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2" r:id="rId6"/>
    <p:sldId id="285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3" r:id="rId15"/>
    <p:sldId id="290" r:id="rId16"/>
    <p:sldId id="279" r:id="rId17"/>
    <p:sldId id="289" r:id="rId18"/>
    <p:sldId id="278" r:id="rId19"/>
    <p:sldId id="292" r:id="rId20"/>
    <p:sldId id="281" r:id="rId21"/>
    <p:sldId id="282" r:id="rId22"/>
    <p:sldId id="284" r:id="rId23"/>
    <p:sldId id="293" r:id="rId24"/>
    <p:sldId id="294" r:id="rId25"/>
    <p:sldId id="295" r:id="rId26"/>
    <p:sldId id="296" r:id="rId27"/>
    <p:sldId id="297" r:id="rId28"/>
    <p:sldId id="298" r:id="rId29"/>
    <p:sldId id="27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48F54-6485-41CC-AA29-F70D23EC9B7C}" type="datetimeFigureOut">
              <a:rPr lang="en-US" smtClean="0"/>
              <a:pPr/>
              <a:t>3/24/2013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6359F-A809-463F-89DB-35E4B4336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0481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2984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3C67BE-FA24-421D-B229-A71867B4143C}" type="slidenum">
              <a:rPr lang="en-US"/>
              <a:pPr/>
              <a:t>10</a:t>
            </a:fld>
            <a:endParaRPr lang="en-US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3A804D-0199-4F68-91E1-1F206D4BC8DF}" type="slidenum">
              <a:rPr lang="en-US"/>
              <a:pPr/>
              <a:t>11</a:t>
            </a:fld>
            <a:endParaRPr lang="en-US"/>
          </a:p>
        </p:txBody>
      </p:sp>
      <p:sp>
        <p:nvSpPr>
          <p:cNvPr id="68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2B7E2F-F43F-4A75-B07D-ACE7A4C72655}" type="slidenum">
              <a:rPr lang="en-US"/>
              <a:pPr/>
              <a:t>12</a:t>
            </a:fld>
            <a:endParaRPr lang="en-US"/>
          </a:p>
        </p:txBody>
      </p:sp>
      <p:sp>
        <p:nvSpPr>
          <p:cNvPr id="68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51703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83163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07146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27723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17148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17148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367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52833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61359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96976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36789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36789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36789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36789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36789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36789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36789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FACA29-2366-4095-8DE3-AA0E22BE011D}" type="slidenum">
              <a:rPr lang="en-US"/>
              <a:pPr/>
              <a:t>29</a:t>
            </a:fld>
            <a:endParaRPr lang="en-US"/>
          </a:p>
        </p:txBody>
      </p:sp>
      <p:sp>
        <p:nvSpPr>
          <p:cNvPr id="626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8500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0428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8459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6938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2719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F3832C-90D5-4EB3-B326-F4791AA07434}" type="slidenum">
              <a:rPr lang="en-US"/>
              <a:pPr/>
              <a:t>8</a:t>
            </a:fld>
            <a:endParaRPr lang="en-US"/>
          </a:p>
        </p:txBody>
      </p:sp>
      <p:sp>
        <p:nvSpPr>
          <p:cNvPr id="68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28603B-6D90-4A6A-BD28-EE0EA3612ACC}" type="slidenum">
              <a:rPr lang="en-US"/>
              <a:pPr/>
              <a:t>9</a:t>
            </a:fld>
            <a:endParaRPr lang="en-US"/>
          </a:p>
        </p:txBody>
      </p:sp>
      <p:sp>
        <p:nvSpPr>
          <p:cNvPr id="618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6A78-3AC1-4273-A5C0-9D319F3D08CD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230C-C459-4F65-A622-9612228F01B3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FCD3-1680-4CF0-8057-262A929BEA1F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1174-9CC1-4336-806C-166DAD1D27D9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BC9B-5FD5-4907-A9EB-D88A5818C308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F412-7F97-447A-B2DF-6A428BA84F30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7990-3549-40FA-B3CC-8E96A3E6D76F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E6DA-32AA-46B9-9C78-0B1E221D31AC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615B-88D5-4ADF-B69C-56E20CC19385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02484-BD97-4E5F-ACDB-0D387B4726FB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D112-7951-4E1D-A11B-7E5D5ABB7FF1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C7F2F84-0B13-4368-8E6F-E9AF5DA89E76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w-bc.com/kurose_ros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s.tau.ac.il/~mansour/networking-course/Icc3.ppt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CPSC 441 Tutorial </a:t>
            </a:r>
            <a:r>
              <a:rPr lang="en-US" dirty="0" smtClean="0"/>
              <a:t>TA</a:t>
            </a:r>
            <a:r>
              <a:rPr lang="en-US" dirty="0"/>
              <a:t>: </a:t>
            </a:r>
            <a:r>
              <a:rPr lang="en-US" dirty="0" smtClean="0"/>
              <a:t>Fang </a:t>
            </a:r>
            <a:r>
              <a:rPr lang="en-US" dirty="0" err="1" smtClean="0"/>
              <a:t>wang</a:t>
            </a:r>
            <a:endParaRPr lang="en-US" dirty="0"/>
          </a:p>
          <a:p>
            <a:endParaRPr lang="en-US" altLang="he-IL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Hubs, Switches and Bridges</a:t>
            </a:r>
            <a:endParaRPr lang="en-US" dirty="0"/>
          </a:p>
        </p:txBody>
      </p:sp>
      <p:sp>
        <p:nvSpPr>
          <p:cNvPr id="4" name="TextBox 4"/>
          <p:cNvSpPr txBox="1"/>
          <p:nvPr/>
        </p:nvSpPr>
        <p:spPr>
          <a:xfrm>
            <a:off x="457200" y="5722203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Parts of the slides </a:t>
            </a:r>
            <a:r>
              <a:rPr lang="en-US" sz="1200" dirty="0"/>
              <a:t>contents </a:t>
            </a:r>
            <a:r>
              <a:rPr lang="en-US" sz="1200" dirty="0" smtClean="0"/>
              <a:t>are courtesy </a:t>
            </a:r>
            <a:r>
              <a:rPr lang="en-US" sz="1200" dirty="0"/>
              <a:t>of </a:t>
            </a:r>
            <a:r>
              <a:rPr lang="en-US" sz="1200" dirty="0" smtClean="0"/>
              <a:t>the following people:</a:t>
            </a:r>
          </a:p>
          <a:p>
            <a:r>
              <a:rPr lang="en-US" sz="1200" dirty="0"/>
              <a:t>Jim Kurose, Keith Ross: </a:t>
            </a:r>
            <a:r>
              <a:rPr lang="en-US" sz="1200" dirty="0">
                <a:hlinkClick r:id="rId3"/>
              </a:rPr>
              <a:t>http://www.aw-bc.com/kurose_ross/</a:t>
            </a:r>
            <a:endParaRPr lang="en-US" sz="1200" dirty="0"/>
          </a:p>
          <a:p>
            <a:r>
              <a:rPr lang="en-US" sz="1200" dirty="0" err="1" smtClean="0"/>
              <a:t>Yishay</a:t>
            </a:r>
            <a:r>
              <a:rPr lang="en-US" sz="1200" dirty="0" smtClean="0"/>
              <a:t> Mansour: </a:t>
            </a:r>
            <a:r>
              <a:rPr lang="en-US" sz="1200" baseline="30000" dirty="0" smtClean="0"/>
              <a:t> </a:t>
            </a:r>
            <a:r>
              <a:rPr lang="en-US" sz="1200" dirty="0" smtClean="0">
                <a:hlinkClick r:id="rId4"/>
              </a:rPr>
              <a:t>http://www.cs.tau.ac.il/~mansour/networking-course/Icc3.ppt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xmlns="" val="35598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Switch: frame filtering/forwarding</a:t>
            </a:r>
            <a:endParaRPr lang="en-US" sz="3600" dirty="0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14513"/>
            <a:ext cx="8201025" cy="3748087"/>
          </a:xfrm>
        </p:spPr>
        <p:txBody>
          <a:bodyPr>
            <a:normAutofit fontScale="92500" lnSpcReduction="20000"/>
          </a:bodyPr>
          <a:lstStyle/>
          <a:p>
            <a:pPr>
              <a:buFont typeface="ZapfDingbats" pitchFamily="82" charset="2"/>
              <a:buNone/>
            </a:pPr>
            <a:r>
              <a:rPr lang="en-US" sz="2400" u="sng" dirty="0"/>
              <a:t>When  frame received:</a:t>
            </a:r>
            <a:br>
              <a:rPr lang="en-US" sz="2400" u="sng" dirty="0"/>
            </a:br>
            <a:endParaRPr lang="en-US" sz="2400" u="sng" dirty="0"/>
          </a:p>
          <a:p>
            <a:pPr>
              <a:buFont typeface="ZapfDingbats" pitchFamily="82" charset="2"/>
              <a:buNone/>
            </a:pPr>
            <a:r>
              <a:rPr lang="en-US" sz="2400" dirty="0"/>
              <a:t>1. record link associated with sending host</a:t>
            </a:r>
          </a:p>
          <a:p>
            <a:pPr>
              <a:buFont typeface="ZapfDingbats" pitchFamily="82" charset="2"/>
              <a:buNone/>
            </a:pPr>
            <a:r>
              <a:rPr lang="en-US" sz="2400" dirty="0"/>
              <a:t>2. index switch table using MAC </a:t>
            </a:r>
            <a:r>
              <a:rPr lang="en-US" sz="2400" dirty="0" err="1"/>
              <a:t>dest</a:t>
            </a:r>
            <a:r>
              <a:rPr lang="en-US" sz="2400" dirty="0"/>
              <a:t> address</a:t>
            </a:r>
            <a:endParaRPr lang="en-US" sz="2400" b="1" dirty="0">
              <a:solidFill>
                <a:schemeClr val="accent2"/>
              </a:solidFill>
            </a:endParaRPr>
          </a:p>
          <a:p>
            <a:pPr>
              <a:buFont typeface="ZapfDingbats" pitchFamily="82" charset="2"/>
              <a:buNone/>
            </a:pPr>
            <a:r>
              <a:rPr lang="en-US" sz="2400" b="1" dirty="0">
                <a:solidFill>
                  <a:schemeClr val="accent2"/>
                </a:solidFill>
              </a:rPr>
              <a:t>3. if </a:t>
            </a:r>
            <a:r>
              <a:rPr lang="en-US" sz="2400" dirty="0"/>
              <a:t>entry found for destination</a:t>
            </a:r>
            <a:br>
              <a:rPr lang="en-US" sz="2400" dirty="0"/>
            </a:br>
            <a:r>
              <a:rPr lang="en-US" sz="2400" dirty="0"/>
              <a:t>  </a:t>
            </a:r>
            <a:r>
              <a:rPr lang="en-US" sz="2400" b="1" dirty="0">
                <a:solidFill>
                  <a:schemeClr val="accent2"/>
                </a:solidFill>
              </a:rPr>
              <a:t>then {</a:t>
            </a:r>
          </a:p>
          <a:p>
            <a:pPr>
              <a:buFont typeface="ZapfDingbats" pitchFamily="82" charset="2"/>
              <a:buNone/>
            </a:pPr>
            <a:r>
              <a:rPr lang="en-US" sz="2400" b="1" dirty="0">
                <a:solidFill>
                  <a:schemeClr val="accent2"/>
                </a:solidFill>
              </a:rPr>
              <a:t>     if </a:t>
            </a:r>
            <a:r>
              <a:rPr lang="en-US" sz="2400" dirty="0" err="1"/>
              <a:t>dest</a:t>
            </a:r>
            <a:r>
              <a:rPr lang="en-US" sz="2400" dirty="0"/>
              <a:t> on segment from which frame arrived</a:t>
            </a:r>
            <a:br>
              <a:rPr lang="en-US" sz="2400" dirty="0"/>
            </a:br>
            <a:r>
              <a:rPr lang="en-US" sz="2400" dirty="0"/>
              <a:t>       </a:t>
            </a:r>
            <a:r>
              <a:rPr lang="en-US" sz="2400" b="1" dirty="0">
                <a:solidFill>
                  <a:schemeClr val="accent2"/>
                </a:solidFill>
              </a:rPr>
              <a:t>then</a:t>
            </a:r>
            <a:r>
              <a:rPr lang="en-US" sz="2400" dirty="0"/>
              <a:t> drop the frame</a:t>
            </a:r>
          </a:p>
          <a:p>
            <a:pPr>
              <a:buFont typeface="ZapfDingbats" pitchFamily="82" charset="2"/>
              <a:buNone/>
            </a:pPr>
            <a:r>
              <a:rPr lang="en-US" sz="2400" dirty="0"/>
              <a:t>           </a:t>
            </a:r>
            <a:r>
              <a:rPr lang="en-US" sz="2400" b="1" dirty="0">
                <a:solidFill>
                  <a:schemeClr val="accent2"/>
                </a:solidFill>
              </a:rPr>
              <a:t>else</a:t>
            </a:r>
            <a:r>
              <a:rPr lang="en-US" sz="2400" dirty="0"/>
              <a:t> forward the frame on interface indicated</a:t>
            </a:r>
          </a:p>
          <a:p>
            <a:pPr>
              <a:buFont typeface="ZapfDingbats" pitchFamily="82" charset="2"/>
              <a:buNone/>
            </a:pPr>
            <a:r>
              <a:rPr lang="en-US" sz="2400" dirty="0"/>
              <a:t>     </a:t>
            </a:r>
            <a:r>
              <a:rPr lang="en-US" sz="2400" b="1" dirty="0">
                <a:solidFill>
                  <a:schemeClr val="accent2"/>
                </a:solidFill>
              </a:rPr>
              <a:t>  }   </a:t>
            </a:r>
            <a:endParaRPr lang="en-US" sz="2400" dirty="0"/>
          </a:p>
          <a:p>
            <a:pPr>
              <a:buFont typeface="ZapfDingbats" pitchFamily="82" charset="2"/>
              <a:buNone/>
            </a:pPr>
            <a:r>
              <a:rPr lang="en-US" sz="2400" dirty="0"/>
              <a:t>      </a:t>
            </a:r>
            <a:r>
              <a:rPr lang="en-US" sz="2400" b="1" dirty="0">
                <a:solidFill>
                  <a:schemeClr val="accent2"/>
                </a:solidFill>
              </a:rPr>
              <a:t>else</a:t>
            </a:r>
            <a:r>
              <a:rPr lang="en-US" sz="2400" dirty="0"/>
              <a:t> flood</a:t>
            </a:r>
            <a:endParaRPr lang="en-US" dirty="0"/>
          </a:p>
          <a:p>
            <a:pPr lvl="3">
              <a:buFontTx/>
              <a:buNone/>
            </a:pPr>
            <a:r>
              <a:rPr lang="en-US" dirty="0"/>
              <a:t>  </a:t>
            </a:r>
          </a:p>
        </p:txBody>
      </p:sp>
      <p:sp>
        <p:nvSpPr>
          <p:cNvPr id="421892" name="Text Box 4"/>
          <p:cNvSpPr txBox="1">
            <a:spLocks noChangeArrowheads="1"/>
          </p:cNvSpPr>
          <p:nvPr/>
        </p:nvSpPr>
        <p:spPr bwMode="auto">
          <a:xfrm>
            <a:off x="3094038" y="5453063"/>
            <a:ext cx="4840287" cy="8350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forward on all but the interface </a:t>
            </a:r>
          </a:p>
          <a:p>
            <a:r>
              <a:rPr lang="en-US" sz="2400">
                <a:solidFill>
                  <a:schemeClr val="accent2"/>
                </a:solidFill>
              </a:rPr>
              <a:t>on which the frame arrived</a:t>
            </a:r>
            <a:endParaRPr lang="en-US" sz="20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21893" name="Line 5"/>
          <p:cNvSpPr>
            <a:spLocks noChangeShapeType="1"/>
          </p:cNvSpPr>
          <p:nvPr/>
        </p:nvSpPr>
        <p:spPr bwMode="auto">
          <a:xfrm flipH="1" flipV="1">
            <a:off x="2514600" y="5641975"/>
            <a:ext cx="525463" cy="3175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53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381000"/>
            <a:ext cx="8423275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Self-learning, forwarding: example</a:t>
            </a:r>
          </a:p>
        </p:txBody>
      </p:sp>
      <p:graphicFrame>
        <p:nvGraphicFramePr>
          <p:cNvPr id="6850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35597224"/>
              </p:ext>
            </p:extLst>
          </p:nvPr>
        </p:nvGraphicFramePr>
        <p:xfrm>
          <a:off x="5029200" y="2498725"/>
          <a:ext cx="611188" cy="520700"/>
        </p:xfrm>
        <a:graphic>
          <a:graphicData uri="http://schemas.openxmlformats.org/presentationml/2006/ole">
            <p:oleObj spid="_x0000_s3176" name="Clip" r:id="rId4" imgW="1307263" imgH="1084139" progId="">
              <p:embed/>
            </p:oleObj>
          </a:graphicData>
        </a:graphic>
      </p:graphicFrame>
      <p:graphicFrame>
        <p:nvGraphicFramePr>
          <p:cNvPr id="6850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56855827"/>
              </p:ext>
            </p:extLst>
          </p:nvPr>
        </p:nvGraphicFramePr>
        <p:xfrm>
          <a:off x="7686675" y="3624262"/>
          <a:ext cx="611188" cy="520700"/>
        </p:xfrm>
        <a:graphic>
          <a:graphicData uri="http://schemas.openxmlformats.org/presentationml/2006/ole">
            <p:oleObj spid="_x0000_s3177" name="Clip" r:id="rId5" imgW="1307263" imgH="1084139" progId="">
              <p:embed/>
            </p:oleObj>
          </a:graphicData>
        </a:graphic>
      </p:graphicFrame>
      <p:sp>
        <p:nvSpPr>
          <p:cNvPr id="685062" name="Line 6"/>
          <p:cNvSpPr>
            <a:spLocks noChangeShapeType="1"/>
          </p:cNvSpPr>
          <p:nvPr/>
        </p:nvSpPr>
        <p:spPr bwMode="auto">
          <a:xfrm>
            <a:off x="5575300" y="2895600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5063" name="Line 7"/>
          <p:cNvSpPr>
            <a:spLocks noChangeShapeType="1"/>
          </p:cNvSpPr>
          <p:nvPr/>
        </p:nvSpPr>
        <p:spPr bwMode="auto">
          <a:xfrm flipV="1">
            <a:off x="5637213" y="3513137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5064" name="Line 8"/>
          <p:cNvSpPr>
            <a:spLocks noChangeShapeType="1"/>
          </p:cNvSpPr>
          <p:nvPr/>
        </p:nvSpPr>
        <p:spPr bwMode="auto">
          <a:xfrm flipV="1">
            <a:off x="6761163" y="2846387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5065" name="Line 9"/>
          <p:cNvSpPr>
            <a:spLocks noChangeShapeType="1"/>
          </p:cNvSpPr>
          <p:nvPr/>
        </p:nvSpPr>
        <p:spPr bwMode="auto">
          <a:xfrm>
            <a:off x="6835775" y="3328987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506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49083130"/>
              </p:ext>
            </p:extLst>
          </p:nvPr>
        </p:nvGraphicFramePr>
        <p:xfrm>
          <a:off x="5365750" y="4149725"/>
          <a:ext cx="611188" cy="520700"/>
        </p:xfrm>
        <a:graphic>
          <a:graphicData uri="http://schemas.openxmlformats.org/presentationml/2006/ole">
            <p:oleObj spid="_x0000_s3178" name="Clip" r:id="rId6" imgW="1307263" imgH="1084139" progId="">
              <p:embed/>
            </p:oleObj>
          </a:graphicData>
        </a:graphic>
      </p:graphicFrame>
      <p:graphicFrame>
        <p:nvGraphicFramePr>
          <p:cNvPr id="6850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42502519"/>
              </p:ext>
            </p:extLst>
          </p:nvPr>
        </p:nvGraphicFramePr>
        <p:xfrm>
          <a:off x="7297738" y="2514600"/>
          <a:ext cx="611187" cy="520700"/>
        </p:xfrm>
        <a:graphic>
          <a:graphicData uri="http://schemas.openxmlformats.org/presentationml/2006/ole">
            <p:oleObj spid="_x0000_s3179" name="Clip" r:id="rId7" imgW="1307263" imgH="1084139" progId="">
              <p:embed/>
            </p:oleObj>
          </a:graphicData>
        </a:graphic>
      </p:graphicFrame>
      <p:graphicFrame>
        <p:nvGraphicFramePr>
          <p:cNvPr id="68506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22120090"/>
              </p:ext>
            </p:extLst>
          </p:nvPr>
        </p:nvGraphicFramePr>
        <p:xfrm>
          <a:off x="6203950" y="1935162"/>
          <a:ext cx="611188" cy="520700"/>
        </p:xfrm>
        <a:graphic>
          <a:graphicData uri="http://schemas.openxmlformats.org/presentationml/2006/ole">
            <p:oleObj spid="_x0000_s3180" name="Clip" r:id="rId8" imgW="1307263" imgH="1084139" progId="">
              <p:embed/>
            </p:oleObj>
          </a:graphicData>
        </a:graphic>
      </p:graphicFrame>
      <p:sp>
        <p:nvSpPr>
          <p:cNvPr id="685069" name="Line 13"/>
          <p:cNvSpPr>
            <a:spLocks noChangeShapeType="1"/>
          </p:cNvSpPr>
          <p:nvPr/>
        </p:nvSpPr>
        <p:spPr bwMode="auto">
          <a:xfrm flipH="1" flipV="1">
            <a:off x="6529388" y="2444750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507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67388753"/>
              </p:ext>
            </p:extLst>
          </p:nvPr>
        </p:nvGraphicFramePr>
        <p:xfrm>
          <a:off x="6523038" y="4264025"/>
          <a:ext cx="611187" cy="520700"/>
        </p:xfrm>
        <a:graphic>
          <a:graphicData uri="http://schemas.openxmlformats.org/presentationml/2006/ole">
            <p:oleObj spid="_x0000_s3181" name="Clip" r:id="rId9" imgW="1307263" imgH="1084139" progId="">
              <p:embed/>
            </p:oleObj>
          </a:graphicData>
        </a:graphic>
      </p:graphicFrame>
      <p:sp>
        <p:nvSpPr>
          <p:cNvPr id="685071" name="Line 15"/>
          <p:cNvSpPr>
            <a:spLocks noChangeShapeType="1"/>
          </p:cNvSpPr>
          <p:nvPr/>
        </p:nvSpPr>
        <p:spPr bwMode="auto">
          <a:xfrm flipH="1" flipV="1">
            <a:off x="6538913" y="3471862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5072" name="Text Box 16"/>
          <p:cNvSpPr txBox="1">
            <a:spLocks noChangeArrowheads="1"/>
          </p:cNvSpPr>
          <p:nvPr/>
        </p:nvSpPr>
        <p:spPr bwMode="auto">
          <a:xfrm>
            <a:off x="6411913" y="1555750"/>
            <a:ext cx="350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685073" name="Text Box 17"/>
          <p:cNvSpPr txBox="1">
            <a:spLocks noChangeArrowheads="1"/>
          </p:cNvSpPr>
          <p:nvPr/>
        </p:nvSpPr>
        <p:spPr bwMode="auto">
          <a:xfrm>
            <a:off x="6605588" y="4814887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A’</a:t>
            </a:r>
          </a:p>
        </p:txBody>
      </p:sp>
      <p:sp>
        <p:nvSpPr>
          <p:cNvPr id="685074" name="Text Box 18"/>
          <p:cNvSpPr txBox="1">
            <a:spLocks noChangeArrowheads="1"/>
          </p:cNvSpPr>
          <p:nvPr/>
        </p:nvSpPr>
        <p:spPr bwMode="auto">
          <a:xfrm>
            <a:off x="7827963" y="2225675"/>
            <a:ext cx="328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685075" name="Text Box 19"/>
          <p:cNvSpPr txBox="1">
            <a:spLocks noChangeArrowheads="1"/>
          </p:cNvSpPr>
          <p:nvPr/>
        </p:nvSpPr>
        <p:spPr bwMode="auto">
          <a:xfrm>
            <a:off x="5497513" y="4711700"/>
            <a:ext cx="369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B’</a:t>
            </a:r>
          </a:p>
        </p:txBody>
      </p:sp>
      <p:sp>
        <p:nvSpPr>
          <p:cNvPr id="685076" name="Text Box 20"/>
          <p:cNvSpPr txBox="1">
            <a:spLocks noChangeArrowheads="1"/>
          </p:cNvSpPr>
          <p:nvPr/>
        </p:nvSpPr>
        <p:spPr bwMode="auto">
          <a:xfrm>
            <a:off x="7918450" y="4092575"/>
            <a:ext cx="322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sp>
        <p:nvSpPr>
          <p:cNvPr id="685077" name="Text Box 21"/>
          <p:cNvSpPr txBox="1">
            <a:spLocks noChangeArrowheads="1"/>
          </p:cNvSpPr>
          <p:nvPr/>
        </p:nvSpPr>
        <p:spPr bwMode="auto">
          <a:xfrm>
            <a:off x="5006975" y="2173287"/>
            <a:ext cx="363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C’</a:t>
            </a:r>
          </a:p>
        </p:txBody>
      </p:sp>
      <p:grpSp>
        <p:nvGrpSpPr>
          <p:cNvPr id="685078" name="Group 22"/>
          <p:cNvGrpSpPr>
            <a:grpSpLocks/>
          </p:cNvGrpSpPr>
          <p:nvPr/>
        </p:nvGrpSpPr>
        <p:grpSpPr bwMode="auto">
          <a:xfrm>
            <a:off x="6145213" y="3249612"/>
            <a:ext cx="720725" cy="279400"/>
            <a:chOff x="3913" y="3140"/>
            <a:chExt cx="454" cy="176"/>
          </a:xfrm>
        </p:grpSpPr>
        <p:sp>
          <p:nvSpPr>
            <p:cNvPr id="685079" name="Rectangle 23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5080" name="Freeform 24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081" name="Freeform 25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40 w 148"/>
                <a:gd name="T3" fmla="*/ 0 h 74"/>
                <a:gd name="T4" fmla="*/ 102 w 148"/>
                <a:gd name="T5" fmla="*/ 74 h 74"/>
                <a:gd name="T6" fmla="*/ 148 w 148"/>
                <a:gd name="T7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5082" name="Text Box 26"/>
          <p:cNvSpPr txBox="1">
            <a:spLocks noChangeArrowheads="1"/>
          </p:cNvSpPr>
          <p:nvPr/>
        </p:nvSpPr>
        <p:spPr bwMode="auto">
          <a:xfrm>
            <a:off x="6286500" y="2919412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85083" name="Text Box 27"/>
          <p:cNvSpPr txBox="1">
            <a:spLocks noChangeArrowheads="1"/>
          </p:cNvSpPr>
          <p:nvPr/>
        </p:nvSpPr>
        <p:spPr bwMode="auto">
          <a:xfrm>
            <a:off x="6619875" y="2944812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85084" name="Text Box 28"/>
          <p:cNvSpPr txBox="1">
            <a:spLocks noChangeArrowheads="1"/>
          </p:cNvSpPr>
          <p:nvPr/>
        </p:nvSpPr>
        <p:spPr bwMode="auto">
          <a:xfrm>
            <a:off x="6897688" y="3097212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85085" name="Text Box 29"/>
          <p:cNvSpPr txBox="1">
            <a:spLocks noChangeArrowheads="1"/>
          </p:cNvSpPr>
          <p:nvPr/>
        </p:nvSpPr>
        <p:spPr bwMode="auto">
          <a:xfrm>
            <a:off x="6581775" y="3478212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85086" name="Text Box 30"/>
          <p:cNvSpPr txBox="1">
            <a:spLocks noChangeArrowheads="1"/>
          </p:cNvSpPr>
          <p:nvPr/>
        </p:nvSpPr>
        <p:spPr bwMode="auto">
          <a:xfrm>
            <a:off x="6151563" y="3540125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85087" name="Text Box 31"/>
          <p:cNvSpPr txBox="1">
            <a:spLocks noChangeArrowheads="1"/>
          </p:cNvSpPr>
          <p:nvPr/>
        </p:nvSpPr>
        <p:spPr bwMode="auto">
          <a:xfrm>
            <a:off x="5892800" y="3143250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6</a:t>
            </a:r>
          </a:p>
        </p:txBody>
      </p:sp>
      <p:grpSp>
        <p:nvGrpSpPr>
          <p:cNvPr id="685088" name="Group 32"/>
          <p:cNvGrpSpPr>
            <a:grpSpLocks/>
          </p:cNvGrpSpPr>
          <p:nvPr/>
        </p:nvGrpSpPr>
        <p:grpSpPr bwMode="auto">
          <a:xfrm>
            <a:off x="6778625" y="1536700"/>
            <a:ext cx="1428750" cy="366712"/>
            <a:chOff x="1750" y="3514"/>
            <a:chExt cx="900" cy="231"/>
          </a:xfrm>
        </p:grpSpPr>
        <p:sp>
          <p:nvSpPr>
            <p:cNvPr id="685089" name="Rectangle 33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090" name="Text Box 34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091" name="Line 35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092" name="Line 36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85093" name="Group 37"/>
          <p:cNvGrpSpPr>
            <a:grpSpLocks/>
          </p:cNvGrpSpPr>
          <p:nvPr/>
        </p:nvGrpSpPr>
        <p:grpSpPr bwMode="auto">
          <a:xfrm>
            <a:off x="6994525" y="838200"/>
            <a:ext cx="1498600" cy="714375"/>
            <a:chOff x="4406" y="331"/>
            <a:chExt cx="944" cy="450"/>
          </a:xfrm>
        </p:grpSpPr>
        <p:sp>
          <p:nvSpPr>
            <p:cNvPr id="685094" name="Line 38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095" name="Line 39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096" name="Text Box 40"/>
            <p:cNvSpPr txBox="1">
              <a:spLocks noChangeArrowheads="1"/>
            </p:cNvSpPr>
            <p:nvPr/>
          </p:nvSpPr>
          <p:spPr bwMode="auto">
            <a:xfrm>
              <a:off x="4643" y="331"/>
              <a:ext cx="7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0"/>
                <a:t>Source: A</a:t>
              </a:r>
            </a:p>
          </p:txBody>
        </p:sp>
        <p:sp>
          <p:nvSpPr>
            <p:cNvPr id="685097" name="Text Box 41"/>
            <p:cNvSpPr txBox="1">
              <a:spLocks noChangeArrowheads="1"/>
            </p:cNvSpPr>
            <p:nvPr/>
          </p:nvSpPr>
          <p:spPr bwMode="auto">
            <a:xfrm>
              <a:off x="4660" y="492"/>
              <a:ext cx="5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0"/>
                <a:t>Dest: A’</a:t>
              </a:r>
            </a:p>
          </p:txBody>
        </p:sp>
      </p:grpSp>
      <p:grpSp>
        <p:nvGrpSpPr>
          <p:cNvPr id="685098" name="Group 42"/>
          <p:cNvGrpSpPr>
            <a:grpSpLocks/>
          </p:cNvGrpSpPr>
          <p:nvPr/>
        </p:nvGrpSpPr>
        <p:grpSpPr bwMode="auto">
          <a:xfrm>
            <a:off x="1752600" y="5260975"/>
            <a:ext cx="3035300" cy="1444625"/>
            <a:chOff x="3441" y="3154"/>
            <a:chExt cx="1912" cy="910"/>
          </a:xfrm>
        </p:grpSpPr>
        <p:sp>
          <p:nvSpPr>
            <p:cNvPr id="685099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00" name="Text Box 44"/>
            <p:cNvSpPr txBox="1">
              <a:spLocks noChangeArrowheads="1"/>
            </p:cNvSpPr>
            <p:nvPr/>
          </p:nvSpPr>
          <p:spPr bwMode="auto">
            <a:xfrm>
              <a:off x="3441" y="3175"/>
              <a:ext cx="19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MAC addr  interface   TTL</a:t>
              </a:r>
            </a:p>
          </p:txBody>
        </p:sp>
        <p:sp>
          <p:nvSpPr>
            <p:cNvPr id="685101" name="Line 45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02" name="Line 46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03" name="Line 47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4816475" y="5962650"/>
            <a:ext cx="1851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Switch table </a:t>
            </a:r>
          </a:p>
          <a:p>
            <a:pPr algn="ctr"/>
            <a:r>
              <a:rPr lang="en-US"/>
              <a:t>(initially empty)</a:t>
            </a:r>
          </a:p>
        </p:txBody>
      </p:sp>
      <p:grpSp>
        <p:nvGrpSpPr>
          <p:cNvPr id="685105" name="Group 49"/>
          <p:cNvGrpSpPr>
            <a:grpSpLocks/>
          </p:cNvGrpSpPr>
          <p:nvPr/>
        </p:nvGrpSpPr>
        <p:grpSpPr bwMode="auto">
          <a:xfrm>
            <a:off x="2187575" y="5694363"/>
            <a:ext cx="2493963" cy="374650"/>
            <a:chOff x="2376" y="3383"/>
            <a:chExt cx="1571" cy="236"/>
          </a:xfrm>
        </p:grpSpPr>
        <p:sp>
          <p:nvSpPr>
            <p:cNvPr id="685106" name="Text Box 50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685107" name="Text Box 51"/>
            <p:cNvSpPr txBox="1">
              <a:spLocks noChangeArrowheads="1"/>
            </p:cNvSpPr>
            <p:nvPr/>
          </p:nvSpPr>
          <p:spPr bwMode="auto">
            <a:xfrm>
              <a:off x="3133" y="3387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685108" name="Text Box 52"/>
            <p:cNvSpPr txBox="1">
              <a:spLocks noChangeArrowheads="1"/>
            </p:cNvSpPr>
            <p:nvPr/>
          </p:nvSpPr>
          <p:spPr bwMode="auto">
            <a:xfrm>
              <a:off x="3655" y="3383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</p:grpSp>
      <p:grpSp>
        <p:nvGrpSpPr>
          <p:cNvPr id="685115" name="Group 59"/>
          <p:cNvGrpSpPr>
            <a:grpSpLocks/>
          </p:cNvGrpSpPr>
          <p:nvPr/>
        </p:nvGrpSpPr>
        <p:grpSpPr bwMode="auto">
          <a:xfrm>
            <a:off x="5799138" y="3194050"/>
            <a:ext cx="1428750" cy="366712"/>
            <a:chOff x="1750" y="3514"/>
            <a:chExt cx="900" cy="231"/>
          </a:xfrm>
        </p:grpSpPr>
        <p:sp>
          <p:nvSpPr>
            <p:cNvPr id="685116" name="Rectangle 6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17" name="Text Box 61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18" name="Line 6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19" name="Line 6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85120" name="Group 64"/>
          <p:cNvGrpSpPr>
            <a:grpSpLocks/>
          </p:cNvGrpSpPr>
          <p:nvPr/>
        </p:nvGrpSpPr>
        <p:grpSpPr bwMode="auto">
          <a:xfrm>
            <a:off x="5799138" y="3192462"/>
            <a:ext cx="1428750" cy="366713"/>
            <a:chOff x="1750" y="3514"/>
            <a:chExt cx="900" cy="231"/>
          </a:xfrm>
        </p:grpSpPr>
        <p:sp>
          <p:nvSpPr>
            <p:cNvPr id="685121" name="Rectangle 6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22" name="Text Box 66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23" name="Line 6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24" name="Line 6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85125" name="Group 69"/>
          <p:cNvGrpSpPr>
            <a:grpSpLocks/>
          </p:cNvGrpSpPr>
          <p:nvPr/>
        </p:nvGrpSpPr>
        <p:grpSpPr bwMode="auto">
          <a:xfrm>
            <a:off x="5799138" y="3195637"/>
            <a:ext cx="1428750" cy="366713"/>
            <a:chOff x="1750" y="3514"/>
            <a:chExt cx="900" cy="231"/>
          </a:xfrm>
        </p:grpSpPr>
        <p:sp>
          <p:nvSpPr>
            <p:cNvPr id="685126" name="Rectangle 7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27" name="Text Box 71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28" name="Line 7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29" name="Line 7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85130" name="Group 74"/>
          <p:cNvGrpSpPr>
            <a:grpSpLocks/>
          </p:cNvGrpSpPr>
          <p:nvPr/>
        </p:nvGrpSpPr>
        <p:grpSpPr bwMode="auto">
          <a:xfrm>
            <a:off x="5799138" y="3195637"/>
            <a:ext cx="1428750" cy="366713"/>
            <a:chOff x="1750" y="3514"/>
            <a:chExt cx="900" cy="231"/>
          </a:xfrm>
        </p:grpSpPr>
        <p:sp>
          <p:nvSpPr>
            <p:cNvPr id="685131" name="Rectangle 7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32" name="Text Box 76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33" name="Line 7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34" name="Line 7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85135" name="Group 79"/>
          <p:cNvGrpSpPr>
            <a:grpSpLocks/>
          </p:cNvGrpSpPr>
          <p:nvPr/>
        </p:nvGrpSpPr>
        <p:grpSpPr bwMode="auto">
          <a:xfrm>
            <a:off x="5795963" y="3192462"/>
            <a:ext cx="1428750" cy="366713"/>
            <a:chOff x="1750" y="3514"/>
            <a:chExt cx="900" cy="231"/>
          </a:xfrm>
        </p:grpSpPr>
        <p:sp>
          <p:nvSpPr>
            <p:cNvPr id="685136" name="Rectangle 8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37" name="Text Box 81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685138" name="Line 8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39" name="Line 8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5140" name="Rectangle 84"/>
          <p:cNvSpPr>
            <a:spLocks noGrp="1" noChangeArrowheads="1"/>
          </p:cNvSpPr>
          <p:nvPr>
            <p:ph type="body" idx="1"/>
          </p:nvPr>
        </p:nvSpPr>
        <p:spPr>
          <a:xfrm>
            <a:off x="350838" y="2411413"/>
            <a:ext cx="4044950" cy="944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frame destination unknown:</a:t>
            </a:r>
            <a:endParaRPr lang="en-US" i="1" dirty="0"/>
          </a:p>
        </p:txBody>
      </p:sp>
      <p:sp>
        <p:nvSpPr>
          <p:cNvPr id="685142" name="Text Box 86"/>
          <p:cNvSpPr txBox="1">
            <a:spLocks noChangeArrowheads="1"/>
          </p:cNvSpPr>
          <p:nvPr/>
        </p:nvSpPr>
        <p:spPr bwMode="auto">
          <a:xfrm>
            <a:off x="2260600" y="2797175"/>
            <a:ext cx="92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flood</a:t>
            </a:r>
          </a:p>
        </p:txBody>
      </p:sp>
      <p:grpSp>
        <p:nvGrpSpPr>
          <p:cNvPr id="685148" name="Group 92"/>
          <p:cNvGrpSpPr>
            <a:grpSpLocks/>
          </p:cNvGrpSpPr>
          <p:nvPr/>
        </p:nvGrpSpPr>
        <p:grpSpPr bwMode="auto">
          <a:xfrm>
            <a:off x="6130925" y="4294187"/>
            <a:ext cx="1428750" cy="366713"/>
            <a:chOff x="730" y="2472"/>
            <a:chExt cx="900" cy="231"/>
          </a:xfrm>
        </p:grpSpPr>
        <p:sp>
          <p:nvSpPr>
            <p:cNvPr id="685144" name="Rectangle 88"/>
            <p:cNvSpPr>
              <a:spLocks noChangeArrowheads="1"/>
            </p:cNvSpPr>
            <p:nvPr/>
          </p:nvSpPr>
          <p:spPr bwMode="auto">
            <a:xfrm>
              <a:off x="751" y="2500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145" name="Text Box 89"/>
            <p:cNvSpPr txBox="1">
              <a:spLocks noChangeArrowheads="1"/>
            </p:cNvSpPr>
            <p:nvPr/>
          </p:nvSpPr>
          <p:spPr bwMode="auto">
            <a:xfrm>
              <a:off x="730" y="2472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A’ A</a:t>
              </a:r>
            </a:p>
          </p:txBody>
        </p:sp>
        <p:sp>
          <p:nvSpPr>
            <p:cNvPr id="685146" name="Line 90"/>
            <p:cNvSpPr>
              <a:spLocks noChangeShapeType="1"/>
            </p:cNvSpPr>
            <p:nvPr/>
          </p:nvSpPr>
          <p:spPr bwMode="auto">
            <a:xfrm>
              <a:off x="937" y="2493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5147" name="Line 91"/>
            <p:cNvSpPr>
              <a:spLocks noChangeShapeType="1"/>
            </p:cNvSpPr>
            <p:nvPr/>
          </p:nvSpPr>
          <p:spPr bwMode="auto">
            <a:xfrm>
              <a:off x="1096" y="2498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5149" name="Rectangle 93"/>
          <p:cNvSpPr>
            <a:spLocks noChangeArrowheads="1"/>
          </p:cNvSpPr>
          <p:nvPr/>
        </p:nvSpPr>
        <p:spPr bwMode="auto">
          <a:xfrm>
            <a:off x="365125" y="3328988"/>
            <a:ext cx="4044950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Arial" pitchFamily="34" charset="0"/>
              <a:buChar char="•"/>
            </a:pPr>
            <a:r>
              <a:rPr lang="en-US" sz="2400" i="0" dirty="0"/>
              <a:t>destination A location known: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685150" name="Group 94"/>
          <p:cNvGrpSpPr>
            <a:grpSpLocks/>
          </p:cNvGrpSpPr>
          <p:nvPr/>
        </p:nvGrpSpPr>
        <p:grpSpPr bwMode="auto">
          <a:xfrm>
            <a:off x="2184400" y="5980113"/>
            <a:ext cx="2493963" cy="374650"/>
            <a:chOff x="2376" y="3383"/>
            <a:chExt cx="1571" cy="236"/>
          </a:xfrm>
        </p:grpSpPr>
        <p:sp>
          <p:nvSpPr>
            <p:cNvPr id="685151" name="Text Box 95"/>
            <p:cNvSpPr txBox="1">
              <a:spLocks noChangeArrowheads="1"/>
            </p:cNvSpPr>
            <p:nvPr/>
          </p:nvSpPr>
          <p:spPr bwMode="auto">
            <a:xfrm>
              <a:off x="2376" y="3388"/>
              <a:ext cx="2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A’</a:t>
              </a:r>
            </a:p>
          </p:txBody>
        </p:sp>
        <p:sp>
          <p:nvSpPr>
            <p:cNvPr id="685152" name="Text Box 96"/>
            <p:cNvSpPr txBox="1">
              <a:spLocks noChangeArrowheads="1"/>
            </p:cNvSpPr>
            <p:nvPr/>
          </p:nvSpPr>
          <p:spPr bwMode="auto">
            <a:xfrm>
              <a:off x="3133" y="338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685153" name="Text Box 97"/>
            <p:cNvSpPr txBox="1">
              <a:spLocks noChangeArrowheads="1"/>
            </p:cNvSpPr>
            <p:nvPr/>
          </p:nvSpPr>
          <p:spPr bwMode="auto">
            <a:xfrm>
              <a:off x="3655" y="3383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</p:grpSp>
      <p:sp>
        <p:nvSpPr>
          <p:cNvPr id="685154" name="Rectangle 98"/>
          <p:cNvSpPr>
            <a:spLocks noChangeArrowheads="1"/>
          </p:cNvSpPr>
          <p:nvPr/>
        </p:nvSpPr>
        <p:spPr bwMode="auto">
          <a:xfrm>
            <a:off x="660400" y="4076700"/>
            <a:ext cx="4044950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selective send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823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8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2963E-6 L -0.12118 -0.09814 " pathEditMode="relative" ptsTypes="AA">
                                      <p:cBhvr>
                                        <p:cTn id="42" dur="2000" fill="hold"/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-0.09532 0.1435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74" y="717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03489 0.1550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6" y="7755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16163 0.0666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333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11545 -0.1023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64" y="-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8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509 L -0.03767 -0.1701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3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8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11 -0.1588 L -0.03472 -0.32871 " pathEditMode="relative" ptsTypes="AA">
                                      <p:cBhvr>
                                        <p:cTn id="91" dur="2000" fill="hold"/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104" grpId="0"/>
      <p:bldP spid="685140" grpId="0" build="p"/>
      <p:bldP spid="685142" grpId="0"/>
      <p:bldP spid="685149" grpId="0" build="p"/>
      <p:bldP spid="68515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5" name="Rectangle 5"/>
          <p:cNvSpPr>
            <a:spLocks noGrp="1" noChangeArrowheads="1"/>
          </p:cNvSpPr>
          <p:nvPr>
            <p:ph type="title"/>
          </p:nvPr>
        </p:nvSpPr>
        <p:spPr>
          <a:xfrm>
            <a:off x="546100" y="304800"/>
            <a:ext cx="7772400" cy="1143000"/>
          </a:xfrm>
        </p:spPr>
        <p:txBody>
          <a:bodyPr/>
          <a:lstStyle/>
          <a:p>
            <a:r>
              <a:rPr lang="en-US" dirty="0"/>
              <a:t>Interconnecting switches</a:t>
            </a:r>
          </a:p>
        </p:txBody>
      </p:sp>
      <p:sp>
        <p:nvSpPr>
          <p:cNvPr id="6809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8500" y="1752600"/>
            <a:ext cx="7881938" cy="682625"/>
          </a:xfrm>
        </p:spPr>
        <p:txBody>
          <a:bodyPr/>
          <a:lstStyle/>
          <a:p>
            <a:r>
              <a:rPr lang="en-US" sz="2400" dirty="0"/>
              <a:t>switches can be connected together</a:t>
            </a:r>
          </a:p>
        </p:txBody>
      </p:sp>
      <p:graphicFrame>
        <p:nvGraphicFramePr>
          <p:cNvPr id="68096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95111539"/>
              </p:ext>
            </p:extLst>
          </p:nvPr>
        </p:nvGraphicFramePr>
        <p:xfrm>
          <a:off x="1646238" y="3892550"/>
          <a:ext cx="415925" cy="339725"/>
        </p:xfrm>
        <a:graphic>
          <a:graphicData uri="http://schemas.openxmlformats.org/presentationml/2006/ole">
            <p:oleObj spid="_x0000_s4251" name="Clip" r:id="rId4" imgW="1307263" imgH="1084139" progId="">
              <p:embed/>
            </p:oleObj>
          </a:graphicData>
        </a:graphic>
      </p:graphicFrame>
      <p:graphicFrame>
        <p:nvGraphicFramePr>
          <p:cNvPr id="6809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57015309"/>
              </p:ext>
            </p:extLst>
          </p:nvPr>
        </p:nvGraphicFramePr>
        <p:xfrm>
          <a:off x="2305050" y="3917950"/>
          <a:ext cx="417513" cy="339725"/>
        </p:xfrm>
        <a:graphic>
          <a:graphicData uri="http://schemas.openxmlformats.org/presentationml/2006/ole">
            <p:oleObj spid="_x0000_s4252" name="Clip" r:id="rId5" imgW="1307263" imgH="1084139" progId="">
              <p:embed/>
            </p:oleObj>
          </a:graphicData>
        </a:graphic>
      </p:graphicFrame>
      <p:graphicFrame>
        <p:nvGraphicFramePr>
          <p:cNvPr id="68097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53906177"/>
              </p:ext>
            </p:extLst>
          </p:nvPr>
        </p:nvGraphicFramePr>
        <p:xfrm>
          <a:off x="1206500" y="3413125"/>
          <a:ext cx="417513" cy="339725"/>
        </p:xfrm>
        <a:graphic>
          <a:graphicData uri="http://schemas.openxmlformats.org/presentationml/2006/ole">
            <p:oleObj spid="_x0000_s4253" name="Clip" r:id="rId6" imgW="1307263" imgH="1084139" progId="">
              <p:embed/>
            </p:oleObj>
          </a:graphicData>
        </a:graphic>
      </p:graphicFrame>
      <p:sp>
        <p:nvSpPr>
          <p:cNvPr id="680980" name="Line 20"/>
          <p:cNvSpPr>
            <a:spLocks noChangeShapeType="1"/>
          </p:cNvSpPr>
          <p:nvPr/>
        </p:nvSpPr>
        <p:spPr bwMode="auto">
          <a:xfrm flipH="1">
            <a:off x="1582738" y="3576638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0981" name="Line 21"/>
          <p:cNvSpPr>
            <a:spLocks noChangeShapeType="1"/>
          </p:cNvSpPr>
          <p:nvPr/>
        </p:nvSpPr>
        <p:spPr bwMode="auto">
          <a:xfrm flipH="1">
            <a:off x="1970088" y="3624263"/>
            <a:ext cx="271462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0982" name="Line 22"/>
          <p:cNvSpPr>
            <a:spLocks noChangeShapeType="1"/>
          </p:cNvSpPr>
          <p:nvPr/>
        </p:nvSpPr>
        <p:spPr bwMode="auto">
          <a:xfrm>
            <a:off x="2389188" y="3652838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681019" name="Group 59"/>
          <p:cNvGrpSpPr>
            <a:grpSpLocks/>
          </p:cNvGrpSpPr>
          <p:nvPr/>
        </p:nvGrpSpPr>
        <p:grpSpPr bwMode="auto">
          <a:xfrm>
            <a:off x="2006600" y="3368675"/>
            <a:ext cx="720725" cy="279400"/>
            <a:chOff x="3913" y="3140"/>
            <a:chExt cx="454" cy="176"/>
          </a:xfrm>
        </p:grpSpPr>
        <p:sp>
          <p:nvSpPr>
            <p:cNvPr id="681020" name="Rectangle 60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1021" name="Freeform 61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1022" name="Freeform 62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40 w 148"/>
                <a:gd name="T3" fmla="*/ 0 h 74"/>
                <a:gd name="T4" fmla="*/ 102 w 148"/>
                <a:gd name="T5" fmla="*/ 74 h 74"/>
                <a:gd name="T6" fmla="*/ 148 w 148"/>
                <a:gd name="T7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1024" name="Text Box 64"/>
          <p:cNvSpPr txBox="1">
            <a:spLocks noChangeArrowheads="1"/>
          </p:cNvSpPr>
          <p:nvPr/>
        </p:nvSpPr>
        <p:spPr bwMode="auto">
          <a:xfrm>
            <a:off x="958850" y="3390900"/>
            <a:ext cx="35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681025" name="Text Box 65"/>
          <p:cNvSpPr txBox="1">
            <a:spLocks noChangeArrowheads="1"/>
          </p:cNvSpPr>
          <p:nvPr/>
        </p:nvSpPr>
        <p:spPr bwMode="auto">
          <a:xfrm>
            <a:off x="1408113" y="3852863"/>
            <a:ext cx="328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681030" name="Rectangle 70"/>
          <p:cNvSpPr>
            <a:spLocks noChangeArrowheads="1"/>
          </p:cNvSpPr>
          <p:nvPr/>
        </p:nvSpPr>
        <p:spPr bwMode="auto">
          <a:xfrm>
            <a:off x="690563" y="4800600"/>
            <a:ext cx="788193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 u="sng" dirty="0">
                <a:solidFill>
                  <a:srgbClr val="FF0000"/>
                </a:solidFill>
              </a:rPr>
              <a:t>Q:</a:t>
            </a:r>
            <a:r>
              <a:rPr lang="en-US" sz="2400" i="0" dirty="0"/>
              <a:t> sending from A to </a:t>
            </a:r>
            <a:r>
              <a:rPr lang="en-US" sz="2400" i="0" dirty="0" smtClean="0"/>
              <a:t>F </a:t>
            </a:r>
            <a:r>
              <a:rPr lang="en-US" sz="2400" i="0" dirty="0"/>
              <a:t>- how does S</a:t>
            </a:r>
            <a:r>
              <a:rPr lang="en-US" sz="2400" i="0" baseline="-25000" dirty="0"/>
              <a:t>1</a:t>
            </a:r>
            <a:r>
              <a:rPr lang="en-US" sz="2400" i="0" dirty="0"/>
              <a:t> know to forward frame destined to F via S</a:t>
            </a:r>
            <a:r>
              <a:rPr lang="en-US" sz="2400" i="0" baseline="-25000" dirty="0"/>
              <a:t>4</a:t>
            </a:r>
            <a:r>
              <a:rPr lang="en-US" sz="2400" i="0" dirty="0"/>
              <a:t> and </a:t>
            </a:r>
            <a:r>
              <a:rPr lang="en-US" sz="2400" i="0" dirty="0" smtClean="0"/>
              <a:t>S</a:t>
            </a:r>
            <a:r>
              <a:rPr lang="en-US" sz="2400" baseline="-25000" dirty="0"/>
              <a:t>2</a:t>
            </a:r>
            <a:r>
              <a:rPr lang="en-US" sz="2400" i="0" dirty="0" smtClean="0"/>
              <a:t>?</a:t>
            </a:r>
            <a:endParaRPr lang="en-US" sz="2400" i="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400" u="sng" dirty="0">
                <a:solidFill>
                  <a:srgbClr val="FF0000"/>
                </a:solidFill>
              </a:rPr>
              <a:t>A:</a:t>
            </a:r>
            <a:r>
              <a:rPr lang="en-US" sz="2400" i="0" dirty="0"/>
              <a:t> self learning! (works exactly the same as in single-switch case!)</a:t>
            </a:r>
          </a:p>
        </p:txBody>
      </p:sp>
      <p:sp>
        <p:nvSpPr>
          <p:cNvPr id="681033" name="Text Box 73"/>
          <p:cNvSpPr txBox="1">
            <a:spLocks noChangeArrowheads="1"/>
          </p:cNvSpPr>
          <p:nvPr/>
        </p:nvSpPr>
        <p:spPr bwMode="auto">
          <a:xfrm>
            <a:off x="2181225" y="2990850"/>
            <a:ext cx="411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S</a:t>
            </a:r>
            <a:r>
              <a:rPr lang="en-US" i="0" baseline="-25000"/>
              <a:t>1</a:t>
            </a:r>
          </a:p>
        </p:txBody>
      </p:sp>
      <p:sp>
        <p:nvSpPr>
          <p:cNvPr id="681026" name="Text Box 66"/>
          <p:cNvSpPr txBox="1">
            <a:spLocks noChangeArrowheads="1"/>
          </p:cNvSpPr>
          <p:nvPr/>
        </p:nvSpPr>
        <p:spPr bwMode="auto">
          <a:xfrm>
            <a:off x="2655888" y="3844925"/>
            <a:ext cx="322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grpSp>
        <p:nvGrpSpPr>
          <p:cNvPr id="681041" name="Group 81"/>
          <p:cNvGrpSpPr>
            <a:grpSpLocks/>
          </p:cNvGrpSpPr>
          <p:nvPr/>
        </p:nvGrpSpPr>
        <p:grpSpPr bwMode="auto">
          <a:xfrm>
            <a:off x="2379663" y="2530475"/>
            <a:ext cx="4916487" cy="2041525"/>
            <a:chOff x="1499" y="1250"/>
            <a:chExt cx="3097" cy="1286"/>
          </a:xfrm>
        </p:grpSpPr>
        <p:graphicFrame>
          <p:nvGraphicFramePr>
            <p:cNvPr id="680970" name="Object 10"/>
            <p:cNvGraphicFramePr>
              <a:graphicFrameLocks noChangeAspect="1"/>
            </p:cNvGraphicFramePr>
            <p:nvPr/>
          </p:nvGraphicFramePr>
          <p:xfrm>
            <a:off x="2741" y="2116"/>
            <a:ext cx="263" cy="214"/>
          </p:xfrm>
          <a:graphic>
            <a:graphicData uri="http://schemas.openxmlformats.org/presentationml/2006/ole">
              <p:oleObj spid="_x0000_s4254" name="Clip" r:id="rId7" imgW="1307263" imgH="1084139" progId="">
                <p:embed/>
              </p:oleObj>
            </a:graphicData>
          </a:graphic>
        </p:graphicFrame>
        <p:graphicFrame>
          <p:nvGraphicFramePr>
            <p:cNvPr id="680971" name="Object 11"/>
            <p:cNvGraphicFramePr>
              <a:graphicFrameLocks noChangeAspect="1"/>
            </p:cNvGraphicFramePr>
            <p:nvPr/>
          </p:nvGraphicFramePr>
          <p:xfrm>
            <a:off x="3253" y="2087"/>
            <a:ext cx="263" cy="214"/>
          </p:xfrm>
          <a:graphic>
            <a:graphicData uri="http://schemas.openxmlformats.org/presentationml/2006/ole">
              <p:oleObj spid="_x0000_s4255" name="Clip" r:id="rId8" imgW="1307263" imgH="1084139" progId="">
                <p:embed/>
              </p:oleObj>
            </a:graphicData>
          </a:graphic>
        </p:graphicFrame>
        <p:graphicFrame>
          <p:nvGraphicFramePr>
            <p:cNvPr id="680975" name="Object 15"/>
            <p:cNvGraphicFramePr>
              <a:graphicFrameLocks noChangeAspect="1"/>
            </p:cNvGraphicFramePr>
            <p:nvPr/>
          </p:nvGraphicFramePr>
          <p:xfrm>
            <a:off x="2045" y="2020"/>
            <a:ext cx="263" cy="214"/>
          </p:xfrm>
          <a:graphic>
            <a:graphicData uri="http://schemas.openxmlformats.org/presentationml/2006/ole">
              <p:oleObj spid="_x0000_s4256" name="Clip" r:id="rId9" imgW="1307263" imgH="1084139" progId="">
                <p:embed/>
              </p:oleObj>
            </a:graphicData>
          </a:graphic>
        </p:graphicFrame>
        <p:graphicFrame>
          <p:nvGraphicFramePr>
            <p:cNvPr id="680976" name="Object 16"/>
            <p:cNvGraphicFramePr>
              <a:graphicFrameLocks noChangeAspect="1"/>
            </p:cNvGraphicFramePr>
            <p:nvPr/>
          </p:nvGraphicFramePr>
          <p:xfrm>
            <a:off x="2321" y="2321"/>
            <a:ext cx="263" cy="214"/>
          </p:xfrm>
          <a:graphic>
            <a:graphicData uri="http://schemas.openxmlformats.org/presentationml/2006/ole">
              <p:oleObj spid="_x0000_s4257" name="Clip" r:id="rId10" imgW="1307263" imgH="1084139" progId="">
                <p:embed/>
              </p:oleObj>
            </a:graphicData>
          </a:graphic>
        </p:graphicFrame>
        <p:graphicFrame>
          <p:nvGraphicFramePr>
            <p:cNvPr id="680977" name="Object 17"/>
            <p:cNvGraphicFramePr>
              <a:graphicFrameLocks noChangeAspect="1"/>
            </p:cNvGraphicFramePr>
            <p:nvPr/>
          </p:nvGraphicFramePr>
          <p:xfrm>
            <a:off x="4173" y="2000"/>
            <a:ext cx="263" cy="214"/>
          </p:xfrm>
          <a:graphic>
            <a:graphicData uri="http://schemas.openxmlformats.org/presentationml/2006/ole">
              <p:oleObj spid="_x0000_s4258" name="Clip" r:id="rId11" imgW="1307263" imgH="1084139" progId="">
                <p:embed/>
              </p:oleObj>
            </a:graphicData>
          </a:graphic>
        </p:graphicFrame>
        <p:graphicFrame>
          <p:nvGraphicFramePr>
            <p:cNvPr id="680978" name="Object 18"/>
            <p:cNvGraphicFramePr>
              <a:graphicFrameLocks noChangeAspect="1"/>
            </p:cNvGraphicFramePr>
            <p:nvPr/>
          </p:nvGraphicFramePr>
          <p:xfrm>
            <a:off x="3698" y="2233"/>
            <a:ext cx="263" cy="214"/>
          </p:xfrm>
          <a:graphic>
            <a:graphicData uri="http://schemas.openxmlformats.org/presentationml/2006/ole">
              <p:oleObj spid="_x0000_s4259" name="Clip" r:id="rId12" imgW="1307263" imgH="1084139" progId="">
                <p:embed/>
              </p:oleObj>
            </a:graphicData>
          </a:graphic>
        </p:graphicFrame>
        <p:sp>
          <p:nvSpPr>
            <p:cNvPr id="680983" name="Line 23"/>
            <p:cNvSpPr>
              <a:spLocks noChangeShapeType="1"/>
            </p:cNvSpPr>
            <p:nvPr/>
          </p:nvSpPr>
          <p:spPr bwMode="auto">
            <a:xfrm flipH="1">
              <a:off x="2290" y="1933"/>
              <a:ext cx="218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84" name="Line 24"/>
            <p:cNvSpPr>
              <a:spLocks noChangeShapeType="1"/>
            </p:cNvSpPr>
            <p:nvPr/>
          </p:nvSpPr>
          <p:spPr bwMode="auto">
            <a:xfrm flipH="1">
              <a:off x="2488" y="1945"/>
              <a:ext cx="79" cy="3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85" name="Line 25"/>
            <p:cNvSpPr>
              <a:spLocks noChangeShapeType="1"/>
            </p:cNvSpPr>
            <p:nvPr/>
          </p:nvSpPr>
          <p:spPr bwMode="auto">
            <a:xfrm>
              <a:off x="2680" y="1909"/>
              <a:ext cx="145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86" name="Line 26"/>
            <p:cNvSpPr>
              <a:spLocks noChangeShapeType="1"/>
            </p:cNvSpPr>
            <p:nvPr/>
          </p:nvSpPr>
          <p:spPr bwMode="auto">
            <a:xfrm flipH="1">
              <a:off x="3485" y="1957"/>
              <a:ext cx="27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87" name="Line 27"/>
            <p:cNvSpPr>
              <a:spLocks noChangeShapeType="1"/>
            </p:cNvSpPr>
            <p:nvPr/>
          </p:nvSpPr>
          <p:spPr bwMode="auto">
            <a:xfrm flipH="1">
              <a:off x="3802" y="1939"/>
              <a:ext cx="6" cy="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95" name="Line 35"/>
            <p:cNvSpPr>
              <a:spLocks noChangeShapeType="1"/>
            </p:cNvSpPr>
            <p:nvPr/>
          </p:nvSpPr>
          <p:spPr bwMode="auto">
            <a:xfrm flipH="1">
              <a:off x="1499" y="1484"/>
              <a:ext cx="956" cy="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96" name="Line 36"/>
            <p:cNvSpPr>
              <a:spLocks noChangeShapeType="1"/>
            </p:cNvSpPr>
            <p:nvPr/>
          </p:nvSpPr>
          <p:spPr bwMode="auto">
            <a:xfrm>
              <a:off x="2646" y="1463"/>
              <a:ext cx="0" cy="3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0997" name="Line 37"/>
            <p:cNvSpPr>
              <a:spLocks noChangeShapeType="1"/>
            </p:cNvSpPr>
            <p:nvPr/>
          </p:nvSpPr>
          <p:spPr bwMode="auto">
            <a:xfrm flipH="1" flipV="1">
              <a:off x="2912" y="1432"/>
              <a:ext cx="777" cy="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81007" name="Group 47"/>
            <p:cNvGrpSpPr>
              <a:grpSpLocks/>
            </p:cNvGrpSpPr>
            <p:nvPr/>
          </p:nvGrpSpPr>
          <p:grpSpPr bwMode="auto">
            <a:xfrm>
              <a:off x="2438" y="1353"/>
              <a:ext cx="454" cy="176"/>
              <a:chOff x="3913" y="3140"/>
              <a:chExt cx="454" cy="176"/>
            </a:xfrm>
          </p:grpSpPr>
          <p:sp>
            <p:nvSpPr>
              <p:cNvPr id="681008" name="Rectangle 48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681009" name="Freeform 49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63 h 63"/>
                  <a:gd name="T2" fmla="*/ 37 w 280"/>
                  <a:gd name="T3" fmla="*/ 62 h 63"/>
                  <a:gd name="T4" fmla="*/ 219 w 280"/>
                  <a:gd name="T5" fmla="*/ 0 h 63"/>
                  <a:gd name="T6" fmla="*/ 280 w 280"/>
                  <a:gd name="T7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81010" name="Freeform 50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40 w 148"/>
                  <a:gd name="T3" fmla="*/ 0 h 74"/>
                  <a:gd name="T4" fmla="*/ 102 w 148"/>
                  <a:gd name="T5" fmla="*/ 74 h 74"/>
                  <a:gd name="T6" fmla="*/ 148 w 148"/>
                  <a:gd name="T7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81011" name="Group 51"/>
            <p:cNvGrpSpPr>
              <a:grpSpLocks/>
            </p:cNvGrpSpPr>
            <p:nvPr/>
          </p:nvGrpSpPr>
          <p:grpSpPr bwMode="auto">
            <a:xfrm>
              <a:off x="3571" y="1845"/>
              <a:ext cx="454" cy="176"/>
              <a:chOff x="3913" y="3140"/>
              <a:chExt cx="454" cy="176"/>
            </a:xfrm>
          </p:grpSpPr>
          <p:sp>
            <p:nvSpPr>
              <p:cNvPr id="681012" name="Rectangle 52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681013" name="Freeform 53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63 h 63"/>
                  <a:gd name="T2" fmla="*/ 37 w 280"/>
                  <a:gd name="T3" fmla="*/ 62 h 63"/>
                  <a:gd name="T4" fmla="*/ 219 w 280"/>
                  <a:gd name="T5" fmla="*/ 0 h 63"/>
                  <a:gd name="T6" fmla="*/ 280 w 280"/>
                  <a:gd name="T7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81014" name="Freeform 54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40 w 148"/>
                  <a:gd name="T3" fmla="*/ 0 h 74"/>
                  <a:gd name="T4" fmla="*/ 102 w 148"/>
                  <a:gd name="T5" fmla="*/ 74 h 74"/>
                  <a:gd name="T6" fmla="*/ 148 w 148"/>
                  <a:gd name="T7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81015" name="Group 55"/>
            <p:cNvGrpSpPr>
              <a:grpSpLocks/>
            </p:cNvGrpSpPr>
            <p:nvPr/>
          </p:nvGrpSpPr>
          <p:grpSpPr bwMode="auto">
            <a:xfrm>
              <a:off x="2407" y="1819"/>
              <a:ext cx="454" cy="176"/>
              <a:chOff x="3913" y="3140"/>
              <a:chExt cx="454" cy="176"/>
            </a:xfrm>
          </p:grpSpPr>
          <p:sp>
            <p:nvSpPr>
              <p:cNvPr id="681016" name="Rectangle 56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en-US"/>
              </a:p>
            </p:txBody>
          </p:sp>
          <p:sp>
            <p:nvSpPr>
              <p:cNvPr id="681017" name="Freeform 57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63 h 63"/>
                  <a:gd name="T2" fmla="*/ 37 w 280"/>
                  <a:gd name="T3" fmla="*/ 62 h 63"/>
                  <a:gd name="T4" fmla="*/ 219 w 280"/>
                  <a:gd name="T5" fmla="*/ 0 h 63"/>
                  <a:gd name="T6" fmla="*/ 280 w 280"/>
                  <a:gd name="T7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81018" name="Freeform 58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40 w 148"/>
                  <a:gd name="T3" fmla="*/ 0 h 74"/>
                  <a:gd name="T4" fmla="*/ 102 w 148"/>
                  <a:gd name="T5" fmla="*/ 74 h 74"/>
                  <a:gd name="T6" fmla="*/ 148 w 148"/>
                  <a:gd name="T7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81023" name="Line 63"/>
            <p:cNvSpPr>
              <a:spLocks noChangeShapeType="1"/>
            </p:cNvSpPr>
            <p:nvPr/>
          </p:nvSpPr>
          <p:spPr bwMode="auto">
            <a:xfrm>
              <a:off x="4039" y="1973"/>
              <a:ext cx="180" cy="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1027" name="Text Box 67"/>
            <p:cNvSpPr txBox="1">
              <a:spLocks noChangeArrowheads="1"/>
            </p:cNvSpPr>
            <p:nvPr/>
          </p:nvSpPr>
          <p:spPr bwMode="auto">
            <a:xfrm>
              <a:off x="2281" y="2030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D</a:t>
              </a:r>
            </a:p>
          </p:txBody>
        </p:sp>
        <p:sp>
          <p:nvSpPr>
            <p:cNvPr id="681028" name="Text Box 68"/>
            <p:cNvSpPr txBox="1">
              <a:spLocks noChangeArrowheads="1"/>
            </p:cNvSpPr>
            <p:nvPr/>
          </p:nvSpPr>
          <p:spPr bwMode="auto">
            <a:xfrm>
              <a:off x="2579" y="2305"/>
              <a:ext cx="2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E</a:t>
              </a:r>
            </a:p>
          </p:txBody>
        </p:sp>
        <p:sp>
          <p:nvSpPr>
            <p:cNvPr id="681029" name="Text Box 69"/>
            <p:cNvSpPr txBox="1">
              <a:spLocks noChangeArrowheads="1"/>
            </p:cNvSpPr>
            <p:nvPr/>
          </p:nvSpPr>
          <p:spPr bwMode="auto">
            <a:xfrm>
              <a:off x="2877" y="1926"/>
              <a:ext cx="20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F</a:t>
              </a:r>
            </a:p>
          </p:txBody>
        </p:sp>
        <p:sp>
          <p:nvSpPr>
            <p:cNvPr id="681034" name="Text Box 74"/>
            <p:cNvSpPr txBox="1">
              <a:spLocks noChangeArrowheads="1"/>
            </p:cNvSpPr>
            <p:nvPr/>
          </p:nvSpPr>
          <p:spPr bwMode="auto">
            <a:xfrm>
              <a:off x="2147" y="1744"/>
              <a:ext cx="2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S</a:t>
              </a:r>
              <a:r>
                <a:rPr lang="en-US" i="0" baseline="-25000"/>
                <a:t>2</a:t>
              </a:r>
            </a:p>
          </p:txBody>
        </p:sp>
        <p:sp>
          <p:nvSpPr>
            <p:cNvPr id="681035" name="Text Box 75"/>
            <p:cNvSpPr txBox="1">
              <a:spLocks noChangeArrowheads="1"/>
            </p:cNvSpPr>
            <p:nvPr/>
          </p:nvSpPr>
          <p:spPr bwMode="auto">
            <a:xfrm>
              <a:off x="2920" y="1250"/>
              <a:ext cx="2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S</a:t>
              </a:r>
              <a:r>
                <a:rPr lang="en-US" i="0" baseline="-25000"/>
                <a:t>4</a:t>
              </a:r>
            </a:p>
          </p:txBody>
        </p:sp>
        <p:sp>
          <p:nvSpPr>
            <p:cNvPr id="681036" name="Text Box 76"/>
            <p:cNvSpPr txBox="1">
              <a:spLocks noChangeArrowheads="1"/>
            </p:cNvSpPr>
            <p:nvPr/>
          </p:nvSpPr>
          <p:spPr bwMode="auto">
            <a:xfrm>
              <a:off x="3786" y="1619"/>
              <a:ext cx="2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S</a:t>
              </a:r>
              <a:r>
                <a:rPr lang="en-US" i="0" baseline="-25000"/>
                <a:t>3</a:t>
              </a:r>
            </a:p>
          </p:txBody>
        </p:sp>
        <p:sp>
          <p:nvSpPr>
            <p:cNvPr id="681038" name="Text Box 78"/>
            <p:cNvSpPr txBox="1">
              <a:spLocks noChangeArrowheads="1"/>
            </p:cNvSpPr>
            <p:nvPr/>
          </p:nvSpPr>
          <p:spPr bwMode="auto">
            <a:xfrm>
              <a:off x="3931" y="2231"/>
              <a:ext cx="2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H</a:t>
              </a:r>
            </a:p>
          </p:txBody>
        </p:sp>
        <p:sp>
          <p:nvSpPr>
            <p:cNvPr id="681039" name="Text Box 79"/>
            <p:cNvSpPr txBox="1">
              <a:spLocks noChangeArrowheads="1"/>
            </p:cNvSpPr>
            <p:nvPr/>
          </p:nvSpPr>
          <p:spPr bwMode="auto">
            <a:xfrm>
              <a:off x="4401" y="2003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I</a:t>
              </a:r>
            </a:p>
          </p:txBody>
        </p:sp>
        <p:sp>
          <p:nvSpPr>
            <p:cNvPr id="681040" name="Text Box 80"/>
            <p:cNvSpPr txBox="1">
              <a:spLocks noChangeArrowheads="1"/>
            </p:cNvSpPr>
            <p:nvPr/>
          </p:nvSpPr>
          <p:spPr bwMode="auto">
            <a:xfrm>
              <a:off x="3215" y="2265"/>
              <a:ext cx="2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G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950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0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he-IL" dirty="0"/>
              <a:t>What will happen with loops</a:t>
            </a:r>
            <a:r>
              <a:rPr lang="en-GB" altLang="he-IL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he-IL" b="1" i="1" dirty="0"/>
              <a:t>Incorrect learning</a:t>
            </a: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846263" y="2525713"/>
            <a:ext cx="4470400" cy="3460750"/>
            <a:chOff x="1163" y="1591"/>
            <a:chExt cx="2816" cy="2180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1167" y="2145"/>
              <a:ext cx="28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163" y="3330"/>
              <a:ext cx="28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489" y="2533"/>
              <a:ext cx="756" cy="42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752" y="2518"/>
              <a:ext cx="756" cy="42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789" y="2967"/>
              <a:ext cx="0" cy="3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3097" y="2941"/>
              <a:ext cx="0" cy="3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104" y="2148"/>
              <a:ext cx="0" cy="3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1804" y="2170"/>
              <a:ext cx="0" cy="3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2286" y="3406"/>
              <a:ext cx="45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he-IL" sz="3200" b="1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2378" y="3244"/>
              <a:ext cx="100" cy="1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2215" y="1591"/>
              <a:ext cx="4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he-IL" sz="3200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2318" y="2062"/>
              <a:ext cx="100" cy="1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1498" y="2978"/>
              <a:ext cx="2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1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3150" y="2963"/>
              <a:ext cx="2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1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3191" y="2270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2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1453" y="2221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2</a:t>
              </a:r>
            </a:p>
          </p:txBody>
        </p:sp>
      </p:grpSp>
      <p:grpSp>
        <p:nvGrpSpPr>
          <p:cNvPr id="22" name="Group 33"/>
          <p:cNvGrpSpPr>
            <a:grpSpLocks/>
          </p:cNvGrpSpPr>
          <p:nvPr/>
        </p:nvGrpSpPr>
        <p:grpSpPr bwMode="auto">
          <a:xfrm>
            <a:off x="1200150" y="4108450"/>
            <a:ext cx="5378450" cy="1376363"/>
            <a:chOff x="756" y="2588"/>
            <a:chExt cx="3388" cy="867"/>
          </a:xfrm>
        </p:grpSpPr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H="1">
              <a:off x="1766" y="3455"/>
              <a:ext cx="52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H="1">
              <a:off x="2530" y="3429"/>
              <a:ext cx="52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 flipV="1">
              <a:off x="1734" y="2889"/>
              <a:ext cx="0" cy="5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 flipV="1">
              <a:off x="3041" y="2896"/>
              <a:ext cx="0" cy="5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30"/>
            <p:cNvSpPr txBox="1">
              <a:spLocks noChangeArrowheads="1"/>
            </p:cNvSpPr>
            <p:nvPr/>
          </p:nvSpPr>
          <p:spPr bwMode="auto">
            <a:xfrm>
              <a:off x="756" y="2588"/>
              <a:ext cx="503" cy="23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A , 1</a:t>
              </a:r>
              <a:endParaRPr lang="en-US" altLang="he-IL">
                <a:solidFill>
                  <a:schemeClr val="accent2"/>
                </a:solidFill>
              </a:endParaRPr>
            </a:p>
          </p:txBody>
        </p:sp>
        <p:sp>
          <p:nvSpPr>
            <p:cNvPr id="28" name="Text Box 32"/>
            <p:cNvSpPr txBox="1">
              <a:spLocks noChangeArrowheads="1"/>
            </p:cNvSpPr>
            <p:nvPr/>
          </p:nvSpPr>
          <p:spPr bwMode="auto">
            <a:xfrm>
              <a:off x="3641" y="2595"/>
              <a:ext cx="503" cy="237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A , 1</a:t>
              </a:r>
              <a:endParaRPr lang="en-US" altLang="he-IL">
                <a:solidFill>
                  <a:schemeClr val="accent2"/>
                </a:solidFill>
              </a:endParaRPr>
            </a:p>
          </p:txBody>
        </p:sp>
      </p:grpSp>
      <p:grpSp>
        <p:nvGrpSpPr>
          <p:cNvPr id="29" name="Group 37"/>
          <p:cNvGrpSpPr>
            <a:grpSpLocks/>
          </p:cNvGrpSpPr>
          <p:nvPr/>
        </p:nvGrpSpPr>
        <p:grpSpPr bwMode="auto">
          <a:xfrm>
            <a:off x="2663825" y="3227388"/>
            <a:ext cx="2435225" cy="793750"/>
            <a:chOff x="1678" y="2033"/>
            <a:chExt cx="1534" cy="500"/>
          </a:xfrm>
        </p:grpSpPr>
        <p:sp>
          <p:nvSpPr>
            <p:cNvPr id="30" name="Line 34"/>
            <p:cNvSpPr>
              <a:spLocks noChangeShapeType="1"/>
            </p:cNvSpPr>
            <p:nvPr/>
          </p:nvSpPr>
          <p:spPr bwMode="auto">
            <a:xfrm flipV="1">
              <a:off x="1678" y="2033"/>
              <a:ext cx="0" cy="467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 flipV="1">
              <a:off x="1678" y="2055"/>
              <a:ext cx="1522" cy="11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36"/>
            <p:cNvSpPr>
              <a:spLocks noChangeShapeType="1"/>
            </p:cNvSpPr>
            <p:nvPr/>
          </p:nvSpPr>
          <p:spPr bwMode="auto">
            <a:xfrm>
              <a:off x="3212" y="2044"/>
              <a:ext cx="0" cy="489"/>
            </a:xfrm>
            <a:prstGeom prst="line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41"/>
          <p:cNvGrpSpPr>
            <a:grpSpLocks/>
          </p:cNvGrpSpPr>
          <p:nvPr/>
        </p:nvGrpSpPr>
        <p:grpSpPr bwMode="auto">
          <a:xfrm>
            <a:off x="6173788" y="4146550"/>
            <a:ext cx="561975" cy="366713"/>
            <a:chOff x="3889" y="2612"/>
            <a:chExt cx="354" cy="231"/>
          </a:xfrm>
        </p:grpSpPr>
        <p:sp>
          <p:nvSpPr>
            <p:cNvPr id="34" name="Text Box 39"/>
            <p:cNvSpPr txBox="1">
              <a:spLocks noChangeArrowheads="1"/>
            </p:cNvSpPr>
            <p:nvPr/>
          </p:nvSpPr>
          <p:spPr bwMode="auto">
            <a:xfrm>
              <a:off x="3954" y="2612"/>
              <a:ext cx="2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FF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35" name="Line 40"/>
            <p:cNvSpPr>
              <a:spLocks noChangeShapeType="1"/>
            </p:cNvSpPr>
            <p:nvPr/>
          </p:nvSpPr>
          <p:spPr bwMode="auto">
            <a:xfrm>
              <a:off x="3889" y="2622"/>
              <a:ext cx="112" cy="167"/>
            </a:xfrm>
            <a:prstGeom prst="line">
              <a:avLst/>
            </a:prstGeom>
            <a:noFill/>
            <a:ln w="57150">
              <a:solidFill>
                <a:srgbClr val="FF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667000" y="4038600"/>
            <a:ext cx="6270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 sz="3200" b="1" dirty="0" smtClean="0">
                <a:solidFill>
                  <a:srgbClr val="FF0000"/>
                </a:solidFill>
              </a:rPr>
              <a:t>S1</a:t>
            </a:r>
            <a:endParaRPr lang="en-US" altLang="he-IL" sz="3200" b="1" dirty="0">
              <a:solidFill>
                <a:srgbClr val="FF0000"/>
              </a:solidFill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4724400" y="4038600"/>
            <a:ext cx="6270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he-IL" sz="3200" b="1" dirty="0" smtClean="0">
                <a:solidFill>
                  <a:srgbClr val="FF0000"/>
                </a:solidFill>
              </a:rPr>
              <a:t>S2</a:t>
            </a:r>
            <a:endParaRPr lang="en-US" altLang="he-IL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34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Allow a path between every LAN without causing loops (</a:t>
            </a:r>
            <a:r>
              <a:rPr lang="en-GB" altLang="he-IL" sz="2000" i="1" dirty="0"/>
              <a:t>loop-free environment</a:t>
            </a:r>
            <a:r>
              <a:rPr lang="en-GB" altLang="he-IL" sz="2000" dirty="0" smtClean="0"/>
              <a:t>)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Bridges communicate </a:t>
            </a:r>
            <a:r>
              <a:rPr lang="en-GB" altLang="he-IL" sz="2000" dirty="0"/>
              <a:t>with special configuration messages </a:t>
            </a:r>
            <a:r>
              <a:rPr lang="en-GB" altLang="he-IL" sz="2000" dirty="0" smtClean="0"/>
              <a:t>(</a:t>
            </a:r>
            <a:r>
              <a:rPr lang="en-GB" altLang="he-IL" sz="2000" i="1" dirty="0" smtClean="0"/>
              <a:t>BPDUs- Bridge Protocol Data Units </a:t>
            </a:r>
            <a:r>
              <a:rPr lang="en-GB" altLang="he-IL" sz="2000" dirty="0" smtClean="0"/>
              <a:t>)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Standardized </a:t>
            </a:r>
            <a:r>
              <a:rPr lang="en-GB" altLang="he-IL" sz="2000" dirty="0"/>
              <a:t>by IEEE </a:t>
            </a:r>
            <a:r>
              <a:rPr lang="en-GB" altLang="he-IL" sz="2000" dirty="0" smtClean="0"/>
              <a:t>802.1D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 smtClean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Requirements:</a:t>
            </a:r>
          </a:p>
          <a:p>
            <a:pPr marL="635318" lvl="1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1800" dirty="0" smtClean="0"/>
              <a:t>Each </a:t>
            </a:r>
            <a:r>
              <a:rPr lang="en-GB" altLang="he-IL" sz="1800" dirty="0"/>
              <a:t>bridge is assigned a unique identifier</a:t>
            </a:r>
          </a:p>
          <a:p>
            <a:pPr marL="635318" lvl="1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1800" dirty="0"/>
              <a:t>A broadcast address for bridges on a LAN</a:t>
            </a:r>
          </a:p>
          <a:p>
            <a:pPr marL="635318" lvl="1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1800" dirty="0"/>
              <a:t>A unique port identifier for all ports on all bridges</a:t>
            </a:r>
          </a:p>
          <a:p>
            <a:pPr marL="1012508" lvl="2" indent="-28098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MAC address</a:t>
            </a:r>
          </a:p>
          <a:p>
            <a:pPr marL="1012508" lvl="2" indent="-28098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Bridge id + port </a:t>
            </a:r>
            <a:r>
              <a:rPr lang="en-GB" altLang="he-IL" sz="2000" dirty="0" smtClean="0"/>
              <a:t>number</a:t>
            </a:r>
            <a:endParaRPr lang="en-GB" altLang="he-I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46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Spanning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2514600" y="23622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181600" y="26670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7162800" y="312420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5029200" y="52578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7086600" y="5486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743200" y="61722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752600" y="5257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1524000" y="35052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1600200" y="4495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3505200" y="40386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5334000" y="44958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26670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V="1">
            <a:off x="22098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V="1">
            <a:off x="22098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V="1">
            <a:off x="26670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V="1">
            <a:off x="4267200" y="2362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V="1">
            <a:off x="4419600" y="26670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41910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6172200" y="2667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4191000" y="4038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3200400" y="44958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 flipV="1">
            <a:off x="3200400" y="4876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3124200" y="586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 flipV="1">
            <a:off x="31242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 flipV="1">
            <a:off x="6019800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6019800" y="594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6248400" y="5791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60960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V="1">
            <a:off x="4495800" y="44958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>
            <a:off x="6477000" y="3810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4495800" y="48768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AutoShape 34"/>
          <p:cNvSpPr>
            <a:spLocks noChangeArrowheads="1"/>
          </p:cNvSpPr>
          <p:nvPr/>
        </p:nvSpPr>
        <p:spPr bwMode="auto">
          <a:xfrm>
            <a:off x="2286000" y="2743200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37" name="AutoShape 35"/>
          <p:cNvSpPr>
            <a:spLocks noChangeArrowheads="1"/>
          </p:cNvSpPr>
          <p:nvPr/>
        </p:nvSpPr>
        <p:spPr bwMode="auto">
          <a:xfrm>
            <a:off x="3886200" y="3200400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B5</a:t>
            </a:r>
          </a:p>
        </p:txBody>
      </p:sp>
      <p:sp>
        <p:nvSpPr>
          <p:cNvPr id="38" name="AutoShape 36"/>
          <p:cNvSpPr>
            <a:spLocks noChangeArrowheads="1"/>
          </p:cNvSpPr>
          <p:nvPr/>
        </p:nvSpPr>
        <p:spPr bwMode="auto">
          <a:xfrm>
            <a:off x="5791200" y="3657600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B7</a:t>
            </a:r>
          </a:p>
        </p:txBody>
      </p:sp>
      <p:sp>
        <p:nvSpPr>
          <p:cNvPr id="39" name="AutoShape 37"/>
          <p:cNvSpPr>
            <a:spLocks noChangeArrowheads="1"/>
          </p:cNvSpPr>
          <p:nvPr/>
        </p:nvSpPr>
        <p:spPr bwMode="auto">
          <a:xfrm>
            <a:off x="1905000" y="3886200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40" name="AutoShape 38"/>
          <p:cNvSpPr>
            <a:spLocks noChangeArrowheads="1"/>
          </p:cNvSpPr>
          <p:nvPr/>
        </p:nvSpPr>
        <p:spPr bwMode="auto">
          <a:xfrm>
            <a:off x="3886200" y="4572000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41" name="AutoShape 39"/>
          <p:cNvSpPr>
            <a:spLocks noChangeArrowheads="1"/>
          </p:cNvSpPr>
          <p:nvPr/>
        </p:nvSpPr>
        <p:spPr bwMode="auto">
          <a:xfrm>
            <a:off x="2743200" y="5486400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B6</a:t>
            </a:r>
          </a:p>
        </p:txBody>
      </p:sp>
      <p:sp>
        <p:nvSpPr>
          <p:cNvPr id="42" name="AutoShape 40"/>
          <p:cNvSpPr>
            <a:spLocks noChangeArrowheads="1"/>
          </p:cNvSpPr>
          <p:nvPr/>
        </p:nvSpPr>
        <p:spPr bwMode="auto">
          <a:xfrm>
            <a:off x="5638800" y="5562600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B4</a:t>
            </a:r>
          </a:p>
        </p:txBody>
      </p:sp>
      <p:sp>
        <p:nvSpPr>
          <p:cNvPr id="44" name="AutoShape 42"/>
          <p:cNvSpPr>
            <a:spLocks noChangeArrowheads="1"/>
          </p:cNvSpPr>
          <p:nvPr/>
        </p:nvSpPr>
        <p:spPr bwMode="auto">
          <a:xfrm>
            <a:off x="6400800" y="2133600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B8</a:t>
            </a: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5638800" y="18288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>
            <a:off x="6705600" y="1828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45"/>
          <p:cNvSpPr>
            <a:spLocks noChangeShapeType="1"/>
          </p:cNvSpPr>
          <p:nvPr/>
        </p:nvSpPr>
        <p:spPr bwMode="auto">
          <a:xfrm>
            <a:off x="6705600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711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he-IL" dirty="0"/>
              <a:t>Spanning Tree </a:t>
            </a:r>
            <a:r>
              <a:rPr lang="en-GB" altLang="he-IL" dirty="0" smtClean="0"/>
              <a:t>Algorithm:</a:t>
            </a:r>
            <a:br>
              <a:rPr lang="en-GB" altLang="he-IL" dirty="0" smtClean="0"/>
            </a:br>
            <a:r>
              <a:rPr lang="en-GB" altLang="he-IL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457200">
              <a:spcBef>
                <a:spcPts val="625"/>
              </a:spcBef>
              <a:buSzPct val="66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en-GB" dirty="0"/>
              <a:t>1. </a:t>
            </a:r>
            <a:r>
              <a:rPr lang="en-GB" altLang="he-IL" dirty="0"/>
              <a:t>Determine the </a:t>
            </a:r>
            <a:r>
              <a:rPr lang="en-GB" altLang="he-IL" i="1" dirty="0">
                <a:solidFill>
                  <a:srgbClr val="669900"/>
                </a:solidFill>
              </a:rPr>
              <a:t>root</a:t>
            </a:r>
            <a:r>
              <a:rPr lang="en-GB" altLang="he-IL" dirty="0">
                <a:solidFill>
                  <a:srgbClr val="669900"/>
                </a:solidFill>
              </a:rPr>
              <a:t> </a:t>
            </a:r>
            <a:r>
              <a:rPr lang="en-GB" altLang="he-IL" i="1" dirty="0">
                <a:solidFill>
                  <a:srgbClr val="669900"/>
                </a:solidFill>
              </a:rPr>
              <a:t>bridge</a:t>
            </a:r>
            <a:r>
              <a:rPr lang="en-GB" altLang="he-IL" dirty="0"/>
              <a:t> among all bridges</a:t>
            </a:r>
          </a:p>
          <a:p>
            <a:pPr marL="0" indent="0" defTabSz="457200">
              <a:spcBef>
                <a:spcPts val="625"/>
              </a:spcBef>
              <a:buSzPct val="66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dirty="0" smtClean="0"/>
          </a:p>
          <a:p>
            <a:pPr marL="0" indent="0" defTabSz="457200">
              <a:spcBef>
                <a:spcPts val="625"/>
              </a:spcBef>
              <a:buSzPct val="66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dirty="0" smtClean="0"/>
              <a:t>2</a:t>
            </a:r>
            <a:r>
              <a:rPr lang="en-GB" altLang="he-IL" dirty="0"/>
              <a:t>. Each bridge determines its </a:t>
            </a:r>
            <a:r>
              <a:rPr lang="en-GB" altLang="he-IL" i="1" dirty="0">
                <a:solidFill>
                  <a:srgbClr val="669900"/>
                </a:solidFill>
              </a:rPr>
              <a:t>root port</a:t>
            </a:r>
          </a:p>
          <a:p>
            <a:pPr marL="738188" lvl="1" indent="-280988" defTabSz="457200">
              <a:spcBef>
                <a:spcPts val="538"/>
              </a:spcBef>
              <a:buSzPct val="98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dirty="0"/>
              <a:t>The port in the direction of the root bridge</a:t>
            </a:r>
          </a:p>
          <a:p>
            <a:pPr marL="0" indent="0" defTabSz="457200">
              <a:spcBef>
                <a:spcPts val="625"/>
              </a:spcBef>
              <a:buSzPct val="66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dirty="0" smtClean="0"/>
          </a:p>
          <a:p>
            <a:pPr marL="0" indent="0" defTabSz="457200">
              <a:spcBef>
                <a:spcPts val="625"/>
              </a:spcBef>
              <a:buSzPct val="66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dirty="0" smtClean="0"/>
              <a:t>3</a:t>
            </a:r>
            <a:r>
              <a:rPr lang="en-GB" altLang="he-IL" dirty="0"/>
              <a:t>. Determine the </a:t>
            </a:r>
            <a:r>
              <a:rPr lang="en-GB" altLang="he-IL" i="1" dirty="0">
                <a:solidFill>
                  <a:srgbClr val="669900"/>
                </a:solidFill>
              </a:rPr>
              <a:t>designated bridge</a:t>
            </a:r>
            <a:r>
              <a:rPr lang="en-GB" altLang="he-IL" dirty="0"/>
              <a:t> on each LAN</a:t>
            </a:r>
          </a:p>
          <a:p>
            <a:pPr marL="738188" lvl="1" indent="-280988" defTabSz="457200">
              <a:spcBef>
                <a:spcPts val="538"/>
              </a:spcBef>
              <a:buSzPct val="98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dirty="0"/>
              <a:t>The bridge which accepts frames to forward towards the root bridge</a:t>
            </a:r>
          </a:p>
          <a:p>
            <a:pPr marL="738188" lvl="1" indent="-280988" defTabSz="457200">
              <a:spcBef>
                <a:spcPts val="538"/>
              </a:spcBef>
              <a:buSzPct val="98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dirty="0"/>
              <a:t>The frames are sent on the </a:t>
            </a:r>
            <a:r>
              <a:rPr lang="en-GB" altLang="he-IL" dirty="0">
                <a:solidFill>
                  <a:srgbClr val="669900"/>
                </a:solidFill>
              </a:rPr>
              <a:t>root port</a:t>
            </a:r>
            <a:r>
              <a:rPr lang="en-GB" altLang="he-IL" dirty="0"/>
              <a:t> of the designated bridge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116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Spanning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066800" y="2378765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733800" y="2683565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5715000" y="3034748"/>
            <a:ext cx="0" cy="14312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3581400" y="5274365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5638800" y="5443330"/>
            <a:ext cx="0" cy="80507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295400" y="6188765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304800" y="5274365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76200" y="3521765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152400" y="4512365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057400" y="405516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886200" y="451236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1219200" y="2941982"/>
            <a:ext cx="0" cy="626166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V="1">
            <a:off x="762000" y="4098235"/>
            <a:ext cx="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V="1">
            <a:off x="762000" y="3488635"/>
            <a:ext cx="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V="1">
            <a:off x="1219200" y="2345635"/>
            <a:ext cx="0" cy="44726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V="1">
            <a:off x="2819400" y="2305878"/>
            <a:ext cx="0" cy="9839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 flipV="1">
            <a:off x="2971800" y="2630556"/>
            <a:ext cx="838200" cy="7156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2743200" y="3558208"/>
            <a:ext cx="0" cy="5367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4724400" y="2597426"/>
            <a:ext cx="0" cy="116287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2743200" y="4008782"/>
            <a:ext cx="0" cy="6261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1752600" y="4492487"/>
            <a:ext cx="685800" cy="2683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 flipV="1">
            <a:off x="1752600" y="4860235"/>
            <a:ext cx="68580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1676400" y="5857461"/>
            <a:ext cx="0" cy="35780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 flipV="1">
            <a:off x="1676400" y="5254487"/>
            <a:ext cx="0" cy="268356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 flipV="1">
            <a:off x="4572000" y="5247861"/>
            <a:ext cx="0" cy="3578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4572000" y="5940287"/>
            <a:ext cx="0" cy="2683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4800600" y="580776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4648200" y="4015408"/>
            <a:ext cx="0" cy="5367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 flipV="1">
            <a:off x="3048000" y="4492487"/>
            <a:ext cx="990600" cy="2683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5029200" y="382656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3048000" y="4860235"/>
            <a:ext cx="83820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AutoShape 35"/>
          <p:cNvSpPr>
            <a:spLocks noChangeArrowheads="1"/>
          </p:cNvSpPr>
          <p:nvPr/>
        </p:nvSpPr>
        <p:spPr bwMode="auto">
          <a:xfrm>
            <a:off x="838200" y="27266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38" name="AutoShape 36"/>
          <p:cNvSpPr>
            <a:spLocks noChangeArrowheads="1"/>
          </p:cNvSpPr>
          <p:nvPr/>
        </p:nvSpPr>
        <p:spPr bwMode="auto">
          <a:xfrm>
            <a:off x="2438400" y="31838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B5</a:t>
            </a:r>
          </a:p>
        </p:txBody>
      </p:sp>
      <p:sp>
        <p:nvSpPr>
          <p:cNvPr id="39" name="AutoShape 37"/>
          <p:cNvSpPr>
            <a:spLocks noChangeArrowheads="1"/>
          </p:cNvSpPr>
          <p:nvPr/>
        </p:nvSpPr>
        <p:spPr bwMode="auto">
          <a:xfrm>
            <a:off x="4343400" y="36410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B7</a:t>
            </a:r>
          </a:p>
        </p:txBody>
      </p:sp>
      <p:sp>
        <p:nvSpPr>
          <p:cNvPr id="40" name="AutoShape 38"/>
          <p:cNvSpPr>
            <a:spLocks noChangeArrowheads="1"/>
          </p:cNvSpPr>
          <p:nvPr/>
        </p:nvSpPr>
        <p:spPr bwMode="auto">
          <a:xfrm>
            <a:off x="457200" y="38696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41" name="AutoShape 39"/>
          <p:cNvSpPr>
            <a:spLocks noChangeArrowheads="1"/>
          </p:cNvSpPr>
          <p:nvPr/>
        </p:nvSpPr>
        <p:spPr bwMode="auto">
          <a:xfrm>
            <a:off x="2438400" y="4555435"/>
            <a:ext cx="685800" cy="447260"/>
          </a:xfrm>
          <a:prstGeom prst="can">
            <a:avLst>
              <a:gd name="adj" fmla="val 45537"/>
            </a:avLst>
          </a:prstGeom>
          <a:solidFill>
            <a:srgbClr val="FF33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42" name="AutoShape 40"/>
          <p:cNvSpPr>
            <a:spLocks noChangeArrowheads="1"/>
          </p:cNvSpPr>
          <p:nvPr/>
        </p:nvSpPr>
        <p:spPr bwMode="auto">
          <a:xfrm>
            <a:off x="1295400" y="54698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B6</a:t>
            </a:r>
          </a:p>
        </p:txBody>
      </p:sp>
      <p:sp>
        <p:nvSpPr>
          <p:cNvPr id="43" name="AutoShape 41"/>
          <p:cNvSpPr>
            <a:spLocks noChangeArrowheads="1"/>
          </p:cNvSpPr>
          <p:nvPr/>
        </p:nvSpPr>
        <p:spPr bwMode="auto">
          <a:xfrm>
            <a:off x="4191000" y="55460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B4</a:t>
            </a:r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2347914" y="5010090"/>
            <a:ext cx="8397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Root</a:t>
            </a:r>
          </a:p>
        </p:txBody>
      </p:sp>
      <p:grpSp>
        <p:nvGrpSpPr>
          <p:cNvPr id="45" name="Group 43"/>
          <p:cNvGrpSpPr>
            <a:grpSpLocks/>
          </p:cNvGrpSpPr>
          <p:nvPr/>
        </p:nvGrpSpPr>
        <p:grpSpPr bwMode="auto">
          <a:xfrm>
            <a:off x="1143000" y="2441713"/>
            <a:ext cx="152400" cy="178904"/>
            <a:chOff x="816" y="1392"/>
            <a:chExt cx="96" cy="96"/>
          </a:xfrm>
        </p:grpSpPr>
        <p:sp>
          <p:nvSpPr>
            <p:cNvPr id="46" name="Line 44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" name="Group 46"/>
          <p:cNvGrpSpPr>
            <a:grpSpLocks/>
          </p:cNvGrpSpPr>
          <p:nvPr/>
        </p:nvGrpSpPr>
        <p:grpSpPr bwMode="auto">
          <a:xfrm>
            <a:off x="1143000" y="3203713"/>
            <a:ext cx="152400" cy="178904"/>
            <a:chOff x="816" y="1392"/>
            <a:chExt cx="96" cy="96"/>
          </a:xfrm>
        </p:grpSpPr>
        <p:sp>
          <p:nvSpPr>
            <p:cNvPr id="49" name="Line 47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" name="Group 49"/>
          <p:cNvGrpSpPr>
            <a:grpSpLocks/>
          </p:cNvGrpSpPr>
          <p:nvPr/>
        </p:nvGrpSpPr>
        <p:grpSpPr bwMode="auto">
          <a:xfrm>
            <a:off x="1600200" y="5337313"/>
            <a:ext cx="152400" cy="178904"/>
            <a:chOff x="816" y="1392"/>
            <a:chExt cx="96" cy="96"/>
          </a:xfrm>
        </p:grpSpPr>
        <p:sp>
          <p:nvSpPr>
            <p:cNvPr id="52" name="Line 50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51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4" name="Group 52"/>
          <p:cNvGrpSpPr>
            <a:grpSpLocks/>
          </p:cNvGrpSpPr>
          <p:nvPr/>
        </p:nvGrpSpPr>
        <p:grpSpPr bwMode="auto">
          <a:xfrm>
            <a:off x="1600200" y="5946913"/>
            <a:ext cx="152400" cy="178904"/>
            <a:chOff x="816" y="1392"/>
            <a:chExt cx="96" cy="96"/>
          </a:xfrm>
        </p:grpSpPr>
        <p:sp>
          <p:nvSpPr>
            <p:cNvPr id="55" name="Line 53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54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55"/>
          <p:cNvGrpSpPr>
            <a:grpSpLocks/>
          </p:cNvGrpSpPr>
          <p:nvPr/>
        </p:nvGrpSpPr>
        <p:grpSpPr bwMode="auto">
          <a:xfrm>
            <a:off x="4648200" y="2822713"/>
            <a:ext cx="152400" cy="178904"/>
            <a:chOff x="816" y="1392"/>
            <a:chExt cx="96" cy="96"/>
          </a:xfrm>
        </p:grpSpPr>
        <p:sp>
          <p:nvSpPr>
            <p:cNvPr id="58" name="Line 56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57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AutoShape 58"/>
          <p:cNvSpPr>
            <a:spLocks noChangeArrowheads="1"/>
          </p:cNvSpPr>
          <p:nvPr/>
        </p:nvSpPr>
        <p:spPr bwMode="auto">
          <a:xfrm>
            <a:off x="4953000" y="21170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B8</a:t>
            </a:r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4191000" y="1845365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>
            <a:off x="5257800" y="1818861"/>
            <a:ext cx="0" cy="3578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>
            <a:off x="5257800" y="2517913"/>
            <a:ext cx="0" cy="1789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Text Box 74"/>
          <p:cNvSpPr txBox="1">
            <a:spLocks noChangeArrowheads="1"/>
          </p:cNvSpPr>
          <p:nvPr/>
        </p:nvSpPr>
        <p:spPr bwMode="auto">
          <a:xfrm>
            <a:off x="3421063" y="5347390"/>
            <a:ext cx="1162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2"/>
                </a:solidFill>
              </a:rPr>
              <a:t>Designated </a:t>
            </a:r>
          </a:p>
          <a:p>
            <a:r>
              <a:rPr lang="en-US" sz="1400">
                <a:solidFill>
                  <a:schemeClr val="accent2"/>
                </a:solidFill>
              </a:rPr>
              <a:t>Bridge</a:t>
            </a:r>
          </a:p>
        </p:txBody>
      </p:sp>
      <p:sp>
        <p:nvSpPr>
          <p:cNvPr id="77" name="Text Box 75"/>
          <p:cNvSpPr txBox="1">
            <a:spLocks noChangeArrowheads="1"/>
          </p:cNvSpPr>
          <p:nvPr/>
        </p:nvSpPr>
        <p:spPr bwMode="auto">
          <a:xfrm>
            <a:off x="3006726" y="3505200"/>
            <a:ext cx="6508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Root </a:t>
            </a:r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port</a:t>
            </a:r>
          </a:p>
        </p:txBody>
      </p:sp>
      <p:sp>
        <p:nvSpPr>
          <p:cNvPr id="79" name="Text Box 41"/>
          <p:cNvSpPr txBox="1">
            <a:spLocks noChangeArrowheads="1"/>
          </p:cNvSpPr>
          <p:nvPr/>
        </p:nvSpPr>
        <p:spPr bwMode="auto">
          <a:xfrm>
            <a:off x="5980113" y="3087688"/>
            <a:ext cx="3163887" cy="232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>
                <a:latin typeface="Comic Sans MS" pitchFamily="66" charset="0"/>
              </a:rPr>
              <a:t>Protocol operation:</a:t>
            </a:r>
          </a:p>
          <a:p>
            <a:pPr>
              <a:buFontTx/>
              <a:buAutoNum type="arabicPeriod"/>
            </a:pPr>
            <a:r>
              <a:rPr lang="en-US" sz="1600" dirty="0">
                <a:latin typeface="Comic Sans MS" pitchFamily="66" charset="0"/>
              </a:rPr>
              <a:t>Picks a </a:t>
            </a:r>
            <a:r>
              <a:rPr lang="en-US" sz="1400" b="1" dirty="0">
                <a:solidFill>
                  <a:schemeClr val="accent2"/>
                </a:solidFill>
                <a:latin typeface="+mn-lt"/>
              </a:rPr>
              <a:t>root</a:t>
            </a:r>
          </a:p>
          <a:p>
            <a:pPr>
              <a:buFontTx/>
              <a:buAutoNum type="arabicPeriod"/>
            </a:pPr>
            <a:r>
              <a:rPr lang="en-US" sz="1600" dirty="0">
                <a:latin typeface="Comic Sans MS" pitchFamily="66" charset="0"/>
              </a:rPr>
              <a:t>For each LAN, </a:t>
            </a:r>
            <a:br>
              <a:rPr lang="en-US" sz="1600" dirty="0">
                <a:latin typeface="Comic Sans MS" pitchFamily="66" charset="0"/>
              </a:rPr>
            </a:br>
            <a:r>
              <a:rPr lang="en-US" sz="1600" dirty="0">
                <a:latin typeface="Comic Sans MS" pitchFamily="66" charset="0"/>
              </a:rPr>
              <a:t>picks a </a:t>
            </a:r>
            <a:r>
              <a:rPr lang="en-US" sz="1400" b="1" dirty="0">
                <a:solidFill>
                  <a:schemeClr val="accent2"/>
                </a:solidFill>
                <a:latin typeface="+mn-lt"/>
              </a:rPr>
              <a:t>designated bridge</a:t>
            </a:r>
            <a:r>
              <a:rPr lang="en-US" sz="1600" dirty="0">
                <a:latin typeface="Comic Sans MS" pitchFamily="66" charset="0"/>
              </a:rPr>
              <a:t/>
            </a:r>
            <a:br>
              <a:rPr lang="en-US" sz="1600" dirty="0">
                <a:latin typeface="Comic Sans MS" pitchFamily="66" charset="0"/>
              </a:rPr>
            </a:br>
            <a:r>
              <a:rPr lang="en-US" sz="1600" dirty="0">
                <a:latin typeface="Comic Sans MS" pitchFamily="66" charset="0"/>
              </a:rPr>
              <a:t>that is closest to the root.</a:t>
            </a:r>
          </a:p>
          <a:p>
            <a:pPr>
              <a:buFontTx/>
              <a:buAutoNum type="arabicPeriod"/>
            </a:pPr>
            <a:r>
              <a:rPr lang="en-US" sz="1600" dirty="0">
                <a:latin typeface="Comic Sans MS" pitchFamily="66" charset="0"/>
              </a:rPr>
              <a:t>All bridges on a LAN</a:t>
            </a:r>
            <a:br>
              <a:rPr lang="en-US" sz="1600" dirty="0">
                <a:latin typeface="Comic Sans MS" pitchFamily="66" charset="0"/>
              </a:rPr>
            </a:br>
            <a:r>
              <a:rPr lang="en-US" sz="1600" dirty="0">
                <a:latin typeface="Comic Sans MS" pitchFamily="66" charset="0"/>
              </a:rPr>
              <a:t>send packets towards the </a:t>
            </a:r>
            <a:br>
              <a:rPr lang="en-US" sz="1600" dirty="0">
                <a:latin typeface="Comic Sans MS" pitchFamily="66" charset="0"/>
              </a:rPr>
            </a:br>
            <a:r>
              <a:rPr lang="en-US" sz="1400" b="1" dirty="0">
                <a:solidFill>
                  <a:schemeClr val="accent2"/>
                </a:solidFill>
                <a:latin typeface="+mn-lt"/>
              </a:rPr>
              <a:t>root</a:t>
            </a:r>
            <a:r>
              <a:rPr lang="en-US" sz="1600" dirty="0">
                <a:latin typeface="Comic Sans MS" pitchFamily="66" charset="0"/>
              </a:rPr>
              <a:t> via the </a:t>
            </a:r>
            <a:r>
              <a:rPr lang="en-US" sz="1400" b="1" dirty="0">
                <a:solidFill>
                  <a:schemeClr val="accent2"/>
                </a:solidFill>
                <a:latin typeface="+mn-lt"/>
              </a:rPr>
              <a:t>designated </a:t>
            </a:r>
            <a:br>
              <a:rPr lang="en-US" sz="1400" b="1" dirty="0">
                <a:solidFill>
                  <a:schemeClr val="accent2"/>
                </a:solidFill>
                <a:latin typeface="+mn-lt"/>
              </a:rPr>
            </a:br>
            <a:r>
              <a:rPr lang="en-US" sz="1400" b="1" dirty="0">
                <a:solidFill>
                  <a:schemeClr val="accent2"/>
                </a:solidFill>
                <a:latin typeface="+mn-lt"/>
              </a:rPr>
              <a:t>bridge</a:t>
            </a:r>
            <a:r>
              <a:rPr lang="en-US" sz="1600" dirty="0"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4729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Spanning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19800" y="2521226"/>
            <a:ext cx="2971800" cy="322027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066800" y="2378765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733800" y="2683565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5715000" y="3034748"/>
            <a:ext cx="0" cy="14312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3581400" y="5274365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5638800" y="5443330"/>
            <a:ext cx="0" cy="80507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295400" y="6188765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304800" y="5274365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76200" y="3521765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152400" y="4512365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057400" y="405516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886200" y="4512365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1219200" y="2941982"/>
            <a:ext cx="0" cy="626166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 flipV="1">
            <a:off x="762000" y="4098235"/>
            <a:ext cx="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V="1">
            <a:off x="762000" y="3488635"/>
            <a:ext cx="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V="1">
            <a:off x="1219200" y="2345635"/>
            <a:ext cx="0" cy="44726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V="1">
            <a:off x="2819400" y="2305878"/>
            <a:ext cx="0" cy="9839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 flipV="1">
            <a:off x="2971800" y="2630556"/>
            <a:ext cx="838200" cy="7156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2743200" y="3558208"/>
            <a:ext cx="0" cy="5367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4724400" y="2597426"/>
            <a:ext cx="0" cy="116287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2743200" y="4008782"/>
            <a:ext cx="0" cy="6261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1752600" y="4492487"/>
            <a:ext cx="685800" cy="2683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 flipV="1">
            <a:off x="1752600" y="4860235"/>
            <a:ext cx="68580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1676400" y="5857461"/>
            <a:ext cx="0" cy="35780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 flipV="1">
            <a:off x="1676400" y="5254487"/>
            <a:ext cx="0" cy="268356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 flipV="1">
            <a:off x="4572000" y="5247861"/>
            <a:ext cx="0" cy="3578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4572000" y="5940287"/>
            <a:ext cx="0" cy="2683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4800600" y="580776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4648200" y="4015408"/>
            <a:ext cx="0" cy="5367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 flipV="1">
            <a:off x="3048000" y="4492487"/>
            <a:ext cx="990600" cy="2683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5029200" y="382656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3048000" y="4860235"/>
            <a:ext cx="838200" cy="4472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AutoShape 35"/>
          <p:cNvSpPr>
            <a:spLocks noChangeArrowheads="1"/>
          </p:cNvSpPr>
          <p:nvPr/>
        </p:nvSpPr>
        <p:spPr bwMode="auto">
          <a:xfrm>
            <a:off x="838200" y="27266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38" name="AutoShape 36"/>
          <p:cNvSpPr>
            <a:spLocks noChangeArrowheads="1"/>
          </p:cNvSpPr>
          <p:nvPr/>
        </p:nvSpPr>
        <p:spPr bwMode="auto">
          <a:xfrm>
            <a:off x="2438400" y="31838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B5</a:t>
            </a:r>
          </a:p>
        </p:txBody>
      </p:sp>
      <p:sp>
        <p:nvSpPr>
          <p:cNvPr id="39" name="AutoShape 37"/>
          <p:cNvSpPr>
            <a:spLocks noChangeArrowheads="1"/>
          </p:cNvSpPr>
          <p:nvPr/>
        </p:nvSpPr>
        <p:spPr bwMode="auto">
          <a:xfrm>
            <a:off x="4343400" y="36410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B7</a:t>
            </a:r>
          </a:p>
        </p:txBody>
      </p:sp>
      <p:sp>
        <p:nvSpPr>
          <p:cNvPr id="40" name="AutoShape 38"/>
          <p:cNvSpPr>
            <a:spLocks noChangeArrowheads="1"/>
          </p:cNvSpPr>
          <p:nvPr/>
        </p:nvSpPr>
        <p:spPr bwMode="auto">
          <a:xfrm>
            <a:off x="457200" y="38696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41" name="AutoShape 39"/>
          <p:cNvSpPr>
            <a:spLocks noChangeArrowheads="1"/>
          </p:cNvSpPr>
          <p:nvPr/>
        </p:nvSpPr>
        <p:spPr bwMode="auto">
          <a:xfrm>
            <a:off x="2438400" y="4555435"/>
            <a:ext cx="685800" cy="447260"/>
          </a:xfrm>
          <a:prstGeom prst="can">
            <a:avLst>
              <a:gd name="adj" fmla="val 45537"/>
            </a:avLst>
          </a:prstGeom>
          <a:solidFill>
            <a:srgbClr val="FF33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42" name="AutoShape 40"/>
          <p:cNvSpPr>
            <a:spLocks noChangeArrowheads="1"/>
          </p:cNvSpPr>
          <p:nvPr/>
        </p:nvSpPr>
        <p:spPr bwMode="auto">
          <a:xfrm>
            <a:off x="1295400" y="54698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B6</a:t>
            </a:r>
          </a:p>
        </p:txBody>
      </p:sp>
      <p:sp>
        <p:nvSpPr>
          <p:cNvPr id="43" name="AutoShape 41"/>
          <p:cNvSpPr>
            <a:spLocks noChangeArrowheads="1"/>
          </p:cNvSpPr>
          <p:nvPr/>
        </p:nvSpPr>
        <p:spPr bwMode="auto">
          <a:xfrm>
            <a:off x="4191000" y="55460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B4</a:t>
            </a:r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2347914" y="5010090"/>
            <a:ext cx="8397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Root</a:t>
            </a:r>
          </a:p>
        </p:txBody>
      </p:sp>
      <p:grpSp>
        <p:nvGrpSpPr>
          <p:cNvPr id="45" name="Group 43"/>
          <p:cNvGrpSpPr>
            <a:grpSpLocks/>
          </p:cNvGrpSpPr>
          <p:nvPr/>
        </p:nvGrpSpPr>
        <p:grpSpPr bwMode="auto">
          <a:xfrm>
            <a:off x="1143000" y="2441713"/>
            <a:ext cx="152400" cy="178904"/>
            <a:chOff x="816" y="1392"/>
            <a:chExt cx="96" cy="96"/>
          </a:xfrm>
        </p:grpSpPr>
        <p:sp>
          <p:nvSpPr>
            <p:cNvPr id="46" name="Line 44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" name="Group 46"/>
          <p:cNvGrpSpPr>
            <a:grpSpLocks/>
          </p:cNvGrpSpPr>
          <p:nvPr/>
        </p:nvGrpSpPr>
        <p:grpSpPr bwMode="auto">
          <a:xfrm>
            <a:off x="1143000" y="3203713"/>
            <a:ext cx="152400" cy="178904"/>
            <a:chOff x="816" y="1392"/>
            <a:chExt cx="96" cy="96"/>
          </a:xfrm>
        </p:grpSpPr>
        <p:sp>
          <p:nvSpPr>
            <p:cNvPr id="49" name="Line 47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" name="Group 49"/>
          <p:cNvGrpSpPr>
            <a:grpSpLocks/>
          </p:cNvGrpSpPr>
          <p:nvPr/>
        </p:nvGrpSpPr>
        <p:grpSpPr bwMode="auto">
          <a:xfrm>
            <a:off x="1600200" y="5337313"/>
            <a:ext cx="152400" cy="178904"/>
            <a:chOff x="816" y="1392"/>
            <a:chExt cx="96" cy="96"/>
          </a:xfrm>
        </p:grpSpPr>
        <p:sp>
          <p:nvSpPr>
            <p:cNvPr id="52" name="Line 50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51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4" name="Group 52"/>
          <p:cNvGrpSpPr>
            <a:grpSpLocks/>
          </p:cNvGrpSpPr>
          <p:nvPr/>
        </p:nvGrpSpPr>
        <p:grpSpPr bwMode="auto">
          <a:xfrm>
            <a:off x="1600200" y="5946913"/>
            <a:ext cx="152400" cy="178904"/>
            <a:chOff x="816" y="1392"/>
            <a:chExt cx="96" cy="96"/>
          </a:xfrm>
        </p:grpSpPr>
        <p:sp>
          <p:nvSpPr>
            <p:cNvPr id="55" name="Line 53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54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55"/>
          <p:cNvGrpSpPr>
            <a:grpSpLocks/>
          </p:cNvGrpSpPr>
          <p:nvPr/>
        </p:nvGrpSpPr>
        <p:grpSpPr bwMode="auto">
          <a:xfrm>
            <a:off x="4648200" y="2822713"/>
            <a:ext cx="152400" cy="178904"/>
            <a:chOff x="816" y="1392"/>
            <a:chExt cx="96" cy="96"/>
          </a:xfrm>
        </p:grpSpPr>
        <p:sp>
          <p:nvSpPr>
            <p:cNvPr id="58" name="Line 56"/>
            <p:cNvSpPr>
              <a:spLocks noChangeShapeType="1"/>
            </p:cNvSpPr>
            <p:nvPr/>
          </p:nvSpPr>
          <p:spPr bwMode="auto">
            <a:xfrm flipV="1"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57"/>
            <p:cNvSpPr>
              <a:spLocks noChangeShapeType="1"/>
            </p:cNvSpPr>
            <p:nvPr/>
          </p:nvSpPr>
          <p:spPr bwMode="auto">
            <a:xfrm>
              <a:off x="816" y="1392"/>
              <a:ext cx="96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AutoShape 58"/>
          <p:cNvSpPr>
            <a:spLocks noChangeArrowheads="1"/>
          </p:cNvSpPr>
          <p:nvPr/>
        </p:nvSpPr>
        <p:spPr bwMode="auto">
          <a:xfrm>
            <a:off x="4953000" y="2117035"/>
            <a:ext cx="685800" cy="44726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B8</a:t>
            </a:r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4191000" y="1845365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>
            <a:off x="5257800" y="1818861"/>
            <a:ext cx="0" cy="3578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>
            <a:off x="5257800" y="2517913"/>
            <a:ext cx="0" cy="1789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62"/>
          <p:cNvSpPr>
            <a:spLocks noChangeShapeType="1"/>
          </p:cNvSpPr>
          <p:nvPr/>
        </p:nvSpPr>
        <p:spPr bwMode="auto">
          <a:xfrm flipH="1">
            <a:off x="6477000" y="3455504"/>
            <a:ext cx="762000" cy="8945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63"/>
          <p:cNvSpPr>
            <a:spLocks noChangeShapeType="1"/>
          </p:cNvSpPr>
          <p:nvPr/>
        </p:nvSpPr>
        <p:spPr bwMode="auto">
          <a:xfrm flipH="1">
            <a:off x="7086600" y="3455504"/>
            <a:ext cx="381000" cy="8945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64"/>
          <p:cNvSpPr>
            <a:spLocks noChangeShapeType="1"/>
          </p:cNvSpPr>
          <p:nvPr/>
        </p:nvSpPr>
        <p:spPr bwMode="auto">
          <a:xfrm>
            <a:off x="7467600" y="3448878"/>
            <a:ext cx="304800" cy="9839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65"/>
          <p:cNvSpPr>
            <a:spLocks noChangeShapeType="1"/>
          </p:cNvSpPr>
          <p:nvPr/>
        </p:nvSpPr>
        <p:spPr bwMode="auto">
          <a:xfrm>
            <a:off x="7620000" y="3448878"/>
            <a:ext cx="838200" cy="9839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66"/>
          <p:cNvSpPr>
            <a:spLocks noChangeShapeType="1"/>
          </p:cNvSpPr>
          <p:nvPr/>
        </p:nvSpPr>
        <p:spPr bwMode="auto">
          <a:xfrm flipH="1">
            <a:off x="7772400" y="4369904"/>
            <a:ext cx="76200" cy="8945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AutoShape 67"/>
          <p:cNvSpPr>
            <a:spLocks noChangeArrowheads="1"/>
          </p:cNvSpPr>
          <p:nvPr/>
        </p:nvSpPr>
        <p:spPr bwMode="auto">
          <a:xfrm>
            <a:off x="6172200" y="4181061"/>
            <a:ext cx="533400" cy="357808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B2</a:t>
            </a:r>
          </a:p>
        </p:txBody>
      </p:sp>
      <p:sp>
        <p:nvSpPr>
          <p:cNvPr id="70" name="AutoShape 68"/>
          <p:cNvSpPr>
            <a:spLocks noChangeArrowheads="1"/>
          </p:cNvSpPr>
          <p:nvPr/>
        </p:nvSpPr>
        <p:spPr bwMode="auto">
          <a:xfrm>
            <a:off x="6858000" y="4181061"/>
            <a:ext cx="533400" cy="357808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B4</a:t>
            </a:r>
          </a:p>
        </p:txBody>
      </p:sp>
      <p:sp>
        <p:nvSpPr>
          <p:cNvPr id="71" name="AutoShape 69"/>
          <p:cNvSpPr>
            <a:spLocks noChangeArrowheads="1"/>
          </p:cNvSpPr>
          <p:nvPr/>
        </p:nvSpPr>
        <p:spPr bwMode="auto">
          <a:xfrm>
            <a:off x="7543800" y="4181061"/>
            <a:ext cx="533400" cy="357808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B5</a:t>
            </a:r>
          </a:p>
        </p:txBody>
      </p:sp>
      <p:sp>
        <p:nvSpPr>
          <p:cNvPr id="72" name="AutoShape 70"/>
          <p:cNvSpPr>
            <a:spLocks noChangeArrowheads="1"/>
          </p:cNvSpPr>
          <p:nvPr/>
        </p:nvSpPr>
        <p:spPr bwMode="auto">
          <a:xfrm>
            <a:off x="8229600" y="4181061"/>
            <a:ext cx="533400" cy="357808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B7</a:t>
            </a:r>
          </a:p>
        </p:txBody>
      </p:sp>
      <p:sp>
        <p:nvSpPr>
          <p:cNvPr id="73" name="AutoShape 71"/>
          <p:cNvSpPr>
            <a:spLocks noChangeArrowheads="1"/>
          </p:cNvSpPr>
          <p:nvPr/>
        </p:nvSpPr>
        <p:spPr bwMode="auto">
          <a:xfrm>
            <a:off x="7543800" y="5019261"/>
            <a:ext cx="533400" cy="357808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B8</a:t>
            </a:r>
          </a:p>
        </p:txBody>
      </p:sp>
      <p:sp>
        <p:nvSpPr>
          <p:cNvPr id="74" name="AutoShape 72"/>
          <p:cNvSpPr>
            <a:spLocks noChangeArrowheads="1"/>
          </p:cNvSpPr>
          <p:nvPr/>
        </p:nvSpPr>
        <p:spPr bwMode="auto">
          <a:xfrm>
            <a:off x="7162800" y="3266661"/>
            <a:ext cx="533400" cy="357808"/>
          </a:xfrm>
          <a:prstGeom prst="can">
            <a:avLst>
              <a:gd name="adj" fmla="val 45537"/>
            </a:avLst>
          </a:prstGeom>
          <a:solidFill>
            <a:srgbClr val="FF33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B1</a:t>
            </a:r>
          </a:p>
        </p:txBody>
      </p:sp>
      <p:sp>
        <p:nvSpPr>
          <p:cNvPr id="75" name="Text Box 73"/>
          <p:cNvSpPr txBox="1">
            <a:spLocks noChangeArrowheads="1"/>
          </p:cNvSpPr>
          <p:nvPr/>
        </p:nvSpPr>
        <p:spPr bwMode="auto">
          <a:xfrm>
            <a:off x="6080125" y="2688328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Spanning Tree:</a:t>
            </a:r>
          </a:p>
        </p:txBody>
      </p:sp>
      <p:sp>
        <p:nvSpPr>
          <p:cNvPr id="76" name="Text Box 74"/>
          <p:cNvSpPr txBox="1">
            <a:spLocks noChangeArrowheads="1"/>
          </p:cNvSpPr>
          <p:nvPr/>
        </p:nvSpPr>
        <p:spPr bwMode="auto">
          <a:xfrm>
            <a:off x="3421063" y="5347390"/>
            <a:ext cx="1162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2"/>
                </a:solidFill>
              </a:rPr>
              <a:t>Designated </a:t>
            </a:r>
          </a:p>
          <a:p>
            <a:r>
              <a:rPr lang="en-US" sz="1400">
                <a:solidFill>
                  <a:schemeClr val="accent2"/>
                </a:solidFill>
              </a:rPr>
              <a:t>Bridge</a:t>
            </a:r>
          </a:p>
        </p:txBody>
      </p:sp>
      <p:sp>
        <p:nvSpPr>
          <p:cNvPr id="77" name="Text Box 75"/>
          <p:cNvSpPr txBox="1">
            <a:spLocks noChangeArrowheads="1"/>
          </p:cNvSpPr>
          <p:nvPr/>
        </p:nvSpPr>
        <p:spPr bwMode="auto">
          <a:xfrm>
            <a:off x="3006726" y="3505200"/>
            <a:ext cx="6508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Root </a:t>
            </a:r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port</a:t>
            </a:r>
          </a:p>
        </p:txBody>
      </p:sp>
    </p:spTree>
    <p:extLst>
      <p:ext uri="{BB962C8B-B14F-4D97-AF65-F5344CB8AC3E}">
        <p14:creationId xmlns:p14="http://schemas.microsoft.com/office/powerpoint/2010/main" xmlns="" val="34371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he-IL" dirty="0"/>
              <a:t>Spanning Tree Algorithm:</a:t>
            </a:r>
            <a:br>
              <a:rPr lang="en-GB" altLang="he-IL" dirty="0"/>
            </a:br>
            <a:r>
              <a:rPr lang="en-GB" altLang="he-IL" dirty="0"/>
              <a:t>Selecting Root Bridge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Initially, each bridge considers itself to be the root bridge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 smtClean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Bridges </a:t>
            </a:r>
            <a:r>
              <a:rPr lang="en-GB" altLang="he-IL" sz="2000" dirty="0"/>
              <a:t>send </a:t>
            </a:r>
            <a:r>
              <a:rPr lang="en-GB" altLang="he-IL" sz="2000" dirty="0" smtClean="0"/>
              <a:t>Bridge Protocol Data Unit (BPDU) </a:t>
            </a:r>
            <a:r>
              <a:rPr lang="en-GB" altLang="he-IL" sz="2000" dirty="0"/>
              <a:t>frames to its attached </a:t>
            </a:r>
            <a:r>
              <a:rPr lang="en-GB" altLang="he-IL" sz="2000" dirty="0" smtClean="0"/>
              <a:t>LANs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CA" sz="2000" dirty="0" smtClean="0"/>
              <a:t>BPDUs </a:t>
            </a:r>
            <a:r>
              <a:rPr lang="en-CA" sz="2000" dirty="0" smtClean="0"/>
              <a:t>frames contain information regarding </a:t>
            </a:r>
            <a:r>
              <a:rPr lang="en-CA" sz="2000" dirty="0" smtClean="0"/>
              <a:t>the </a:t>
            </a:r>
            <a:r>
              <a:rPr lang="en-CA" sz="2000" dirty="0" err="1" smtClean="0"/>
              <a:t>Swithch</a:t>
            </a:r>
            <a:r>
              <a:rPr lang="en-CA" sz="2000" dirty="0" smtClean="0"/>
              <a:t> ID,  </a:t>
            </a:r>
            <a:r>
              <a:rPr lang="en-CA" sz="2000" dirty="0" smtClean="0"/>
              <a:t>originating switch port, </a:t>
            </a:r>
            <a:r>
              <a:rPr lang="en-CA" sz="2000" dirty="0" smtClean="0"/>
              <a:t>MAC address, switch </a:t>
            </a:r>
            <a:r>
              <a:rPr lang="en-CA" sz="2000" dirty="0" smtClean="0"/>
              <a:t>port priority, switch port cost </a:t>
            </a:r>
            <a:r>
              <a:rPr lang="en-CA" sz="2000" dirty="0" smtClean="0"/>
              <a:t>etc</a:t>
            </a:r>
            <a:endParaRPr lang="en-GB" altLang="he-IL" sz="2000" dirty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Best </a:t>
            </a:r>
            <a:r>
              <a:rPr lang="en-GB" altLang="he-IL" sz="2000" dirty="0"/>
              <a:t>one wins</a:t>
            </a:r>
            <a:endParaRPr lang="en-US" altLang="he-IL" sz="2000" dirty="0"/>
          </a:p>
          <a:p>
            <a:pPr marL="738188" lvl="1" indent="-28098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1800" dirty="0"/>
              <a:t>(lowest</a:t>
            </a:r>
            <a:r>
              <a:rPr lang="en-US" altLang="he-IL" sz="1800" dirty="0"/>
              <a:t> root</a:t>
            </a:r>
            <a:r>
              <a:rPr lang="en-GB" altLang="he-IL" sz="1800" dirty="0"/>
              <a:t> ID/cost/priority)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817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 interconnection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break down big networks to sub-LANs</a:t>
            </a:r>
          </a:p>
          <a:p>
            <a:pPr lvl="1"/>
            <a:r>
              <a:rPr lang="en-US" altLang="he-IL" dirty="0"/>
              <a:t>Limited amount of supportable traffic: on single LAN, all stations must share bandwidth </a:t>
            </a:r>
          </a:p>
          <a:p>
            <a:pPr lvl="1"/>
            <a:endParaRPr lang="en-US" altLang="he-IL" dirty="0" smtClean="0"/>
          </a:p>
          <a:p>
            <a:pPr lvl="1"/>
            <a:r>
              <a:rPr lang="en-US" altLang="he-IL" dirty="0" smtClean="0"/>
              <a:t>Limited </a:t>
            </a:r>
            <a:r>
              <a:rPr lang="en-US" altLang="he-IL" dirty="0"/>
              <a:t>length: 802.3 (Ethernet) specifies maximum cable </a:t>
            </a:r>
            <a:r>
              <a:rPr lang="en-US" altLang="he-IL" dirty="0" smtClean="0"/>
              <a:t>length. For 10 Mbps:</a:t>
            </a:r>
          </a:p>
          <a:p>
            <a:pPr lvl="2"/>
            <a:r>
              <a:rPr lang="en-US" altLang="he-IL" dirty="0" smtClean="0"/>
              <a:t>Maximum </a:t>
            </a:r>
            <a:r>
              <a:rPr lang="en-US" altLang="he-IL" dirty="0"/>
              <a:t>length of the wire: 2,500 meter </a:t>
            </a:r>
            <a:endParaRPr lang="en-US" altLang="he-IL" dirty="0" smtClean="0"/>
          </a:p>
          <a:p>
            <a:pPr lvl="1"/>
            <a:endParaRPr lang="en-US" altLang="he-IL" dirty="0" smtClean="0"/>
          </a:p>
          <a:p>
            <a:pPr lvl="1"/>
            <a:r>
              <a:rPr lang="en-US" altLang="he-IL" dirty="0" smtClean="0"/>
              <a:t>Large </a:t>
            </a:r>
            <a:r>
              <a:rPr lang="en-US" altLang="he-IL" dirty="0"/>
              <a:t>“collision domain” (can collide with many stations)</a:t>
            </a:r>
          </a:p>
          <a:p>
            <a:pPr lvl="1"/>
            <a:endParaRPr lang="en-US" altLang="he-IL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54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he-IL" dirty="0"/>
              <a:t>Spanning Tree Algorithm:</a:t>
            </a:r>
            <a:br>
              <a:rPr lang="en-GB" altLang="he-IL" dirty="0"/>
            </a:br>
            <a:r>
              <a:rPr lang="en-GB" altLang="he-IL" dirty="0"/>
              <a:t>Selecting Root 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Each bridge selects one of its ports which has the minimal cost to the root bridge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 smtClean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zh-CN" sz="2000" dirty="0" smtClean="0"/>
              <a:t>When multiple paths from a bridge are least-cost paths, the chosen path uses the neighbor bridge with the lower bridge ID.  The root port is thus the one connecting to the bridge with the lowest bridge ID.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 smtClean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In </a:t>
            </a:r>
            <a:r>
              <a:rPr lang="en-GB" altLang="he-IL" sz="2000" dirty="0"/>
              <a:t>case of another tie, </a:t>
            </a:r>
            <a:r>
              <a:rPr lang="en-US" altLang="zh-CN" sz="2000" dirty="0" smtClean="0"/>
              <a:t>two bridges are connected by multiple cables. In this case, </a:t>
            </a:r>
            <a:r>
              <a:rPr lang="en-GB" altLang="he-IL" sz="2000" dirty="0" smtClean="0"/>
              <a:t>the </a:t>
            </a:r>
            <a:r>
              <a:rPr lang="en-GB" altLang="he-IL" sz="2000" dirty="0"/>
              <a:t>lowest port ID is used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62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he-IL" dirty="0" smtClean="0"/>
              <a:t>Select </a:t>
            </a:r>
            <a:r>
              <a:rPr lang="en-GB" altLang="he-IL" dirty="0"/>
              <a:t>Designated </a:t>
            </a:r>
            <a:r>
              <a:rPr lang="en-GB" altLang="he-IL" dirty="0" smtClean="0"/>
              <a:t>Bridges</a:t>
            </a:r>
            <a:br>
              <a:rPr lang="en-GB" altLang="he-IL" dirty="0" smtClean="0"/>
            </a:br>
            <a:r>
              <a:rPr lang="en-GB" altLang="he-IL" dirty="0" smtClean="0"/>
              <a:t>Forwarding/Blocking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Same as selecting the </a:t>
            </a:r>
            <a:r>
              <a:rPr lang="en-GB" altLang="he-IL" sz="2000" smtClean="0"/>
              <a:t>root bridge:</a:t>
            </a:r>
            <a:endParaRPr lang="en-GB" altLang="he-IL" sz="2000" dirty="0" smtClean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 smtClean="0"/>
              <a:t>Initially</a:t>
            </a:r>
            <a:r>
              <a:rPr lang="en-GB" altLang="he-IL" sz="2000" dirty="0"/>
              <a:t>, each bridge considers itself to be the </a:t>
            </a:r>
            <a:r>
              <a:rPr lang="en-GB" altLang="he-IL" sz="2000" dirty="0" smtClean="0"/>
              <a:t>designated bridge, send BDPU frames to attached LANs, best one wins!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Root and designated bridges will </a:t>
            </a:r>
            <a:r>
              <a:rPr lang="en-GB" altLang="he-IL" sz="2000" i="1" dirty="0"/>
              <a:t>forward</a:t>
            </a:r>
            <a:r>
              <a:rPr lang="en-GB" altLang="he-IL" sz="2000" dirty="0"/>
              <a:t> frames to and from their attached LANs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he-IL" sz="2000" dirty="0"/>
              <a:t>All other ports are in the </a:t>
            </a:r>
            <a:r>
              <a:rPr lang="en-GB" altLang="he-IL" sz="2000" i="1" dirty="0"/>
              <a:t>blocking</a:t>
            </a:r>
            <a:r>
              <a:rPr lang="en-GB" altLang="he-IL" sz="2000" dirty="0"/>
              <a:t> state</a:t>
            </a:r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he-IL" sz="2000" dirty="0" smtClean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marL="338138" indent="-338138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300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Spanning Tree Protocol: </a:t>
            </a:r>
            <a:r>
              <a:rPr lang="en-US" sz="3200" dirty="0" smtClean="0"/>
              <a:t>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1" name="Line 3"/>
          <p:cNvSpPr>
            <a:spLocks noChangeShapeType="1"/>
          </p:cNvSpPr>
          <p:nvPr/>
        </p:nvSpPr>
        <p:spPr bwMode="auto">
          <a:xfrm>
            <a:off x="1871662" y="2319337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2" name="Line 4"/>
          <p:cNvSpPr>
            <a:spLocks noChangeShapeType="1"/>
          </p:cNvSpPr>
          <p:nvPr/>
        </p:nvSpPr>
        <p:spPr bwMode="auto">
          <a:xfrm>
            <a:off x="4538662" y="2624137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3" name="Line 5"/>
          <p:cNvSpPr>
            <a:spLocks noChangeShapeType="1"/>
          </p:cNvSpPr>
          <p:nvPr/>
        </p:nvSpPr>
        <p:spPr bwMode="auto">
          <a:xfrm>
            <a:off x="6519862" y="3081337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4" name="Line 6"/>
          <p:cNvSpPr>
            <a:spLocks noChangeShapeType="1"/>
          </p:cNvSpPr>
          <p:nvPr/>
        </p:nvSpPr>
        <p:spPr bwMode="auto">
          <a:xfrm>
            <a:off x="4386262" y="5214937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5" name="Line 7"/>
          <p:cNvSpPr>
            <a:spLocks noChangeShapeType="1"/>
          </p:cNvSpPr>
          <p:nvPr/>
        </p:nvSpPr>
        <p:spPr bwMode="auto">
          <a:xfrm>
            <a:off x="6443662" y="5443537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6" name="Line 8"/>
          <p:cNvSpPr>
            <a:spLocks noChangeShapeType="1"/>
          </p:cNvSpPr>
          <p:nvPr/>
        </p:nvSpPr>
        <p:spPr bwMode="auto">
          <a:xfrm>
            <a:off x="2100262" y="6129337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7" name="Line 9"/>
          <p:cNvSpPr>
            <a:spLocks noChangeShapeType="1"/>
          </p:cNvSpPr>
          <p:nvPr/>
        </p:nvSpPr>
        <p:spPr bwMode="auto">
          <a:xfrm>
            <a:off x="1109662" y="5214937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8" name="Line 10"/>
          <p:cNvSpPr>
            <a:spLocks noChangeShapeType="1"/>
          </p:cNvSpPr>
          <p:nvPr/>
        </p:nvSpPr>
        <p:spPr bwMode="auto">
          <a:xfrm>
            <a:off x="881062" y="3462337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9" name="Line 11"/>
          <p:cNvSpPr>
            <a:spLocks noChangeShapeType="1"/>
          </p:cNvSpPr>
          <p:nvPr/>
        </p:nvSpPr>
        <p:spPr bwMode="auto">
          <a:xfrm>
            <a:off x="957262" y="4452937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0" name="Line 12"/>
          <p:cNvSpPr>
            <a:spLocks noChangeShapeType="1"/>
          </p:cNvSpPr>
          <p:nvPr/>
        </p:nvSpPr>
        <p:spPr bwMode="auto">
          <a:xfrm>
            <a:off x="2862262" y="3995737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1" name="Line 13"/>
          <p:cNvSpPr>
            <a:spLocks noChangeShapeType="1"/>
          </p:cNvSpPr>
          <p:nvPr/>
        </p:nvSpPr>
        <p:spPr bwMode="auto">
          <a:xfrm>
            <a:off x="4691062" y="4452937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2" name="Line 14"/>
          <p:cNvSpPr>
            <a:spLocks noChangeShapeType="1"/>
          </p:cNvSpPr>
          <p:nvPr/>
        </p:nvSpPr>
        <p:spPr bwMode="auto">
          <a:xfrm>
            <a:off x="2024062" y="2928937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3" name="Line 15"/>
          <p:cNvSpPr>
            <a:spLocks noChangeShapeType="1"/>
          </p:cNvSpPr>
          <p:nvPr/>
        </p:nvSpPr>
        <p:spPr bwMode="auto">
          <a:xfrm flipV="1">
            <a:off x="1566862" y="407193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V="1">
            <a:off x="1566862" y="346233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5" name="Line 17"/>
          <p:cNvSpPr>
            <a:spLocks noChangeShapeType="1"/>
          </p:cNvSpPr>
          <p:nvPr/>
        </p:nvSpPr>
        <p:spPr bwMode="auto">
          <a:xfrm flipV="1">
            <a:off x="2024062" y="231933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6" name="Line 18"/>
          <p:cNvSpPr>
            <a:spLocks noChangeShapeType="1"/>
          </p:cNvSpPr>
          <p:nvPr/>
        </p:nvSpPr>
        <p:spPr bwMode="auto">
          <a:xfrm flipV="1">
            <a:off x="3624262" y="2319337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7" name="Line 19"/>
          <p:cNvSpPr>
            <a:spLocks noChangeShapeType="1"/>
          </p:cNvSpPr>
          <p:nvPr/>
        </p:nvSpPr>
        <p:spPr bwMode="auto">
          <a:xfrm flipV="1">
            <a:off x="3776662" y="2624137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8" name="Line 20"/>
          <p:cNvSpPr>
            <a:spLocks noChangeShapeType="1"/>
          </p:cNvSpPr>
          <p:nvPr/>
        </p:nvSpPr>
        <p:spPr bwMode="auto">
          <a:xfrm>
            <a:off x="3548062" y="353853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9" name="Line 21"/>
          <p:cNvSpPr>
            <a:spLocks noChangeShapeType="1"/>
          </p:cNvSpPr>
          <p:nvPr/>
        </p:nvSpPr>
        <p:spPr bwMode="auto">
          <a:xfrm>
            <a:off x="5529262" y="2624137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0" name="Line 22"/>
          <p:cNvSpPr>
            <a:spLocks noChangeShapeType="1"/>
          </p:cNvSpPr>
          <p:nvPr/>
        </p:nvSpPr>
        <p:spPr bwMode="auto">
          <a:xfrm>
            <a:off x="3548062" y="3995737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1" name="Line 23"/>
          <p:cNvSpPr>
            <a:spLocks noChangeShapeType="1"/>
          </p:cNvSpPr>
          <p:nvPr/>
        </p:nvSpPr>
        <p:spPr bwMode="auto">
          <a:xfrm>
            <a:off x="2557462" y="4452937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2" name="Line 24"/>
          <p:cNvSpPr>
            <a:spLocks noChangeShapeType="1"/>
          </p:cNvSpPr>
          <p:nvPr/>
        </p:nvSpPr>
        <p:spPr bwMode="auto">
          <a:xfrm flipV="1">
            <a:off x="2557462" y="4833937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3" name="Line 25"/>
          <p:cNvSpPr>
            <a:spLocks noChangeShapeType="1"/>
          </p:cNvSpPr>
          <p:nvPr/>
        </p:nvSpPr>
        <p:spPr bwMode="auto">
          <a:xfrm>
            <a:off x="2481262" y="582453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4" name="Line 26"/>
          <p:cNvSpPr>
            <a:spLocks noChangeShapeType="1"/>
          </p:cNvSpPr>
          <p:nvPr/>
        </p:nvSpPr>
        <p:spPr bwMode="auto">
          <a:xfrm flipV="1">
            <a:off x="2481262" y="5214937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5" name="Line 27"/>
          <p:cNvSpPr>
            <a:spLocks noChangeShapeType="1"/>
          </p:cNvSpPr>
          <p:nvPr/>
        </p:nvSpPr>
        <p:spPr bwMode="auto">
          <a:xfrm flipV="1">
            <a:off x="5376862" y="521493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6" name="Line 28"/>
          <p:cNvSpPr>
            <a:spLocks noChangeShapeType="1"/>
          </p:cNvSpPr>
          <p:nvPr/>
        </p:nvSpPr>
        <p:spPr bwMode="auto">
          <a:xfrm>
            <a:off x="5376862" y="5900737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7" name="Line 29"/>
          <p:cNvSpPr>
            <a:spLocks noChangeShapeType="1"/>
          </p:cNvSpPr>
          <p:nvPr/>
        </p:nvSpPr>
        <p:spPr bwMode="auto">
          <a:xfrm>
            <a:off x="5605462" y="5748337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8" name="Line 30"/>
          <p:cNvSpPr>
            <a:spLocks noChangeShapeType="1"/>
          </p:cNvSpPr>
          <p:nvPr/>
        </p:nvSpPr>
        <p:spPr bwMode="auto">
          <a:xfrm>
            <a:off x="5453062" y="399573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9" name="Line 31"/>
          <p:cNvSpPr>
            <a:spLocks noChangeShapeType="1"/>
          </p:cNvSpPr>
          <p:nvPr/>
        </p:nvSpPr>
        <p:spPr bwMode="auto">
          <a:xfrm flipV="1">
            <a:off x="3852862" y="4452937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0" name="Line 32"/>
          <p:cNvSpPr>
            <a:spLocks noChangeShapeType="1"/>
          </p:cNvSpPr>
          <p:nvPr/>
        </p:nvSpPr>
        <p:spPr bwMode="auto">
          <a:xfrm>
            <a:off x="5834062" y="376713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1" name="Line 33"/>
          <p:cNvSpPr>
            <a:spLocks noChangeShapeType="1"/>
          </p:cNvSpPr>
          <p:nvPr/>
        </p:nvSpPr>
        <p:spPr bwMode="auto">
          <a:xfrm>
            <a:off x="3852862" y="4833937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2" name="AutoShape 34"/>
          <p:cNvSpPr>
            <a:spLocks noChangeArrowheads="1"/>
          </p:cNvSpPr>
          <p:nvPr/>
        </p:nvSpPr>
        <p:spPr bwMode="auto">
          <a:xfrm>
            <a:off x="1643062" y="27003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B3</a:t>
            </a:r>
          </a:p>
        </p:txBody>
      </p:sp>
      <p:sp>
        <p:nvSpPr>
          <p:cNvPr id="93" name="AutoShape 35"/>
          <p:cNvSpPr>
            <a:spLocks noChangeArrowheads="1"/>
          </p:cNvSpPr>
          <p:nvPr/>
        </p:nvSpPr>
        <p:spPr bwMode="auto">
          <a:xfrm>
            <a:off x="3243262" y="31575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B5</a:t>
            </a:r>
          </a:p>
        </p:txBody>
      </p:sp>
      <p:sp>
        <p:nvSpPr>
          <p:cNvPr id="94" name="AutoShape 36"/>
          <p:cNvSpPr>
            <a:spLocks noChangeArrowheads="1"/>
          </p:cNvSpPr>
          <p:nvPr/>
        </p:nvSpPr>
        <p:spPr bwMode="auto">
          <a:xfrm>
            <a:off x="5148262" y="36147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B7</a:t>
            </a:r>
          </a:p>
        </p:txBody>
      </p:sp>
      <p:sp>
        <p:nvSpPr>
          <p:cNvPr id="95" name="AutoShape 37"/>
          <p:cNvSpPr>
            <a:spLocks noChangeArrowheads="1"/>
          </p:cNvSpPr>
          <p:nvPr/>
        </p:nvSpPr>
        <p:spPr bwMode="auto">
          <a:xfrm>
            <a:off x="1262062" y="38433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B2</a:t>
            </a:r>
          </a:p>
        </p:txBody>
      </p:sp>
      <p:sp>
        <p:nvSpPr>
          <p:cNvPr id="96" name="AutoShape 38"/>
          <p:cNvSpPr>
            <a:spLocks noChangeArrowheads="1"/>
          </p:cNvSpPr>
          <p:nvPr/>
        </p:nvSpPr>
        <p:spPr bwMode="auto">
          <a:xfrm>
            <a:off x="3243262" y="4529137"/>
            <a:ext cx="685800" cy="381000"/>
          </a:xfrm>
          <a:prstGeom prst="can">
            <a:avLst>
              <a:gd name="adj" fmla="val 45537"/>
            </a:avLst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B1</a:t>
            </a:r>
          </a:p>
        </p:txBody>
      </p:sp>
      <p:sp>
        <p:nvSpPr>
          <p:cNvPr id="97" name="AutoShape 39"/>
          <p:cNvSpPr>
            <a:spLocks noChangeArrowheads="1"/>
          </p:cNvSpPr>
          <p:nvPr/>
        </p:nvSpPr>
        <p:spPr bwMode="auto">
          <a:xfrm>
            <a:off x="2100262" y="54435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B6</a:t>
            </a:r>
          </a:p>
        </p:txBody>
      </p:sp>
      <p:sp>
        <p:nvSpPr>
          <p:cNvPr id="98" name="AutoShape 40"/>
          <p:cNvSpPr>
            <a:spLocks noChangeArrowheads="1"/>
          </p:cNvSpPr>
          <p:nvPr/>
        </p:nvSpPr>
        <p:spPr bwMode="auto">
          <a:xfrm>
            <a:off x="4995862" y="55197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B4</a:t>
            </a:r>
          </a:p>
        </p:txBody>
      </p:sp>
      <p:sp>
        <p:nvSpPr>
          <p:cNvPr id="99" name="AutoShape 42"/>
          <p:cNvSpPr>
            <a:spLocks noChangeArrowheads="1"/>
          </p:cNvSpPr>
          <p:nvPr/>
        </p:nvSpPr>
        <p:spPr bwMode="auto">
          <a:xfrm>
            <a:off x="5757862" y="2090737"/>
            <a:ext cx="685800" cy="381000"/>
          </a:xfrm>
          <a:prstGeom prst="can">
            <a:avLst>
              <a:gd name="adj" fmla="val 45537"/>
            </a:avLst>
          </a:pr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B8</a:t>
            </a:r>
          </a:p>
        </p:txBody>
      </p:sp>
      <p:sp>
        <p:nvSpPr>
          <p:cNvPr id="100" name="Line 43"/>
          <p:cNvSpPr>
            <a:spLocks noChangeShapeType="1"/>
          </p:cNvSpPr>
          <p:nvPr/>
        </p:nvSpPr>
        <p:spPr bwMode="auto">
          <a:xfrm>
            <a:off x="4995862" y="1785937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1" name="Line 44"/>
          <p:cNvSpPr>
            <a:spLocks noChangeShapeType="1"/>
          </p:cNvSpPr>
          <p:nvPr/>
        </p:nvSpPr>
        <p:spPr bwMode="auto">
          <a:xfrm>
            <a:off x="6062662" y="178593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2" name="Line 45"/>
          <p:cNvSpPr>
            <a:spLocks noChangeShapeType="1"/>
          </p:cNvSpPr>
          <p:nvPr/>
        </p:nvSpPr>
        <p:spPr bwMode="auto">
          <a:xfrm>
            <a:off x="6062662" y="247173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3" name="Line 48"/>
          <p:cNvSpPr>
            <a:spLocks noChangeShapeType="1"/>
          </p:cNvSpPr>
          <p:nvPr/>
        </p:nvSpPr>
        <p:spPr bwMode="auto">
          <a:xfrm flipV="1">
            <a:off x="2503487" y="4781550"/>
            <a:ext cx="685800" cy="70008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4" name="Line 49"/>
          <p:cNvSpPr>
            <a:spLocks noChangeShapeType="1"/>
          </p:cNvSpPr>
          <p:nvPr/>
        </p:nvSpPr>
        <p:spPr bwMode="auto">
          <a:xfrm>
            <a:off x="1906587" y="4130675"/>
            <a:ext cx="1309688" cy="6048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5" name="Line 50"/>
          <p:cNvSpPr>
            <a:spLocks noChangeShapeType="1"/>
          </p:cNvSpPr>
          <p:nvPr/>
        </p:nvSpPr>
        <p:spPr bwMode="auto">
          <a:xfrm flipV="1">
            <a:off x="3933825" y="4029075"/>
            <a:ext cx="1482725" cy="7080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6" name="Line 51"/>
          <p:cNvSpPr>
            <a:spLocks noChangeShapeType="1"/>
          </p:cNvSpPr>
          <p:nvPr/>
        </p:nvSpPr>
        <p:spPr bwMode="auto">
          <a:xfrm>
            <a:off x="3948112" y="4794250"/>
            <a:ext cx="1374775" cy="6286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7" name="Text Box 53"/>
          <p:cNvSpPr txBox="1">
            <a:spLocks noChangeArrowheads="1"/>
          </p:cNvSpPr>
          <p:nvPr/>
        </p:nvSpPr>
        <p:spPr bwMode="auto">
          <a:xfrm>
            <a:off x="4446587" y="4629150"/>
            <a:ext cx="2300288" cy="3762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(B1,root=B1, dist=0)</a:t>
            </a:r>
          </a:p>
        </p:txBody>
      </p:sp>
      <p:sp>
        <p:nvSpPr>
          <p:cNvPr id="108" name="Text Box 54"/>
          <p:cNvSpPr txBox="1">
            <a:spLocks noChangeArrowheads="1"/>
          </p:cNvSpPr>
          <p:nvPr/>
        </p:nvSpPr>
        <p:spPr bwMode="auto">
          <a:xfrm>
            <a:off x="925512" y="4622800"/>
            <a:ext cx="2232025" cy="3762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(B1,root=B1,dist=0)</a:t>
            </a:r>
          </a:p>
        </p:txBody>
      </p:sp>
      <p:sp>
        <p:nvSpPr>
          <p:cNvPr id="109" name="Line 55"/>
          <p:cNvSpPr>
            <a:spLocks noChangeShapeType="1"/>
          </p:cNvSpPr>
          <p:nvPr/>
        </p:nvSpPr>
        <p:spPr bwMode="auto">
          <a:xfrm>
            <a:off x="5618162" y="5819775"/>
            <a:ext cx="838200" cy="0"/>
          </a:xfrm>
          <a:prstGeom prst="line">
            <a:avLst/>
          </a:prstGeom>
          <a:noFill/>
          <a:ln w="952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0" name="Line 56"/>
          <p:cNvSpPr>
            <a:spLocks noChangeShapeType="1"/>
          </p:cNvSpPr>
          <p:nvPr/>
        </p:nvSpPr>
        <p:spPr bwMode="auto">
          <a:xfrm>
            <a:off x="5432425" y="5884862"/>
            <a:ext cx="0" cy="228600"/>
          </a:xfrm>
          <a:prstGeom prst="line">
            <a:avLst/>
          </a:prstGeom>
          <a:noFill/>
          <a:ln w="952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1" name="Text Box 57"/>
          <p:cNvSpPr txBox="1">
            <a:spLocks noChangeArrowheads="1"/>
          </p:cNvSpPr>
          <p:nvPr/>
        </p:nvSpPr>
        <p:spPr bwMode="auto">
          <a:xfrm>
            <a:off x="5881687" y="6107112"/>
            <a:ext cx="2368550" cy="37623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B050"/>
                </a:solidFill>
                <a:latin typeface="Comic Sans MS" pitchFamily="66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</a:defRPr>
            </a:lvl5pPr>
            <a:lvl6pPr>
              <a:defRPr>
                <a:latin typeface="Comic Sans MS" pitchFamily="66" charset="0"/>
              </a:defRPr>
            </a:lvl6pPr>
            <a:lvl7pPr>
              <a:defRPr>
                <a:latin typeface="Comic Sans MS" pitchFamily="66" charset="0"/>
              </a:defRPr>
            </a:lvl7pPr>
            <a:lvl8pPr>
              <a:defRPr>
                <a:latin typeface="Comic Sans MS" pitchFamily="66" charset="0"/>
              </a:defRPr>
            </a:lvl8pPr>
            <a:lvl9pPr>
              <a:defRPr>
                <a:latin typeface="Comic Sans MS" pitchFamily="66" charset="0"/>
              </a:defRPr>
            </a:lvl9pPr>
          </a:lstStyle>
          <a:p>
            <a:r>
              <a:rPr lang="en-US" dirty="0"/>
              <a:t>(B4, root=B1, </a:t>
            </a:r>
            <a:r>
              <a:rPr lang="en-US" dirty="0" err="1"/>
              <a:t>dist</a:t>
            </a:r>
            <a:r>
              <a:rPr lang="en-US" dirty="0"/>
              <a:t>=1)</a:t>
            </a:r>
          </a:p>
        </p:txBody>
      </p:sp>
      <p:sp>
        <p:nvSpPr>
          <p:cNvPr id="112" name="Line 58"/>
          <p:cNvSpPr>
            <a:spLocks noChangeShapeType="1"/>
          </p:cNvSpPr>
          <p:nvPr/>
        </p:nvSpPr>
        <p:spPr bwMode="auto">
          <a:xfrm>
            <a:off x="2378075" y="5822950"/>
            <a:ext cx="0" cy="304800"/>
          </a:xfrm>
          <a:prstGeom prst="line">
            <a:avLst/>
          </a:prstGeom>
          <a:noFill/>
          <a:ln w="952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3" name="Text Box 59"/>
          <p:cNvSpPr txBox="1">
            <a:spLocks noChangeArrowheads="1"/>
          </p:cNvSpPr>
          <p:nvPr/>
        </p:nvSpPr>
        <p:spPr bwMode="auto">
          <a:xfrm>
            <a:off x="893762" y="6176962"/>
            <a:ext cx="2270125" cy="37623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B050"/>
                </a:solidFill>
              </a:rPr>
              <a:t>(B6, Root=B1dist=1)</a:t>
            </a:r>
          </a:p>
        </p:txBody>
      </p:sp>
      <p:sp>
        <p:nvSpPr>
          <p:cNvPr id="114" name="Line 60"/>
          <p:cNvSpPr>
            <a:spLocks noChangeShapeType="1"/>
          </p:cNvSpPr>
          <p:nvPr/>
        </p:nvSpPr>
        <p:spPr bwMode="auto">
          <a:xfrm>
            <a:off x="3444875" y="3486150"/>
            <a:ext cx="0" cy="10699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5" name="Line 62"/>
          <p:cNvSpPr>
            <a:spLocks noChangeShapeType="1"/>
          </p:cNvSpPr>
          <p:nvPr/>
        </p:nvSpPr>
        <p:spPr bwMode="auto">
          <a:xfrm>
            <a:off x="2365375" y="5903912"/>
            <a:ext cx="290512" cy="14605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6" name="Line 63"/>
          <p:cNvSpPr>
            <a:spLocks noChangeShapeType="1"/>
          </p:cNvSpPr>
          <p:nvPr/>
        </p:nvSpPr>
        <p:spPr bwMode="auto">
          <a:xfrm flipV="1">
            <a:off x="2349500" y="5902325"/>
            <a:ext cx="304800" cy="130175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407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Spanning Tree Protocol: </a:t>
            </a:r>
            <a:r>
              <a:rPr lang="en-US" sz="3200" dirty="0" smtClean="0"/>
              <a:t>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38914" name="Picture 2" descr="http://upload.wikimedia.org/wikipedia/commons/thumb/d/d7/Spanning_tree_protocol_at_work_1.svg/300px-Spanning_tree_protocol_at_work_1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1371600"/>
            <a:ext cx="3657600" cy="3657600"/>
          </a:xfrm>
          <a:prstGeom prst="rect">
            <a:avLst/>
          </a:prstGeom>
          <a:noFill/>
        </p:spPr>
      </p:pic>
      <p:sp>
        <p:nvSpPr>
          <p:cNvPr id="117" name="Rectangle 116"/>
          <p:cNvSpPr/>
          <p:nvPr/>
        </p:nvSpPr>
        <p:spPr>
          <a:xfrm>
            <a:off x="1905000" y="4953001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dirty="0" smtClean="0"/>
              <a:t>1. An example network. The numbered boxes represent bridges (the number represents the bridge ID). The lettered clouds represent network segments.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xmlns="" val="26340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Spanning Tree Protocol: </a:t>
            </a:r>
            <a:r>
              <a:rPr lang="en-US" sz="3200" dirty="0" smtClean="0"/>
              <a:t>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1905000" y="4953001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dirty="0" smtClean="0"/>
              <a:t>2. The smallest bridge ID is 3. Therefore, bridge 3 is the root bridge.</a:t>
            </a:r>
            <a:endParaRPr lang="en-CA" sz="1600" dirty="0"/>
          </a:p>
        </p:txBody>
      </p:sp>
      <p:pic>
        <p:nvPicPr>
          <p:cNvPr id="70658" name="Picture 2" descr="http://upload.wikimedia.org/wikipedia/commons/thumb/a/a9/Spanning_tree_protocol_at_work_2.svg/300px-Spanning_tree_protocol_at_work_2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371600"/>
            <a:ext cx="3733800" cy="3733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340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Spanning Tree Protocol: </a:t>
            </a:r>
            <a:r>
              <a:rPr lang="en-US" sz="3200" dirty="0" smtClean="0"/>
              <a:t>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1905000" y="4953001"/>
            <a:ext cx="5562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dirty="0" smtClean="0"/>
              <a:t>3. Assuming that the cost of traversing any network segment is 1, the least cost path from bridge 4 to the root bridge goes through network segment c. Therefore, the root port for bridge 4 is the one on network segment c.</a:t>
            </a:r>
            <a:endParaRPr lang="en-CA" sz="1600" dirty="0"/>
          </a:p>
        </p:txBody>
      </p:sp>
      <p:pic>
        <p:nvPicPr>
          <p:cNvPr id="68610" name="Picture 2" descr="http://upload.wikimedia.org/wikipedia/commons/thumb/7/74/Spanning_tree_protocol_at_work_3.svg/300px-Spanning_tree_protocol_at_work_3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447800"/>
            <a:ext cx="3429000" cy="342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340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Spanning Tree Protocol: </a:t>
            </a:r>
            <a:r>
              <a:rPr lang="en-US" sz="3200" dirty="0" smtClean="0"/>
              <a:t>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1905000" y="4953001"/>
            <a:ext cx="5562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dirty="0" smtClean="0"/>
              <a:t>4. The least cost path to the root from network segment e goes through bridge 92. Therefore the designated port for network segment e is the port that connects bridge 92 to network segment e.</a:t>
            </a:r>
            <a:endParaRPr lang="en-CA" sz="1600" dirty="0"/>
          </a:p>
        </p:txBody>
      </p:sp>
      <p:pic>
        <p:nvPicPr>
          <p:cNvPr id="66562" name="Picture 2" descr="http://upload.wikimedia.org/wikipedia/commons/thumb/7/77/Spanning_tree_protocol_at_work_4.svg/300px-Spanning_tree_protocol_at_work_4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447800"/>
            <a:ext cx="3581400" cy="3581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340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Spanning Tree Protocol: </a:t>
            </a:r>
            <a:r>
              <a:rPr lang="en-US" sz="3200" dirty="0" smtClean="0"/>
              <a:t>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1905000" y="4953001"/>
            <a:ext cx="5562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dirty="0" smtClean="0"/>
              <a:t>5. This diagram illustrates all port states as computed by the spanning tree algorithm. Any active port that is not a root port or a designated port is a blocked port.</a:t>
            </a:r>
            <a:endParaRPr lang="en-CA" sz="1600" dirty="0"/>
          </a:p>
        </p:txBody>
      </p:sp>
      <p:pic>
        <p:nvPicPr>
          <p:cNvPr id="72706" name="Picture 2" descr="http://upload.wikimedia.org/wikipedia/commons/thumb/b/bb/Spanning_tree_protocol_at_work_5.svg/300px-Spanning_tree_protocol_at_work_5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447800"/>
            <a:ext cx="3581400" cy="3581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340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Spanning Tree Protocol: </a:t>
            </a:r>
            <a:r>
              <a:rPr lang="en-US" sz="3200" dirty="0" smtClean="0"/>
              <a:t>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1905000" y="4953001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dirty="0" smtClean="0"/>
              <a:t>6. After link failure the spanning tree algorithm computes and spans new least-cost tree.</a:t>
            </a:r>
            <a:endParaRPr lang="en-CA" sz="1600" dirty="0"/>
          </a:p>
        </p:txBody>
      </p:sp>
      <p:pic>
        <p:nvPicPr>
          <p:cNvPr id="77826" name="Picture 2" descr="http://upload.wikimedia.org/wikipedia/commons/thumb/2/21/Spanning_tree_protocol_at_work_6.svg/300px-Spanning_tree_protocol_at_work_6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447800"/>
            <a:ext cx="3276600" cy="32766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09600" y="5791200"/>
            <a:ext cx="38218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dirty="0" smtClean="0"/>
              <a:t>From: http://en.wikipedia.org/wiki/Spanning_Tree_Protocol</a:t>
            </a:r>
            <a:endParaRPr lang="en-CA" sz="1000" dirty="0"/>
          </a:p>
        </p:txBody>
      </p:sp>
    </p:spTree>
    <p:extLst>
      <p:ext uri="{BB962C8B-B14F-4D97-AF65-F5344CB8AC3E}">
        <p14:creationId xmlns:p14="http://schemas.microsoft.com/office/powerpoint/2010/main" xmlns="" val="26340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304800"/>
            <a:ext cx="7772400" cy="1143000"/>
          </a:xfrm>
        </p:spPr>
        <p:txBody>
          <a:bodyPr/>
          <a:lstStyle/>
          <a:p>
            <a:r>
              <a:rPr lang="en-US" sz="3600" dirty="0"/>
              <a:t>Switches vs. Routers</a:t>
            </a:r>
            <a:endParaRPr lang="en-US" dirty="0"/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925" y="1827213"/>
            <a:ext cx="7981950" cy="2287587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both store-and-forward devices</a:t>
            </a:r>
          </a:p>
          <a:p>
            <a:pPr lvl="1"/>
            <a:r>
              <a:rPr lang="en-US" sz="2000" dirty="0"/>
              <a:t>routers: network layer devices (examine network layer headers)</a:t>
            </a:r>
          </a:p>
          <a:p>
            <a:pPr lvl="1"/>
            <a:r>
              <a:rPr lang="en-US" sz="2000" dirty="0"/>
              <a:t>switches are link layer devices</a:t>
            </a:r>
          </a:p>
          <a:p>
            <a:r>
              <a:rPr lang="en-US" sz="2400" dirty="0"/>
              <a:t>routers maintain routing tables, implement routing algorithms</a:t>
            </a:r>
          </a:p>
          <a:p>
            <a:r>
              <a:rPr lang="en-US" sz="2400" dirty="0"/>
              <a:t>switches maintain switch tables, </a:t>
            </a:r>
            <a:r>
              <a:rPr lang="en-US" sz="2400" dirty="0" smtClean="0"/>
              <a:t>implement </a:t>
            </a:r>
            <a:r>
              <a:rPr lang="en-US" sz="2400" dirty="0"/>
              <a:t>filtering, learning algorithms</a:t>
            </a:r>
            <a:r>
              <a:rPr lang="en-US" dirty="0"/>
              <a:t> </a:t>
            </a:r>
          </a:p>
        </p:txBody>
      </p:sp>
      <p:pic>
        <p:nvPicPr>
          <p:cNvPr id="424964" name="Picture 4" descr="566 Bridge and router stack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188" y="4114800"/>
            <a:ext cx="5456237" cy="215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261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he-IL" sz="2000" b="1" dirty="0" smtClean="0">
                <a:solidFill>
                  <a:srgbClr val="C00000"/>
                </a:solidFill>
              </a:rPr>
              <a:t>Physical Layer </a:t>
            </a:r>
            <a:r>
              <a:rPr lang="en-US" altLang="he-IL" sz="2000" dirty="0" smtClean="0"/>
              <a:t>devices</a:t>
            </a:r>
          </a:p>
          <a:p>
            <a:r>
              <a:rPr lang="en-US" altLang="he-IL" sz="2000" dirty="0" smtClean="0"/>
              <a:t>Essentially repeaters operating </a:t>
            </a:r>
            <a:r>
              <a:rPr lang="en-US" altLang="he-IL" sz="2000" dirty="0"/>
              <a:t>at bit levels: repeat received bits on one interface to all other interfaces</a:t>
            </a:r>
          </a:p>
          <a:p>
            <a:r>
              <a:rPr lang="en-US" altLang="he-IL" sz="2000" dirty="0"/>
              <a:t>Hubs can be arranged in a </a:t>
            </a:r>
            <a:r>
              <a:rPr lang="en-US" altLang="he-IL" sz="2000" dirty="0">
                <a:solidFill>
                  <a:schemeClr val="accent2"/>
                </a:solidFill>
              </a:rPr>
              <a:t>hierarchy</a:t>
            </a:r>
            <a:r>
              <a:rPr lang="en-US" altLang="he-IL" sz="2000" dirty="0"/>
              <a:t> (or multi-tier design), with </a:t>
            </a:r>
            <a:r>
              <a:rPr lang="en-US" altLang="he-IL" sz="2000" dirty="0">
                <a:solidFill>
                  <a:schemeClr val="accent2"/>
                </a:solidFill>
              </a:rPr>
              <a:t>backbone</a:t>
            </a:r>
            <a:r>
              <a:rPr lang="en-US" altLang="he-IL" sz="2000" dirty="0"/>
              <a:t> hub at its </a:t>
            </a:r>
            <a:r>
              <a:rPr lang="en-US" altLang="he-IL" sz="2000" dirty="0" smtClean="0"/>
              <a:t>top</a:t>
            </a:r>
          </a:p>
          <a:p>
            <a:r>
              <a:rPr lang="en-US" altLang="he-IL" sz="2000" dirty="0"/>
              <a:t>Each connected LAN referred to as </a:t>
            </a:r>
            <a:r>
              <a:rPr lang="en-US" altLang="he-IL" sz="2000" dirty="0">
                <a:solidFill>
                  <a:schemeClr val="accent2"/>
                </a:solidFill>
              </a:rPr>
              <a:t>LAN segment</a:t>
            </a:r>
          </a:p>
          <a:p>
            <a:endParaRPr lang="en-US" altLang="he-IL" sz="2000" dirty="0"/>
          </a:p>
          <a:p>
            <a:endParaRPr lang="en-US" alt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81000" y="3886200"/>
            <a:ext cx="3432177" cy="2708266"/>
            <a:chOff x="1234" y="2136"/>
            <a:chExt cx="2578" cy="1982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304" y="3074"/>
              <a:ext cx="267" cy="65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pic>
          <p:nvPicPr>
            <p:cNvPr id="12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9" y="2136"/>
              <a:ext cx="385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3" name="Picture 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2" y="3790"/>
              <a:ext cx="385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1" y="2889"/>
              <a:ext cx="385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5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4" y="2897"/>
              <a:ext cx="385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596" y="3002"/>
              <a:ext cx="11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291" y="3002"/>
              <a:ext cx="11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480" y="2458"/>
              <a:ext cx="91" cy="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486" y="3649"/>
              <a:ext cx="91" cy="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1712" y="3042"/>
              <a:ext cx="6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2515" y="2612"/>
              <a:ext cx="0" cy="3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 flipH="1">
              <a:off x="2637" y="3042"/>
              <a:ext cx="6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 flipV="1">
              <a:off x="2515" y="3131"/>
              <a:ext cx="8" cy="5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2814" y="2665"/>
              <a:ext cx="998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r>
                <a:rPr lang="en-US" sz="1600" i="0"/>
                <a:t>twisted pair</a:t>
              </a:r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 flipH="1">
              <a:off x="2969" y="2839"/>
              <a:ext cx="187" cy="1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" name="Text Box 20"/>
            <p:cNvSpPr txBox="1">
              <a:spLocks noChangeArrowheads="1"/>
            </p:cNvSpPr>
            <p:nvPr/>
          </p:nvSpPr>
          <p:spPr bwMode="auto">
            <a:xfrm>
              <a:off x="1817" y="3297"/>
              <a:ext cx="397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r>
                <a:rPr lang="en-US" sz="1600" i="0"/>
                <a:t>hub</a:t>
              </a:r>
            </a:p>
          </p:txBody>
        </p:sp>
        <p:sp>
          <p:nvSpPr>
            <p:cNvPr id="27" name="Line 21"/>
            <p:cNvSpPr>
              <a:spLocks noChangeShapeType="1"/>
            </p:cNvSpPr>
            <p:nvPr/>
          </p:nvSpPr>
          <p:spPr bwMode="auto">
            <a:xfrm flipV="1">
              <a:off x="2053" y="3148"/>
              <a:ext cx="267" cy="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pic>
        <p:nvPicPr>
          <p:cNvPr id="28" name="Picture 27" descr="561 hubTi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45" y="4250642"/>
            <a:ext cx="4635425" cy="1806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4810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Hubs: 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he-IL" dirty="0" smtClean="0"/>
              <a:t>Hub </a:t>
            </a:r>
            <a:r>
              <a:rPr lang="en-US" altLang="he-IL" dirty="0"/>
              <a:t>Advantages:</a:t>
            </a:r>
          </a:p>
          <a:p>
            <a:pPr lvl="1"/>
            <a:r>
              <a:rPr lang="en-US" altLang="he-IL" dirty="0"/>
              <a:t>simple, </a:t>
            </a:r>
            <a:r>
              <a:rPr lang="en-US" altLang="he-IL" dirty="0">
                <a:solidFill>
                  <a:srgbClr val="FF0000"/>
                </a:solidFill>
              </a:rPr>
              <a:t>inexpensive</a:t>
            </a:r>
            <a:r>
              <a:rPr lang="en-US" altLang="he-IL" dirty="0"/>
              <a:t> device</a:t>
            </a:r>
          </a:p>
          <a:p>
            <a:pPr lvl="1"/>
            <a:r>
              <a:rPr lang="en-US" altLang="he-IL" dirty="0"/>
              <a:t>Multi-tier provides graceful degradation: portions of the LAN continue to operate if one hub malfunctions</a:t>
            </a:r>
          </a:p>
          <a:p>
            <a:pPr lvl="1"/>
            <a:r>
              <a:rPr lang="en-US" altLang="he-IL" dirty="0"/>
              <a:t>extends maximum distance between node pairs (100m per Hub)</a:t>
            </a:r>
          </a:p>
          <a:p>
            <a:endParaRPr lang="en-US" dirty="0" smtClean="0"/>
          </a:p>
          <a:p>
            <a:r>
              <a:rPr lang="en-US" altLang="he-IL" dirty="0" smtClean="0"/>
              <a:t>limitations : Hubs </a:t>
            </a:r>
            <a:r>
              <a:rPr lang="en-US" altLang="he-IL" dirty="0">
                <a:solidFill>
                  <a:srgbClr val="FF0000"/>
                </a:solidFill>
              </a:rPr>
              <a:t>do not isolate</a:t>
            </a:r>
            <a:r>
              <a:rPr lang="en-US" altLang="he-IL" dirty="0"/>
              <a:t> collision domains: node may collide with any node residing at any segment in LAN </a:t>
            </a:r>
          </a:p>
          <a:p>
            <a:pPr lvl="1"/>
            <a:r>
              <a:rPr lang="en-US" altLang="he-IL" dirty="0" smtClean="0"/>
              <a:t>Single </a:t>
            </a:r>
            <a:r>
              <a:rPr lang="en-US" altLang="he-IL" dirty="0"/>
              <a:t>collision domain results in no increase in max throughput</a:t>
            </a:r>
          </a:p>
          <a:p>
            <a:pPr lvl="1"/>
            <a:r>
              <a:rPr lang="en-US" altLang="he-IL" dirty="0" smtClean="0"/>
              <a:t>multi-tier throughput same as single segment throughput</a:t>
            </a:r>
          </a:p>
          <a:p>
            <a:pPr lvl="1"/>
            <a:r>
              <a:rPr lang="en-US" altLang="he-IL" dirty="0" smtClean="0"/>
              <a:t>Individual </a:t>
            </a:r>
            <a:r>
              <a:rPr lang="en-US" altLang="he-IL" dirty="0"/>
              <a:t>LAN restrictions pose limits on number of nodes in same collision domain and on total allowed geographical coverage </a:t>
            </a:r>
          </a:p>
          <a:p>
            <a:pPr lvl="1"/>
            <a:r>
              <a:rPr lang="en-US" altLang="he-IL" dirty="0" smtClean="0"/>
              <a:t>cannot connect different Ethernet types (e.g., 10BaseT and 100baseT) </a:t>
            </a:r>
            <a:r>
              <a:rPr lang="en-US" altLang="he-IL" dirty="0" smtClean="0">
                <a:solidFill>
                  <a:srgbClr val="FF0000"/>
                </a:solidFill>
              </a:rPr>
              <a:t>Why?</a:t>
            </a:r>
          </a:p>
          <a:p>
            <a:pPr lvl="1">
              <a:buFont typeface="ZapfDingbats" pitchFamily="82" charset="2"/>
              <a:buNone/>
            </a:pPr>
            <a:r>
              <a:rPr lang="en-US" altLang="he-IL" dirty="0" smtClean="0"/>
              <a:t> </a:t>
            </a:r>
            <a:endParaRPr lang="en-US" altLang="he-IL" dirty="0"/>
          </a:p>
          <a:p>
            <a:endParaRPr lang="en-US" alt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042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Link-layer </a:t>
            </a:r>
            <a:r>
              <a:rPr lang="en-US" dirty="0" smtClean="0"/>
              <a:t>devices: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</a:p>
          <a:p>
            <a:pPr lvl="1"/>
            <a:r>
              <a:rPr lang="en-US" dirty="0" smtClean="0"/>
              <a:t>store</a:t>
            </a:r>
            <a:r>
              <a:rPr lang="en-US" dirty="0"/>
              <a:t>, forward Ethernet frames</a:t>
            </a:r>
          </a:p>
          <a:p>
            <a:pPr lvl="1"/>
            <a:r>
              <a:rPr lang="en-US" dirty="0"/>
              <a:t>examine incoming frame’s MAC address, </a:t>
            </a:r>
            <a:r>
              <a:rPr lang="en-US" dirty="0">
                <a:solidFill>
                  <a:srgbClr val="FF0000"/>
                </a:solidFill>
              </a:rPr>
              <a:t>selectively</a:t>
            </a:r>
            <a:r>
              <a:rPr lang="en-US" dirty="0"/>
              <a:t> forward  frame </a:t>
            </a:r>
            <a:r>
              <a:rPr lang="en-US" altLang="he-IL" dirty="0" smtClean="0"/>
              <a:t>based on its destination.</a:t>
            </a:r>
            <a:r>
              <a:rPr lang="en-US" dirty="0" smtClean="0"/>
              <a:t> </a:t>
            </a:r>
            <a:r>
              <a:rPr lang="en-US" altLang="he-IL" dirty="0" smtClean="0"/>
              <a:t>When frame is to be forwarded on segment, bridge uses CSMA/CD to access segment and transmit </a:t>
            </a:r>
          </a:p>
          <a:p>
            <a:pPr lvl="1"/>
            <a:endParaRPr lang="en-US" dirty="0" smtClean="0"/>
          </a:p>
          <a:p>
            <a:r>
              <a:rPr lang="en-US" altLang="he-IL" dirty="0" smtClean="0"/>
              <a:t>Advantages</a:t>
            </a:r>
            <a:r>
              <a:rPr lang="en-US" altLang="he-IL" dirty="0"/>
              <a:t>:</a:t>
            </a:r>
          </a:p>
          <a:p>
            <a:pPr lvl="1"/>
            <a:r>
              <a:rPr lang="en-US" altLang="he-IL" sz="1800" dirty="0">
                <a:solidFill>
                  <a:srgbClr val="FF0000"/>
                </a:solidFill>
              </a:rPr>
              <a:t>Isolates collision domains</a:t>
            </a:r>
            <a:r>
              <a:rPr lang="en-US" altLang="he-IL" sz="1800" dirty="0"/>
              <a:t> resulting in higher total max throughput, and does not limit the number of nodes nor geographical coverage</a:t>
            </a:r>
          </a:p>
          <a:p>
            <a:pPr lvl="1"/>
            <a:r>
              <a:rPr lang="en-US" altLang="he-IL" sz="1800" dirty="0" smtClean="0"/>
              <a:t>Can </a:t>
            </a:r>
            <a:r>
              <a:rPr lang="en-US" altLang="he-IL" sz="1800" dirty="0"/>
              <a:t>connect different type Ethernet since it is a store and forward device</a:t>
            </a:r>
          </a:p>
          <a:p>
            <a:pPr lvl="1"/>
            <a:r>
              <a:rPr lang="en-US" altLang="he-IL" sz="1800" dirty="0" smtClean="0"/>
              <a:t>Transparent</a:t>
            </a:r>
            <a:r>
              <a:rPr lang="en-US" altLang="he-IL" sz="1800" dirty="0"/>
              <a:t>: no need for any change to hosts LAN adapters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001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i="1" dirty="0" smtClean="0"/>
              <a:t>A </a:t>
            </a:r>
            <a:r>
              <a:rPr lang="en-US" sz="2000" i="1" dirty="0"/>
              <a:t>switch could be considered a bridge with numerous ports</a:t>
            </a:r>
            <a:r>
              <a:rPr lang="en-US" sz="2000" i="1" dirty="0" smtClean="0"/>
              <a:t>.</a:t>
            </a:r>
          </a:p>
          <a:p>
            <a:pPr>
              <a:buNone/>
            </a:pPr>
            <a:r>
              <a:rPr lang="en-US" altLang="zh-CN" sz="2000" dirty="0" smtClean="0"/>
              <a:t>   A bridge only has one incoming and one outgoing port.</a:t>
            </a:r>
            <a:endParaRPr lang="en-US" sz="2000" i="1" dirty="0" smtClean="0"/>
          </a:p>
          <a:p>
            <a:r>
              <a:rPr lang="en-US" sz="2000" i="1" dirty="0" smtClean="0"/>
              <a:t>Switch</a:t>
            </a:r>
            <a:r>
              <a:rPr lang="en-US" sz="2000" dirty="0"/>
              <a:t> or </a:t>
            </a:r>
            <a:r>
              <a:rPr lang="en-US" sz="2000" i="1" dirty="0"/>
              <a:t>Layer 2 switch</a:t>
            </a:r>
            <a:r>
              <a:rPr lang="en-US" sz="2000" dirty="0"/>
              <a:t> is often used interchangeably with </a:t>
            </a:r>
            <a:r>
              <a:rPr lang="en-US" sz="2000" i="1" dirty="0"/>
              <a:t>bridge</a:t>
            </a:r>
            <a:endParaRPr lang="en-US" sz="2000" dirty="0"/>
          </a:p>
          <a:p>
            <a:endParaRPr lang="en-US" sz="2000" i="1" dirty="0"/>
          </a:p>
          <a:p>
            <a:r>
              <a:rPr lang="en-US" sz="2000" i="1" dirty="0"/>
              <a:t>Plug-and-play, self-learning</a:t>
            </a:r>
          </a:p>
          <a:p>
            <a:pPr lvl="1"/>
            <a:r>
              <a:rPr lang="en-US" sz="1800" dirty="0"/>
              <a:t>switches do not need to be configured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703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Switch:  allows </a:t>
            </a:r>
            <a:r>
              <a:rPr lang="en-US" sz="3600" i="1" dirty="0"/>
              <a:t>multiple</a:t>
            </a:r>
            <a:r>
              <a:rPr lang="en-US" sz="3600" dirty="0"/>
              <a:t> simultaneous transmissions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hosts have dedicated, direct connection to switch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switches </a:t>
            </a:r>
            <a:r>
              <a:rPr lang="en-US" sz="2000" dirty="0"/>
              <a:t>buffer packets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Ethernet </a:t>
            </a:r>
            <a:r>
              <a:rPr lang="en-US" sz="2000" dirty="0"/>
              <a:t>protocol used on </a:t>
            </a:r>
            <a:r>
              <a:rPr lang="en-US" sz="2000" i="1" dirty="0"/>
              <a:t>each</a:t>
            </a:r>
            <a:r>
              <a:rPr lang="en-US" sz="2000" dirty="0"/>
              <a:t> incoming link, but no collisions; full </a:t>
            </a:r>
            <a:r>
              <a:rPr lang="en-US" sz="2000" dirty="0" smtClean="0"/>
              <a:t>duplex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each </a:t>
            </a:r>
            <a:r>
              <a:rPr lang="en-US" sz="1600" dirty="0"/>
              <a:t>link is its own collision domain</a:t>
            </a:r>
          </a:p>
          <a:p>
            <a:pPr>
              <a:lnSpc>
                <a:spcPct val="90000"/>
              </a:lnSpc>
            </a:pPr>
            <a:r>
              <a:rPr lang="en-US" sz="2000" i="1" dirty="0">
                <a:solidFill>
                  <a:srgbClr val="FF0000"/>
                </a:solidFill>
              </a:rPr>
              <a:t>switching: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/>
              <a:t>A-to-A’ and B-to-B’ simultaneously, without collisions 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not </a:t>
            </a:r>
            <a:r>
              <a:rPr lang="en-US" sz="1600" dirty="0"/>
              <a:t>possible with dumb </a:t>
            </a:r>
            <a:r>
              <a:rPr lang="en-US" sz="1600" dirty="0" smtClean="0"/>
              <a:t>hub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0612" y="2654300"/>
            <a:ext cx="61118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8087" y="3779837"/>
            <a:ext cx="61118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5446712" y="3051175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V="1">
            <a:off x="5508625" y="3668712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V="1">
            <a:off x="6632575" y="3001962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6707187" y="3484562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37162" y="4305300"/>
            <a:ext cx="61118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9150" y="2670175"/>
            <a:ext cx="6111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75362" y="2090737"/>
            <a:ext cx="61118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" name="Line 20"/>
          <p:cNvSpPr>
            <a:spLocks noChangeShapeType="1"/>
          </p:cNvSpPr>
          <p:nvPr/>
        </p:nvSpPr>
        <p:spPr bwMode="auto">
          <a:xfrm flipH="1" flipV="1">
            <a:off x="6400800" y="2600325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94450" y="4419600"/>
            <a:ext cx="6111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" name="Line 22"/>
          <p:cNvSpPr>
            <a:spLocks noChangeShapeType="1"/>
          </p:cNvSpPr>
          <p:nvPr/>
        </p:nvSpPr>
        <p:spPr bwMode="auto">
          <a:xfrm flipH="1" flipV="1">
            <a:off x="6410325" y="3627437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6477000" y="4970462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/>
              <a:t>A’</a:t>
            </a: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7699375" y="2381250"/>
            <a:ext cx="328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/>
              <a:t>B</a:t>
            </a: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5368925" y="4867275"/>
            <a:ext cx="369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/>
              <a:t>B’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7789862" y="4248150"/>
            <a:ext cx="322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/>
              <a:t>C</a:t>
            </a: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6016634" y="3405205"/>
            <a:ext cx="720726" cy="279401"/>
            <a:chOff x="3913" y="3140"/>
            <a:chExt cx="454" cy="176"/>
          </a:xfrm>
        </p:grpSpPr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40 w 148"/>
                <a:gd name="T3" fmla="*/ 0 h 74"/>
                <a:gd name="T4" fmla="*/ 102 w 148"/>
                <a:gd name="T5" fmla="*/ 74 h 74"/>
                <a:gd name="T6" fmla="*/ 148 w 148"/>
                <a:gd name="T7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i="1" kern="1200">
                  <a:solidFill>
                    <a:schemeClr val="tx1"/>
                  </a:solidFill>
                  <a:latin typeface="Comic Sans MS" pitchFamily="66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5573712" y="5530850"/>
            <a:ext cx="29606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algn="ctr"/>
            <a:r>
              <a:rPr lang="en-US"/>
              <a:t>switch with six interfaces</a:t>
            </a:r>
          </a:p>
          <a:p>
            <a:pPr algn="ctr"/>
            <a:r>
              <a:rPr lang="en-US"/>
              <a:t>(</a:t>
            </a:r>
            <a:r>
              <a:rPr lang="en-US">
                <a:solidFill>
                  <a:srgbClr val="FF0000"/>
                </a:solidFill>
              </a:rPr>
              <a:t>1,2,3,4,5,6</a:t>
            </a:r>
            <a:r>
              <a:rPr lang="en-US"/>
              <a:t>)</a:t>
            </a:r>
            <a:r>
              <a:rPr lang="en-US" i="0"/>
              <a:t>  </a:t>
            </a:r>
          </a:p>
        </p:txBody>
      </p:sp>
      <p:sp>
        <p:nvSpPr>
          <p:cNvPr id="26" name="Text Box 35"/>
          <p:cNvSpPr txBox="1">
            <a:spLocks noChangeArrowheads="1"/>
          </p:cNvSpPr>
          <p:nvPr/>
        </p:nvSpPr>
        <p:spPr bwMode="auto">
          <a:xfrm>
            <a:off x="6157912" y="3074987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7" name="Text Box 36"/>
          <p:cNvSpPr txBox="1">
            <a:spLocks noChangeArrowheads="1"/>
          </p:cNvSpPr>
          <p:nvPr/>
        </p:nvSpPr>
        <p:spPr bwMode="auto">
          <a:xfrm>
            <a:off x="6491287" y="310038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" name="Text Box 37"/>
          <p:cNvSpPr txBox="1">
            <a:spLocks noChangeArrowheads="1"/>
          </p:cNvSpPr>
          <p:nvPr/>
        </p:nvSpPr>
        <p:spPr bwMode="auto">
          <a:xfrm>
            <a:off x="6769100" y="325278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9" name="Text Box 38"/>
          <p:cNvSpPr txBox="1">
            <a:spLocks noChangeArrowheads="1"/>
          </p:cNvSpPr>
          <p:nvPr/>
        </p:nvSpPr>
        <p:spPr bwMode="auto">
          <a:xfrm>
            <a:off x="6453187" y="363378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0" name="Text Box 39"/>
          <p:cNvSpPr txBox="1">
            <a:spLocks noChangeArrowheads="1"/>
          </p:cNvSpPr>
          <p:nvPr/>
        </p:nvSpPr>
        <p:spPr bwMode="auto">
          <a:xfrm>
            <a:off x="6022975" y="3695700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1" name="Text Box 40"/>
          <p:cNvSpPr txBox="1">
            <a:spLocks noChangeArrowheads="1"/>
          </p:cNvSpPr>
          <p:nvPr/>
        </p:nvSpPr>
        <p:spPr bwMode="auto">
          <a:xfrm>
            <a:off x="5764212" y="3298825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i="1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r>
              <a:rPr lang="en-US" i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6248400" y="1676400"/>
            <a:ext cx="350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 dirty="0"/>
              <a:t>A</a:t>
            </a:r>
          </a:p>
        </p:txBody>
      </p:sp>
      <p:sp>
        <p:nvSpPr>
          <p:cNvPr id="36" name="Text Box 21"/>
          <p:cNvSpPr txBox="1">
            <a:spLocks noChangeArrowheads="1"/>
          </p:cNvSpPr>
          <p:nvPr/>
        </p:nvSpPr>
        <p:spPr bwMode="auto">
          <a:xfrm>
            <a:off x="5006975" y="2328862"/>
            <a:ext cx="363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 dirty="0"/>
              <a:t>C’</a:t>
            </a:r>
          </a:p>
        </p:txBody>
      </p:sp>
    </p:spTree>
    <p:extLst>
      <p:ext uri="{BB962C8B-B14F-4D97-AF65-F5344CB8AC3E}">
        <p14:creationId xmlns:p14="http://schemas.microsoft.com/office/powerpoint/2010/main" xmlns="" val="363139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9563"/>
            <a:ext cx="7772400" cy="1143000"/>
          </a:xfrm>
        </p:spPr>
        <p:txBody>
          <a:bodyPr/>
          <a:lstStyle/>
          <a:p>
            <a:r>
              <a:rPr lang="en-US" sz="3200"/>
              <a:t>Switch Table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9" y="1747837"/>
            <a:ext cx="4621212" cy="4805363"/>
          </a:xfrm>
        </p:spPr>
        <p:txBody>
          <a:bodyPr>
            <a:normAutofit/>
          </a:bodyPr>
          <a:lstStyle/>
          <a:p>
            <a:r>
              <a:rPr lang="en-US" sz="2000" i="1" u="sng" dirty="0">
                <a:solidFill>
                  <a:srgbClr val="FF0000"/>
                </a:solidFill>
              </a:rPr>
              <a:t>Q:</a:t>
            </a:r>
            <a:r>
              <a:rPr lang="en-US" sz="2000" dirty="0"/>
              <a:t> how does switch know that A’ reachable via interface 4, B’ reachable via interface 5?</a:t>
            </a:r>
          </a:p>
          <a:p>
            <a:r>
              <a:rPr lang="en-US" sz="2000" i="1" u="sng" dirty="0">
                <a:solidFill>
                  <a:srgbClr val="FF0000"/>
                </a:solidFill>
              </a:rPr>
              <a:t>A:</a:t>
            </a:r>
            <a:r>
              <a:rPr lang="en-US" sz="2000" dirty="0"/>
              <a:t>  each switch has a </a:t>
            </a:r>
            <a:r>
              <a:rPr lang="en-US" sz="2000" dirty="0">
                <a:solidFill>
                  <a:srgbClr val="FF0000"/>
                </a:solidFill>
              </a:rPr>
              <a:t>switch table, </a:t>
            </a:r>
            <a:r>
              <a:rPr lang="en-US" sz="2000" dirty="0"/>
              <a:t>each entry:</a:t>
            </a:r>
          </a:p>
          <a:p>
            <a:pPr lvl="1"/>
            <a:r>
              <a:rPr lang="en-US" sz="1800" dirty="0"/>
              <a:t>(MAC address of host, interface to reach host, time stamp)</a:t>
            </a:r>
          </a:p>
          <a:p>
            <a:endParaRPr lang="en-US" sz="2000" dirty="0" smtClean="0"/>
          </a:p>
          <a:p>
            <a:r>
              <a:rPr lang="en-US" sz="2000" dirty="0" smtClean="0"/>
              <a:t>looks </a:t>
            </a:r>
            <a:r>
              <a:rPr lang="en-US" sz="2000" dirty="0"/>
              <a:t>like a routing table!</a:t>
            </a:r>
          </a:p>
          <a:p>
            <a:endParaRPr lang="en-US" sz="2000" i="1" u="sng" dirty="0" smtClean="0">
              <a:solidFill>
                <a:srgbClr val="FF0000"/>
              </a:solidFill>
            </a:endParaRPr>
          </a:p>
          <a:p>
            <a:r>
              <a:rPr lang="en-US" sz="2000" i="1" u="sng" dirty="0" smtClean="0">
                <a:solidFill>
                  <a:srgbClr val="FF0000"/>
                </a:solidFill>
              </a:rPr>
              <a:t>Q</a:t>
            </a:r>
            <a:r>
              <a:rPr lang="en-US" sz="2000" i="1" u="sng" dirty="0">
                <a:solidFill>
                  <a:srgbClr val="FF0000"/>
                </a:solidFill>
              </a:rPr>
              <a:t>:</a:t>
            </a:r>
            <a:r>
              <a:rPr lang="en-US" sz="2000" dirty="0"/>
              <a:t> how are entries created, maintained in switch table? </a:t>
            </a:r>
          </a:p>
          <a:p>
            <a:pPr lvl="1"/>
            <a:r>
              <a:rPr lang="en-US" sz="1800" dirty="0"/>
              <a:t>something like a routing protocol?</a:t>
            </a:r>
          </a:p>
        </p:txBody>
      </p:sp>
      <p:graphicFrame>
        <p:nvGraphicFramePr>
          <p:cNvPr id="68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6309152"/>
              </p:ext>
            </p:extLst>
          </p:nvPr>
        </p:nvGraphicFramePr>
        <p:xfrm>
          <a:off x="5029200" y="2654300"/>
          <a:ext cx="611188" cy="520700"/>
        </p:xfrm>
        <a:graphic>
          <a:graphicData uri="http://schemas.openxmlformats.org/presentationml/2006/ole">
            <p:oleObj spid="_x0000_s1122" name="Clip" r:id="rId4" imgW="1307263" imgH="1084139" progId="">
              <p:embed/>
            </p:oleObj>
          </a:graphicData>
        </a:graphic>
      </p:graphicFrame>
      <p:graphicFrame>
        <p:nvGraphicFramePr>
          <p:cNvPr id="6830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25535487"/>
              </p:ext>
            </p:extLst>
          </p:nvPr>
        </p:nvGraphicFramePr>
        <p:xfrm>
          <a:off x="7686675" y="3779837"/>
          <a:ext cx="611188" cy="520700"/>
        </p:xfrm>
        <a:graphic>
          <a:graphicData uri="http://schemas.openxmlformats.org/presentationml/2006/ole">
            <p:oleObj spid="_x0000_s1123" name="Clip" r:id="rId5" imgW="1307263" imgH="1084139" progId="">
              <p:embed/>
            </p:oleObj>
          </a:graphicData>
        </a:graphic>
      </p:graphicFrame>
      <p:sp>
        <p:nvSpPr>
          <p:cNvPr id="683014" name="Line 6"/>
          <p:cNvSpPr>
            <a:spLocks noChangeShapeType="1"/>
          </p:cNvSpPr>
          <p:nvPr/>
        </p:nvSpPr>
        <p:spPr bwMode="auto">
          <a:xfrm>
            <a:off x="5575300" y="3051175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3015" name="Line 7"/>
          <p:cNvSpPr>
            <a:spLocks noChangeShapeType="1"/>
          </p:cNvSpPr>
          <p:nvPr/>
        </p:nvSpPr>
        <p:spPr bwMode="auto">
          <a:xfrm flipV="1">
            <a:off x="5637213" y="3668712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3016" name="Line 8"/>
          <p:cNvSpPr>
            <a:spLocks noChangeShapeType="1"/>
          </p:cNvSpPr>
          <p:nvPr/>
        </p:nvSpPr>
        <p:spPr bwMode="auto">
          <a:xfrm flipV="1">
            <a:off x="6761163" y="3001962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3017" name="Line 9"/>
          <p:cNvSpPr>
            <a:spLocks noChangeShapeType="1"/>
          </p:cNvSpPr>
          <p:nvPr/>
        </p:nvSpPr>
        <p:spPr bwMode="auto">
          <a:xfrm>
            <a:off x="6835775" y="3484562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0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78898040"/>
              </p:ext>
            </p:extLst>
          </p:nvPr>
        </p:nvGraphicFramePr>
        <p:xfrm>
          <a:off x="5365750" y="4305300"/>
          <a:ext cx="611188" cy="520700"/>
        </p:xfrm>
        <a:graphic>
          <a:graphicData uri="http://schemas.openxmlformats.org/presentationml/2006/ole">
            <p:oleObj spid="_x0000_s1124" name="Clip" r:id="rId6" imgW="1307263" imgH="1084139" progId="">
              <p:embed/>
            </p:oleObj>
          </a:graphicData>
        </a:graphic>
      </p:graphicFrame>
      <p:graphicFrame>
        <p:nvGraphicFramePr>
          <p:cNvPr id="6830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88122460"/>
              </p:ext>
            </p:extLst>
          </p:nvPr>
        </p:nvGraphicFramePr>
        <p:xfrm>
          <a:off x="7297738" y="2670175"/>
          <a:ext cx="611187" cy="520700"/>
        </p:xfrm>
        <a:graphic>
          <a:graphicData uri="http://schemas.openxmlformats.org/presentationml/2006/ole">
            <p:oleObj spid="_x0000_s1125" name="Clip" r:id="rId7" imgW="1307263" imgH="1084139" progId="">
              <p:embed/>
            </p:oleObj>
          </a:graphicData>
        </a:graphic>
      </p:graphicFrame>
      <p:graphicFrame>
        <p:nvGraphicFramePr>
          <p:cNvPr id="6830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64419003"/>
              </p:ext>
            </p:extLst>
          </p:nvPr>
        </p:nvGraphicFramePr>
        <p:xfrm>
          <a:off x="6203950" y="2090737"/>
          <a:ext cx="611188" cy="520700"/>
        </p:xfrm>
        <a:graphic>
          <a:graphicData uri="http://schemas.openxmlformats.org/presentationml/2006/ole">
            <p:oleObj spid="_x0000_s1126" name="Clip" r:id="rId8" imgW="1307263" imgH="1084139" progId="">
              <p:embed/>
            </p:oleObj>
          </a:graphicData>
        </a:graphic>
      </p:graphicFrame>
      <p:sp>
        <p:nvSpPr>
          <p:cNvPr id="683021" name="Line 13"/>
          <p:cNvSpPr>
            <a:spLocks noChangeShapeType="1"/>
          </p:cNvSpPr>
          <p:nvPr/>
        </p:nvSpPr>
        <p:spPr bwMode="auto">
          <a:xfrm flipH="1" flipV="1">
            <a:off x="6529388" y="2600325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8302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69893864"/>
              </p:ext>
            </p:extLst>
          </p:nvPr>
        </p:nvGraphicFramePr>
        <p:xfrm>
          <a:off x="6523038" y="4419600"/>
          <a:ext cx="611187" cy="520700"/>
        </p:xfrm>
        <a:graphic>
          <a:graphicData uri="http://schemas.openxmlformats.org/presentationml/2006/ole">
            <p:oleObj spid="_x0000_s1127" name="Clip" r:id="rId9" imgW="1307263" imgH="1084139" progId="">
              <p:embed/>
            </p:oleObj>
          </a:graphicData>
        </a:graphic>
      </p:graphicFrame>
      <p:sp>
        <p:nvSpPr>
          <p:cNvPr id="683023" name="Line 15"/>
          <p:cNvSpPr>
            <a:spLocks noChangeShapeType="1"/>
          </p:cNvSpPr>
          <p:nvPr/>
        </p:nvSpPr>
        <p:spPr bwMode="auto">
          <a:xfrm flipH="1" flipV="1">
            <a:off x="6538913" y="3627437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3024" name="Text Box 16"/>
          <p:cNvSpPr txBox="1">
            <a:spLocks noChangeArrowheads="1"/>
          </p:cNvSpPr>
          <p:nvPr/>
        </p:nvSpPr>
        <p:spPr bwMode="auto">
          <a:xfrm>
            <a:off x="6411913" y="1711325"/>
            <a:ext cx="350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 dirty="0"/>
              <a:t>A</a:t>
            </a:r>
          </a:p>
        </p:txBody>
      </p:sp>
      <p:sp>
        <p:nvSpPr>
          <p:cNvPr id="683025" name="Text Box 17"/>
          <p:cNvSpPr txBox="1">
            <a:spLocks noChangeArrowheads="1"/>
          </p:cNvSpPr>
          <p:nvPr/>
        </p:nvSpPr>
        <p:spPr bwMode="auto">
          <a:xfrm>
            <a:off x="6605588" y="4970462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A’</a:t>
            </a:r>
          </a:p>
        </p:txBody>
      </p:sp>
      <p:sp>
        <p:nvSpPr>
          <p:cNvPr id="683026" name="Text Box 18"/>
          <p:cNvSpPr txBox="1">
            <a:spLocks noChangeArrowheads="1"/>
          </p:cNvSpPr>
          <p:nvPr/>
        </p:nvSpPr>
        <p:spPr bwMode="auto">
          <a:xfrm>
            <a:off x="7827963" y="2381250"/>
            <a:ext cx="328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 dirty="0"/>
              <a:t>B</a:t>
            </a:r>
          </a:p>
        </p:txBody>
      </p:sp>
      <p:sp>
        <p:nvSpPr>
          <p:cNvPr id="683027" name="Text Box 19"/>
          <p:cNvSpPr txBox="1">
            <a:spLocks noChangeArrowheads="1"/>
          </p:cNvSpPr>
          <p:nvPr/>
        </p:nvSpPr>
        <p:spPr bwMode="auto">
          <a:xfrm>
            <a:off x="5497513" y="4867275"/>
            <a:ext cx="369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B’</a:t>
            </a:r>
          </a:p>
        </p:txBody>
      </p:sp>
      <p:sp>
        <p:nvSpPr>
          <p:cNvPr id="683028" name="Text Box 20"/>
          <p:cNvSpPr txBox="1">
            <a:spLocks noChangeArrowheads="1"/>
          </p:cNvSpPr>
          <p:nvPr/>
        </p:nvSpPr>
        <p:spPr bwMode="auto">
          <a:xfrm>
            <a:off x="7918450" y="4248150"/>
            <a:ext cx="322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sp>
        <p:nvSpPr>
          <p:cNvPr id="683029" name="Text Box 21"/>
          <p:cNvSpPr txBox="1">
            <a:spLocks noChangeArrowheads="1"/>
          </p:cNvSpPr>
          <p:nvPr/>
        </p:nvSpPr>
        <p:spPr bwMode="auto">
          <a:xfrm>
            <a:off x="5006975" y="2328862"/>
            <a:ext cx="363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 dirty="0"/>
              <a:t>C’</a:t>
            </a:r>
          </a:p>
        </p:txBody>
      </p:sp>
      <p:grpSp>
        <p:nvGrpSpPr>
          <p:cNvPr id="683030" name="Group 22"/>
          <p:cNvGrpSpPr>
            <a:grpSpLocks/>
          </p:cNvGrpSpPr>
          <p:nvPr/>
        </p:nvGrpSpPr>
        <p:grpSpPr bwMode="auto">
          <a:xfrm>
            <a:off x="6145213" y="3405187"/>
            <a:ext cx="720725" cy="279400"/>
            <a:chOff x="3913" y="3140"/>
            <a:chExt cx="454" cy="176"/>
          </a:xfrm>
        </p:grpSpPr>
        <p:sp>
          <p:nvSpPr>
            <p:cNvPr id="683031" name="Rectangle 23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683032" name="Freeform 24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3033" name="Freeform 25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40 w 148"/>
                <a:gd name="T3" fmla="*/ 0 h 74"/>
                <a:gd name="T4" fmla="*/ 102 w 148"/>
                <a:gd name="T5" fmla="*/ 74 h 74"/>
                <a:gd name="T6" fmla="*/ 148 w 148"/>
                <a:gd name="T7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83034" name="Text Box 26"/>
          <p:cNvSpPr txBox="1">
            <a:spLocks noChangeArrowheads="1"/>
          </p:cNvSpPr>
          <p:nvPr/>
        </p:nvSpPr>
        <p:spPr bwMode="auto">
          <a:xfrm>
            <a:off x="5702300" y="5530850"/>
            <a:ext cx="29606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switch with six interfaces</a:t>
            </a:r>
          </a:p>
          <a:p>
            <a:pPr algn="ctr"/>
            <a:r>
              <a:rPr lang="en-US"/>
              <a:t>(</a:t>
            </a:r>
            <a:r>
              <a:rPr lang="en-US">
                <a:solidFill>
                  <a:srgbClr val="FF0000"/>
                </a:solidFill>
              </a:rPr>
              <a:t>1,2,3,4,5,6</a:t>
            </a:r>
            <a:r>
              <a:rPr lang="en-US"/>
              <a:t>)</a:t>
            </a:r>
            <a:r>
              <a:rPr lang="en-US" i="0"/>
              <a:t>  </a:t>
            </a:r>
          </a:p>
        </p:txBody>
      </p:sp>
      <p:sp>
        <p:nvSpPr>
          <p:cNvPr id="683035" name="Text Box 27"/>
          <p:cNvSpPr txBox="1">
            <a:spLocks noChangeArrowheads="1"/>
          </p:cNvSpPr>
          <p:nvPr/>
        </p:nvSpPr>
        <p:spPr bwMode="auto">
          <a:xfrm>
            <a:off x="6286500" y="3074987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83036" name="Text Box 28"/>
          <p:cNvSpPr txBox="1">
            <a:spLocks noChangeArrowheads="1"/>
          </p:cNvSpPr>
          <p:nvPr/>
        </p:nvSpPr>
        <p:spPr bwMode="auto">
          <a:xfrm>
            <a:off x="6619875" y="310038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83037" name="Text Box 29"/>
          <p:cNvSpPr txBox="1">
            <a:spLocks noChangeArrowheads="1"/>
          </p:cNvSpPr>
          <p:nvPr/>
        </p:nvSpPr>
        <p:spPr bwMode="auto">
          <a:xfrm>
            <a:off x="6897688" y="325278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83038" name="Text Box 30"/>
          <p:cNvSpPr txBox="1">
            <a:spLocks noChangeArrowheads="1"/>
          </p:cNvSpPr>
          <p:nvPr/>
        </p:nvSpPr>
        <p:spPr bwMode="auto">
          <a:xfrm>
            <a:off x="6581775" y="363378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83039" name="Text Box 31"/>
          <p:cNvSpPr txBox="1">
            <a:spLocks noChangeArrowheads="1"/>
          </p:cNvSpPr>
          <p:nvPr/>
        </p:nvSpPr>
        <p:spPr bwMode="auto">
          <a:xfrm>
            <a:off x="6151563" y="3695700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83040" name="Text Box 32"/>
          <p:cNvSpPr txBox="1">
            <a:spLocks noChangeArrowheads="1"/>
          </p:cNvSpPr>
          <p:nvPr/>
        </p:nvSpPr>
        <p:spPr bwMode="auto">
          <a:xfrm>
            <a:off x="5892800" y="3298825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421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Switch: self-learning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4202113" cy="4114800"/>
          </a:xfrm>
        </p:spPr>
        <p:txBody>
          <a:bodyPr>
            <a:normAutofit/>
          </a:bodyPr>
          <a:lstStyle/>
          <a:p>
            <a:r>
              <a:rPr lang="en-US" sz="2000" dirty="0"/>
              <a:t>switch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learns</a:t>
            </a:r>
            <a:r>
              <a:rPr lang="en-US" sz="2000" dirty="0"/>
              <a:t> which hosts can be reached through which interfaces</a:t>
            </a:r>
          </a:p>
          <a:p>
            <a:pPr lvl="1"/>
            <a:r>
              <a:rPr lang="en-US" sz="1800" dirty="0"/>
              <a:t>when frame received, switch “learns”  location of sender: incoming LAN segment</a:t>
            </a:r>
          </a:p>
          <a:p>
            <a:pPr lvl="1"/>
            <a:r>
              <a:rPr lang="en-US" sz="1800" dirty="0"/>
              <a:t>records sender/location pair in switch table</a:t>
            </a:r>
          </a:p>
        </p:txBody>
      </p:sp>
      <p:graphicFrame>
        <p:nvGraphicFramePr>
          <p:cNvPr id="4208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46166162"/>
              </p:ext>
            </p:extLst>
          </p:nvPr>
        </p:nvGraphicFramePr>
        <p:xfrm>
          <a:off x="5299075" y="2955925"/>
          <a:ext cx="611188" cy="520700"/>
        </p:xfrm>
        <a:graphic>
          <a:graphicData uri="http://schemas.openxmlformats.org/presentationml/2006/ole">
            <p:oleObj spid="_x0000_s2146" name="Clip" r:id="rId4" imgW="1307263" imgH="1084139" progId="">
              <p:embed/>
            </p:oleObj>
          </a:graphicData>
        </a:graphic>
      </p:graphicFrame>
      <p:graphicFrame>
        <p:nvGraphicFramePr>
          <p:cNvPr id="4208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54027653"/>
              </p:ext>
            </p:extLst>
          </p:nvPr>
        </p:nvGraphicFramePr>
        <p:xfrm>
          <a:off x="7956550" y="4081462"/>
          <a:ext cx="611188" cy="520700"/>
        </p:xfrm>
        <a:graphic>
          <a:graphicData uri="http://schemas.openxmlformats.org/presentationml/2006/ole">
            <p:oleObj spid="_x0000_s2147" name="Clip" r:id="rId5" imgW="1307263" imgH="1084139" progId="">
              <p:embed/>
            </p:oleObj>
          </a:graphicData>
        </a:graphic>
      </p:graphicFrame>
      <p:sp>
        <p:nvSpPr>
          <p:cNvPr id="420870" name="Line 6"/>
          <p:cNvSpPr>
            <a:spLocks noChangeShapeType="1"/>
          </p:cNvSpPr>
          <p:nvPr/>
        </p:nvSpPr>
        <p:spPr bwMode="auto">
          <a:xfrm>
            <a:off x="5845175" y="3352800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71" name="Line 7"/>
          <p:cNvSpPr>
            <a:spLocks noChangeShapeType="1"/>
          </p:cNvSpPr>
          <p:nvPr/>
        </p:nvSpPr>
        <p:spPr bwMode="auto">
          <a:xfrm flipV="1">
            <a:off x="5907088" y="3970337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72" name="Line 8"/>
          <p:cNvSpPr>
            <a:spLocks noChangeShapeType="1"/>
          </p:cNvSpPr>
          <p:nvPr/>
        </p:nvSpPr>
        <p:spPr bwMode="auto">
          <a:xfrm flipV="1">
            <a:off x="7031038" y="3303587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73" name="Line 9"/>
          <p:cNvSpPr>
            <a:spLocks noChangeShapeType="1"/>
          </p:cNvSpPr>
          <p:nvPr/>
        </p:nvSpPr>
        <p:spPr bwMode="auto">
          <a:xfrm>
            <a:off x="7105650" y="3786187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2087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48723609"/>
              </p:ext>
            </p:extLst>
          </p:nvPr>
        </p:nvGraphicFramePr>
        <p:xfrm>
          <a:off x="5635625" y="4606925"/>
          <a:ext cx="611188" cy="520700"/>
        </p:xfrm>
        <a:graphic>
          <a:graphicData uri="http://schemas.openxmlformats.org/presentationml/2006/ole">
            <p:oleObj spid="_x0000_s2148" name="Clip" r:id="rId6" imgW="1307263" imgH="1084139" progId="">
              <p:embed/>
            </p:oleObj>
          </a:graphicData>
        </a:graphic>
      </p:graphicFrame>
      <p:graphicFrame>
        <p:nvGraphicFramePr>
          <p:cNvPr id="42087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52854607"/>
              </p:ext>
            </p:extLst>
          </p:nvPr>
        </p:nvGraphicFramePr>
        <p:xfrm>
          <a:off x="7567613" y="2971800"/>
          <a:ext cx="611187" cy="520700"/>
        </p:xfrm>
        <a:graphic>
          <a:graphicData uri="http://schemas.openxmlformats.org/presentationml/2006/ole">
            <p:oleObj spid="_x0000_s2149" name="Clip" r:id="rId7" imgW="1307263" imgH="1084139" progId="">
              <p:embed/>
            </p:oleObj>
          </a:graphicData>
        </a:graphic>
      </p:graphicFrame>
      <p:graphicFrame>
        <p:nvGraphicFramePr>
          <p:cNvPr id="42087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29635781"/>
              </p:ext>
            </p:extLst>
          </p:nvPr>
        </p:nvGraphicFramePr>
        <p:xfrm>
          <a:off x="6473825" y="2392362"/>
          <a:ext cx="611188" cy="520700"/>
        </p:xfrm>
        <a:graphic>
          <a:graphicData uri="http://schemas.openxmlformats.org/presentationml/2006/ole">
            <p:oleObj spid="_x0000_s2150" name="Clip" r:id="rId8" imgW="1307263" imgH="1084139" progId="">
              <p:embed/>
            </p:oleObj>
          </a:graphicData>
        </a:graphic>
      </p:graphicFrame>
      <p:sp>
        <p:nvSpPr>
          <p:cNvPr id="420877" name="Line 13"/>
          <p:cNvSpPr>
            <a:spLocks noChangeShapeType="1"/>
          </p:cNvSpPr>
          <p:nvPr/>
        </p:nvSpPr>
        <p:spPr bwMode="auto">
          <a:xfrm flipH="1" flipV="1">
            <a:off x="6799263" y="2901950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2087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85216598"/>
              </p:ext>
            </p:extLst>
          </p:nvPr>
        </p:nvGraphicFramePr>
        <p:xfrm>
          <a:off x="6792913" y="4721225"/>
          <a:ext cx="611187" cy="520700"/>
        </p:xfrm>
        <a:graphic>
          <a:graphicData uri="http://schemas.openxmlformats.org/presentationml/2006/ole">
            <p:oleObj spid="_x0000_s2151" name="Clip" r:id="rId9" imgW="1307263" imgH="1084139" progId="">
              <p:embed/>
            </p:oleObj>
          </a:graphicData>
        </a:graphic>
      </p:graphicFrame>
      <p:sp>
        <p:nvSpPr>
          <p:cNvPr id="420879" name="Line 15"/>
          <p:cNvSpPr>
            <a:spLocks noChangeShapeType="1"/>
          </p:cNvSpPr>
          <p:nvPr/>
        </p:nvSpPr>
        <p:spPr bwMode="auto">
          <a:xfrm flipH="1" flipV="1">
            <a:off x="6808788" y="3929062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880" name="Text Box 16"/>
          <p:cNvSpPr txBox="1">
            <a:spLocks noChangeArrowheads="1"/>
          </p:cNvSpPr>
          <p:nvPr/>
        </p:nvSpPr>
        <p:spPr bwMode="auto">
          <a:xfrm>
            <a:off x="6681788" y="2012950"/>
            <a:ext cx="350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A</a:t>
            </a:r>
          </a:p>
        </p:txBody>
      </p:sp>
      <p:sp>
        <p:nvSpPr>
          <p:cNvPr id="420881" name="Text Box 17"/>
          <p:cNvSpPr txBox="1">
            <a:spLocks noChangeArrowheads="1"/>
          </p:cNvSpPr>
          <p:nvPr/>
        </p:nvSpPr>
        <p:spPr bwMode="auto">
          <a:xfrm>
            <a:off x="6875463" y="5272087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A’</a:t>
            </a:r>
          </a:p>
        </p:txBody>
      </p:sp>
      <p:sp>
        <p:nvSpPr>
          <p:cNvPr id="420882" name="Text Box 18"/>
          <p:cNvSpPr txBox="1">
            <a:spLocks noChangeArrowheads="1"/>
          </p:cNvSpPr>
          <p:nvPr/>
        </p:nvSpPr>
        <p:spPr bwMode="auto">
          <a:xfrm>
            <a:off x="8097838" y="2682875"/>
            <a:ext cx="328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B</a:t>
            </a:r>
          </a:p>
        </p:txBody>
      </p:sp>
      <p:sp>
        <p:nvSpPr>
          <p:cNvPr id="420883" name="Text Box 19"/>
          <p:cNvSpPr txBox="1">
            <a:spLocks noChangeArrowheads="1"/>
          </p:cNvSpPr>
          <p:nvPr/>
        </p:nvSpPr>
        <p:spPr bwMode="auto">
          <a:xfrm>
            <a:off x="5767388" y="5168900"/>
            <a:ext cx="369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B’</a:t>
            </a:r>
          </a:p>
        </p:txBody>
      </p:sp>
      <p:sp>
        <p:nvSpPr>
          <p:cNvPr id="420884" name="Text Box 20"/>
          <p:cNvSpPr txBox="1">
            <a:spLocks noChangeArrowheads="1"/>
          </p:cNvSpPr>
          <p:nvPr/>
        </p:nvSpPr>
        <p:spPr bwMode="auto">
          <a:xfrm>
            <a:off x="8188325" y="4549775"/>
            <a:ext cx="322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C</a:t>
            </a:r>
          </a:p>
        </p:txBody>
      </p:sp>
      <p:sp>
        <p:nvSpPr>
          <p:cNvPr id="420885" name="Text Box 21"/>
          <p:cNvSpPr txBox="1">
            <a:spLocks noChangeArrowheads="1"/>
          </p:cNvSpPr>
          <p:nvPr/>
        </p:nvSpPr>
        <p:spPr bwMode="auto">
          <a:xfrm>
            <a:off x="5276850" y="2630487"/>
            <a:ext cx="363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/>
              <a:t>C’</a:t>
            </a:r>
          </a:p>
        </p:txBody>
      </p:sp>
      <p:grpSp>
        <p:nvGrpSpPr>
          <p:cNvPr id="420886" name="Group 22"/>
          <p:cNvGrpSpPr>
            <a:grpSpLocks/>
          </p:cNvGrpSpPr>
          <p:nvPr/>
        </p:nvGrpSpPr>
        <p:grpSpPr bwMode="auto">
          <a:xfrm>
            <a:off x="6415088" y="3706812"/>
            <a:ext cx="720725" cy="279400"/>
            <a:chOff x="3913" y="3140"/>
            <a:chExt cx="454" cy="176"/>
          </a:xfrm>
        </p:grpSpPr>
        <p:sp>
          <p:nvSpPr>
            <p:cNvPr id="420887" name="Rectangle 23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420888" name="Freeform 24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63 h 63"/>
                <a:gd name="T2" fmla="*/ 37 w 280"/>
                <a:gd name="T3" fmla="*/ 62 h 63"/>
                <a:gd name="T4" fmla="*/ 219 w 280"/>
                <a:gd name="T5" fmla="*/ 0 h 63"/>
                <a:gd name="T6" fmla="*/ 280 w 280"/>
                <a:gd name="T7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889" name="Freeform 25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40 w 148"/>
                <a:gd name="T3" fmla="*/ 0 h 74"/>
                <a:gd name="T4" fmla="*/ 102 w 148"/>
                <a:gd name="T5" fmla="*/ 74 h 74"/>
                <a:gd name="T6" fmla="*/ 148 w 148"/>
                <a:gd name="T7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20890" name="Text Box 26"/>
          <p:cNvSpPr txBox="1">
            <a:spLocks noChangeArrowheads="1"/>
          </p:cNvSpPr>
          <p:nvPr/>
        </p:nvSpPr>
        <p:spPr bwMode="auto">
          <a:xfrm>
            <a:off x="6556375" y="3376612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20891" name="Text Box 27"/>
          <p:cNvSpPr txBox="1">
            <a:spLocks noChangeArrowheads="1"/>
          </p:cNvSpPr>
          <p:nvPr/>
        </p:nvSpPr>
        <p:spPr bwMode="auto">
          <a:xfrm>
            <a:off x="6889750" y="3402012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20892" name="Text Box 28"/>
          <p:cNvSpPr txBox="1">
            <a:spLocks noChangeArrowheads="1"/>
          </p:cNvSpPr>
          <p:nvPr/>
        </p:nvSpPr>
        <p:spPr bwMode="auto">
          <a:xfrm>
            <a:off x="7167563" y="3554412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20893" name="Text Box 29"/>
          <p:cNvSpPr txBox="1">
            <a:spLocks noChangeArrowheads="1"/>
          </p:cNvSpPr>
          <p:nvPr/>
        </p:nvSpPr>
        <p:spPr bwMode="auto">
          <a:xfrm>
            <a:off x="6851650" y="3935412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20894" name="Text Box 30"/>
          <p:cNvSpPr txBox="1">
            <a:spLocks noChangeArrowheads="1"/>
          </p:cNvSpPr>
          <p:nvPr/>
        </p:nvSpPr>
        <p:spPr bwMode="auto">
          <a:xfrm>
            <a:off x="6421438" y="3997325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20895" name="Text Box 31"/>
          <p:cNvSpPr txBox="1">
            <a:spLocks noChangeArrowheads="1"/>
          </p:cNvSpPr>
          <p:nvPr/>
        </p:nvSpPr>
        <p:spPr bwMode="auto">
          <a:xfrm>
            <a:off x="6162675" y="3600450"/>
            <a:ext cx="32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0">
                <a:solidFill>
                  <a:srgbClr val="FF0000"/>
                </a:solidFill>
              </a:rPr>
              <a:t>6</a:t>
            </a:r>
          </a:p>
        </p:txBody>
      </p:sp>
      <p:grpSp>
        <p:nvGrpSpPr>
          <p:cNvPr id="420900" name="Group 36"/>
          <p:cNvGrpSpPr>
            <a:grpSpLocks/>
          </p:cNvGrpSpPr>
          <p:nvPr/>
        </p:nvGrpSpPr>
        <p:grpSpPr bwMode="auto">
          <a:xfrm>
            <a:off x="7048500" y="1993900"/>
            <a:ext cx="1428750" cy="366712"/>
            <a:chOff x="1750" y="3514"/>
            <a:chExt cx="900" cy="231"/>
          </a:xfrm>
        </p:grpSpPr>
        <p:sp>
          <p:nvSpPr>
            <p:cNvPr id="420896" name="Rectangle 32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897" name="Text Box 33"/>
            <p:cNvSpPr txBox="1">
              <a:spLocks noChangeArrowheads="1"/>
            </p:cNvSpPr>
            <p:nvPr/>
          </p:nvSpPr>
          <p:spPr bwMode="auto">
            <a:xfrm>
              <a:off x="1750" y="3514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chemeClr val="bg1"/>
                  </a:solidFill>
                </a:rPr>
                <a:t>A A’</a:t>
              </a:r>
            </a:p>
          </p:txBody>
        </p:sp>
        <p:sp>
          <p:nvSpPr>
            <p:cNvPr id="420898" name="Line 34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899" name="Line 35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20905" name="Group 41"/>
          <p:cNvGrpSpPr>
            <a:grpSpLocks/>
          </p:cNvGrpSpPr>
          <p:nvPr/>
        </p:nvGrpSpPr>
        <p:grpSpPr bwMode="auto">
          <a:xfrm>
            <a:off x="7264400" y="1295400"/>
            <a:ext cx="1498600" cy="714375"/>
            <a:chOff x="4406" y="331"/>
            <a:chExt cx="944" cy="450"/>
          </a:xfrm>
        </p:grpSpPr>
        <p:sp>
          <p:nvSpPr>
            <p:cNvPr id="420901" name="Line 37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02" name="Line 38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03" name="Text Box 39"/>
            <p:cNvSpPr txBox="1">
              <a:spLocks noChangeArrowheads="1"/>
            </p:cNvSpPr>
            <p:nvPr/>
          </p:nvSpPr>
          <p:spPr bwMode="auto">
            <a:xfrm>
              <a:off x="4643" y="331"/>
              <a:ext cx="70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0"/>
                <a:t>Source: A</a:t>
              </a:r>
            </a:p>
          </p:txBody>
        </p:sp>
        <p:sp>
          <p:nvSpPr>
            <p:cNvPr id="420904" name="Text Box 40"/>
            <p:cNvSpPr txBox="1">
              <a:spLocks noChangeArrowheads="1"/>
            </p:cNvSpPr>
            <p:nvPr/>
          </p:nvSpPr>
          <p:spPr bwMode="auto">
            <a:xfrm>
              <a:off x="4660" y="492"/>
              <a:ext cx="5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0"/>
                <a:t>Dest: A’</a:t>
              </a:r>
            </a:p>
          </p:txBody>
        </p:sp>
      </p:grpSp>
      <p:grpSp>
        <p:nvGrpSpPr>
          <p:cNvPr id="420911" name="Group 47"/>
          <p:cNvGrpSpPr>
            <a:grpSpLocks/>
          </p:cNvGrpSpPr>
          <p:nvPr/>
        </p:nvGrpSpPr>
        <p:grpSpPr bwMode="auto">
          <a:xfrm>
            <a:off x="2057400" y="4937125"/>
            <a:ext cx="3035300" cy="1444625"/>
            <a:chOff x="3441" y="3154"/>
            <a:chExt cx="1912" cy="910"/>
          </a:xfrm>
        </p:grpSpPr>
        <p:sp>
          <p:nvSpPr>
            <p:cNvPr id="420907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906" name="Text Box 42"/>
            <p:cNvSpPr txBox="1">
              <a:spLocks noChangeArrowheads="1"/>
            </p:cNvSpPr>
            <p:nvPr/>
          </p:nvSpPr>
          <p:spPr bwMode="auto">
            <a:xfrm>
              <a:off x="3441" y="3175"/>
              <a:ext cx="19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0"/>
                <a:t>MAC addr  interface   TTL</a:t>
              </a:r>
            </a:p>
          </p:txBody>
        </p:sp>
        <p:sp>
          <p:nvSpPr>
            <p:cNvPr id="420908" name="Line 44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09" name="Line 45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910" name="Line 46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20912" name="Text Box 48"/>
          <p:cNvSpPr txBox="1">
            <a:spLocks noChangeArrowheads="1"/>
          </p:cNvSpPr>
          <p:nvPr/>
        </p:nvSpPr>
        <p:spPr bwMode="auto">
          <a:xfrm>
            <a:off x="5029200" y="5791200"/>
            <a:ext cx="1851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/>
              <a:t>Switch table </a:t>
            </a:r>
          </a:p>
          <a:p>
            <a:pPr algn="ctr"/>
            <a:r>
              <a:rPr lang="en-US" dirty="0"/>
              <a:t>(initially empty)</a:t>
            </a:r>
          </a:p>
        </p:txBody>
      </p:sp>
      <p:grpSp>
        <p:nvGrpSpPr>
          <p:cNvPr id="420917" name="Group 53"/>
          <p:cNvGrpSpPr>
            <a:grpSpLocks/>
          </p:cNvGrpSpPr>
          <p:nvPr/>
        </p:nvGrpSpPr>
        <p:grpSpPr bwMode="auto">
          <a:xfrm>
            <a:off x="2492375" y="5370513"/>
            <a:ext cx="2493963" cy="374650"/>
            <a:chOff x="2376" y="3383"/>
            <a:chExt cx="1571" cy="236"/>
          </a:xfrm>
        </p:grpSpPr>
        <p:sp>
          <p:nvSpPr>
            <p:cNvPr id="420913" name="Text Box 49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420914" name="Text Box 50"/>
            <p:cNvSpPr txBox="1">
              <a:spLocks noChangeArrowheads="1"/>
            </p:cNvSpPr>
            <p:nvPr/>
          </p:nvSpPr>
          <p:spPr bwMode="auto">
            <a:xfrm>
              <a:off x="3133" y="3387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420915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60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69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420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9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547</TotalTime>
  <Words>1430</Words>
  <Application>Microsoft Office PowerPoint</Application>
  <PresentationFormat>On-screen Show (4:3)</PresentationFormat>
  <Paragraphs>377</Paragraphs>
  <Slides>29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Apothecary</vt:lpstr>
      <vt:lpstr>Clip</vt:lpstr>
      <vt:lpstr>Hubs, Switches and Bridges</vt:lpstr>
      <vt:lpstr>LAN interconnection</vt:lpstr>
      <vt:lpstr>HUBS</vt:lpstr>
      <vt:lpstr>Hubs: Pros</vt:lpstr>
      <vt:lpstr>Bridges</vt:lpstr>
      <vt:lpstr>Switches</vt:lpstr>
      <vt:lpstr>Switch:  allows multiple simultaneous transmissions</vt:lpstr>
      <vt:lpstr>Switch Table</vt:lpstr>
      <vt:lpstr>Switch: self-learning</vt:lpstr>
      <vt:lpstr>Switch: frame filtering/forwarding</vt:lpstr>
      <vt:lpstr>Self-learning, forwarding: example</vt:lpstr>
      <vt:lpstr>Interconnecting switches</vt:lpstr>
      <vt:lpstr>What will happen with loops?</vt:lpstr>
      <vt:lpstr>Spanning Trees</vt:lpstr>
      <vt:lpstr>Example Spanning Tree</vt:lpstr>
      <vt:lpstr>Spanning Tree Algorithm: overview</vt:lpstr>
      <vt:lpstr>Example Spanning Tree</vt:lpstr>
      <vt:lpstr>Example Spanning Tree</vt:lpstr>
      <vt:lpstr>Spanning Tree Algorithm: Selecting Root Bridge</vt:lpstr>
      <vt:lpstr>Spanning Tree Algorithm: Selecting Root Ports</vt:lpstr>
      <vt:lpstr>Select Designated Bridges Forwarding/Blocking state</vt:lpstr>
      <vt:lpstr>Spanning Tree Protocol: Execution</vt:lpstr>
      <vt:lpstr>Spanning Tree Protocol: Execution</vt:lpstr>
      <vt:lpstr>Spanning Tree Protocol: Execution</vt:lpstr>
      <vt:lpstr>Spanning Tree Protocol: Execution</vt:lpstr>
      <vt:lpstr>Spanning Tree Protocol: Execution</vt:lpstr>
      <vt:lpstr>Spanning Tree Protocol: Execution</vt:lpstr>
      <vt:lpstr>Spanning Tree Protocol: Execution</vt:lpstr>
      <vt:lpstr>Switches vs. Routers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Hubs, Switches and Bridges</dc:title>
  <dc:creator>Maryam Elahi</dc:creator>
  <cp:lastModifiedBy>aaa</cp:lastModifiedBy>
  <cp:revision>41</cp:revision>
  <dcterms:created xsi:type="dcterms:W3CDTF">2012-03-08T01:36:58Z</dcterms:created>
  <dcterms:modified xsi:type="dcterms:W3CDTF">2013-03-25T05:46:54Z</dcterms:modified>
</cp:coreProperties>
</file>