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71" r:id="rId8"/>
    <p:sldId id="272" r:id="rId9"/>
    <p:sldId id="269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10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92E30-C829-46F3-B7BA-7D9E11A3A0FD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D06D2-F1BA-4E20-AFA2-F3B6CCED48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4118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7813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7317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702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13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44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832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6209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033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6851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100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ICMP header is 8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100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C00000"/>
                </a:solidFill>
              </a:rPr>
              <a:t>136.159.5.255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aseline="0" dirty="0" smtClean="0">
                <a:solidFill>
                  <a:schemeClr val="tx1"/>
                </a:solidFill>
              </a:rPr>
              <a:t>is a broadcast address</a:t>
            </a:r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100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2363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EEEA-399C-46AE-BA19-B2375EBEFC93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FBF8-B2CC-4CC0-8620-345BCDAD810A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862B-1E6F-4568-A8B9-D8C5AE676ABA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9C1-5C85-4F72-B1E4-608DEBB5787A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E37-5A36-491F-827F-3E5F61A8E589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5FF4-62C7-4CD5-8C94-D8CFBD3FD17F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43EC-C083-43C0-896C-5291DFFBA8BE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C30F-CBF5-4D07-9B81-57D85C429503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7AAC-B490-477C-A5D4-2869FD0407A0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4F3B-3E5F-40FC-AE35-DCCD7F853F38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9B7C-1EE7-4088-A270-2C026DF410CE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3B7A43-6DEE-4319-8F16-4278ABE1E652}" type="datetime1">
              <a:rPr lang="en-US" smtClean="0"/>
              <a:pPr/>
              <a:t>3/5/2013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ng127001.com/pingpage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oss.oetiker.ch/smokepin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nternet_Control_Message_Protocol" TargetMode="External"/><Relationship Id="rId5" Type="http://schemas.openxmlformats.org/officeDocument/2006/relationships/hyperlink" Target="http://www.ping127001.com/pingpage.htm" TargetMode="External"/><Relationship Id="rId4" Type="http://schemas.openxmlformats.org/officeDocument/2006/relationships/hyperlink" Target="http://en.wikipedia.org/wiki/Tracerout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Internet_Control_Message_Protocol" TargetMode="External"/><Relationship Id="rId4" Type="http://schemas.openxmlformats.org/officeDocument/2006/relationships/hyperlink" Target="http://en.wikipedia.org/wiki/IPv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CPSC 441 </a:t>
            </a:r>
            <a:r>
              <a:rPr lang="en-US" dirty="0" smtClean="0"/>
              <a:t>Tutorial</a:t>
            </a:r>
            <a:endParaRPr lang="en-US" dirty="0"/>
          </a:p>
          <a:p>
            <a:pPr>
              <a:defRPr/>
            </a:pPr>
            <a:r>
              <a:rPr lang="en-US" dirty="0"/>
              <a:t>TA: </a:t>
            </a:r>
            <a:r>
              <a:rPr lang="en-US" dirty="0" smtClean="0"/>
              <a:t>Fang Wang</a:t>
            </a:r>
            <a:endParaRPr lang="en-US" dirty="0"/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438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Different Ping utilities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1"/>
            <a:ext cx="8610600" cy="19050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The ping page, a wealth of information regarding the Ping </a:t>
            </a:r>
            <a:r>
              <a:rPr lang="en-US" sz="2000" dirty="0" smtClean="0"/>
              <a:t>utility: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www.ping127001.com/pingpage.htm</a:t>
            </a:r>
            <a:endParaRPr lang="en-US" sz="2000" dirty="0" smtClean="0"/>
          </a:p>
          <a:p>
            <a:pPr lvl="1"/>
            <a:r>
              <a:rPr lang="en-US" sz="1600" dirty="0" smtClean="0"/>
              <a:t>E.g., </a:t>
            </a:r>
            <a:r>
              <a:rPr lang="en-US" sz="1600" dirty="0" err="1" smtClean="0"/>
              <a:t>echoping</a:t>
            </a:r>
            <a:r>
              <a:rPr lang="en-US" sz="1600" dirty="0" smtClean="0"/>
              <a:t>, </a:t>
            </a:r>
            <a:r>
              <a:rPr lang="en-US" sz="1600" dirty="0" err="1" smtClean="0"/>
              <a:t>libping</a:t>
            </a:r>
            <a:r>
              <a:rPr lang="en-US" sz="1600" dirty="0" smtClean="0"/>
              <a:t>, </a:t>
            </a:r>
            <a:r>
              <a:rPr lang="en-US" sz="1600" dirty="0" err="1"/>
              <a:t>netping</a:t>
            </a:r>
            <a:r>
              <a:rPr lang="en-US" sz="1600" dirty="0"/>
              <a:t> (anti-</a:t>
            </a:r>
            <a:r>
              <a:rPr lang="en-US" sz="1600" dirty="0" err="1"/>
              <a:t>smurf</a:t>
            </a:r>
            <a:r>
              <a:rPr lang="en-US" sz="1600" dirty="0"/>
              <a:t> tool</a:t>
            </a:r>
            <a:r>
              <a:rPr lang="en-US" sz="1600" dirty="0" smtClean="0"/>
              <a:t>), </a:t>
            </a:r>
            <a:r>
              <a:rPr lang="en-US" sz="1600" dirty="0" err="1" smtClean="0"/>
              <a:t>webping</a:t>
            </a:r>
            <a:r>
              <a:rPr lang="en-US" sz="1600" dirty="0" smtClean="0"/>
              <a:t>, </a:t>
            </a:r>
            <a:r>
              <a:rPr lang="en-US" sz="1600" dirty="0" err="1" smtClean="0"/>
              <a:t>arping</a:t>
            </a:r>
            <a:r>
              <a:rPr lang="en-US" sz="1600" dirty="0" smtClean="0"/>
              <a:t>, </a:t>
            </a:r>
            <a:r>
              <a:rPr lang="en-US" sz="1600" dirty="0" err="1" smtClean="0"/>
              <a:t>fping</a:t>
            </a:r>
            <a:r>
              <a:rPr lang="en-US" sz="1600" dirty="0" smtClean="0"/>
              <a:t>, hping2, </a:t>
            </a:r>
            <a:r>
              <a:rPr lang="en-US" sz="1600" dirty="0" err="1" smtClean="0"/>
              <a:t>sping</a:t>
            </a:r>
            <a:r>
              <a:rPr lang="en-US" sz="1600" dirty="0" smtClean="0"/>
              <a:t>, </a:t>
            </a:r>
            <a:r>
              <a:rPr lang="en-US" sz="1600" dirty="0" err="1" smtClean="0"/>
              <a:t>xping</a:t>
            </a:r>
            <a:r>
              <a:rPr lang="en-US" sz="1600" dirty="0" smtClean="0"/>
              <a:t>, </a:t>
            </a:r>
            <a:r>
              <a:rPr lang="en-US" sz="1600" dirty="0" err="1" smtClean="0"/>
              <a:t>pingirva</a:t>
            </a:r>
            <a:r>
              <a:rPr lang="en-US" sz="1600" dirty="0" smtClean="0"/>
              <a:t>, </a:t>
            </a:r>
            <a:r>
              <a:rPr lang="en-US" sz="1600" dirty="0" err="1" smtClean="0"/>
              <a:t>pingx</a:t>
            </a:r>
            <a:r>
              <a:rPr lang="en-US" sz="1600" dirty="0" smtClean="0"/>
              <a:t>, </a:t>
            </a:r>
            <a:r>
              <a:rPr lang="en-US" sz="1600" dirty="0" err="1" smtClean="0"/>
              <a:t>Gping</a:t>
            </a:r>
            <a:r>
              <a:rPr lang="en-US" sz="1600" dirty="0" smtClean="0"/>
              <a:t>, </a:t>
            </a:r>
            <a:r>
              <a:rPr lang="en-US" sz="1600" dirty="0" err="1" smtClean="0"/>
              <a:t>Kping</a:t>
            </a:r>
            <a:r>
              <a:rPr lang="en-US" sz="1600" dirty="0" smtClean="0"/>
              <a:t>, </a:t>
            </a:r>
            <a:r>
              <a:rPr lang="en-US" sz="1600" dirty="0" err="1" smtClean="0"/>
              <a:t>IPing</a:t>
            </a:r>
            <a:r>
              <a:rPr lang="en-US" sz="1600" dirty="0" smtClean="0"/>
              <a:t>, Sing, etc. </a:t>
            </a:r>
            <a:endParaRPr lang="en-US" sz="16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Example of a ping program that produces monitoring stats for hosts: </a:t>
            </a:r>
            <a:r>
              <a:rPr lang="en-US" sz="2000" dirty="0" err="1" smtClean="0"/>
              <a:t>Smokeping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://oss.oetiker.ch/smokeping</a:t>
            </a:r>
            <a:r>
              <a:rPr lang="en-US" sz="2000" dirty="0" smtClean="0">
                <a:hlinkClick r:id="rId4"/>
              </a:rPr>
              <a:t>/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7300" y="3657600"/>
            <a:ext cx="65913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910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Finds the </a:t>
            </a:r>
            <a:r>
              <a:rPr lang="en-US" i="1" dirty="0">
                <a:solidFill>
                  <a:srgbClr val="C00000"/>
                </a:solidFill>
              </a:rPr>
              <a:t>route</a:t>
            </a:r>
            <a:r>
              <a:rPr lang="en-US" dirty="0"/>
              <a:t> that a packet would go across the network to reach a host.</a:t>
            </a:r>
          </a:p>
          <a:p>
            <a:endParaRPr lang="en-US" dirty="0"/>
          </a:p>
          <a:p>
            <a:r>
              <a:rPr lang="en-US" dirty="0"/>
              <a:t>Command line </a:t>
            </a:r>
            <a:r>
              <a:rPr lang="en-US" dirty="0" smtClean="0"/>
              <a:t>tools:</a:t>
            </a:r>
            <a:endParaRPr lang="en-US" dirty="0"/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traceroute</a:t>
            </a:r>
            <a:r>
              <a:rPr lang="en-US" dirty="0" smtClean="0"/>
              <a:t> host</a:t>
            </a:r>
            <a:endParaRPr lang="en-US" dirty="0"/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tracepath</a:t>
            </a:r>
            <a:r>
              <a:rPr lang="en-US" dirty="0" smtClean="0"/>
              <a:t> host</a:t>
            </a:r>
            <a:endParaRPr lang="en-US" dirty="0"/>
          </a:p>
          <a:p>
            <a:pPr lvl="1"/>
            <a:r>
              <a:rPr lang="en-US" dirty="0" smtClean="0"/>
              <a:t>&gt; </a:t>
            </a:r>
            <a:r>
              <a:rPr lang="en-US" dirty="0" err="1" smtClean="0"/>
              <a:t>tracert</a:t>
            </a:r>
            <a:r>
              <a:rPr lang="en-US" dirty="0" smtClean="0"/>
              <a:t> host (Windows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Uses </a:t>
            </a:r>
            <a:r>
              <a:rPr lang="en-US" dirty="0" smtClean="0">
                <a:solidFill>
                  <a:srgbClr val="0070C0"/>
                </a:solidFill>
              </a:rPr>
              <a:t>TTL</a:t>
            </a:r>
            <a:r>
              <a:rPr lang="en-US" dirty="0" smtClean="0"/>
              <a:t> (Time To Live, </a:t>
            </a:r>
            <a:r>
              <a:rPr lang="en-US" dirty="0"/>
              <a:t>8 bit field in IP header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Specifies </a:t>
            </a:r>
            <a:r>
              <a:rPr lang="en-US" dirty="0"/>
              <a:t>the time a packet is allowed to “live” in the network</a:t>
            </a:r>
          </a:p>
          <a:p>
            <a:pPr lvl="1"/>
            <a:r>
              <a:rPr lang="en-US" dirty="0"/>
              <a:t>At each hop, router or host decrements TTL value of packet by 1</a:t>
            </a:r>
          </a:p>
          <a:p>
            <a:pPr lvl="1"/>
            <a:r>
              <a:rPr lang="en-US" dirty="0"/>
              <a:t>When TTL = 1</a:t>
            </a:r>
          </a:p>
          <a:p>
            <a:pPr lvl="2"/>
            <a:r>
              <a:rPr lang="en-US" dirty="0"/>
              <a:t>Packet discarded</a:t>
            </a:r>
          </a:p>
          <a:p>
            <a:pPr lvl="2"/>
            <a:r>
              <a:rPr lang="en-US" dirty="0"/>
              <a:t>“ICMP Time Exceeded” error datagram sent back to source host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01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traceroute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120"/>
          </a:xfrm>
        </p:spPr>
        <p:txBody>
          <a:bodyPr/>
          <a:lstStyle/>
          <a:p>
            <a:r>
              <a:rPr lang="en-US" dirty="0"/>
              <a:t>Sends out a batch of packets</a:t>
            </a:r>
          </a:p>
          <a:p>
            <a:pPr lvl="1"/>
            <a:r>
              <a:rPr lang="en-US" dirty="0"/>
              <a:t>First three packets have </a:t>
            </a:r>
            <a:r>
              <a:rPr lang="en-US" dirty="0">
                <a:solidFill>
                  <a:srgbClr val="0070C0"/>
                </a:solidFill>
              </a:rPr>
              <a:t>TTL</a:t>
            </a:r>
            <a:r>
              <a:rPr lang="en-US" dirty="0"/>
              <a:t> = 1</a:t>
            </a:r>
          </a:p>
          <a:p>
            <a:pPr lvl="1"/>
            <a:r>
              <a:rPr lang="en-US" dirty="0"/>
              <a:t>Second three packets have </a:t>
            </a:r>
            <a:r>
              <a:rPr lang="en-US" dirty="0">
                <a:solidFill>
                  <a:srgbClr val="0070C0"/>
                </a:solidFill>
              </a:rPr>
              <a:t>TTL</a:t>
            </a:r>
            <a:r>
              <a:rPr lang="en-US" dirty="0"/>
              <a:t> = 2</a:t>
            </a:r>
          </a:p>
          <a:p>
            <a:pPr lvl="1"/>
            <a:r>
              <a:rPr lang="en-US" dirty="0"/>
              <a:t>and so on….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host along the way sees packet with </a:t>
            </a:r>
            <a:r>
              <a:rPr lang="en-US" dirty="0">
                <a:solidFill>
                  <a:srgbClr val="0070C0"/>
                </a:solidFill>
              </a:rPr>
              <a:t>TTL</a:t>
            </a:r>
            <a:r>
              <a:rPr lang="en-US" dirty="0"/>
              <a:t> = 1</a:t>
            </a:r>
          </a:p>
          <a:p>
            <a:pPr lvl="1"/>
            <a:r>
              <a:rPr lang="en-US" dirty="0"/>
              <a:t>Sends </a:t>
            </a:r>
            <a:r>
              <a:rPr lang="en-US" dirty="0">
                <a:solidFill>
                  <a:srgbClr val="C00000"/>
                </a:solidFill>
              </a:rPr>
              <a:t>ICMP</a:t>
            </a:r>
            <a:r>
              <a:rPr lang="en-US" dirty="0"/>
              <a:t> Time Exceeded packet</a:t>
            </a:r>
          </a:p>
          <a:p>
            <a:pPr lvl="1"/>
            <a:r>
              <a:rPr lang="en-US" dirty="0"/>
              <a:t>Source host uses these messages to build list of all hosts in the route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05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Traceroute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74837"/>
            <a:ext cx="8610600" cy="43735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endParaRPr lang="en-US" sz="1600" dirty="0" smtClean="0"/>
          </a:p>
          <a:p>
            <a:pPr marL="114300" indent="0">
              <a:buNone/>
            </a:pPr>
            <a:r>
              <a:rPr lang="en-US" sz="1600" dirty="0" smtClean="0"/>
              <a:t>$ </a:t>
            </a:r>
            <a:r>
              <a:rPr lang="en-US" sz="1600" dirty="0" err="1"/>
              <a:t>traceroute</a:t>
            </a:r>
            <a:r>
              <a:rPr lang="en-US" sz="1600" dirty="0"/>
              <a:t> www.calgary.ca</a:t>
            </a:r>
          </a:p>
          <a:p>
            <a:pPr marL="114300" indent="0">
              <a:buNone/>
            </a:pPr>
            <a:r>
              <a:rPr lang="en-US" sz="1600" dirty="0" err="1"/>
              <a:t>traceroute</a:t>
            </a:r>
            <a:r>
              <a:rPr lang="en-US" sz="1600" dirty="0"/>
              <a:t> to www.calgary.ca (208.98.229.39), 30 hops max, 60 byte packets</a:t>
            </a:r>
          </a:p>
          <a:p>
            <a:pPr marL="114300" indent="0">
              <a:buNone/>
            </a:pPr>
            <a:r>
              <a:rPr lang="en-US" sz="1600" dirty="0" smtClean="0"/>
              <a:t>1  </a:t>
            </a:r>
            <a:r>
              <a:rPr lang="en-US" sz="1600" dirty="0" err="1"/>
              <a:t>fivegate</a:t>
            </a:r>
            <a:r>
              <a:rPr lang="en-US" sz="1600" dirty="0"/>
              <a:t> (136.159.5.1)  0.511 </a:t>
            </a:r>
            <a:r>
              <a:rPr lang="en-US" sz="1600" dirty="0" err="1"/>
              <a:t>ms</a:t>
            </a:r>
            <a:r>
              <a:rPr lang="en-US" sz="1600" dirty="0"/>
              <a:t>  0.502 </a:t>
            </a:r>
            <a:r>
              <a:rPr lang="en-US" sz="1600" dirty="0" err="1"/>
              <a:t>ms</a:t>
            </a:r>
            <a:r>
              <a:rPr lang="en-US" sz="1600" dirty="0"/>
              <a:t>  0.493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2  </a:t>
            </a:r>
            <a:r>
              <a:rPr lang="en-US" sz="1600" dirty="0"/>
              <a:t>* * *</a:t>
            </a:r>
          </a:p>
          <a:p>
            <a:pPr marL="114300" indent="0">
              <a:buNone/>
            </a:pPr>
            <a:r>
              <a:rPr lang="en-US" sz="1600" dirty="0" smtClean="0"/>
              <a:t>3  </a:t>
            </a:r>
            <a:r>
              <a:rPr lang="en-US" sz="1600" dirty="0"/>
              <a:t>campus.cpsc.ucalgary.ca (136.159.253.209)  0.934 </a:t>
            </a:r>
            <a:r>
              <a:rPr lang="en-US" sz="1600" dirty="0" err="1"/>
              <a:t>ms</a:t>
            </a:r>
            <a:r>
              <a:rPr lang="en-US" sz="1600" dirty="0"/>
              <a:t>  1.261 </a:t>
            </a:r>
            <a:r>
              <a:rPr lang="en-US" sz="1600" dirty="0" err="1"/>
              <a:t>ms</a:t>
            </a:r>
            <a:r>
              <a:rPr lang="en-US" sz="1600" dirty="0"/>
              <a:t>  1.535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4  </a:t>
            </a:r>
            <a:r>
              <a:rPr lang="en-US" sz="1600" dirty="0"/>
              <a:t>pc187.hidden.ucalgary.ca (136.159.253.187)  2.465 </a:t>
            </a:r>
            <a:r>
              <a:rPr lang="en-US" sz="1600" dirty="0" err="1"/>
              <a:t>ms</a:t>
            </a:r>
            <a:r>
              <a:rPr lang="en-US" sz="1600" dirty="0"/>
              <a:t>  2.683 </a:t>
            </a:r>
            <a:r>
              <a:rPr lang="en-US" sz="1600" dirty="0" err="1"/>
              <a:t>ms</a:t>
            </a:r>
            <a:r>
              <a:rPr lang="en-US" sz="1600" dirty="0"/>
              <a:t>  4.388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5  </a:t>
            </a:r>
            <a:r>
              <a:rPr lang="en-US" sz="1600" dirty="0"/>
              <a:t>10.16.242.4 (10.16.242.4)  4.031 </a:t>
            </a:r>
            <a:r>
              <a:rPr lang="en-US" sz="1600" dirty="0" err="1"/>
              <a:t>ms</a:t>
            </a:r>
            <a:r>
              <a:rPr lang="en-US" sz="1600" dirty="0"/>
              <a:t>  3.077 </a:t>
            </a:r>
            <a:r>
              <a:rPr lang="en-US" sz="1600" dirty="0" err="1"/>
              <a:t>ms</a:t>
            </a:r>
            <a:r>
              <a:rPr lang="en-US" sz="1600" dirty="0"/>
              <a:t>  4.574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6  </a:t>
            </a:r>
            <a:r>
              <a:rPr lang="en-US" sz="1600" dirty="0"/>
              <a:t>h66-244-233-17.bigpipeinc.com (66.244.233.17)  4.728 </a:t>
            </a:r>
            <a:r>
              <a:rPr lang="en-US" sz="1600" dirty="0" err="1"/>
              <a:t>ms</a:t>
            </a:r>
            <a:r>
              <a:rPr lang="en-US" sz="1600" dirty="0"/>
              <a:t>  4.642 </a:t>
            </a:r>
            <a:r>
              <a:rPr lang="en-US" sz="1600" dirty="0" err="1"/>
              <a:t>ms</a:t>
            </a:r>
            <a:r>
              <a:rPr lang="en-US" sz="1600" dirty="0"/>
              <a:t>  4.745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7  </a:t>
            </a:r>
            <a:r>
              <a:rPr lang="en-US" sz="1600" dirty="0"/>
              <a:t>ra2so-ge3-1-71.cg.bigpipeinc.com (206.174.203.105)  5.163 </a:t>
            </a:r>
            <a:r>
              <a:rPr lang="en-US" sz="1600" dirty="0" err="1"/>
              <a:t>ms</a:t>
            </a:r>
            <a:r>
              <a:rPr lang="en-US" sz="1600" dirty="0"/>
              <a:t>  2.042 </a:t>
            </a:r>
            <a:r>
              <a:rPr lang="en-US" sz="1600" dirty="0" err="1"/>
              <a:t>ms</a:t>
            </a:r>
            <a:r>
              <a:rPr lang="en-US" sz="1600" dirty="0"/>
              <a:t>  2.570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400" dirty="0" smtClean="0"/>
              <a:t>8  </a:t>
            </a:r>
            <a:r>
              <a:rPr lang="en-US" sz="1400" dirty="0"/>
              <a:t>rx0so-city-of-calgary.cg.bigpipeinc.com (64.141.118.14)  2.971 </a:t>
            </a:r>
            <a:r>
              <a:rPr lang="en-US" sz="1400" dirty="0" err="1"/>
              <a:t>ms</a:t>
            </a:r>
            <a:r>
              <a:rPr lang="en-US" sz="1400" dirty="0"/>
              <a:t>  2.912 </a:t>
            </a:r>
            <a:r>
              <a:rPr lang="en-US" sz="1400" dirty="0" err="1"/>
              <a:t>ms</a:t>
            </a:r>
            <a:r>
              <a:rPr lang="en-US" sz="1400" dirty="0"/>
              <a:t>  2.777 </a:t>
            </a:r>
            <a:r>
              <a:rPr lang="en-US" sz="1400" dirty="0" err="1"/>
              <a:t>ms</a:t>
            </a:r>
            <a:endParaRPr lang="en-US" sz="1400" dirty="0"/>
          </a:p>
          <a:p>
            <a:pPr marL="114300" indent="0">
              <a:buNone/>
            </a:pPr>
            <a:r>
              <a:rPr lang="en-US" sz="1600" dirty="0" smtClean="0"/>
              <a:t>9  </a:t>
            </a:r>
            <a:r>
              <a:rPr lang="en-US" sz="1600" dirty="0"/>
              <a:t>rx0so-city-of-calgary.cg.bigpipeinc.com (64.141.118.14)  2.613 </a:t>
            </a:r>
            <a:r>
              <a:rPr lang="en-US" sz="1600" dirty="0" err="1"/>
              <a:t>ms</a:t>
            </a:r>
            <a:r>
              <a:rPr lang="en-US" sz="1600" dirty="0"/>
              <a:t> !X * *</a:t>
            </a:r>
          </a:p>
          <a:p>
            <a:pPr marL="114300" indent="0">
              <a:buNone/>
            </a:pPr>
            <a:r>
              <a:rPr lang="en-US" sz="1600" dirty="0" smtClean="0"/>
              <a:t>$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67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Wikipedia entry on ping:</a:t>
            </a:r>
          </a:p>
          <a:p>
            <a:pPr marL="114300" indent="0">
              <a:buNone/>
            </a:pPr>
            <a:r>
              <a:rPr lang="en-US" sz="1800" dirty="0" smtClean="0"/>
              <a:t>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en.wikipedia.org/wiki/Ping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Wikipedia’s </a:t>
            </a:r>
            <a:r>
              <a:rPr lang="en-US" sz="1800" dirty="0"/>
              <a:t>entry on </a:t>
            </a:r>
            <a:r>
              <a:rPr lang="en-US" sz="1800" dirty="0" err="1" smtClean="0"/>
              <a:t>traceroute</a:t>
            </a:r>
            <a:r>
              <a:rPr lang="en-US" sz="1800" dirty="0" smtClean="0"/>
              <a:t>:</a:t>
            </a:r>
          </a:p>
          <a:p>
            <a:pPr marL="114300" indent="0">
              <a:buNone/>
            </a:pPr>
            <a:r>
              <a:rPr lang="en-US" sz="1800" dirty="0" smtClean="0">
                <a:hlinkClick r:id="rId4"/>
              </a:rPr>
              <a:t>http</a:t>
            </a:r>
            <a:r>
              <a:rPr lang="en-US" sz="1800" dirty="0">
                <a:hlinkClick r:id="rId4"/>
              </a:rPr>
              <a:t>://</a:t>
            </a:r>
            <a:r>
              <a:rPr lang="en-US" sz="1800" dirty="0" smtClean="0">
                <a:hlinkClick r:id="rId4"/>
              </a:rPr>
              <a:t>en.wikipedia.org/wiki/Traceroute</a:t>
            </a:r>
            <a:endParaRPr lang="en-US" sz="1800" dirty="0" smtClean="0"/>
          </a:p>
          <a:p>
            <a:pPr marL="114300" indent="0">
              <a:buNone/>
            </a:pPr>
            <a:endParaRPr lang="en-US" sz="1800" dirty="0" smtClean="0"/>
          </a:p>
          <a:p>
            <a:r>
              <a:rPr lang="en-US" sz="1800" dirty="0" smtClean="0"/>
              <a:t>The ping page,</a:t>
            </a:r>
            <a:r>
              <a:rPr lang="en-US" sz="1800" dirty="0"/>
              <a:t> a wealth of information regarding the Ping </a:t>
            </a:r>
            <a:r>
              <a:rPr lang="en-US" sz="1800" dirty="0" smtClean="0"/>
              <a:t>utility: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 smtClean="0">
                <a:hlinkClick r:id="rId5"/>
              </a:rPr>
              <a:t>http</a:t>
            </a:r>
            <a:r>
              <a:rPr lang="en-US" sz="1800" dirty="0">
                <a:hlinkClick r:id="rId5"/>
              </a:rPr>
              <a:t>://</a:t>
            </a:r>
            <a:r>
              <a:rPr lang="en-US" sz="1800" dirty="0" smtClean="0">
                <a:hlinkClick r:id="rId5"/>
              </a:rPr>
              <a:t>www.ping127001.com/pingpage.htm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Wikipedia’s entry on ICMP: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 smtClean="0">
                <a:hlinkClick r:id="rId6"/>
              </a:rPr>
              <a:t>http</a:t>
            </a:r>
            <a:r>
              <a:rPr lang="en-US" sz="1800" dirty="0">
                <a:hlinkClick r:id="rId6"/>
              </a:rPr>
              <a:t>://</a:t>
            </a:r>
            <a:r>
              <a:rPr lang="en-US" sz="1800" dirty="0" smtClean="0">
                <a:hlinkClick r:id="rId6"/>
              </a:rPr>
              <a:t>en.wikipedia.org/wiki/Internet_Control_Message_Protocol</a:t>
            </a:r>
            <a:endParaRPr lang="en-US" sz="1800" dirty="0" smtClean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78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en-US" dirty="0"/>
              <a:t>nternet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 smtClean="0"/>
              <a:t>ontrol </a:t>
            </a:r>
            <a:r>
              <a:rPr lang="en-US" b="1" dirty="0">
                <a:solidFill>
                  <a:srgbClr val="C00000"/>
                </a:solidFill>
              </a:rPr>
              <a:t>M</a:t>
            </a:r>
            <a:r>
              <a:rPr lang="en-US" dirty="0"/>
              <a:t>essage </a:t>
            </a:r>
            <a:r>
              <a:rPr lang="en-US" b="1" dirty="0">
                <a:solidFill>
                  <a:srgbClr val="C00000"/>
                </a:solidFill>
              </a:rPr>
              <a:t>P</a:t>
            </a:r>
            <a:r>
              <a:rPr lang="en-US" dirty="0"/>
              <a:t>rotocol</a:t>
            </a:r>
          </a:p>
          <a:p>
            <a:r>
              <a:rPr lang="en-US" dirty="0"/>
              <a:t>ICMP messages are IP packets</a:t>
            </a:r>
          </a:p>
          <a:p>
            <a:r>
              <a:rPr lang="en-US" dirty="0"/>
              <a:t>Used by network hosts to announce</a:t>
            </a:r>
          </a:p>
          <a:p>
            <a:pPr lvl="1"/>
            <a:r>
              <a:rPr lang="en-US" dirty="0"/>
              <a:t>Network errors</a:t>
            </a:r>
          </a:p>
          <a:p>
            <a:pPr lvl="1"/>
            <a:r>
              <a:rPr lang="en-US" dirty="0"/>
              <a:t>Network congestion</a:t>
            </a:r>
          </a:p>
          <a:p>
            <a:pPr lvl="1"/>
            <a:r>
              <a:rPr lang="en-US" dirty="0"/>
              <a:t>Network timeouts</a:t>
            </a:r>
          </a:p>
          <a:p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/>
              <a:t>used directly by user except </a:t>
            </a:r>
          </a:p>
          <a:p>
            <a:pPr lvl="1"/>
            <a:r>
              <a:rPr lang="en-US" dirty="0"/>
              <a:t>ICMP Echo Request/Reply messages used in </a:t>
            </a:r>
            <a:r>
              <a:rPr lang="en-US" b="1" dirty="0">
                <a:solidFill>
                  <a:srgbClr val="0070C0"/>
                </a:solidFill>
              </a:rPr>
              <a:t>Ping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</a:rPr>
              <a:t>Traceroute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74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CA" dirty="0" smtClean="0"/>
              <a:t>ICMP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120"/>
          </a:xfrm>
        </p:spPr>
        <p:txBody>
          <a:bodyPr/>
          <a:lstStyle/>
          <a:p>
            <a:r>
              <a:rPr lang="en-CA" dirty="0"/>
              <a:t>ICMP Header starts after IP Header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0488" y="2286000"/>
            <a:ext cx="5954712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3537744"/>
              </p:ext>
            </p:extLst>
          </p:nvPr>
        </p:nvGraphicFramePr>
        <p:xfrm>
          <a:off x="1371601" y="3276600"/>
          <a:ext cx="6019799" cy="3298977"/>
        </p:xfrm>
        <a:graphic>
          <a:graphicData uri="http://schemas.openxmlformats.org/drawingml/2006/table">
            <a:tbl>
              <a:tblPr/>
              <a:tblGrid>
                <a:gridCol w="914399"/>
                <a:gridCol w="1045137"/>
                <a:gridCol w="1353421"/>
                <a:gridCol w="1353421"/>
                <a:gridCol w="1353421"/>
              </a:tblGrid>
              <a:tr h="1721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ICMP packet</a:t>
                      </a:r>
                    </a:p>
                  </a:txBody>
                  <a:tcPr marL="46527" marR="46527" marT="23264" marB="23264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992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 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Bit 0 - 7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Bit 8 - 15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Bit 16 - 23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Bit 24 - 31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9842"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b="1" u="none" strike="noStrike">
                          <a:solidFill>
                            <a:srgbClr val="0B0080"/>
                          </a:solidFill>
                          <a:effectLst/>
                          <a:hlinkClick r:id="rId4" tooltip="IPv4"/>
                        </a:rPr>
                        <a:t>IP Header</a:t>
                      </a:r>
                      <a:r>
                        <a:rPr lang="en-US" sz="1200" b="1">
                          <a:effectLst/>
                        </a:rPr>
                        <a:t/>
                      </a:r>
                      <a:br>
                        <a:rPr lang="en-US" sz="1200" b="1">
                          <a:effectLst/>
                        </a:rPr>
                      </a:br>
                      <a:r>
                        <a:rPr lang="en-US" sz="1200" b="1">
                          <a:effectLst/>
                        </a:rPr>
                        <a:t>(20 bytes)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Version/IHL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Type of service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Length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Identification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1" i="1">
                          <a:effectLst/>
                        </a:rPr>
                        <a:t>flags</a:t>
                      </a:r>
                      <a:r>
                        <a:rPr lang="en-US" sz="1200" b="1">
                          <a:effectLst/>
                        </a:rPr>
                        <a:t> and </a:t>
                      </a:r>
                      <a:r>
                        <a:rPr lang="en-US" sz="1200" b="1" i="1">
                          <a:effectLst/>
                        </a:rPr>
                        <a:t>offset</a:t>
                      </a:r>
                      <a:endParaRPr lang="en-US" sz="1200" b="1">
                        <a:effectLst/>
                      </a:endParaRP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Time To Live (TTL)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Protocol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Checksum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Source IP address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Destination IP address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842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ICMP Payload</a:t>
                      </a:r>
                      <a:br>
                        <a:rPr lang="en-US" sz="1200" b="1">
                          <a:effectLst/>
                        </a:rPr>
                      </a:br>
                      <a:r>
                        <a:rPr lang="en-US" sz="1200" b="1">
                          <a:effectLst/>
                        </a:rPr>
                        <a:t>(8+ bytes)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Type of message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Code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Checksum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Quench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8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Data (</a:t>
                      </a:r>
                      <a:r>
                        <a:rPr lang="en-US" sz="1200" b="1" i="1" dirty="0">
                          <a:effectLst/>
                        </a:rPr>
                        <a:t>optional</a:t>
                      </a:r>
                      <a:r>
                        <a:rPr lang="en-US" sz="1200" b="1" dirty="0">
                          <a:effectLst/>
                        </a:rPr>
                        <a:t>)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94088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1998233" y="6553200"/>
            <a:ext cx="4935967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schemeClr val="accent3"/>
                </a:solidFill>
              </a:rPr>
              <a:t>From: </a:t>
            </a:r>
            <a:r>
              <a:rPr lang="en-US" sz="1100" dirty="0">
                <a:hlinkClick r:id="rId5"/>
              </a:rPr>
              <a:t>http://en.wikipedia.org/wiki/Internet_Control_Message_Protocol</a:t>
            </a:r>
            <a:endParaRPr lang="en-US" sz="11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59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>
                <a:solidFill>
                  <a:srgbClr val="0070C0"/>
                </a:solidFill>
              </a:rPr>
              <a:t>ping</a:t>
            </a:r>
            <a:r>
              <a:rPr lang="en-US" dirty="0" smtClean="0"/>
              <a:t> is used for?</a:t>
            </a:r>
          </a:p>
          <a:p>
            <a:pPr lvl="1"/>
            <a:r>
              <a:rPr lang="en-US" dirty="0" smtClean="0"/>
              <a:t>Checks </a:t>
            </a:r>
            <a:r>
              <a:rPr lang="en-US" dirty="0"/>
              <a:t>if target host is alive</a:t>
            </a:r>
          </a:p>
          <a:p>
            <a:endParaRPr lang="en-US" dirty="0" smtClean="0"/>
          </a:p>
          <a:p>
            <a:r>
              <a:rPr lang="en-US" dirty="0" smtClean="0"/>
              <a:t>Troubleshoot </a:t>
            </a:r>
            <a:r>
              <a:rPr lang="en-US" dirty="0"/>
              <a:t>network connectivity problems</a:t>
            </a:r>
          </a:p>
          <a:p>
            <a:pPr lvl="1"/>
            <a:r>
              <a:rPr lang="en-US" dirty="0"/>
              <a:t>Check </a:t>
            </a:r>
            <a:r>
              <a:rPr lang="en-US" dirty="0">
                <a:solidFill>
                  <a:srgbClr val="0070C0"/>
                </a:solidFill>
              </a:rPr>
              <a:t>RTT</a:t>
            </a:r>
          </a:p>
          <a:p>
            <a:endParaRPr lang="en-US" dirty="0" smtClean="0"/>
          </a:p>
          <a:p>
            <a:r>
              <a:rPr lang="en-US" dirty="0" smtClean="0"/>
              <a:t>ICMP </a:t>
            </a:r>
            <a:r>
              <a:rPr lang="en-US" dirty="0"/>
              <a:t>Echo Request</a:t>
            </a:r>
          </a:p>
          <a:p>
            <a:pPr lvl="1"/>
            <a:r>
              <a:rPr lang="en-US" dirty="0"/>
              <a:t>64 byte packet</a:t>
            </a:r>
          </a:p>
          <a:p>
            <a:pPr lvl="1"/>
            <a:r>
              <a:rPr lang="en-US" dirty="0"/>
              <a:t>Host replies with ICMP Echo </a:t>
            </a:r>
            <a:r>
              <a:rPr lang="en-US" dirty="0" smtClean="0"/>
              <a:t>Reply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3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Echo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971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 </a:t>
            </a:r>
            <a:r>
              <a:rPr lang="en-US" i="1" dirty="0"/>
              <a:t>echo request</a:t>
            </a:r>
            <a:r>
              <a:rPr lang="en-US" dirty="0"/>
              <a:t> is an </a:t>
            </a:r>
            <a:r>
              <a:rPr lang="en-US" dirty="0">
                <a:solidFill>
                  <a:srgbClr val="C00000"/>
                </a:solidFill>
              </a:rPr>
              <a:t>ICMP</a:t>
            </a:r>
            <a:r>
              <a:rPr lang="en-US" dirty="0"/>
              <a:t> message whose data is expected to be received back in an </a:t>
            </a:r>
            <a:r>
              <a:rPr lang="en-US" i="1" dirty="0"/>
              <a:t>echo reply</a:t>
            </a:r>
            <a:r>
              <a:rPr lang="en-US" dirty="0"/>
              <a:t> ("</a:t>
            </a:r>
            <a:r>
              <a:rPr lang="en-US" dirty="0">
                <a:solidFill>
                  <a:srgbClr val="0070C0"/>
                </a:solidFill>
              </a:rPr>
              <a:t>ping</a:t>
            </a:r>
            <a:r>
              <a:rPr lang="en-US" dirty="0"/>
              <a:t>").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host must respond to all </a:t>
            </a:r>
            <a:r>
              <a:rPr lang="en-US" dirty="0">
                <a:solidFill>
                  <a:srgbClr val="00B050"/>
                </a:solidFill>
              </a:rPr>
              <a:t>echo requests </a:t>
            </a:r>
            <a:r>
              <a:rPr lang="en-US" dirty="0"/>
              <a:t>with an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echo reply </a:t>
            </a:r>
            <a:r>
              <a:rPr lang="en-US" dirty="0"/>
              <a:t>containing the exact data received in the request message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Identifier and Sequence Number can be used by the client to match the reply with the request that caused the reply.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data received by the Echo Request must be entirely included in the Echo Reply.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2376272"/>
              </p:ext>
            </p:extLst>
          </p:nvPr>
        </p:nvGraphicFramePr>
        <p:xfrm>
          <a:off x="457200" y="4648200"/>
          <a:ext cx="8229600" cy="1264920"/>
        </p:xfrm>
        <a:graphic>
          <a:graphicData uri="http://schemas.openxmlformats.org/drawingml/2006/table">
            <a:tbl>
              <a:tblPr/>
              <a:tblGrid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30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31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Type = 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Code = 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Header Checksum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16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Identifier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Sequence Number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32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Data :::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66878" y="6520190"/>
            <a:ext cx="2776722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schemeClr val="accent3"/>
                </a:solidFill>
              </a:rPr>
              <a:t>From: </a:t>
            </a:r>
            <a:r>
              <a:rPr lang="en-US" sz="1100" dirty="0">
                <a:hlinkClick r:id="rId3"/>
              </a:rPr>
              <a:t>http://en.wikipedia.org/wiki/Ping</a:t>
            </a:r>
            <a:endParaRPr lang="en-US" sz="11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651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CA" dirty="0"/>
              <a:t>Ping </a:t>
            </a:r>
            <a:r>
              <a:rPr lang="en-CA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endParaRPr lang="en-US" sz="1800" dirty="0" smtClean="0"/>
          </a:p>
          <a:p>
            <a:pPr marL="114300" indent="0">
              <a:buNone/>
            </a:pPr>
            <a:r>
              <a:rPr lang="en-US" sz="1800" dirty="0" smtClean="0"/>
              <a:t>$ </a:t>
            </a:r>
            <a:r>
              <a:rPr lang="en-US" sz="1800" dirty="0"/>
              <a:t>ping </a:t>
            </a:r>
            <a:r>
              <a:rPr lang="en-US" sz="1800" dirty="0" smtClean="0"/>
              <a:t>www.cpsc.ucalgary.ca -c 3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PING web1.cpsc.ucalgary.ca (136.159.5.39) 56(84) bytes of data.</a:t>
            </a:r>
          </a:p>
          <a:p>
            <a:pPr marL="114300" indent="0">
              <a:buNone/>
            </a:pPr>
            <a:r>
              <a:rPr lang="en-US" sz="1800" dirty="0"/>
              <a:t>64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time=0.182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64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=2 </a:t>
            </a:r>
            <a:r>
              <a:rPr lang="en-US" sz="1800" dirty="0" err="1"/>
              <a:t>ttl</a:t>
            </a:r>
            <a:r>
              <a:rPr lang="en-US" sz="1800" dirty="0"/>
              <a:t>=64 time=0.220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64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=3 </a:t>
            </a:r>
            <a:r>
              <a:rPr lang="en-US" sz="1800" dirty="0" err="1"/>
              <a:t>ttl</a:t>
            </a:r>
            <a:r>
              <a:rPr lang="en-US" sz="1800" dirty="0"/>
              <a:t>=64 time=0.146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--- web1.cpsc.ucalgary.ca ping statistics ---</a:t>
            </a:r>
          </a:p>
          <a:p>
            <a:pPr marL="114300" indent="0">
              <a:buNone/>
            </a:pPr>
            <a:r>
              <a:rPr lang="en-US" sz="1800" dirty="0"/>
              <a:t>3 packets transmitted, 3 received, 0% packet loss, time 1999ms</a:t>
            </a:r>
          </a:p>
          <a:p>
            <a:pPr marL="114300" indent="0">
              <a:buNone/>
            </a:pPr>
            <a:r>
              <a:rPr lang="en-US" sz="1800" dirty="0" err="1"/>
              <a:t>rtt</a:t>
            </a:r>
            <a:r>
              <a:rPr lang="en-US" sz="1800" dirty="0"/>
              <a:t> min/</a:t>
            </a:r>
            <a:r>
              <a:rPr lang="en-US" sz="1800" dirty="0" err="1"/>
              <a:t>avg</a:t>
            </a:r>
            <a:r>
              <a:rPr lang="en-US" sz="1800" dirty="0"/>
              <a:t>/max/</a:t>
            </a:r>
            <a:r>
              <a:rPr lang="en-US" sz="1800" dirty="0" err="1"/>
              <a:t>mdev</a:t>
            </a:r>
            <a:r>
              <a:rPr lang="en-US" sz="1800" dirty="0"/>
              <a:t> = 0.146/0.182/0.220/0.034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 smtClean="0"/>
              <a:t>$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38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CA" dirty="0" smtClean="0"/>
              <a:t>Ping: change packet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505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endParaRPr lang="en-US" sz="1800" dirty="0" smtClean="0"/>
          </a:p>
          <a:p>
            <a:pPr marL="114300" indent="0">
              <a:buNone/>
            </a:pPr>
            <a:r>
              <a:rPr lang="en-US" sz="1800" dirty="0"/>
              <a:t>$ ping -c 3 </a:t>
            </a:r>
            <a:r>
              <a:rPr lang="en-US" sz="1800" dirty="0">
                <a:solidFill>
                  <a:srgbClr val="0070C0"/>
                </a:solidFill>
              </a:rPr>
              <a:t>-s 100 </a:t>
            </a:r>
            <a:r>
              <a:rPr lang="en-US" sz="1800" dirty="0"/>
              <a:t>www.cpsc.ucalgary.ca</a:t>
            </a:r>
          </a:p>
          <a:p>
            <a:pPr marL="114300" indent="0">
              <a:buNone/>
            </a:pPr>
            <a:r>
              <a:rPr lang="en-US" sz="1800" dirty="0"/>
              <a:t>PING web1.cpsc.ucalgary.ca (136.159.5.39) </a:t>
            </a:r>
            <a:r>
              <a:rPr lang="en-US" sz="1800" dirty="0">
                <a:solidFill>
                  <a:srgbClr val="FF0000"/>
                </a:solidFill>
              </a:rPr>
              <a:t>100(128) </a:t>
            </a:r>
            <a:r>
              <a:rPr lang="en-US" sz="1800" dirty="0"/>
              <a:t>bytes of data.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108</a:t>
            </a:r>
            <a:r>
              <a:rPr lang="en-US" sz="1800" dirty="0"/>
              <a:t>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time=0.161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108</a:t>
            </a:r>
            <a:r>
              <a:rPr lang="en-US" sz="1800" dirty="0"/>
              <a:t>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=2 </a:t>
            </a:r>
            <a:r>
              <a:rPr lang="en-US" sz="1800" dirty="0" err="1"/>
              <a:t>ttl</a:t>
            </a:r>
            <a:r>
              <a:rPr lang="en-US" sz="1800" dirty="0"/>
              <a:t>=64 time=0.249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108</a:t>
            </a:r>
            <a:r>
              <a:rPr lang="en-US" sz="1800" dirty="0"/>
              <a:t>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=3 </a:t>
            </a:r>
            <a:r>
              <a:rPr lang="en-US" sz="1800" dirty="0" err="1"/>
              <a:t>ttl</a:t>
            </a:r>
            <a:r>
              <a:rPr lang="en-US" sz="1800" dirty="0"/>
              <a:t>=64 time=0.172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--- web1.cpsc.ucalgary.ca ping statistics ---</a:t>
            </a:r>
          </a:p>
          <a:p>
            <a:pPr marL="114300" indent="0">
              <a:buNone/>
            </a:pPr>
            <a:r>
              <a:rPr lang="en-US" sz="1800" dirty="0"/>
              <a:t>3 packets transmitted, 3 received, 0% packet loss, time 1999ms</a:t>
            </a:r>
          </a:p>
          <a:p>
            <a:pPr marL="114300" indent="0">
              <a:buNone/>
            </a:pPr>
            <a:r>
              <a:rPr lang="en-US" sz="1800" dirty="0" err="1"/>
              <a:t>rtt</a:t>
            </a:r>
            <a:r>
              <a:rPr lang="en-US" sz="1800" dirty="0"/>
              <a:t> min/</a:t>
            </a:r>
            <a:r>
              <a:rPr lang="en-US" sz="1800" dirty="0" err="1"/>
              <a:t>avg</a:t>
            </a:r>
            <a:r>
              <a:rPr lang="en-US" sz="1800" dirty="0"/>
              <a:t>/max/</a:t>
            </a:r>
            <a:r>
              <a:rPr lang="en-US" sz="1800" dirty="0" err="1"/>
              <a:t>mdev</a:t>
            </a:r>
            <a:r>
              <a:rPr lang="en-US" sz="1800" dirty="0"/>
              <a:t> = 0.161/0.194/0.249/0.039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57400" y="5486400"/>
            <a:ext cx="4338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Why does it send </a:t>
            </a:r>
            <a:r>
              <a:rPr lang="en-US" dirty="0" smtClean="0">
                <a:solidFill>
                  <a:srgbClr val="FF0000"/>
                </a:solidFill>
              </a:rPr>
              <a:t>(128)</a:t>
            </a:r>
            <a:r>
              <a:rPr lang="en-US" dirty="0" smtClean="0"/>
              <a:t> bytes?</a:t>
            </a:r>
          </a:p>
          <a:p>
            <a:r>
              <a:rPr lang="en-US" dirty="0" smtClean="0"/>
              <a:t>Why does it receive </a:t>
            </a:r>
            <a:r>
              <a:rPr lang="en-US" dirty="0" smtClean="0">
                <a:solidFill>
                  <a:srgbClr val="FF0000"/>
                </a:solidFill>
              </a:rPr>
              <a:t>108</a:t>
            </a:r>
            <a:r>
              <a:rPr lang="en-US" dirty="0" smtClean="0"/>
              <a:t> bytes back?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00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CA" dirty="0" smtClean="0"/>
              <a:t>Ping: broadcast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sz="1800" dirty="0" smtClean="0"/>
              <a:t>$ </a:t>
            </a:r>
            <a:r>
              <a:rPr lang="en-US" sz="1800" dirty="0"/>
              <a:t>ping -c 2 </a:t>
            </a:r>
            <a:r>
              <a:rPr lang="en-US" sz="1800" dirty="0">
                <a:solidFill>
                  <a:srgbClr val="0070C0"/>
                </a:solidFill>
              </a:rPr>
              <a:t>-b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C00000"/>
                </a:solidFill>
              </a:rPr>
              <a:t>136.159.5.255</a:t>
            </a:r>
          </a:p>
          <a:p>
            <a:pPr marL="114300" indent="0">
              <a:buNone/>
            </a:pPr>
            <a:r>
              <a:rPr lang="en-US" sz="1800" dirty="0"/>
              <a:t>WARNING: pinging broadcast address</a:t>
            </a:r>
          </a:p>
          <a:p>
            <a:pPr marL="114300" indent="0">
              <a:buNone/>
            </a:pPr>
            <a:r>
              <a:rPr lang="en-US" sz="1800" dirty="0"/>
              <a:t>PING 136.159.5.255 (136.159.5.255) 56(84) bytes of data.</a:t>
            </a:r>
          </a:p>
          <a:p>
            <a:pPr marL="114300" indent="0">
              <a:buNone/>
            </a:pPr>
            <a:r>
              <a:rPr lang="en-US" sz="1800" dirty="0"/>
              <a:t>64 bytes from 136.159.5.54: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time=0.159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64 bytes from 136.159.5.60: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time=0.166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136.159.5.53: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time=0.169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136.159.5.200: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time=0.171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136.159.5.11: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time=0.174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136.159.5.20: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=255 time=0.259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136.159.5.57: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time=0.263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136.159.5.103: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time=0.266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136.159.5.37: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time=0.268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136.159.5.39: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time=0.270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136.159.5.15: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=255 time=0.272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136.159.5.21: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=255 time=0.275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136.159.5.67: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time=0.310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136.159.5.54: </a:t>
            </a:r>
            <a:r>
              <a:rPr lang="en-US" sz="1800" dirty="0" err="1"/>
              <a:t>icmp_seq</a:t>
            </a:r>
            <a:r>
              <a:rPr lang="en-US" sz="1800" dirty="0"/>
              <a:t>=2 </a:t>
            </a:r>
            <a:r>
              <a:rPr lang="en-US" sz="1800" dirty="0" err="1"/>
              <a:t>ttl</a:t>
            </a:r>
            <a:r>
              <a:rPr lang="en-US" sz="1800" dirty="0"/>
              <a:t>=64 time=0.149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--- 136.159.5.255 ping statistics ---</a:t>
            </a:r>
          </a:p>
          <a:p>
            <a:pPr marL="114300" indent="0">
              <a:buNone/>
            </a:pPr>
            <a:r>
              <a:rPr lang="en-US" sz="1800" dirty="0"/>
              <a:t>2 packets transmitted, 2 received, +12 duplicates, 0% packet loss, time 999ms</a:t>
            </a:r>
          </a:p>
          <a:p>
            <a:pPr marL="114300" indent="0">
              <a:buNone/>
            </a:pPr>
            <a:r>
              <a:rPr lang="en-US" sz="1800" dirty="0" err="1"/>
              <a:t>rtt</a:t>
            </a:r>
            <a:r>
              <a:rPr lang="en-US" sz="1800" dirty="0"/>
              <a:t> min/</a:t>
            </a:r>
            <a:r>
              <a:rPr lang="en-US" sz="1800" dirty="0" err="1"/>
              <a:t>avg</a:t>
            </a:r>
            <a:r>
              <a:rPr lang="en-US" sz="1800" dirty="0"/>
              <a:t>/max/</a:t>
            </a:r>
            <a:r>
              <a:rPr lang="en-US" sz="1800" dirty="0" err="1"/>
              <a:t>mdev</a:t>
            </a:r>
            <a:r>
              <a:rPr lang="en-US" sz="1800" dirty="0"/>
              <a:t> = 0.149/0.226/0.310/0.057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671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Some Other ping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-p  </a:t>
            </a:r>
            <a:r>
              <a:rPr lang="en-US" sz="1600" b="1" dirty="0" smtClean="0">
                <a:solidFill>
                  <a:srgbClr val="C00000"/>
                </a:solidFill>
              </a:rPr>
              <a:t>pattern</a:t>
            </a:r>
            <a:r>
              <a:rPr lang="en-US" sz="1600" b="1" dirty="0" smtClean="0"/>
              <a:t>: </a:t>
            </a:r>
            <a:r>
              <a:rPr lang="en-US" sz="1600" dirty="0" smtClean="0"/>
              <a:t>You </a:t>
            </a:r>
            <a:r>
              <a:rPr lang="en-US" sz="1600" dirty="0"/>
              <a:t>may specify up to 16 </a:t>
            </a:r>
            <a:r>
              <a:rPr lang="en-US" sz="1600" dirty="0" smtClean="0"/>
              <a:t>bytes </a:t>
            </a:r>
            <a:r>
              <a:rPr lang="en-US" sz="1600" dirty="0"/>
              <a:t>to fill out the packet you send.  This is useful for diagnosing data-dependent problems in a network.  For example, -p </a:t>
            </a:r>
            <a:r>
              <a:rPr lang="en-US" sz="1600" dirty="0" err="1"/>
              <a:t>ff</a:t>
            </a:r>
            <a:r>
              <a:rPr lang="en-US" sz="1600" dirty="0"/>
              <a:t>  </a:t>
            </a:r>
            <a:r>
              <a:rPr lang="en-US" sz="1600" dirty="0" smtClean="0"/>
              <a:t>will cause </a:t>
            </a:r>
            <a:r>
              <a:rPr lang="en-US" sz="1600" dirty="0"/>
              <a:t>the sent packet to be filled with all ones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b="1" dirty="0">
                <a:solidFill>
                  <a:srgbClr val="C00000"/>
                </a:solidFill>
              </a:rPr>
              <a:t>-</a:t>
            </a:r>
            <a:r>
              <a:rPr lang="en-US" sz="1600" b="1" dirty="0" err="1">
                <a:solidFill>
                  <a:srgbClr val="C00000"/>
                </a:solidFill>
              </a:rPr>
              <a:t>i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interval: </a:t>
            </a:r>
            <a:r>
              <a:rPr lang="en-US" sz="1600" dirty="0" smtClean="0"/>
              <a:t>Wait </a:t>
            </a:r>
            <a:r>
              <a:rPr lang="en-US" sz="1600" dirty="0"/>
              <a:t>interval seconds between sending each packet.  The default is to wait for one second between each packet normally, or not to wait in flood mode. Only  </a:t>
            </a:r>
            <a:r>
              <a:rPr lang="en-US" sz="1600" dirty="0" smtClean="0"/>
              <a:t>super-user may </a:t>
            </a:r>
            <a:r>
              <a:rPr lang="en-US" sz="1600" dirty="0"/>
              <a:t>set interval to values less 0.2 seconds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b="1" dirty="0">
                <a:solidFill>
                  <a:srgbClr val="C00000"/>
                </a:solidFill>
              </a:rPr>
              <a:t>-t </a:t>
            </a:r>
            <a:r>
              <a:rPr lang="en-US" sz="1600" b="1" dirty="0" err="1" smtClean="0">
                <a:solidFill>
                  <a:srgbClr val="C00000"/>
                </a:solidFill>
              </a:rPr>
              <a:t>ttl</a:t>
            </a:r>
            <a:r>
              <a:rPr lang="en-US" sz="1600" b="1" dirty="0" smtClean="0">
                <a:solidFill>
                  <a:srgbClr val="C00000"/>
                </a:solidFill>
              </a:rPr>
              <a:t>: </a:t>
            </a:r>
            <a:r>
              <a:rPr lang="en-US" sz="1600" dirty="0"/>
              <a:t>Set the IP Time to Live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>
                <a:solidFill>
                  <a:srgbClr val="C00000"/>
                </a:solidFill>
              </a:rPr>
              <a:t>w </a:t>
            </a:r>
            <a:r>
              <a:rPr lang="en-US" sz="1600" b="1" dirty="0" smtClean="0">
                <a:solidFill>
                  <a:srgbClr val="C00000"/>
                </a:solidFill>
              </a:rPr>
              <a:t>deadline: </a:t>
            </a:r>
            <a:r>
              <a:rPr lang="en-US" sz="1600" dirty="0"/>
              <a:t>Specify a timeout, in seconds, before ping exits regardless of how many packets have been sent or received. In this case ping does not stop  after  count  packet  </a:t>
            </a:r>
            <a:r>
              <a:rPr lang="en-US" sz="1600" dirty="0" smtClean="0"/>
              <a:t>are sent</a:t>
            </a:r>
            <a:r>
              <a:rPr lang="en-US" sz="1600" dirty="0"/>
              <a:t>, it waits either for deadline expire or until count probes are answered or for some error notification from network.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>
                <a:solidFill>
                  <a:srgbClr val="C00000"/>
                </a:solidFill>
              </a:rPr>
              <a:t>W </a:t>
            </a:r>
            <a:r>
              <a:rPr lang="en-US" sz="1600" b="1" dirty="0" smtClean="0">
                <a:solidFill>
                  <a:srgbClr val="C00000"/>
                </a:solidFill>
              </a:rPr>
              <a:t>timeout:  </a:t>
            </a:r>
            <a:r>
              <a:rPr lang="en-US" sz="1600" dirty="0" smtClean="0"/>
              <a:t>Time </a:t>
            </a:r>
            <a:r>
              <a:rPr lang="en-US" sz="1600" dirty="0"/>
              <a:t>to wait for a response, in seconds. The option affects only timeout in </a:t>
            </a:r>
            <a:r>
              <a:rPr lang="en-US" sz="1600" dirty="0" smtClean="0"/>
              <a:t>absence </a:t>
            </a:r>
            <a:r>
              <a:rPr lang="en-US" sz="1600" dirty="0"/>
              <a:t>of any responses, otherwise ping waits for two RTTs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172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1112</Words>
  <Application>Microsoft Office PowerPoint</Application>
  <PresentationFormat>On-screen Show (4:3)</PresentationFormat>
  <Paragraphs>239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Network tools</vt:lpstr>
      <vt:lpstr>ICMP</vt:lpstr>
      <vt:lpstr>ICMP Header</vt:lpstr>
      <vt:lpstr>PING</vt:lpstr>
      <vt:lpstr>Echo request</vt:lpstr>
      <vt:lpstr>Ping Example</vt:lpstr>
      <vt:lpstr>Ping: change packet size</vt:lpstr>
      <vt:lpstr>Ping: broadcast</vt:lpstr>
      <vt:lpstr>Some Other ping options</vt:lpstr>
      <vt:lpstr>Different Ping utilities</vt:lpstr>
      <vt:lpstr>Traceroute</vt:lpstr>
      <vt:lpstr>How does traceroute work?</vt:lpstr>
      <vt:lpstr>Traceroute example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tools</dc:title>
  <dc:creator>bmelahi</dc:creator>
  <cp:lastModifiedBy>aaa</cp:lastModifiedBy>
  <cp:revision>21</cp:revision>
  <dcterms:created xsi:type="dcterms:W3CDTF">2006-08-16T00:00:00Z</dcterms:created>
  <dcterms:modified xsi:type="dcterms:W3CDTF">2013-03-06T05:32:18Z</dcterms:modified>
</cp:coreProperties>
</file>