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7"/>
  </p:notesMasterIdLst>
  <p:sldIdLst>
    <p:sldId id="256" r:id="rId2"/>
    <p:sldId id="259" r:id="rId3"/>
    <p:sldId id="289" r:id="rId4"/>
    <p:sldId id="262" r:id="rId5"/>
    <p:sldId id="263" r:id="rId6"/>
    <p:sldId id="285" r:id="rId7"/>
    <p:sldId id="291" r:id="rId8"/>
    <p:sldId id="264" r:id="rId9"/>
    <p:sldId id="265" r:id="rId10"/>
    <p:sldId id="266" r:id="rId11"/>
    <p:sldId id="268" r:id="rId12"/>
    <p:sldId id="292" r:id="rId13"/>
    <p:sldId id="286" r:id="rId14"/>
    <p:sldId id="293" r:id="rId15"/>
    <p:sldId id="287" r:id="rId16"/>
    <p:sldId id="269" r:id="rId17"/>
    <p:sldId id="270" r:id="rId18"/>
    <p:sldId id="271" r:id="rId19"/>
    <p:sldId id="273" r:id="rId20"/>
    <p:sldId id="274" r:id="rId21"/>
    <p:sldId id="281" r:id="rId22"/>
    <p:sldId id="288" r:id="rId23"/>
    <p:sldId id="283" r:id="rId24"/>
    <p:sldId id="282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912" autoAdjust="0"/>
    <p:restoredTop sz="94649" autoAdjust="0"/>
  </p:normalViewPr>
  <p:slideViewPr>
    <p:cSldViewPr>
      <p:cViewPr>
        <p:scale>
          <a:sx n="90" d="100"/>
          <a:sy n="90" d="100"/>
        </p:scale>
        <p:origin x="-140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02FF6-8AB3-4D88-8C13-B3117AC68015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1F1EB-A232-49B1-8406-0A75FEB01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1F1EB-A232-49B1-8406-0A75FEB018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1708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1F1EB-A232-49B1-8406-0A75FEB0183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935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1F1EB-A232-49B1-8406-0A75FEB0183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532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1F1EB-A232-49B1-8406-0A75FEB0183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044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1F1EB-A232-49B1-8406-0A75FEB0183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938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1F1EB-A232-49B1-8406-0A75FEB0183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986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1F1EB-A232-49B1-8406-0A75FEB0183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1097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1F1EB-A232-49B1-8406-0A75FEB0183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321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1F1EB-A232-49B1-8406-0A75FEB018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381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1F1EB-A232-49B1-8406-0A75FEB018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6566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1F1EB-A232-49B1-8406-0A75FEB018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914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1F1EB-A232-49B1-8406-0A75FEB018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7968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1F1EB-A232-49B1-8406-0A75FEB018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0737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1F1EB-A232-49B1-8406-0A75FEB0183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467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1F1EB-A232-49B1-8406-0A75FEB018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932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1F1EB-A232-49B1-8406-0A75FEB0183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63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DA20-5752-453C-A45A-510E55C10414}" type="datetime1">
              <a:rPr lang="en-US" smtClean="0"/>
              <a:pPr/>
              <a:t>1/29/2013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D3B6-A7A1-45A2-8667-A21024B8274E}" type="datetime1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E271-0FF6-4503-B154-F5A54A7B65C3}" type="datetime1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1A5D-1721-41E2-97CA-6DC4597EF8B9}" type="datetime1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A0C-28A8-44D0-B8BB-E2DB121884AF}" type="datetime1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B464-EA2A-4436-8D3B-EA9336A833DD}" type="datetime1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F023-8D05-4FBC-95B8-5A1BF930D5E3}" type="datetime1">
              <a:rPr lang="en-US" smtClean="0"/>
              <a:pPr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C971-9D95-4BD9-BA3F-1BA73EF5DEA4}" type="datetime1">
              <a:rPr lang="en-US" smtClean="0"/>
              <a:pPr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B40D-1150-4F5C-889D-6D0F6F8DC12C}" type="datetime1">
              <a:rPr lang="en-US" smtClean="0"/>
              <a:pPr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CEF7-0DC0-430F-A9B4-E7989052B6E7}" type="datetime1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5172-2568-4F4B-80CD-719568841107}" type="datetime1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42E02E-1CB3-47E7-82B1-BCA8A5B87E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FEAC79-D0A8-405D-B954-351093DD9E6C}" type="datetime1">
              <a:rPr lang="en-US" smtClean="0"/>
              <a:pPr/>
              <a:t>1/29/2013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42E02E-1CB3-47E7-82B1-BCA8A5B87EC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7924800" cy="1474434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USING WIRESHARK TO CAPTURE AND ANALYZE NETWORK DATA 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16867"/>
            <a:ext cx="7854696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CPSC 441 Tutorial</a:t>
            </a:r>
          </a:p>
          <a:p>
            <a:r>
              <a:rPr lang="en-US" dirty="0" smtClean="0"/>
              <a:t>TA: Fang Wang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5715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The content of these slides are taken from CPSC 526 TUTORIAL by </a:t>
            </a:r>
            <a:r>
              <a:rPr lang="en-US" sz="1400" dirty="0" err="1" smtClean="0"/>
              <a:t>Nashd</a:t>
            </a:r>
            <a:r>
              <a:rPr lang="en-US" sz="1400" dirty="0" smtClean="0"/>
              <a:t> </a:t>
            </a:r>
            <a:r>
              <a:rPr lang="en-US" sz="1400" dirty="0" err="1" smtClean="0"/>
              <a:t>Safa</a:t>
            </a:r>
            <a:endParaRPr lang="en-US" sz="1400" dirty="0" smtClean="0"/>
          </a:p>
          <a:p>
            <a:pPr algn="ctr"/>
            <a:r>
              <a:rPr lang="en-US" sz="1400" dirty="0" smtClean="0"/>
              <a:t>(Extended and partially modified)</a:t>
            </a:r>
          </a:p>
        </p:txBody>
      </p:sp>
    </p:spTree>
    <p:extLst>
      <p:ext uri="{BB962C8B-B14F-4D97-AF65-F5344CB8AC3E}">
        <p14:creationId xmlns:p14="http://schemas.microsoft.com/office/powerpoint/2010/main" xmlns="" val="16006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ANALYZING CAPTURED DATA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14638" y="1611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Picture 1" descr="C:\Users\Rebekah\AppData\Roaming\Tencent\Users\14288875\QQ\WinTemp\RichOle\)%]1Q_W{RC614KX4SK@8F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7928381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57150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tx2"/>
                </a:solidFill>
              </a:rPr>
              <a:t>Note: The hierarchical display here is upside down compared to the Internet protocol stack that you learn in the lecture.</a:t>
            </a:r>
            <a:endParaRPr lang="zh-CN" altLang="en-US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1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ANALYZING CAPTURED DATA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2530" name="Picture 2" descr="C:\Users\Rebekah\AppData\Roaming\Tencent\Users\14288875\QQ\WinTemp\RichOle\]FAVWRACPO}H`_DGT0{A)}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7406530" cy="4038600"/>
          </a:xfrm>
          <a:prstGeom prst="rect">
            <a:avLst/>
          </a:prstGeom>
          <a:noFill/>
        </p:spPr>
      </p:pic>
      <p:cxnSp>
        <p:nvCxnSpPr>
          <p:cNvPr id="8" name="直接箭头连接符 7"/>
          <p:cNvCxnSpPr/>
          <p:nvPr/>
        </p:nvCxnSpPr>
        <p:spPr>
          <a:xfrm>
            <a:off x="4495800" y="4572000"/>
            <a:ext cx="6858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28800" y="5867400"/>
            <a:ext cx="63246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lnSpc>
                <a:spcPct val="80000"/>
              </a:lnSpc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schemeClr val="tx2"/>
                </a:solidFill>
              </a:rPr>
              <a:t>HTTP header</a:t>
            </a:r>
          </a:p>
        </p:txBody>
      </p:sp>
    </p:spTree>
    <p:extLst>
      <p:ext uri="{BB962C8B-B14F-4D97-AF65-F5344CB8AC3E}">
        <p14:creationId xmlns:p14="http://schemas.microsoft.com/office/powerpoint/2010/main" xmlns="" val="11536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b="1" dirty="0" smtClean="0"/>
              <a:t>SO MANY STRANGE PACKETS!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/>
          <a:lstStyle/>
          <a:p>
            <a:r>
              <a:rPr lang="en-CA" sz="2000" dirty="0" err="1" smtClean="0"/>
              <a:t>Wireshark</a:t>
            </a:r>
            <a:r>
              <a:rPr lang="en-CA" sz="2000" dirty="0" smtClean="0"/>
              <a:t> </a:t>
            </a:r>
            <a:r>
              <a:rPr lang="en-CA" sz="2000" dirty="0" smtClean="0"/>
              <a:t>captures everything that is sent/</a:t>
            </a:r>
            <a:r>
              <a:rPr lang="en-CA" sz="2000" dirty="0" err="1" smtClean="0"/>
              <a:t>recived</a:t>
            </a:r>
            <a:r>
              <a:rPr lang="en-CA" sz="2000" dirty="0" smtClean="0"/>
              <a:t> on the chosen interface. You need to filter what you want.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Untitle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9144000" cy="40468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WIRESHARK FILTERS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sz="2800" b="1" dirty="0" smtClean="0"/>
              <a:t>Two types of filters: </a:t>
            </a:r>
          </a:p>
          <a:p>
            <a:pPr>
              <a:buClr>
                <a:srgbClr val="FFC000"/>
              </a:buClr>
            </a:pPr>
            <a:r>
              <a:rPr lang="en-US" altLang="zh-CN" sz="2000" dirty="0" smtClean="0"/>
              <a:t>Capture Filters   </a:t>
            </a:r>
          </a:p>
          <a:p>
            <a:pPr>
              <a:buClr>
                <a:srgbClr val="FFC000"/>
              </a:buClr>
            </a:pPr>
            <a:r>
              <a:rPr lang="en-US" altLang="zh-CN" sz="2000" dirty="0" smtClean="0"/>
              <a:t>Display Filters </a:t>
            </a:r>
          </a:p>
          <a:p>
            <a:pPr>
              <a:buClr>
                <a:srgbClr val="FFC000"/>
              </a:buClr>
            </a:pPr>
            <a:endParaRPr lang="en-US" altLang="zh-CN" sz="2000" dirty="0" smtClean="0"/>
          </a:p>
          <a:p>
            <a:r>
              <a:rPr lang="en-US" altLang="zh-CN" dirty="0" err="1" smtClean="0"/>
              <a:t>Wireshark</a:t>
            </a:r>
            <a:r>
              <a:rPr lang="en-US" altLang="zh-CN" dirty="0" smtClean="0"/>
              <a:t> contains a powerful </a:t>
            </a:r>
            <a:r>
              <a:rPr lang="en-US" altLang="zh-CN" b="1" dirty="0" smtClean="0">
                <a:solidFill>
                  <a:srgbClr val="FF0000"/>
                </a:solidFill>
              </a:rPr>
              <a:t>capture</a:t>
            </a:r>
            <a:r>
              <a:rPr lang="en-US" altLang="zh-CN" dirty="0" smtClean="0"/>
              <a:t> filter engine that helps </a:t>
            </a:r>
            <a:r>
              <a:rPr lang="en-US" altLang="zh-CN" dirty="0" smtClean="0">
                <a:solidFill>
                  <a:srgbClr val="FF0000"/>
                </a:solidFill>
              </a:rPr>
              <a:t>remove unwanted packets </a:t>
            </a:r>
            <a:r>
              <a:rPr lang="en-US" altLang="zh-CN" dirty="0" smtClean="0"/>
              <a:t>from a packet trace and only retrieves the packets of our interest.  </a:t>
            </a:r>
          </a:p>
          <a:p>
            <a:endParaRPr lang="en-US" altLang="zh-CN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Display</a:t>
            </a:r>
            <a:r>
              <a:rPr lang="en-US" altLang="zh-CN" dirty="0" smtClean="0"/>
              <a:t> filters let you compare the fields within a protocol against a specific value, compare fields against fields, and check the existence of specified fields or protocols</a:t>
            </a:r>
            <a:endParaRPr lang="en-CA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b="1" dirty="0" smtClean="0"/>
              <a:t>CAPTURE OPTIONS </a:t>
            </a:r>
            <a:endParaRPr lang="en-CA" dirty="0"/>
          </a:p>
        </p:txBody>
      </p:sp>
      <p:pic>
        <p:nvPicPr>
          <p:cNvPr id="5" name="Content Placeholder 4" descr="Untitle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341" y="1935163"/>
            <a:ext cx="8201317" cy="43894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EXAMPLE OF A CAPTURE FILTER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9457" name="Picture 1" descr="C:\Users\Rebekah\AppData\Roaming\Tencent\Users\14288875\QQ\WinTemp\RichOle\P7~7{YG[JQ$PI)_YIZYD%]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315200" cy="4956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EXAMPLE OF A DISPLAY FILTER</a:t>
            </a:r>
            <a:endParaRPr lang="en-US" b="1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600" y="4572000"/>
            <a:ext cx="8077200" cy="15541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Display filter separates the packets to be displayed  (In this case, only packets with source port 80 are displayed)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7410" name="Picture 2" descr="C:\Users\Rebekah\AppData\Roaming\Tencent\Users\14288875\QQ\WinTemp\RichOle\I)T]FF~Q%]EL4A$PB305(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7400637" cy="2667000"/>
          </a:xfrm>
          <a:prstGeom prst="rect">
            <a:avLst/>
          </a:prstGeom>
          <a:noFill/>
        </p:spPr>
      </p:pic>
      <p:cxnSp>
        <p:nvCxnSpPr>
          <p:cNvPr id="9" name="直接箭头连接符 8"/>
          <p:cNvCxnSpPr/>
          <p:nvPr/>
        </p:nvCxnSpPr>
        <p:spPr>
          <a:xfrm>
            <a:off x="1905000" y="2743200"/>
            <a:ext cx="6096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10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WIRESHARK FILTERS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Comparison operators </a:t>
            </a:r>
          </a:p>
          <a:p>
            <a:r>
              <a:rPr lang="en-US" sz="2200" dirty="0" smtClean="0"/>
              <a:t>Fields can also be compared against values. The comparison operators can be expressed either through English-like abbreviations or through C-like symbols: </a:t>
            </a:r>
          </a:p>
          <a:p>
            <a:pPr>
              <a:buClr>
                <a:srgbClr val="FFC000"/>
              </a:buClr>
            </a:pPr>
            <a:r>
              <a:rPr lang="en-US" sz="2200" dirty="0" smtClean="0"/>
              <a:t> eq, == Equal  </a:t>
            </a:r>
          </a:p>
          <a:p>
            <a:pPr>
              <a:buClr>
                <a:srgbClr val="FFC000"/>
              </a:buClr>
            </a:pPr>
            <a:r>
              <a:rPr lang="en-US" sz="2200" dirty="0" smtClean="0"/>
              <a:t> ne, != Not Equal </a:t>
            </a:r>
          </a:p>
          <a:p>
            <a:pPr>
              <a:buClr>
                <a:srgbClr val="FFC000"/>
              </a:buClr>
            </a:pPr>
            <a:r>
              <a:rPr lang="en-US" sz="2200" dirty="0" smtClean="0"/>
              <a:t> </a:t>
            </a:r>
            <a:r>
              <a:rPr lang="en-US" sz="2200" dirty="0" err="1" smtClean="0"/>
              <a:t>gt</a:t>
            </a:r>
            <a:r>
              <a:rPr lang="en-US" sz="2200" dirty="0" smtClean="0"/>
              <a:t>, &gt; Greater Than </a:t>
            </a:r>
          </a:p>
          <a:p>
            <a:pPr>
              <a:buClr>
                <a:srgbClr val="FFC000"/>
              </a:buClr>
            </a:pPr>
            <a:r>
              <a:rPr lang="en-US" sz="2200" dirty="0" smtClean="0"/>
              <a:t> </a:t>
            </a:r>
            <a:r>
              <a:rPr lang="en-US" sz="2200" dirty="0" err="1" smtClean="0"/>
              <a:t>lt</a:t>
            </a:r>
            <a:r>
              <a:rPr lang="en-US" sz="2200" dirty="0" smtClean="0"/>
              <a:t>, &lt; Less Than </a:t>
            </a:r>
          </a:p>
          <a:p>
            <a:pPr>
              <a:buClr>
                <a:srgbClr val="FFC000"/>
              </a:buClr>
            </a:pPr>
            <a:r>
              <a:rPr lang="en-US" sz="2200" dirty="0" smtClean="0"/>
              <a:t> </a:t>
            </a:r>
            <a:r>
              <a:rPr lang="en-US" sz="2200" dirty="0" err="1" smtClean="0"/>
              <a:t>ge</a:t>
            </a:r>
            <a:r>
              <a:rPr lang="en-US" sz="2200" dirty="0" smtClean="0"/>
              <a:t>, &gt;= Greater than or Equal to </a:t>
            </a:r>
          </a:p>
          <a:p>
            <a:pPr>
              <a:buClr>
                <a:srgbClr val="FFC000"/>
              </a:buClr>
            </a:pPr>
            <a:r>
              <a:rPr lang="en-US" sz="2200" dirty="0" smtClean="0"/>
              <a:t> le, &lt;= Less than or Equal to </a:t>
            </a:r>
          </a:p>
          <a:p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24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WIRESHARK FILTERS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Logical Expressions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200" dirty="0" smtClean="0"/>
              <a:t>Tests can be combined using logical expressions. These too are expressible in C-like syntax or with English-like abbreviations: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70C0"/>
                </a:solidFill>
              </a:rPr>
              <a:t>and, &amp;&amp;   Logical AND  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or, ||   Logical OR  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not, !   Logical NOT </a:t>
            </a:r>
          </a:p>
          <a:p>
            <a:r>
              <a:rPr lang="en-US" dirty="0" smtClean="0"/>
              <a:t>Some Valid Filters </a:t>
            </a:r>
          </a:p>
          <a:p>
            <a:pPr>
              <a:buClr>
                <a:srgbClr val="FFC000"/>
              </a:buClr>
            </a:pPr>
            <a:r>
              <a:rPr lang="en-US" sz="2200" dirty="0" smtClean="0"/>
              <a:t>tcp.port == 80 and ip.src == 192.168.2.1      </a:t>
            </a:r>
          </a:p>
          <a:p>
            <a:pPr>
              <a:buClr>
                <a:srgbClr val="FFC000"/>
              </a:buClr>
            </a:pPr>
            <a:r>
              <a:rPr lang="en-US" sz="2200" dirty="0" smtClean="0"/>
              <a:t>http and frame[100-199] contains "</a:t>
            </a:r>
            <a:r>
              <a:rPr lang="en-US" sz="2200" dirty="0" err="1" smtClean="0"/>
              <a:t>wireshark</a:t>
            </a:r>
            <a:r>
              <a:rPr lang="en-US" sz="2200" dirty="0" smtClean="0"/>
              <a:t>" </a:t>
            </a:r>
            <a:endParaRPr lang="en-US" sz="2200" dirty="0" smtClean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60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WIRESHARK FILTERS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Slice Operator </a:t>
            </a:r>
          </a:p>
          <a:p>
            <a:r>
              <a:rPr lang="en-US" sz="2200" dirty="0" smtClean="0"/>
              <a:t>You can take a slice of a field if the field is a text string or a byte array. For example, you can filter the </a:t>
            </a:r>
            <a:r>
              <a:rPr lang="en-CA" altLang="zh-CN" sz="2000" dirty="0" smtClean="0"/>
              <a:t>HTTP header fields </a:t>
            </a:r>
            <a:r>
              <a:rPr lang="en-US" altLang="zh-CN" sz="2200" dirty="0" smtClean="0"/>
              <a:t>. Here the header “location” indicates the REDIRECTION happens.</a:t>
            </a:r>
            <a:endParaRPr lang="en-US" sz="2200" dirty="0" smtClean="0"/>
          </a:p>
          <a:p>
            <a:pPr algn="ctr">
              <a:buNone/>
            </a:pPr>
            <a:r>
              <a:rPr lang="en-US" sz="2200" dirty="0" err="1" smtClean="0">
                <a:solidFill>
                  <a:srgbClr val="0070C0"/>
                </a:solidFill>
              </a:rPr>
              <a:t>http.location</a:t>
            </a:r>
            <a:r>
              <a:rPr lang="en-US" sz="2200" dirty="0" smtClean="0">
                <a:solidFill>
                  <a:srgbClr val="0070C0"/>
                </a:solidFill>
              </a:rPr>
              <a:t>[0:4]=="http"</a:t>
            </a:r>
            <a:endParaRPr lang="en-US" sz="2200" dirty="0" smtClean="0"/>
          </a:p>
          <a:p>
            <a:r>
              <a:rPr lang="en-US" sz="2200" dirty="0" smtClean="0"/>
              <a:t>Another example is: </a:t>
            </a:r>
          </a:p>
          <a:p>
            <a:pPr algn="ctr">
              <a:buNone/>
            </a:pPr>
            <a:r>
              <a:rPr lang="en-US" sz="2200" dirty="0" err="1" smtClean="0">
                <a:solidFill>
                  <a:srgbClr val="0070C0"/>
                </a:solidFill>
              </a:rPr>
              <a:t>http.content_type</a:t>
            </a:r>
            <a:r>
              <a:rPr lang="en-US" sz="2200" dirty="0" smtClean="0">
                <a:solidFill>
                  <a:srgbClr val="0070C0"/>
                </a:solidFill>
              </a:rPr>
              <a:t>[0:4] == "text"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265" name="AutoShape 1" descr="C:\Users\Rebekah\AppData\Roaming\Tencent\Users\14288875\QQ\WinTemp\RichOle\LGTH~8TL4E4OV2K_8`5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964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WIRESHARK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419599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Wireshark</a:t>
            </a:r>
            <a:r>
              <a:rPr lang="en-US" sz="2800" dirty="0" smtClean="0"/>
              <a:t> </a:t>
            </a:r>
            <a:r>
              <a:rPr lang="en-US" dirty="0" smtClean="0"/>
              <a:t>(</a:t>
            </a:r>
            <a:r>
              <a:rPr lang="en-US" altLang="zh-CN" dirty="0" smtClean="0"/>
              <a:t>Originally named Ethereal</a:t>
            </a:r>
            <a:r>
              <a:rPr lang="en-US" dirty="0" smtClean="0"/>
              <a:t>)is a free and open-source packet analyzer </a:t>
            </a:r>
          </a:p>
          <a:p>
            <a:endParaRPr lang="en-US" dirty="0" smtClean="0"/>
          </a:p>
          <a:p>
            <a:r>
              <a:rPr lang="en-US" dirty="0" smtClean="0"/>
              <a:t>It is used for network troubleshooting, analysis,  software and communication protocol  development, and education. </a:t>
            </a:r>
          </a:p>
          <a:p>
            <a:endParaRPr lang="en-US" dirty="0" smtClean="0"/>
          </a:p>
          <a:p>
            <a:r>
              <a:rPr lang="en-US" dirty="0" smtClean="0"/>
              <a:t>It has a graphical front-end, and many more information sorting and filtering options.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1148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7287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CAPTURE FILTERS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305800" cy="342900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Protocol: </a:t>
            </a:r>
          </a:p>
          <a:p>
            <a:pPr>
              <a:buClr>
                <a:srgbClr val="FFC000"/>
              </a:buClr>
            </a:pPr>
            <a:r>
              <a:rPr lang="en-US" i="1" dirty="0" smtClean="0"/>
              <a:t>Values</a:t>
            </a:r>
            <a:r>
              <a:rPr lang="en-US" dirty="0" smtClean="0"/>
              <a:t>: ether, </a:t>
            </a:r>
            <a:r>
              <a:rPr lang="en-US" dirty="0" err="1" smtClean="0"/>
              <a:t>fddi</a:t>
            </a:r>
            <a:r>
              <a:rPr lang="en-US" dirty="0" smtClean="0"/>
              <a:t>, </a:t>
            </a:r>
            <a:r>
              <a:rPr lang="en-US" dirty="0" err="1" smtClean="0"/>
              <a:t>ip</a:t>
            </a:r>
            <a:r>
              <a:rPr lang="en-US" dirty="0" smtClean="0"/>
              <a:t>, </a:t>
            </a:r>
            <a:r>
              <a:rPr lang="en-US" dirty="0" err="1" smtClean="0"/>
              <a:t>arp</a:t>
            </a:r>
            <a:r>
              <a:rPr lang="en-US" dirty="0" smtClean="0"/>
              <a:t>, </a:t>
            </a:r>
            <a:r>
              <a:rPr lang="en-US" dirty="0" err="1" smtClean="0"/>
              <a:t>rarp</a:t>
            </a:r>
            <a:r>
              <a:rPr lang="en-US" dirty="0" smtClean="0"/>
              <a:t>, </a:t>
            </a:r>
            <a:r>
              <a:rPr lang="en-US" dirty="0" err="1" smtClean="0"/>
              <a:t>decnet</a:t>
            </a:r>
            <a:r>
              <a:rPr lang="en-US" dirty="0" smtClean="0"/>
              <a:t>, lat, </a:t>
            </a:r>
            <a:r>
              <a:rPr lang="en-US" dirty="0" err="1" smtClean="0"/>
              <a:t>sca</a:t>
            </a:r>
            <a:r>
              <a:rPr lang="en-US" dirty="0" smtClean="0"/>
              <a:t>, </a:t>
            </a:r>
            <a:r>
              <a:rPr lang="en-US" dirty="0" err="1" smtClean="0"/>
              <a:t>moprc</a:t>
            </a:r>
            <a:r>
              <a:rPr lang="en-US" dirty="0" smtClean="0"/>
              <a:t>, </a:t>
            </a:r>
            <a:r>
              <a:rPr lang="en-US" dirty="0" err="1" smtClean="0"/>
              <a:t>mopdl</a:t>
            </a:r>
            <a:r>
              <a:rPr lang="en-US" dirty="0" smtClean="0"/>
              <a:t>, </a:t>
            </a:r>
            <a:r>
              <a:rPr lang="en-US" dirty="0" err="1" smtClean="0"/>
              <a:t>tcp</a:t>
            </a:r>
            <a:r>
              <a:rPr lang="en-US" dirty="0" smtClean="0"/>
              <a:t> and </a:t>
            </a:r>
            <a:r>
              <a:rPr lang="en-US" dirty="0" err="1" smtClean="0"/>
              <a:t>udp</a:t>
            </a:r>
            <a:r>
              <a:rPr lang="en-US" dirty="0" smtClean="0"/>
              <a:t>. 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If no protocol is specified, all the protocols are used. </a:t>
            </a:r>
          </a:p>
          <a:p>
            <a:pPr>
              <a:buClr>
                <a:srgbClr val="FFC000"/>
              </a:buClr>
            </a:pPr>
            <a:endParaRPr lang="en-US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Direction: 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Values: </a:t>
            </a:r>
            <a:r>
              <a:rPr lang="en-US" dirty="0" err="1" smtClean="0"/>
              <a:t>src</a:t>
            </a:r>
            <a:r>
              <a:rPr lang="en-US" dirty="0" smtClean="0"/>
              <a:t>, </a:t>
            </a:r>
            <a:r>
              <a:rPr lang="en-US" dirty="0" err="1" smtClean="0"/>
              <a:t>dst</a:t>
            </a:r>
            <a:r>
              <a:rPr lang="en-US" dirty="0" smtClean="0"/>
              <a:t>, </a:t>
            </a:r>
            <a:r>
              <a:rPr lang="en-US" dirty="0" err="1" smtClean="0"/>
              <a:t>src</a:t>
            </a:r>
            <a:r>
              <a:rPr lang="en-US" dirty="0" smtClean="0"/>
              <a:t> and </a:t>
            </a:r>
            <a:r>
              <a:rPr lang="en-US" dirty="0" err="1" smtClean="0"/>
              <a:t>dst</a:t>
            </a:r>
            <a:r>
              <a:rPr lang="en-US" dirty="0" smtClean="0"/>
              <a:t>, </a:t>
            </a:r>
            <a:r>
              <a:rPr lang="en-US" dirty="0" err="1" smtClean="0"/>
              <a:t>src</a:t>
            </a:r>
            <a:r>
              <a:rPr lang="en-US" dirty="0" smtClean="0"/>
              <a:t> or </a:t>
            </a:r>
            <a:r>
              <a:rPr lang="en-US" dirty="0" err="1" smtClean="0"/>
              <a:t>dst</a:t>
            </a:r>
            <a:r>
              <a:rPr lang="en-US" dirty="0" smtClean="0"/>
              <a:t> 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If no source or destination is specified, the "</a:t>
            </a:r>
            <a:r>
              <a:rPr lang="en-US" dirty="0" err="1" smtClean="0"/>
              <a:t>src</a:t>
            </a:r>
            <a:r>
              <a:rPr lang="en-US" dirty="0" smtClean="0"/>
              <a:t> or </a:t>
            </a:r>
            <a:r>
              <a:rPr lang="en-US" dirty="0" err="1" smtClean="0"/>
              <a:t>dst</a:t>
            </a:r>
            <a:r>
              <a:rPr lang="en-US" dirty="0" smtClean="0"/>
              <a:t>" keywords are applied. 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For example, “host </a:t>
            </a:r>
            <a:r>
              <a:rPr lang="en-CA" altLang="zh-CN" dirty="0" smtClean="0"/>
              <a:t>136.159.5.20</a:t>
            </a:r>
            <a:r>
              <a:rPr lang="en-US" dirty="0" smtClean="0"/>
              <a:t>" is equivalent to "</a:t>
            </a:r>
            <a:r>
              <a:rPr lang="en-US" dirty="0" err="1" smtClean="0"/>
              <a:t>src</a:t>
            </a:r>
            <a:r>
              <a:rPr lang="en-US" dirty="0" smtClean="0"/>
              <a:t> or </a:t>
            </a:r>
            <a:r>
              <a:rPr lang="en-US" dirty="0" err="1" smtClean="0"/>
              <a:t>dst</a:t>
            </a:r>
            <a:r>
              <a:rPr lang="en-US" dirty="0" smtClean="0"/>
              <a:t> host </a:t>
            </a:r>
            <a:r>
              <a:rPr lang="en-CA" altLang="zh-CN" dirty="0" smtClean="0"/>
              <a:t>136.159.5.20</a:t>
            </a:r>
            <a:r>
              <a:rPr lang="en-US" dirty="0" smtClean="0"/>
              <a:t>". </a:t>
            </a:r>
            <a:endParaRPr lang="en-US" sz="1800" b="1" dirty="0">
              <a:latin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217" name="AutoShape 1" descr="C:\Users\Rebekah\AppData\Roaming\Tencent\Users\14288875\QQ\WinTemp\RichOle\LGTH~8TL4E4OV2K_8`5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18" name="AutoShape 2" descr="C:\Users\Rebekah\AppData\Roaming\Tencent\Users\14288875\QQ\WinTemp\RichOle\LGTH~8TL4E4OV2K_8`5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19" name="AutoShape 3" descr="C:\Users\Rebekah\AppData\Roaming\Tencent\Users\14288875\QQ\WinTemp\RichOle\LGTH~8TL4E4OV2K_8`5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0" name="AutoShape 4" descr="C:\Users\Rebekah\AppData\Roaming\Tencent\Users\14288875\QQ\WinTemp\RichOle\LGTH~8TL4E4OV2K_8`5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1" name="AutoShape 5" descr="C:\Users\Rebekah\AppData\Roaming\Tencent\Users\14288875\QQ\WinTemp\RichOle\LGTH~8TL4E4OV2K_8`5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2" name="AutoShape 6" descr="C:\Users\Rebekah\AppData\Roaming\Tencent\Users\14288875\QQ\WinTemp\RichOle\LGTH~8TL4E4OV2K_8`5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3" name="AutoShape 7" descr="C:\Users\Rebekah\AppData\Roaming\Tencent\Users\14288875\QQ\WinTemp\RichOle\LGTH~8TL4E4OV2K_8`5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4" name="AutoShape 8" descr="C:\Users\Rebekah\AppData\Roaming\Tencent\Users\14288875\QQ\WinTemp\RichOle\LGTH~8TL4E4OV2K_8`5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5" name="AutoShape 9" descr="C:\Users\Rebekah\AppData\Roaming\Tencent\Users\14288875\QQ\WinTemp\RichOle\LGTH~8TL4E4OV2K_8`5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6" name="AutoShape 10" descr="C:\Users\Rebekah\AppData\Roaming\Tencent\Users\14288875\QQ\WinTemp\RichOle\LGTH~8TL4E4OV2K_8`5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7" name="AutoShape 11" descr="C:\Users\Rebekah\AppData\Roaming\Tencent\Users\14288875\QQ\WinTemp\RichOle\LGTH~8TL4E4OV2K_8`5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8" name="AutoShape 12" descr="C:\Users\Rebekah\AppData\Roaming\Tencent\Users\14288875\QQ\WinTemp\RichOle\LGTH~8TL4E4OV2K_8`5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533400" y="1676400"/>
          <a:ext cx="8229600" cy="121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799"/>
                <a:gridCol w="1165799"/>
                <a:gridCol w="1243518"/>
                <a:gridCol w="1554396"/>
                <a:gridCol w="1390252"/>
                <a:gridCol w="1709836"/>
              </a:tblGrid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zh-CN" dirty="0" smtClean="0"/>
                        <a:t>Syntax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dirty="0" smtClean="0"/>
                        <a:t>Protocol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dirty="0" smtClean="0"/>
                        <a:t>Direction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dirty="0" smtClean="0"/>
                        <a:t>Host(s)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dirty="0" smtClean="0"/>
                        <a:t>Logical </a:t>
                      </a:r>
                    </a:p>
                    <a:p>
                      <a:r>
                        <a:rPr lang="en-CA" altLang="zh-CN" dirty="0" smtClean="0"/>
                        <a:t>Op.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dirty="0" smtClean="0"/>
                        <a:t>Other </a:t>
                      </a:r>
                    </a:p>
                    <a:p>
                      <a:r>
                        <a:rPr lang="en-CA" altLang="zh-CN" dirty="0" smtClean="0"/>
                        <a:t>Express.</a:t>
                      </a:r>
                      <a:endParaRPr lang="zh-CN" altLang="en-US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CA" altLang="zh-CN" dirty="0" smtClean="0"/>
                        <a:t>Example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dirty="0" err="1" smtClean="0"/>
                        <a:t>tcp</a:t>
                      </a:r>
                      <a:r>
                        <a:rPr lang="en-CA" altLang="zh-CN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dirty="0" err="1" smtClean="0"/>
                        <a:t>dst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zh-CN" dirty="0" smtClean="0"/>
                        <a:t>136.159.5.20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dirty="0" smtClean="0"/>
                        <a:t>and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host </a:t>
                      </a:r>
                      <a:r>
                        <a:rPr lang="en-CA" altLang="zh-CN" dirty="0" smtClean="0"/>
                        <a:t>136.159.5.6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65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94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CAPTURE FILTERS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7096-B522-1549-A89B-C6F61FC96178}" type="slidenum">
              <a:rPr lang="en-US"/>
              <a:pPr/>
              <a:t>21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800" b="1" dirty="0" smtClean="0">
                <a:solidFill>
                  <a:srgbClr val="FF0000"/>
                </a:solidFill>
              </a:rPr>
              <a:t>Host(s): </a:t>
            </a:r>
          </a:p>
          <a:p>
            <a:pPr marL="342900" lvl="0" indent="-22860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chemeClr val="tx2"/>
                </a:solidFill>
              </a:rPr>
              <a:t>Values: net, port, host, </a:t>
            </a:r>
            <a:r>
              <a:rPr lang="en-US" altLang="zh-CN" sz="3200" dirty="0" err="1" smtClean="0">
                <a:solidFill>
                  <a:schemeClr val="tx2"/>
                </a:solidFill>
              </a:rPr>
              <a:t>portrange</a:t>
            </a:r>
            <a:r>
              <a:rPr lang="en-US" altLang="zh-CN" sz="3200" dirty="0" smtClean="0">
                <a:solidFill>
                  <a:schemeClr val="tx2"/>
                </a:solidFill>
              </a:rPr>
              <a:t>. </a:t>
            </a:r>
          </a:p>
          <a:p>
            <a:pPr marL="342900" lvl="0" indent="-22860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chemeClr val="tx2"/>
                </a:solidFill>
              </a:rPr>
              <a:t>If no host(s) is specified, the "host" keyword is used. </a:t>
            </a:r>
          </a:p>
          <a:p>
            <a:pPr marL="342900" indent="-22860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chemeClr val="tx2"/>
                </a:solidFill>
              </a:rPr>
              <a:t>For example, "</a:t>
            </a:r>
            <a:r>
              <a:rPr lang="en-US" altLang="zh-CN" sz="3200" dirty="0" err="1" smtClean="0">
                <a:solidFill>
                  <a:schemeClr val="tx2"/>
                </a:solidFill>
              </a:rPr>
              <a:t>src</a:t>
            </a:r>
            <a:r>
              <a:rPr lang="en-US" altLang="zh-CN" sz="3200" dirty="0" smtClean="0">
                <a:solidFill>
                  <a:schemeClr val="tx2"/>
                </a:solidFill>
              </a:rPr>
              <a:t> 136.159.5.20" is equivalent to "</a:t>
            </a:r>
            <a:r>
              <a:rPr lang="en-US" altLang="zh-CN" sz="3200" dirty="0" err="1" smtClean="0">
                <a:solidFill>
                  <a:schemeClr val="tx2"/>
                </a:solidFill>
              </a:rPr>
              <a:t>src</a:t>
            </a:r>
            <a:r>
              <a:rPr lang="en-US" altLang="zh-CN" sz="3200" dirty="0" smtClean="0">
                <a:solidFill>
                  <a:schemeClr val="tx2"/>
                </a:solidFill>
              </a:rPr>
              <a:t> host 136.159.5.20".</a:t>
            </a:r>
          </a:p>
          <a:p>
            <a:pPr marL="342900" lvl="0" indent="-228600">
              <a:spcBef>
                <a:spcPct val="20000"/>
              </a:spcBef>
              <a:buClr>
                <a:srgbClr val="FFC000"/>
              </a:buClr>
            </a:pPr>
            <a:r>
              <a:rPr lang="en-US" sz="2600" dirty="0" smtClean="0"/>
              <a:t>  </a:t>
            </a:r>
          </a:p>
          <a:p>
            <a:pPr marL="342900" lvl="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800" b="1" dirty="0" smtClean="0">
                <a:solidFill>
                  <a:srgbClr val="FF0000"/>
                </a:solidFill>
              </a:rPr>
              <a:t>Logical Operations: </a:t>
            </a:r>
          </a:p>
          <a:p>
            <a:pPr marL="342900" indent="-22860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chemeClr val="tx2"/>
                </a:solidFill>
              </a:rPr>
              <a:t>Values: not, and, or. </a:t>
            </a:r>
          </a:p>
          <a:p>
            <a:pPr marL="342900" indent="-22860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chemeClr val="tx2"/>
                </a:solidFill>
              </a:rPr>
              <a:t>Negation ("not") has highest precedence. Alternation ("or") and concatenation ("and") have equal precedence and associate left to right. </a:t>
            </a:r>
          </a:p>
          <a:p>
            <a:pPr marL="342900" indent="-22860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chemeClr val="tx2"/>
                </a:solidFill>
              </a:rPr>
              <a:t>For example, </a:t>
            </a:r>
          </a:p>
          <a:p>
            <a:pPr marL="342900" indent="-228600">
              <a:spcBef>
                <a:spcPct val="20000"/>
              </a:spcBef>
              <a:buClr>
                <a:srgbClr val="FFC000"/>
              </a:buClr>
            </a:pPr>
            <a:r>
              <a:rPr lang="en-US" altLang="zh-CN" sz="3200" dirty="0" smtClean="0">
                <a:solidFill>
                  <a:schemeClr val="tx2"/>
                </a:solidFill>
              </a:rPr>
              <a:t>  "not </a:t>
            </a:r>
            <a:r>
              <a:rPr lang="en-US" altLang="zh-CN" sz="3200" dirty="0" err="1" smtClean="0">
                <a:solidFill>
                  <a:schemeClr val="tx2"/>
                </a:solidFill>
              </a:rPr>
              <a:t>tcp</a:t>
            </a:r>
            <a:r>
              <a:rPr lang="en-US" altLang="zh-CN" sz="3200" dirty="0" smtClean="0">
                <a:solidFill>
                  <a:schemeClr val="tx2"/>
                </a:solidFill>
              </a:rPr>
              <a:t> port 3128 and </a:t>
            </a:r>
            <a:r>
              <a:rPr lang="en-US" altLang="zh-CN" sz="3200" dirty="0" err="1" smtClean="0">
                <a:solidFill>
                  <a:schemeClr val="tx2"/>
                </a:solidFill>
              </a:rPr>
              <a:t>tcp</a:t>
            </a:r>
            <a:r>
              <a:rPr lang="en-US" altLang="zh-CN" sz="3200" dirty="0" smtClean="0">
                <a:solidFill>
                  <a:schemeClr val="tx2"/>
                </a:solidFill>
              </a:rPr>
              <a:t> port 80" is equivalent to   "(not </a:t>
            </a:r>
            <a:r>
              <a:rPr lang="en-US" altLang="zh-CN" sz="3200" dirty="0" err="1" smtClean="0">
                <a:solidFill>
                  <a:schemeClr val="tx2"/>
                </a:solidFill>
              </a:rPr>
              <a:t>tcp</a:t>
            </a:r>
            <a:r>
              <a:rPr lang="en-US" altLang="zh-CN" sz="3200" dirty="0" smtClean="0">
                <a:solidFill>
                  <a:schemeClr val="tx2"/>
                </a:solidFill>
              </a:rPr>
              <a:t> port 3128) and </a:t>
            </a:r>
            <a:r>
              <a:rPr lang="en-US" altLang="zh-CN" sz="3200" dirty="0" err="1" smtClean="0">
                <a:solidFill>
                  <a:schemeClr val="tx2"/>
                </a:solidFill>
              </a:rPr>
              <a:t>tcp</a:t>
            </a:r>
            <a:r>
              <a:rPr lang="en-US" altLang="zh-CN" sz="3200" dirty="0" smtClean="0">
                <a:solidFill>
                  <a:schemeClr val="tx2"/>
                </a:solidFill>
              </a:rPr>
              <a:t> port 80". </a:t>
            </a:r>
            <a:endParaRPr lang="en-US" altLang="zh-CN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9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CAPTURE FILTERS(EXAMPLES)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b="1" dirty="0" err="1" smtClean="0"/>
              <a:t>tcp</a:t>
            </a:r>
            <a:r>
              <a:rPr lang="en-US" altLang="zh-CN" b="1" dirty="0" smtClean="0"/>
              <a:t> port 80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1800" dirty="0" smtClean="0"/>
              <a:t>    </a:t>
            </a:r>
            <a:r>
              <a:rPr lang="en-US" altLang="zh-CN" sz="2000" dirty="0" smtClean="0"/>
              <a:t>Displays packets with </a:t>
            </a:r>
            <a:r>
              <a:rPr lang="en-US" altLang="zh-CN" sz="2000" dirty="0" err="1" smtClean="0"/>
              <a:t>tcp</a:t>
            </a:r>
            <a:r>
              <a:rPr lang="en-US" altLang="zh-CN" sz="2000" dirty="0" smtClean="0"/>
              <a:t> protocol on port 80. </a:t>
            </a:r>
          </a:p>
          <a:p>
            <a:pPr>
              <a:lnSpc>
                <a:spcPct val="90000"/>
              </a:lnSpc>
            </a:pPr>
            <a:r>
              <a:rPr lang="en-US" altLang="zh-CN" b="1" dirty="0" smtClean="0"/>
              <a:t> </a:t>
            </a:r>
            <a:r>
              <a:rPr lang="en-US" altLang="zh-CN" b="1" dirty="0" err="1" smtClean="0"/>
              <a:t>ip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src</a:t>
            </a:r>
            <a:r>
              <a:rPr lang="en-US" altLang="zh-CN" b="1" dirty="0" smtClean="0"/>
              <a:t> host </a:t>
            </a:r>
            <a:r>
              <a:rPr lang="en-US" altLang="zh-CN" dirty="0" smtClean="0"/>
              <a:t>136.159.5.20</a:t>
            </a:r>
            <a:r>
              <a:rPr lang="en-US" altLang="zh-CN" b="1" dirty="0" smtClean="0"/>
              <a:t>  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1800" dirty="0" smtClean="0"/>
              <a:t>	 </a:t>
            </a:r>
            <a:r>
              <a:rPr lang="en-US" altLang="zh-CN" sz="2000" dirty="0" smtClean="0"/>
              <a:t>Displays packets with source IP address equals to 136.159.5.20. </a:t>
            </a:r>
          </a:p>
          <a:p>
            <a:pPr>
              <a:lnSpc>
                <a:spcPct val="90000"/>
              </a:lnSpc>
            </a:pPr>
            <a:r>
              <a:rPr lang="en-US" altLang="zh-CN" b="1" dirty="0" smtClean="0"/>
              <a:t>host </a:t>
            </a:r>
            <a:r>
              <a:rPr lang="en-US" altLang="zh-CN" dirty="0" smtClean="0"/>
              <a:t>136.159.5.1</a:t>
            </a:r>
            <a:r>
              <a:rPr lang="en-US" altLang="zh-CN" b="1" dirty="0" smtClean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1800" dirty="0" smtClean="0"/>
              <a:t>	 </a:t>
            </a:r>
            <a:r>
              <a:rPr lang="en-US" altLang="zh-CN" sz="2000" dirty="0" smtClean="0"/>
              <a:t>Displays packets with source or destination IP address equals to 136.159.5.1. </a:t>
            </a:r>
          </a:p>
          <a:p>
            <a:pPr>
              <a:lnSpc>
                <a:spcPct val="90000"/>
              </a:lnSpc>
            </a:pPr>
            <a:r>
              <a:rPr lang="en-US" altLang="zh-CN" b="1" dirty="0" err="1" smtClean="0"/>
              <a:t>src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portrange</a:t>
            </a:r>
            <a:r>
              <a:rPr lang="en-US" altLang="zh-CN" b="1" dirty="0" smtClean="0"/>
              <a:t> 2000-2500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1800" dirty="0" smtClean="0"/>
              <a:t>	</a:t>
            </a:r>
            <a:r>
              <a:rPr lang="en-US" altLang="zh-CN" sz="2000" dirty="0" smtClean="0"/>
              <a:t>Displays packets with source UDP or TCP ports in the 2000-2500 range. 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CAPTURE FILTERS(EXAMPLES)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src</a:t>
            </a:r>
            <a:r>
              <a:rPr lang="en-US" b="1" dirty="0" smtClean="0"/>
              <a:t> host 136.159.5.20 and not </a:t>
            </a:r>
            <a:r>
              <a:rPr lang="en-US" b="1" dirty="0" err="1" smtClean="0"/>
              <a:t>dst</a:t>
            </a:r>
            <a:r>
              <a:rPr lang="en-US" b="1" dirty="0" smtClean="0"/>
              <a:t> host 136.159.5.1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000" dirty="0" smtClean="0"/>
              <a:t>Displays packets with source IP address equals to </a:t>
            </a:r>
            <a:r>
              <a:rPr lang="en-US" altLang="zh-CN" sz="2000" dirty="0" smtClean="0"/>
              <a:t>136.159.5.20</a:t>
            </a:r>
            <a:r>
              <a:rPr lang="en-US" sz="2000" dirty="0" smtClean="0"/>
              <a:t> and in the same time not with the destination IP address </a:t>
            </a:r>
            <a:r>
              <a:rPr lang="en-US" altLang="zh-CN" sz="2000" dirty="0" smtClean="0"/>
              <a:t>136.159.5.1</a:t>
            </a:r>
            <a:r>
              <a:rPr lang="en-US" sz="2000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(</a:t>
            </a:r>
            <a:r>
              <a:rPr lang="en-US" b="1" dirty="0" err="1" smtClean="0"/>
              <a:t>src</a:t>
            </a:r>
            <a:r>
              <a:rPr lang="en-US" b="1" dirty="0" smtClean="0"/>
              <a:t> host 136.159.5.1 or </a:t>
            </a:r>
            <a:r>
              <a:rPr lang="en-US" b="1" dirty="0" err="1" smtClean="0"/>
              <a:t>src</a:t>
            </a:r>
            <a:r>
              <a:rPr lang="en-US" b="1" dirty="0" smtClean="0"/>
              <a:t> host </a:t>
            </a:r>
            <a:r>
              <a:rPr lang="en-US" altLang="zh-CN" b="1" dirty="0" smtClean="0"/>
              <a:t>136.159.5.3</a:t>
            </a:r>
            <a:r>
              <a:rPr lang="en-US" b="1" dirty="0" smtClean="0"/>
              <a:t>) and </a:t>
            </a:r>
            <a:r>
              <a:rPr lang="en-US" b="1" dirty="0" err="1" smtClean="0"/>
              <a:t>tcp</a:t>
            </a: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dst</a:t>
            </a:r>
            <a:r>
              <a:rPr lang="en-US" b="1" dirty="0" smtClean="0"/>
              <a:t> </a:t>
            </a:r>
            <a:r>
              <a:rPr lang="en-US" b="1" dirty="0" err="1" smtClean="0"/>
              <a:t>portrange</a:t>
            </a:r>
            <a:r>
              <a:rPr lang="en-US" b="1" dirty="0" smtClean="0"/>
              <a:t> 200-10000 and </a:t>
            </a:r>
            <a:r>
              <a:rPr lang="en-US" b="1" dirty="0" err="1" smtClean="0"/>
              <a:t>dst</a:t>
            </a:r>
            <a:r>
              <a:rPr lang="en-US" b="1" dirty="0" smtClean="0"/>
              <a:t> host </a:t>
            </a:r>
            <a:r>
              <a:rPr lang="en-US" altLang="zh-CN" b="1" dirty="0" smtClean="0"/>
              <a:t>136.159.5.2</a:t>
            </a:r>
          </a:p>
          <a:p>
            <a:pPr>
              <a:buNone/>
            </a:pPr>
            <a:r>
              <a:rPr lang="en-US" sz="2000" b="1" dirty="0" smtClean="0"/>
              <a:t>   </a:t>
            </a:r>
            <a:r>
              <a:rPr lang="en-US" sz="2000" dirty="0" smtClean="0"/>
              <a:t>Displays packets with source IP address 136.159.5.1 or source address136.159.5.3, the result is then concatenated with packets having destination TCP </a:t>
            </a:r>
            <a:r>
              <a:rPr lang="en-US" sz="2000" dirty="0" err="1" smtClean="0"/>
              <a:t>portrange</a:t>
            </a:r>
            <a:r>
              <a:rPr lang="en-US" sz="2000" dirty="0" smtClean="0"/>
              <a:t> from 200 to 10000 and destination IP</a:t>
            </a:r>
            <a:r>
              <a:rPr lang="en-US" altLang="zh-CN" sz="2000" dirty="0" smtClean="0"/>
              <a:t> address136.159.5.2</a:t>
            </a:r>
            <a:r>
              <a:rPr lang="en-US" sz="2000" dirty="0" smtClean="0"/>
              <a:t>. 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205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DISPLAY FILTERS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76600"/>
            <a:ext cx="3352800" cy="3048000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String1, String2 (Optional settings): Sub protocol categories inside the protocol. To find them, look for a protocol and then click on the "+" character.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50" name="Picture 2" descr="C:\Users\Rebekah\AppData\Roaming\Tencent\Users\14288875\QQ\WinTemp\RichOle\}76VD$S{XX`NP0Z8A%V5%)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429000"/>
            <a:ext cx="4148750" cy="2971800"/>
          </a:xfrm>
          <a:prstGeom prst="rect">
            <a:avLst/>
          </a:prstGeom>
          <a:noFill/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28600" y="1706880"/>
          <a:ext cx="8610600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060"/>
                <a:gridCol w="1043940"/>
                <a:gridCol w="228600"/>
                <a:gridCol w="914400"/>
                <a:gridCol w="228600"/>
                <a:gridCol w="914400"/>
                <a:gridCol w="1447800"/>
                <a:gridCol w="838200"/>
                <a:gridCol w="914400"/>
                <a:gridCol w="1219200"/>
              </a:tblGrid>
              <a:tr h="685800">
                <a:tc>
                  <a:txBody>
                    <a:bodyPr/>
                    <a:lstStyle/>
                    <a:p>
                      <a:r>
                        <a:rPr lang="en-CA" altLang="zh-CN" sz="1600" dirty="0" smtClean="0"/>
                        <a:t>Syntax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sz="1600" dirty="0" smtClean="0"/>
                        <a:t>Protocol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sz="1600" dirty="0" smtClean="0"/>
                        <a:t>.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sz="1600" dirty="0" smtClean="0"/>
                        <a:t>String</a:t>
                      </a:r>
                    </a:p>
                    <a:p>
                      <a:r>
                        <a:rPr lang="en-CA" altLang="zh-CN" sz="1600" dirty="0" smtClean="0"/>
                        <a:t>1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sz="1600" dirty="0" smtClean="0"/>
                        <a:t>.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sz="1600" dirty="0" smtClean="0"/>
                        <a:t>String</a:t>
                      </a:r>
                    </a:p>
                    <a:p>
                      <a:r>
                        <a:rPr lang="en-CA" altLang="zh-CN" sz="1600" dirty="0" smtClean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sz="1600" dirty="0" smtClean="0"/>
                        <a:t>Comparison operators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sz="1600" dirty="0" smtClean="0"/>
                        <a:t>Value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sz="1600" dirty="0" smtClean="0"/>
                        <a:t>Logical </a:t>
                      </a:r>
                    </a:p>
                    <a:p>
                      <a:r>
                        <a:rPr lang="en-CA" altLang="zh-CN" sz="1600" dirty="0" smtClean="0"/>
                        <a:t>Op.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altLang="zh-CN" sz="1600" dirty="0" smtClean="0"/>
                        <a:t>Other </a:t>
                      </a:r>
                    </a:p>
                    <a:p>
                      <a:pPr algn="ctr"/>
                      <a:r>
                        <a:rPr lang="en-CA" altLang="zh-CN" sz="1600" dirty="0" err="1" smtClean="0"/>
                        <a:t>Expr</a:t>
                      </a:r>
                      <a:r>
                        <a:rPr lang="en-CA" altLang="zh-CN" sz="1600" dirty="0" smtClean="0"/>
                        <a:t>.</a:t>
                      </a:r>
                      <a:endParaRPr lang="zh-CN" altLang="en-US" sz="1600" dirty="0"/>
                    </a:p>
                  </a:txBody>
                  <a:tcPr/>
                </a:tc>
              </a:tr>
              <a:tr h="358366">
                <a:tc>
                  <a:txBody>
                    <a:bodyPr/>
                    <a:lstStyle/>
                    <a:p>
                      <a:r>
                        <a:rPr lang="en-CA" altLang="zh-CN" sz="1400" dirty="0" smtClean="0"/>
                        <a:t>Example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sz="1400" dirty="0" smtClean="0"/>
                        <a:t>http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sz="1400" dirty="0" smtClean="0"/>
                        <a:t>.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sz="1400" dirty="0" smtClean="0"/>
                        <a:t>request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sz="1400" dirty="0" smtClean="0"/>
                        <a:t>.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sz="1400" dirty="0" smtClean="0"/>
                        <a:t>method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sz="1400" dirty="0" smtClean="0"/>
                        <a:t>==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sz="1400" dirty="0" smtClean="0"/>
                        <a:t>get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sz="1400" dirty="0" smtClean="0"/>
                        <a:t>or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altLang="zh-CN" sz="1400" dirty="0" err="1" smtClean="0"/>
                        <a:t>tcp.port</a:t>
                      </a:r>
                      <a:r>
                        <a:rPr lang="en-CA" altLang="zh-CN" sz="1400" dirty="0" smtClean="0"/>
                        <a:t> == 80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0606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b="1" dirty="0" smtClean="0"/>
              <a:t>DISPLAY FILTERS(EXAMPLES) 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648200"/>
          </a:xfrm>
        </p:spPr>
        <p:txBody>
          <a:bodyPr>
            <a:normAutofit fontScale="92500" lnSpcReduction="10000"/>
          </a:bodyPr>
          <a:lstStyle/>
          <a:p>
            <a:r>
              <a:rPr lang="en-CA" altLang="zh-CN" b="1" dirty="0" err="1" smtClean="0"/>
              <a:t>ip.addr</a:t>
            </a:r>
            <a:r>
              <a:rPr lang="en-CA" altLang="zh-CN" b="1" dirty="0" smtClean="0"/>
              <a:t> == </a:t>
            </a:r>
            <a:r>
              <a:rPr lang="en-US" altLang="zh-CN" b="1" dirty="0" smtClean="0"/>
              <a:t>136.159.5.20</a:t>
            </a:r>
            <a:r>
              <a:rPr lang="en-CA" altLang="zh-CN" b="1" dirty="0" smtClean="0"/>
              <a:t>   </a:t>
            </a:r>
          </a:p>
          <a:p>
            <a:pPr>
              <a:buNone/>
            </a:pPr>
            <a:r>
              <a:rPr lang="en-CA" altLang="zh-CN" dirty="0" smtClean="0"/>
              <a:t>	Displays the packets with source or destination IP address equals to </a:t>
            </a:r>
            <a:r>
              <a:rPr lang="en-CA" altLang="zh-CN" dirty="0"/>
              <a:t>136.159.5.20 . </a:t>
            </a:r>
            <a:endParaRPr lang="en-CA" altLang="zh-CN" dirty="0" smtClean="0"/>
          </a:p>
          <a:p>
            <a:r>
              <a:rPr lang="en-CA" altLang="zh-CN" b="1" dirty="0" err="1" smtClean="0"/>
              <a:t>http.request.version</a:t>
            </a:r>
            <a:r>
              <a:rPr lang="en-CA" altLang="zh-CN" b="1" dirty="0" smtClean="0"/>
              <a:t>=="HTTP/1.1“</a:t>
            </a:r>
          </a:p>
          <a:p>
            <a:pPr>
              <a:buNone/>
            </a:pPr>
            <a:r>
              <a:rPr lang="en-CA" altLang="zh-CN" dirty="0" smtClean="0"/>
              <a:t>   Display http Version</a:t>
            </a:r>
          </a:p>
          <a:p>
            <a:r>
              <a:rPr lang="en-CA" altLang="zh-CN" b="1" dirty="0" err="1" smtClean="0"/>
              <a:t>tcp.dstport</a:t>
            </a:r>
            <a:r>
              <a:rPr lang="en-CA" altLang="zh-CN" b="1" dirty="0" smtClean="0"/>
              <a:t> == 25  </a:t>
            </a:r>
          </a:p>
          <a:p>
            <a:r>
              <a:rPr lang="en-CA" altLang="zh-CN" b="1" dirty="0" err="1" smtClean="0"/>
              <a:t>tcp.flags</a:t>
            </a:r>
            <a:r>
              <a:rPr lang="en-CA" altLang="zh-CN" b="1" dirty="0" smtClean="0"/>
              <a:t>   </a:t>
            </a:r>
          </a:p>
          <a:p>
            <a:pPr>
              <a:buNone/>
            </a:pPr>
            <a:r>
              <a:rPr lang="en-CA" altLang="zh-CN" dirty="0" smtClean="0"/>
              <a:t>	Display packets having a TCP flags   </a:t>
            </a:r>
          </a:p>
          <a:p>
            <a:r>
              <a:rPr lang="en-CA" altLang="zh-CN" b="1" dirty="0" err="1" smtClean="0"/>
              <a:t>tcp.flags.syn</a:t>
            </a:r>
            <a:r>
              <a:rPr lang="en-CA" altLang="zh-CN" b="1" dirty="0" smtClean="0"/>
              <a:t> == 0x02   </a:t>
            </a:r>
          </a:p>
          <a:p>
            <a:pPr>
              <a:buNone/>
            </a:pPr>
            <a:r>
              <a:rPr lang="en-CA" altLang="zh-CN" dirty="0" smtClean="0"/>
              <a:t>	Display packets with a TCP SYN flag. (</a:t>
            </a:r>
            <a:r>
              <a:rPr lang="en-US" altLang="zh-CN" dirty="0" smtClean="0"/>
              <a:t>Synchronize sequence numbers. Only the first packet sent from each end should have this flag set</a:t>
            </a:r>
            <a:r>
              <a:rPr lang="en-CA" altLang="zh-CN" dirty="0" smtClean="0"/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/>
              <a:t>FEATURES AND FUNCTIONALITIES </a:t>
            </a:r>
            <a:br>
              <a:rPr lang="en-US" altLang="zh-CN" b="1" dirty="0" smtClean="0"/>
            </a:br>
            <a:r>
              <a:rPr lang="en-US" altLang="zh-CN" b="1" dirty="0" smtClean="0"/>
              <a:t>OF WIRESHARK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Wireshark</a:t>
            </a:r>
            <a:r>
              <a:rPr lang="en-US" altLang="zh-CN" dirty="0" smtClean="0"/>
              <a:t> is software that "</a:t>
            </a:r>
            <a:r>
              <a:rPr lang="en-US" altLang="zh-CN" dirty="0" smtClean="0">
                <a:solidFill>
                  <a:srgbClr val="0070C0"/>
                </a:solidFill>
              </a:rPr>
              <a:t>understands</a:t>
            </a:r>
            <a:r>
              <a:rPr lang="en-US" altLang="zh-CN" dirty="0" smtClean="0"/>
              <a:t>" the structure of different </a:t>
            </a:r>
            <a:r>
              <a:rPr lang="en-US" altLang="zh-CN" dirty="0" smtClean="0">
                <a:solidFill>
                  <a:srgbClr val="FF0000"/>
                </a:solidFill>
              </a:rPr>
              <a:t>networking protocols</a:t>
            </a:r>
            <a:r>
              <a:rPr lang="en-US" altLang="zh-CN" dirty="0" smtClean="0"/>
              <a:t>. Thus, it is able to display the encapsulation and the fields along with their meanings of different packets specified by different networking protocols. </a:t>
            </a:r>
          </a:p>
          <a:p>
            <a:pPr>
              <a:buNone/>
            </a:pP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Live data can be read from a number of types of network, including Ethernet, IEEE 802.11, PPP…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Data display can be refined using a display filter.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INSTALLING WIRESHARK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57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Download </a:t>
            </a:r>
            <a:r>
              <a:rPr lang="en-US" sz="2000" dirty="0" err="1" smtClean="0"/>
              <a:t>Wireshark</a:t>
            </a:r>
            <a:r>
              <a:rPr lang="en-US" sz="2000" dirty="0" smtClean="0"/>
              <a:t> from 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</a:t>
            </a:r>
            <a:r>
              <a:rPr lang="en-US" sz="2000" i="1" u="sng" dirty="0" smtClean="0">
                <a:solidFill>
                  <a:srgbClr val="FF0000"/>
                </a:solidFill>
              </a:rPr>
              <a:t>http://www.wireshark.org/download.html </a:t>
            </a:r>
          </a:p>
          <a:p>
            <a:r>
              <a:rPr lang="en-US" sz="2000" dirty="0" smtClean="0"/>
              <a:t>Choose appropriate version according to your operating system </a:t>
            </a:r>
          </a:p>
          <a:p>
            <a:r>
              <a:rPr lang="en-US" sz="2000" dirty="0" smtClean="0"/>
              <a:t>(For Windows), during installation agree to install </a:t>
            </a:r>
            <a:r>
              <a:rPr lang="en-US" sz="2000" b="1" dirty="0" err="1" smtClean="0">
                <a:solidFill>
                  <a:srgbClr val="0070C0"/>
                </a:solidFill>
              </a:rPr>
              <a:t>winpcap</a:t>
            </a:r>
            <a:r>
              <a:rPr lang="en-US" sz="2000" dirty="0" smtClean="0"/>
              <a:t> as well. </a:t>
            </a:r>
          </a:p>
          <a:p>
            <a:r>
              <a:rPr lang="en-US" sz="2000" b="1" dirty="0" err="1" smtClean="0">
                <a:solidFill>
                  <a:srgbClr val="0070C0"/>
                </a:solidFill>
              </a:rPr>
              <a:t>pcap</a:t>
            </a:r>
            <a:r>
              <a:rPr lang="en-US" sz="2000" dirty="0" smtClean="0"/>
              <a:t> (packet capture) consists of an application </a:t>
            </a:r>
            <a:r>
              <a:rPr lang="en-US" altLang="zh-CN" sz="2000" dirty="0" smtClean="0"/>
              <a:t>programming interface (API) for capturing network traffic. Unix-like systems implement </a:t>
            </a:r>
            <a:r>
              <a:rPr lang="en-US" altLang="zh-CN" sz="2000" dirty="0" err="1" smtClean="0"/>
              <a:t>pcap</a:t>
            </a:r>
            <a:r>
              <a:rPr lang="en-US" altLang="zh-CN" sz="2000" dirty="0" smtClean="0"/>
              <a:t> in the </a:t>
            </a:r>
            <a:r>
              <a:rPr lang="en-US" altLang="zh-CN" sz="2000" dirty="0" err="1" smtClean="0"/>
              <a:t>libpcap</a:t>
            </a:r>
            <a:r>
              <a:rPr lang="en-US" altLang="zh-CN" sz="2000" dirty="0" smtClean="0"/>
              <a:t> library. Windows uses a port of </a:t>
            </a:r>
            <a:r>
              <a:rPr lang="en-US" altLang="zh-CN" sz="2000" dirty="0" err="1" smtClean="0"/>
              <a:t>libpcap</a:t>
            </a:r>
            <a:r>
              <a:rPr lang="en-US" altLang="zh-CN" sz="2000" dirty="0" smtClean="0"/>
              <a:t> known as 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WinPcap</a:t>
            </a:r>
            <a:r>
              <a:rPr lang="en-US" altLang="zh-CN" sz="2000" dirty="0" smtClean="0"/>
              <a:t>.</a:t>
            </a:r>
            <a:endParaRPr lang="en-US" sz="2000" dirty="0" smtClean="0"/>
          </a:p>
          <a:p>
            <a:r>
              <a:rPr lang="en-US" sz="2000" i="1" u="sng" dirty="0" smtClean="0">
                <a:solidFill>
                  <a:srgbClr val="FF0000"/>
                </a:solidFill>
              </a:rPr>
              <a:t>http://wiki.wireshark.org/CaptureSetup </a:t>
            </a:r>
          </a:p>
          <a:p>
            <a:pPr>
              <a:buNone/>
            </a:pPr>
            <a:r>
              <a:rPr lang="en-US" sz="2000" dirty="0" smtClean="0"/>
              <a:t>   Provides a good tutorial on how to capture data using </a:t>
            </a:r>
            <a:r>
              <a:rPr lang="en-US" sz="2000" dirty="0" err="1" smtClean="0"/>
              <a:t>WireShark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7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Before CAPTURING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Are you allowed to do this</a:t>
            </a:r>
            <a:r>
              <a:rPr lang="en-CA" sz="3000" b="1" dirty="0" smtClean="0">
                <a:solidFill>
                  <a:srgbClr val="0070C0"/>
                </a:solidFill>
              </a:rPr>
              <a:t>?</a:t>
            </a:r>
            <a:endParaRPr lang="en-US" sz="3000" b="1" dirty="0" smtClean="0">
              <a:solidFill>
                <a:srgbClr val="0070C0"/>
              </a:solidFill>
            </a:endParaRPr>
          </a:p>
          <a:p>
            <a:pPr>
              <a:buClr>
                <a:srgbClr val="FFC000"/>
              </a:buClr>
            </a:pPr>
            <a:r>
              <a:rPr lang="en-US" dirty="0" smtClean="0"/>
              <a:t>Ensure that you have the permission to capture  packets from the network you are connected with. (Corporate policies or applicable law might prohibit capturing data from the network) </a:t>
            </a:r>
          </a:p>
          <a:p>
            <a:pPr>
              <a:buClr>
                <a:srgbClr val="FFC000"/>
              </a:buClr>
            </a:pPr>
            <a:endParaRPr lang="en-US" dirty="0" smtClean="0"/>
          </a:p>
          <a:p>
            <a:r>
              <a:rPr lang="en-US" sz="3000" b="1" dirty="0" smtClean="0">
                <a:solidFill>
                  <a:srgbClr val="0070C0"/>
                </a:solidFill>
              </a:rPr>
              <a:t>General Setup 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Operating system must support packet capturing, e.g. capture support is enabled 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You must have sufficient privileges to capture packets, e.g. root / Administrator privileges  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Your computer's time and time zone settings should be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19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ea typeface="宋体" charset="-122"/>
              </a:rPr>
              <a:t>CAPTURING DATA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zh-CN" sz="2000" dirty="0" smtClean="0">
              <a:ea typeface="宋体" charset="-122"/>
            </a:endParaRPr>
          </a:p>
          <a:p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813196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箭头连接符 8"/>
          <p:cNvCxnSpPr/>
          <p:nvPr/>
        </p:nvCxnSpPr>
        <p:spPr>
          <a:xfrm flipV="1">
            <a:off x="1295400" y="1905000"/>
            <a:ext cx="24384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400" y="1600201"/>
            <a:ext cx="6324600" cy="36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lnSpc>
                <a:spcPct val="80000"/>
              </a:lnSpc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schemeClr val="tx2"/>
                </a:solidFill>
              </a:rPr>
              <a:t>The available network interfaces are listed here</a:t>
            </a:r>
            <a:endParaRPr lang="zh-CN" altLang="en-US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zh-CN" b="1" dirty="0" smtClean="0">
                <a:ea typeface="宋体" charset="-122"/>
              </a:rPr>
              <a:t>CHOOSING THE INTERFACE</a:t>
            </a:r>
            <a:endParaRPr lang="en-CA" altLang="zh-CN" b="1" dirty="0" smtClean="0">
              <a:ea typeface="宋体" charset="-122"/>
            </a:endParaRPr>
          </a:p>
        </p:txBody>
      </p:sp>
      <p:pic>
        <p:nvPicPr>
          <p:cNvPr id="5" name="Content Placeholder 4" descr="Untit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0920" y="1935163"/>
            <a:ext cx="8202160" cy="43894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CAPTURING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Click on the specific interface you want to capture traffic from.</a:t>
            </a:r>
          </a:p>
          <a:p>
            <a:pPr>
              <a:lnSpc>
                <a:spcPct val="80000"/>
              </a:lnSpc>
            </a:pP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8673" name="Picture 1" descr="C:\Users\Rebekah\AppData\Roaming\Tencent\Users\14288875\QQ\WinTemp\RichOle\6~I87RH%B9C1Z~QDN6EGE[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98490"/>
            <a:ext cx="7239000" cy="3984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12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ANALYZING CAPTURED DATA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02E-1CB3-47E7-82B1-BCA8A5B87EC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6626" name="Picture 2" descr="C:\Users\Rebekah\AppData\Roaming\Tencent\Users\14288875\QQ\WinTemp\RichOle\E[[4D7UX`TF1H9WYG%PX%Q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840105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02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1427</TotalTime>
  <Words>1063</Words>
  <Application>Microsoft Office PowerPoint</Application>
  <PresentationFormat>On-screen Show (4:3)</PresentationFormat>
  <Paragraphs>208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USING WIRESHARK TO CAPTURE AND ANALYZE NETWORK DATA </vt:lpstr>
      <vt:lpstr>WIRESHARK </vt:lpstr>
      <vt:lpstr>FEATURES AND FUNCTIONALITIES  OF WIRESHARK</vt:lpstr>
      <vt:lpstr>INSTALLING WIRESHARK</vt:lpstr>
      <vt:lpstr>Before CAPTURING DATA</vt:lpstr>
      <vt:lpstr>CAPTURING DATA</vt:lpstr>
      <vt:lpstr>CHOOSING THE INTERFACE</vt:lpstr>
      <vt:lpstr>CAPTURING DATA</vt:lpstr>
      <vt:lpstr>ANALYZING CAPTURED DATA </vt:lpstr>
      <vt:lpstr>ANALYZING CAPTURED DATA </vt:lpstr>
      <vt:lpstr>ANALYZING CAPTURED DATA </vt:lpstr>
      <vt:lpstr> SO MANY STRANGE PACKETS! </vt:lpstr>
      <vt:lpstr>WIRESHARK FILTERS</vt:lpstr>
      <vt:lpstr> CAPTURE OPTIONS </vt:lpstr>
      <vt:lpstr>EXAMPLE OF A CAPTURE FILTER</vt:lpstr>
      <vt:lpstr>EXAMPLE OF A DISPLAY FILTER</vt:lpstr>
      <vt:lpstr>WIRESHARK FILTERS</vt:lpstr>
      <vt:lpstr>WIRESHARK FILTERS </vt:lpstr>
      <vt:lpstr>WIRESHARK FILTERS</vt:lpstr>
      <vt:lpstr>CAPTURE FILTERS </vt:lpstr>
      <vt:lpstr>CAPTURE FILTERS </vt:lpstr>
      <vt:lpstr>CAPTURE FILTERS(EXAMPLES)</vt:lpstr>
      <vt:lpstr>CAPTURE FILTERS(EXAMPLES)</vt:lpstr>
      <vt:lpstr>DISPLAY FILTERS </vt:lpstr>
      <vt:lpstr>DISPLAY FILTERS(EXAMPLES)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C/C++</dc:title>
  <dc:creator>Maryam Elahi</dc:creator>
  <cp:lastModifiedBy>aaa</cp:lastModifiedBy>
  <cp:revision>195</cp:revision>
  <dcterms:created xsi:type="dcterms:W3CDTF">2012-01-12T02:04:27Z</dcterms:created>
  <dcterms:modified xsi:type="dcterms:W3CDTF">2013-01-30T05:50:02Z</dcterms:modified>
</cp:coreProperties>
</file>