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5" r:id="rId18"/>
    <p:sldId id="276" r:id="rId19"/>
    <p:sldId id="274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05EFB-4D16-46F1-831E-BF0A1CC030F0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F8BC2-1A3E-4B31-9FAE-3DF872B183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60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31286" indent="-281264"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25055" indent="-225011"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575077" indent="-225011"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25099" indent="-225011"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475121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25143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375165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25187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415DCA11-55FF-40E2-9FBC-D7A944B0D439}" type="slidenum">
              <a:rPr lang="en-US" sz="1200">
                <a:latin typeface="Times New Roman" charset="0"/>
              </a:rPr>
              <a:pPr/>
              <a:t>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897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23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95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15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586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5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033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389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389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89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583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69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463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59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20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08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30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98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78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8593F-0658-4122-BB79-1DEF392674F0}" type="datetime1">
              <a:rPr lang="en-US" smtClean="0"/>
              <a:pPr/>
              <a:t>1/28/2013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F5DE9-91D8-4244-A808-CBD359ED8CA0}" type="datetime1">
              <a:rPr lang="en-US" smtClean="0"/>
              <a:pPr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FD55F-3777-4820-9CA7-D79FEB0F917D}" type="datetime1">
              <a:rPr lang="en-US" smtClean="0"/>
              <a:pPr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8BF6-FF23-4B92-9B9D-EF1B429C388A}" type="datetime1">
              <a:rPr lang="en-US" smtClean="0"/>
              <a:pPr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117-852B-4246-B8B5-51F5EAF52BF9}" type="datetime1">
              <a:rPr lang="en-US" smtClean="0"/>
              <a:pPr/>
              <a:t>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1B5E-98CF-4977-83B3-051A0DDA8857}" type="datetime1">
              <a:rPr lang="en-US" smtClean="0"/>
              <a:pPr/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5ADA-7E3B-476B-9591-F58A1D4F9D73}" type="datetime1">
              <a:rPr lang="en-US" smtClean="0"/>
              <a:pPr/>
              <a:t>1/28/2013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2355-E936-4D71-B45A-736F4D0645CB}" type="datetime1">
              <a:rPr lang="en-US" smtClean="0"/>
              <a:pPr/>
              <a:t>1/28/2013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977B-206F-45F3-BA81-F456971E7F89}" type="datetime1">
              <a:rPr lang="en-US" smtClean="0"/>
              <a:pPr/>
              <a:t>1/28/2013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E8C8C-0015-4623-B762-0DE50FBB3847}" type="datetime1">
              <a:rPr lang="en-US" smtClean="0"/>
              <a:pPr/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8C8F-F528-4427-A054-30BA5CD6D3C6}" type="datetime1">
              <a:rPr lang="en-US" smtClean="0"/>
              <a:pPr/>
              <a:t>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43E296-F1C3-4DB7-BD9C-ECCFDFA711C1}" type="datetime1">
              <a:rPr lang="en-US" smtClean="0"/>
              <a:pPr/>
              <a:t>1/28/2013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9FCBF4-1258-46C9-B955-D76F96687C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marshall.com/easy/http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marshall.com/easy/http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ools.ietf.org/pdf/rfc2616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1" dirty="0"/>
              <a:t>HTTP </a:t>
            </a:r>
            <a:r>
              <a:rPr lang="en-US" sz="3600" b="1" dirty="0" smtClean="0"/>
              <a:t>Protocol Specification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CPSC 441 Tutorial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TA: </a:t>
            </a:r>
            <a:r>
              <a:rPr lang="en-US" dirty="0" smtClean="0"/>
              <a:t>Fang Wang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327567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The content of these slides are taken from the online tutorial “HTTP Made Really Easy, A Practical Guide to Writing Clients and Servers” by James Marshall, (Extended and partially modified) </a:t>
            </a:r>
            <a:r>
              <a:rPr lang="en-US" sz="900" dirty="0" smtClean="0">
                <a:hlinkClick r:id="rId3"/>
              </a:rPr>
              <a:t>http://www.jmarshall.com/easy/http/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20020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HEAD </a:t>
            </a:r>
            <a:r>
              <a:rPr lang="en-US" b="1" dirty="0" smtClean="0"/>
              <a:t>Method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 HEAD request is just like a GET request, </a:t>
            </a:r>
            <a:r>
              <a:rPr lang="en-US" sz="2000" dirty="0" smtClean="0"/>
              <a:t>except:</a:t>
            </a:r>
          </a:p>
          <a:p>
            <a:pPr lvl="1"/>
            <a:r>
              <a:rPr lang="en-US" sz="1800" dirty="0" smtClean="0"/>
              <a:t>It </a:t>
            </a:r>
            <a:r>
              <a:rPr lang="en-US" sz="1800" dirty="0"/>
              <a:t>asks the server to return the response headers only, </a:t>
            </a:r>
            <a:r>
              <a:rPr lang="en-US" sz="1800" dirty="0" smtClean="0"/>
              <a:t>not </a:t>
            </a:r>
            <a:r>
              <a:rPr lang="en-US" sz="1800" dirty="0"/>
              <a:t>the actual </a:t>
            </a:r>
            <a:r>
              <a:rPr lang="en-US" sz="1800" dirty="0" smtClean="0"/>
              <a:t>resource. </a:t>
            </a:r>
            <a:r>
              <a:rPr lang="en-US" sz="1800" dirty="0"/>
              <a:t>(i.e. no message body)</a:t>
            </a:r>
            <a:endParaRPr lang="en-US" sz="1800" dirty="0" smtClean="0"/>
          </a:p>
          <a:p>
            <a:pPr lvl="1"/>
            <a:r>
              <a:rPr lang="en-US" sz="1800" dirty="0" smtClean="0"/>
              <a:t>This is used </a:t>
            </a:r>
            <a:r>
              <a:rPr lang="en-US" sz="1800" dirty="0"/>
              <a:t>to check characteristics of a resource without actually downloading </a:t>
            </a:r>
            <a:r>
              <a:rPr lang="en-US" sz="1800" dirty="0" smtClean="0"/>
              <a:t>it</a:t>
            </a:r>
          </a:p>
          <a:p>
            <a:pPr lvl="1"/>
            <a:r>
              <a:rPr lang="en-US" sz="1800" dirty="0" smtClean="0"/>
              <a:t>HEAD is used when </a:t>
            </a:r>
            <a:r>
              <a:rPr lang="en-US" sz="1800" dirty="0"/>
              <a:t>you don't actually need a file's contents.</a:t>
            </a:r>
          </a:p>
          <a:p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response to a HEAD request must </a:t>
            </a:r>
            <a:r>
              <a:rPr lang="en-US" sz="2000" i="1" dirty="0"/>
              <a:t>never</a:t>
            </a:r>
            <a:r>
              <a:rPr lang="en-US" sz="2000" dirty="0"/>
              <a:t> contain a message body, just the status line and headers.</a:t>
            </a:r>
          </a:p>
          <a:p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4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POST </a:t>
            </a:r>
            <a:r>
              <a:rPr lang="en-US" b="1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 </a:t>
            </a:r>
            <a:r>
              <a:rPr lang="en-US" dirty="0"/>
              <a:t>POST request is used to send data to the </a:t>
            </a:r>
            <a:r>
              <a:rPr lang="en-US" dirty="0" smtClean="0"/>
              <a:t>server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POST request is different from a GET request in the following ways:</a:t>
            </a:r>
          </a:p>
          <a:p>
            <a:pPr lvl="1"/>
            <a:r>
              <a:rPr lang="en-US" dirty="0"/>
              <a:t>There's a block of data sent with the request, in the message body. </a:t>
            </a:r>
            <a:endParaRPr lang="en-US" dirty="0" smtClean="0"/>
          </a:p>
          <a:p>
            <a:pPr lvl="1"/>
            <a:r>
              <a:rPr lang="en-US" dirty="0" smtClean="0"/>
              <a:t>There </a:t>
            </a:r>
            <a:r>
              <a:rPr lang="en-US" dirty="0"/>
              <a:t>are usually extra headers to describe this message body, </a:t>
            </a:r>
            <a:r>
              <a:rPr lang="en-US" dirty="0" smtClean="0"/>
              <a:t>e.g.,</a:t>
            </a:r>
            <a:r>
              <a:rPr lang="en-US" dirty="0"/>
              <a:t> </a:t>
            </a:r>
            <a:r>
              <a:rPr lang="en-US" b="1" dirty="0"/>
              <a:t>Content-Type:</a:t>
            </a:r>
            <a:r>
              <a:rPr lang="en-US" dirty="0"/>
              <a:t> and </a:t>
            </a:r>
            <a:r>
              <a:rPr lang="en-US" b="1" dirty="0"/>
              <a:t>Content-Length: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 </a:t>
            </a:r>
            <a:r>
              <a:rPr lang="en-US" i="1" dirty="0"/>
              <a:t>request URI</a:t>
            </a:r>
            <a:r>
              <a:rPr lang="en-US" dirty="0"/>
              <a:t> is not a resource to retrieve; it's usually a program to </a:t>
            </a:r>
            <a:r>
              <a:rPr lang="en-US" dirty="0" smtClean="0"/>
              <a:t>handle the </a:t>
            </a:r>
            <a:r>
              <a:rPr lang="en-US" dirty="0"/>
              <a:t>data you're sending.</a:t>
            </a:r>
          </a:p>
          <a:p>
            <a:pPr lvl="1"/>
            <a:r>
              <a:rPr lang="en-US" dirty="0"/>
              <a:t>The HTTP response is normally program output, not a static file.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most common use of POST, </a:t>
            </a:r>
            <a:r>
              <a:rPr lang="en-US" dirty="0" smtClean="0"/>
              <a:t>is </a:t>
            </a:r>
            <a:r>
              <a:rPr lang="en-US" dirty="0"/>
              <a:t>to submit HTML form data to CGI scripts. </a:t>
            </a:r>
            <a:r>
              <a:rPr lang="en-US" dirty="0" smtClean="0"/>
              <a:t>In this case:</a:t>
            </a:r>
          </a:p>
          <a:p>
            <a:pPr lvl="1"/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b="1" dirty="0"/>
              <a:t>Content-Type:</a:t>
            </a:r>
            <a:r>
              <a:rPr lang="en-US" dirty="0"/>
              <a:t> header is usually </a:t>
            </a:r>
            <a:r>
              <a:rPr lang="en-US" b="1" dirty="0"/>
              <a:t>application/x-www-form-</a:t>
            </a:r>
            <a:r>
              <a:rPr lang="en-US" b="1" dirty="0" err="1"/>
              <a:t>urlencoded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b="1" dirty="0"/>
              <a:t>Content-Length:</a:t>
            </a:r>
            <a:r>
              <a:rPr lang="en-US" dirty="0"/>
              <a:t> header gives the length of the URL-encoded form </a:t>
            </a:r>
            <a:r>
              <a:rPr lang="en-US" dirty="0" smtClean="0"/>
              <a:t>data.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0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POST </a:t>
            </a:r>
            <a:r>
              <a:rPr lang="en-US" b="1" dirty="0" smtClean="0"/>
              <a:t>Method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19071"/>
            <a:ext cx="4038600" cy="440740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Here's a typical form submission, using POST: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You </a:t>
            </a:r>
            <a:r>
              <a:rPr lang="en-US" dirty="0"/>
              <a:t>can use a POST request to send whatever data you want, not just form submissions. Just make sure the sender and the receiving program agree on the format.</a:t>
            </a:r>
          </a:p>
          <a:p>
            <a:endParaRPr lang="en-US" dirty="0"/>
          </a:p>
          <a:p>
            <a:r>
              <a:rPr lang="en-US" dirty="0"/>
              <a:t>The GET method can also be used to submit forms. The form data is URL-encoded and appended to the request URI. 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43400" y="1719071"/>
            <a:ext cx="4343400" cy="4407408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endParaRPr lang="en-US" sz="2600" dirty="0" smtClean="0"/>
          </a:p>
          <a:p>
            <a:pPr marL="114300" indent="0">
              <a:buNone/>
            </a:pPr>
            <a:r>
              <a:rPr lang="en-US" sz="2600" dirty="0" smtClean="0"/>
              <a:t>POST </a:t>
            </a:r>
            <a:r>
              <a:rPr lang="en-US" sz="2600" dirty="0"/>
              <a:t>/</a:t>
            </a:r>
            <a:r>
              <a:rPr lang="en-US" sz="2600" dirty="0" err="1"/>
              <a:t>login.jsp</a:t>
            </a:r>
            <a:r>
              <a:rPr lang="en-US" sz="2600" dirty="0"/>
              <a:t> HTTP/1.1</a:t>
            </a:r>
          </a:p>
          <a:p>
            <a:pPr marL="114300" indent="0">
              <a:buNone/>
            </a:pPr>
            <a:r>
              <a:rPr lang="en-US" sz="2600" dirty="0" smtClean="0"/>
              <a:t>Host</a:t>
            </a:r>
            <a:r>
              <a:rPr lang="en-US" sz="2600" dirty="0"/>
              <a:t>: www.mysite.com</a:t>
            </a:r>
          </a:p>
          <a:p>
            <a:pPr marL="114300" indent="0">
              <a:buNone/>
            </a:pPr>
            <a:r>
              <a:rPr lang="en-US" sz="2600" dirty="0" smtClean="0"/>
              <a:t>User-Agent</a:t>
            </a:r>
            <a:r>
              <a:rPr lang="en-US" sz="2600" dirty="0"/>
              <a:t>: Mozilla/4.0</a:t>
            </a:r>
          </a:p>
          <a:p>
            <a:pPr marL="114300" indent="0">
              <a:buNone/>
            </a:pPr>
            <a:r>
              <a:rPr lang="en-US" sz="2600" dirty="0" smtClean="0"/>
              <a:t>Content-Length</a:t>
            </a:r>
            <a:r>
              <a:rPr lang="en-US" sz="2600" dirty="0"/>
              <a:t>: 27</a:t>
            </a:r>
          </a:p>
          <a:p>
            <a:pPr marL="114300" indent="0">
              <a:buNone/>
            </a:pPr>
            <a:r>
              <a:rPr lang="en-US" sz="2200" dirty="0" smtClean="0"/>
              <a:t>Content-Type</a:t>
            </a:r>
            <a:r>
              <a:rPr lang="en-US" sz="2200" dirty="0"/>
              <a:t>: </a:t>
            </a:r>
            <a:r>
              <a:rPr lang="en-US" sz="1900" dirty="0" smtClean="0"/>
              <a:t>application/x-www-form-</a:t>
            </a:r>
            <a:r>
              <a:rPr lang="en-US" sz="1900" dirty="0" err="1" smtClean="0"/>
              <a:t>urlencoded</a:t>
            </a:r>
            <a:endParaRPr lang="en-US" sz="2200" dirty="0"/>
          </a:p>
          <a:p>
            <a:pPr marL="114300" indent="0">
              <a:buNone/>
            </a:pPr>
            <a:endParaRPr lang="en-US" sz="2600" dirty="0"/>
          </a:p>
          <a:p>
            <a:pPr marL="114300" indent="0">
              <a:buNone/>
            </a:pPr>
            <a:r>
              <a:rPr lang="en-US" sz="2600" dirty="0" err="1" smtClean="0"/>
              <a:t>userid</a:t>
            </a:r>
            <a:r>
              <a:rPr lang="en-US" sz="2600" dirty="0" smtClean="0"/>
              <a:t>=</a:t>
            </a:r>
            <a:r>
              <a:rPr lang="en-US" sz="2600" dirty="0" err="1" smtClean="0"/>
              <a:t>joe&amp;password</a:t>
            </a:r>
            <a:r>
              <a:rPr lang="en-US" sz="2600" dirty="0" smtClean="0"/>
              <a:t>=</a:t>
            </a:r>
            <a:r>
              <a:rPr lang="en-US" sz="2600" dirty="0" err="1" smtClean="0"/>
              <a:t>guessme</a:t>
            </a:r>
            <a:endParaRPr lang="en-US" sz="2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3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Persistent Connections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Persistent HTTP connection:</a:t>
            </a:r>
          </a:p>
          <a:p>
            <a:pPr lvl="1"/>
            <a:r>
              <a:rPr lang="en-US" sz="1800" dirty="0" smtClean="0"/>
              <a:t>To increase performance, some servers allow persistent HTTP connections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The server does not immediately close the connection after sending the response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The responses should be sent back in the same order as requests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"</a:t>
            </a:r>
            <a:r>
              <a:rPr lang="en-US" sz="1800" b="1" dirty="0"/>
              <a:t>Connection: close</a:t>
            </a:r>
            <a:r>
              <a:rPr lang="en-US" sz="1800" dirty="0"/>
              <a:t>" </a:t>
            </a:r>
            <a:r>
              <a:rPr lang="en-US" sz="1800" dirty="0" smtClean="0"/>
              <a:t>header in a request indicates </a:t>
            </a:r>
            <a:r>
              <a:rPr lang="en-US" sz="1800" dirty="0"/>
              <a:t>that </a:t>
            </a:r>
            <a:r>
              <a:rPr lang="en-US" sz="1800" dirty="0" smtClean="0"/>
              <a:t>the </a:t>
            </a:r>
            <a:r>
              <a:rPr lang="en-US" sz="1800" dirty="0"/>
              <a:t>final </a:t>
            </a:r>
            <a:r>
              <a:rPr lang="en-US" sz="1800" dirty="0" smtClean="0"/>
              <a:t>request for </a:t>
            </a:r>
            <a:r>
              <a:rPr lang="en-US" sz="1800" dirty="0"/>
              <a:t>the </a:t>
            </a:r>
            <a:r>
              <a:rPr lang="en-US" sz="1800" dirty="0" smtClean="0"/>
              <a:t>connection. The </a:t>
            </a:r>
            <a:r>
              <a:rPr lang="en-US" sz="1800" dirty="0"/>
              <a:t>server should close the connection after sending the response. Also, the server should close an idle connection after some timeout </a:t>
            </a:r>
            <a:r>
              <a:rPr lang="en-US" sz="1800" dirty="0" smtClean="0"/>
              <a:t>period.</a:t>
            </a:r>
            <a:endParaRPr lang="en-US" sz="18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9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To avoid sending resources that don't need to be sent, thus saving bandwidth</a:t>
            </a:r>
          </a:p>
          <a:p>
            <a:endParaRPr lang="en-US" sz="2000" dirty="0" smtClean="0"/>
          </a:p>
          <a:p>
            <a:r>
              <a:rPr lang="en-US" sz="2000" dirty="0" smtClean="0"/>
              <a:t>Proxy or web browser check if the required content is already available in the cache. </a:t>
            </a:r>
          </a:p>
          <a:p>
            <a:pPr lvl="1"/>
            <a:r>
              <a:rPr lang="en-US" sz="1800" dirty="0" smtClean="0"/>
              <a:t>A copy of the previous content is saved in the cache</a:t>
            </a:r>
          </a:p>
          <a:p>
            <a:pPr lvl="1"/>
            <a:r>
              <a:rPr lang="en-US" sz="1800" dirty="0" smtClean="0"/>
              <a:t>Upon a new request, first the cache is searched</a:t>
            </a:r>
          </a:p>
          <a:p>
            <a:pPr lvl="1"/>
            <a:r>
              <a:rPr lang="en-US" sz="1800" dirty="0" smtClean="0"/>
              <a:t>If found in cache, return the content from cache</a:t>
            </a:r>
          </a:p>
          <a:p>
            <a:pPr lvl="1"/>
            <a:r>
              <a:rPr lang="en-US" sz="1800" dirty="0" smtClean="0"/>
              <a:t>If not in cache, send request to the server</a:t>
            </a:r>
          </a:p>
          <a:p>
            <a:endParaRPr lang="en-US" sz="2000" dirty="0" smtClean="0"/>
          </a:p>
          <a:p>
            <a:r>
              <a:rPr lang="en-US" sz="2000" dirty="0" smtClean="0"/>
              <a:t>But what if the content is out of date? </a:t>
            </a:r>
          </a:p>
          <a:p>
            <a:pPr lvl="1"/>
            <a:r>
              <a:rPr lang="en-US" sz="1800" dirty="0" smtClean="0"/>
              <a:t>We need to check if the content is modified since last access</a:t>
            </a:r>
          </a:p>
          <a:p>
            <a:pPr lvl="1"/>
            <a:endParaRPr lang="en-US" sz="18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1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Date: </a:t>
            </a:r>
            <a:r>
              <a:rPr lang="en-US" b="1" dirty="0" smtClean="0"/>
              <a:t>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We need </a:t>
            </a:r>
            <a:r>
              <a:rPr lang="en-US" sz="2000" dirty="0" err="1" smtClean="0"/>
              <a:t>timestamped</a:t>
            </a:r>
            <a:r>
              <a:rPr lang="en-US" sz="2000" dirty="0" smtClean="0"/>
              <a:t> responses for caching. </a:t>
            </a:r>
          </a:p>
          <a:p>
            <a:endParaRPr lang="en-US" sz="2000" dirty="0" smtClean="0"/>
          </a:p>
          <a:p>
            <a:r>
              <a:rPr lang="en-US" sz="2000" dirty="0" smtClean="0"/>
              <a:t>Servers </a:t>
            </a:r>
            <a:r>
              <a:rPr lang="en-US" sz="2000" dirty="0"/>
              <a:t>must timestamp every response with a </a:t>
            </a:r>
            <a:r>
              <a:rPr lang="en-US" sz="2000" b="1" dirty="0"/>
              <a:t>Date:</a:t>
            </a:r>
            <a:r>
              <a:rPr lang="en-US" sz="2000" dirty="0"/>
              <a:t> header containing the current </a:t>
            </a:r>
            <a:r>
              <a:rPr lang="en-US" sz="2000" dirty="0" smtClean="0"/>
              <a:t>time e.g., 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 smtClean="0"/>
              <a:t>	</a:t>
            </a:r>
          </a:p>
          <a:p>
            <a:pPr marL="114300" indent="0">
              <a:buNone/>
            </a:pPr>
            <a:r>
              <a:rPr lang="en-US" sz="2000" b="1" dirty="0"/>
              <a:t>	</a:t>
            </a:r>
            <a:r>
              <a:rPr lang="en-US" sz="2000" dirty="0" smtClean="0">
                <a:solidFill>
                  <a:schemeClr val="accent2"/>
                </a:solidFill>
              </a:rPr>
              <a:t>Date</a:t>
            </a:r>
            <a:r>
              <a:rPr lang="en-US" sz="2000" dirty="0">
                <a:solidFill>
                  <a:schemeClr val="accent2"/>
                </a:solidFill>
              </a:rPr>
              <a:t>: Fri, 31 Dec 1999 23:59:59 GMT </a:t>
            </a:r>
            <a:endParaRPr lang="en-US" sz="2000" dirty="0" smtClean="0">
              <a:solidFill>
                <a:schemeClr val="accent2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All </a:t>
            </a:r>
            <a:r>
              <a:rPr lang="en-US" sz="2000" dirty="0"/>
              <a:t>responses except those with 100-level status (but including error responses) must include the </a:t>
            </a:r>
            <a:r>
              <a:rPr lang="en-US" sz="2000" b="1" dirty="0"/>
              <a:t>Date:</a:t>
            </a:r>
            <a:r>
              <a:rPr lang="en-US" sz="2000" dirty="0"/>
              <a:t> header.</a:t>
            </a:r>
          </a:p>
          <a:p>
            <a:endParaRPr lang="en-US" sz="2000" dirty="0" smtClean="0"/>
          </a:p>
          <a:p>
            <a:r>
              <a:rPr lang="en-US" sz="2000" dirty="0" smtClean="0"/>
              <a:t>All </a:t>
            </a:r>
            <a:r>
              <a:rPr lang="en-US" sz="2000" dirty="0"/>
              <a:t>time values in HTTP use Greenwich Mean Time.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5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Conditional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If-Modified-Since:</a:t>
            </a:r>
            <a:r>
              <a:rPr lang="en-US" dirty="0"/>
              <a:t> </a:t>
            </a:r>
            <a:r>
              <a:rPr lang="en-US" dirty="0" smtClean="0"/>
              <a:t>This header is used with the </a:t>
            </a:r>
            <a:r>
              <a:rPr lang="en-US" b="1" dirty="0" smtClean="0"/>
              <a:t>GET </a:t>
            </a:r>
            <a:r>
              <a:rPr lang="en-US" dirty="0" smtClean="0"/>
              <a:t>method to check if a content is modified since the last access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 requested resource has been modified since the given date, ignore the header and return the </a:t>
            </a:r>
            <a:r>
              <a:rPr lang="en-US" dirty="0" smtClean="0"/>
              <a:t>resource. </a:t>
            </a:r>
          </a:p>
          <a:p>
            <a:pPr lvl="1"/>
            <a:r>
              <a:rPr lang="en-US" dirty="0" smtClean="0"/>
              <a:t>Otherwise</a:t>
            </a:r>
            <a:r>
              <a:rPr lang="en-US" dirty="0"/>
              <a:t>, return a "</a:t>
            </a:r>
            <a:r>
              <a:rPr lang="en-US" b="1" dirty="0"/>
              <a:t>304 Not Modified</a:t>
            </a:r>
            <a:r>
              <a:rPr lang="en-US" dirty="0"/>
              <a:t>" response, including the </a:t>
            </a:r>
            <a:r>
              <a:rPr lang="en-US" b="1" dirty="0" err="1"/>
              <a:t>Date:</a:t>
            </a:r>
            <a:r>
              <a:rPr lang="en-US" dirty="0" err="1"/>
              <a:t>header</a:t>
            </a:r>
            <a:r>
              <a:rPr lang="en-US" dirty="0"/>
              <a:t> and no message body, </a:t>
            </a:r>
            <a:r>
              <a:rPr lang="en-US" dirty="0" smtClean="0"/>
              <a:t>e.g., </a:t>
            </a:r>
          </a:p>
          <a:p>
            <a:pPr lvl="1"/>
            <a:endParaRPr lang="en-US" dirty="0"/>
          </a:p>
          <a:p>
            <a:pPr marL="685800" lvl="2" indent="0">
              <a:buNone/>
            </a:pPr>
            <a:r>
              <a:rPr lang="en-US" dirty="0">
                <a:solidFill>
                  <a:schemeClr val="accent2"/>
                </a:solidFill>
              </a:rPr>
              <a:t>HTTP/1.1 304 Not Modified </a:t>
            </a:r>
            <a:endParaRPr lang="en-US" dirty="0" smtClean="0">
              <a:solidFill>
                <a:schemeClr val="accent2"/>
              </a:solidFill>
            </a:endParaRPr>
          </a:p>
          <a:p>
            <a:pPr marL="685800" lvl="2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Date</a:t>
            </a:r>
            <a:r>
              <a:rPr lang="en-US" dirty="0">
                <a:solidFill>
                  <a:schemeClr val="accent2"/>
                </a:solidFill>
              </a:rPr>
              <a:t>: Fri, 31 Dec 1999 23:59:59 GMT </a:t>
            </a:r>
            <a:endParaRPr lang="en-US" dirty="0" smtClean="0">
              <a:solidFill>
                <a:schemeClr val="accent2"/>
              </a:solidFill>
            </a:endParaRPr>
          </a:p>
          <a:p>
            <a:pPr marL="685800" lvl="2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[</a:t>
            </a:r>
            <a:r>
              <a:rPr lang="en-US" dirty="0">
                <a:solidFill>
                  <a:schemeClr val="accent2"/>
                </a:solidFill>
              </a:rPr>
              <a:t>blank line here] </a:t>
            </a:r>
            <a:endParaRPr lang="en-US" dirty="0" smtClean="0">
              <a:solidFill>
                <a:schemeClr val="accent2"/>
              </a:solidFill>
            </a:endParaRPr>
          </a:p>
          <a:p>
            <a:endParaRPr lang="en-US" dirty="0" smtClean="0"/>
          </a:p>
          <a:p>
            <a:r>
              <a:rPr lang="en-US" b="1" dirty="0" smtClean="0"/>
              <a:t>If-Unmodified-Since</a:t>
            </a:r>
            <a:r>
              <a:rPr lang="en-US" b="1" dirty="0"/>
              <a:t>:</a:t>
            </a:r>
            <a:r>
              <a:rPr lang="en-US" dirty="0"/>
              <a:t> header is similar, but can be used with any method.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requested resource has </a:t>
            </a:r>
            <a:r>
              <a:rPr lang="en-US" i="1" dirty="0"/>
              <a:t>not</a:t>
            </a:r>
            <a:r>
              <a:rPr lang="en-US" dirty="0"/>
              <a:t> been modified since the given date, ignore the header and return the </a:t>
            </a:r>
            <a:r>
              <a:rPr lang="en-US" dirty="0" smtClean="0"/>
              <a:t>resource. </a:t>
            </a:r>
          </a:p>
          <a:p>
            <a:pPr lvl="1"/>
            <a:r>
              <a:rPr lang="en-US" dirty="0" smtClean="0"/>
              <a:t>Otherwise</a:t>
            </a:r>
            <a:r>
              <a:rPr lang="en-US" dirty="0"/>
              <a:t>, return a "</a:t>
            </a:r>
            <a:r>
              <a:rPr lang="en-US" b="1" dirty="0"/>
              <a:t>412 Precondition Failed</a:t>
            </a:r>
            <a:r>
              <a:rPr lang="en-US" dirty="0"/>
              <a:t>" response, </a:t>
            </a:r>
            <a:r>
              <a:rPr lang="en-US" dirty="0" smtClean="0"/>
              <a:t>e.g.,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114300" indent="0">
              <a:buNone/>
            </a:pPr>
            <a:r>
              <a:rPr lang="en-US" sz="1900" dirty="0"/>
              <a:t>	</a:t>
            </a:r>
            <a:r>
              <a:rPr lang="en-US" sz="1900" dirty="0" smtClean="0">
                <a:solidFill>
                  <a:schemeClr val="accent2"/>
                </a:solidFill>
              </a:rPr>
              <a:t>HTTP/1.1 </a:t>
            </a:r>
            <a:r>
              <a:rPr lang="en-US" sz="1900" dirty="0">
                <a:solidFill>
                  <a:schemeClr val="accent2"/>
                </a:solidFill>
              </a:rPr>
              <a:t>412 Precondition Failed [blank line here]</a:t>
            </a:r>
            <a:endParaRPr lang="en-US" sz="19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3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Conditional Get Example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Request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>
          <a:xfrm>
            <a:off x="4876800" y="1905000"/>
            <a:ext cx="4041775" cy="654843"/>
          </a:xfrm>
        </p:spPr>
        <p:txBody>
          <a:bodyPr/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3352800" cy="16002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CA" sz="1600" dirty="0" smtClean="0"/>
              <a:t>GET /sample.html HTTP/1.1</a:t>
            </a:r>
            <a:br>
              <a:rPr lang="en-CA" sz="1600" dirty="0" smtClean="0"/>
            </a:br>
            <a:r>
              <a:rPr lang="en-CA" sz="1600" dirty="0" smtClean="0"/>
              <a:t>Host: example.com3.</a:t>
            </a:r>
            <a:endParaRPr lang="en-US" sz="16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114801" y="2514600"/>
            <a:ext cx="4572000" cy="22860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CA" sz="1600" dirty="0" smtClean="0"/>
              <a:t>HTTP/1.x 200 OK</a:t>
            </a:r>
            <a:br>
              <a:rPr lang="en-CA" sz="1600" dirty="0" smtClean="0"/>
            </a:br>
            <a:r>
              <a:rPr lang="en-CA" sz="1600" dirty="0" smtClean="0"/>
              <a:t>Content-Length: 32859</a:t>
            </a:r>
            <a:br>
              <a:rPr lang="en-CA" sz="1600" dirty="0" smtClean="0"/>
            </a:br>
            <a:r>
              <a:rPr lang="en-CA" sz="1600" dirty="0" smtClean="0"/>
              <a:t>Date: Tue, 27 Dec 2005 05:25:11 GMT</a:t>
            </a:r>
            <a:br>
              <a:rPr lang="en-CA" sz="1600" dirty="0" smtClean="0"/>
            </a:br>
            <a:r>
              <a:rPr lang="en-CA" sz="1600" dirty="0" smtClean="0"/>
              <a:t>Content-Type: text/html; </a:t>
            </a:r>
            <a:r>
              <a:rPr lang="en-CA" sz="1600" dirty="0" err="1" smtClean="0"/>
              <a:t>charset</a:t>
            </a:r>
            <a:r>
              <a:rPr lang="en-CA" sz="1600" dirty="0" smtClean="0"/>
              <a:t>=iso-8859-1</a:t>
            </a:r>
            <a:br>
              <a:rPr lang="en-CA" sz="1600" dirty="0" smtClean="0"/>
            </a:br>
            <a:r>
              <a:rPr lang="en-CA" sz="1600" dirty="0" smtClean="0"/>
              <a:t>Server: Apache/1.3.33 (Unix) PHP/4.3.10</a:t>
            </a:r>
            <a:br>
              <a:rPr lang="en-CA" sz="1600" dirty="0" smtClean="0"/>
            </a:br>
            <a:r>
              <a:rPr lang="en-CA" sz="1600" b="1" dirty="0" smtClean="0"/>
              <a:t>Cache-Control</a:t>
            </a:r>
            <a:r>
              <a:rPr lang="en-CA" sz="1600" dirty="0" smtClean="0"/>
              <a:t>: max-age=21600</a:t>
            </a:r>
            <a:br>
              <a:rPr lang="en-CA" sz="1600" dirty="0" smtClean="0"/>
            </a:br>
            <a:r>
              <a:rPr lang="en-CA" sz="1600" b="1" dirty="0" smtClean="0"/>
              <a:t>Last-Modified</a:t>
            </a:r>
            <a:r>
              <a:rPr lang="en-CA" sz="1600" dirty="0" smtClean="0"/>
              <a:t>: Wed, 01 Sep 2004 13:24:52 GMT</a:t>
            </a:r>
            <a:br>
              <a:rPr lang="en-CA" sz="1600" dirty="0" smtClean="0"/>
            </a:br>
            <a:r>
              <a:rPr lang="en-CA" sz="1600" b="1" dirty="0" err="1" smtClean="0"/>
              <a:t>Etag</a:t>
            </a:r>
            <a:r>
              <a:rPr lang="en-CA" sz="1600" dirty="0" smtClean="0"/>
              <a:t>: “4135cda4″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1600200"/>
            <a:ext cx="4557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Consider the very first request of the Client:</a:t>
            </a:r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6400800"/>
            <a:ext cx="75265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From: http://ruturajv.wordpress.com/2005/12/27/conditional-get-request/</a:t>
            </a:r>
            <a:endParaRPr lang="en-CA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4724400"/>
            <a:ext cx="784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Cache-Control</a:t>
            </a:r>
            <a:r>
              <a:rPr lang="en-CA" dirty="0" smtClean="0"/>
              <a:t>: It tells the client the maximum time in seconds to cache the document.</a:t>
            </a:r>
          </a:p>
          <a:p>
            <a:r>
              <a:rPr lang="en-CA" b="1" dirty="0" smtClean="0"/>
              <a:t>Last-Modified</a:t>
            </a:r>
            <a:r>
              <a:rPr lang="en-CA" dirty="0" smtClean="0"/>
              <a:t>: The document’s last modified date</a:t>
            </a:r>
          </a:p>
          <a:p>
            <a:r>
              <a:rPr lang="en-CA" b="1" dirty="0" err="1" smtClean="0"/>
              <a:t>Etag</a:t>
            </a:r>
            <a:r>
              <a:rPr lang="en-CA" dirty="0" smtClean="0"/>
              <a:t>: A unique hash for the document.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841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Conditional Get Example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2819400"/>
            <a:ext cx="4040188" cy="659352"/>
          </a:xfrm>
        </p:spPr>
        <p:txBody>
          <a:bodyPr/>
          <a:lstStyle/>
          <a:p>
            <a:r>
              <a:rPr lang="en-US" dirty="0" smtClean="0"/>
              <a:t>Request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>
          <a:xfrm>
            <a:off x="4419600" y="2819400"/>
            <a:ext cx="4041775" cy="654843"/>
          </a:xfrm>
        </p:spPr>
        <p:txBody>
          <a:bodyPr/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228600" y="3581400"/>
            <a:ext cx="4040188" cy="23622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1600" dirty="0"/>
              <a:t>GET /sample.html HTTP/1.1</a:t>
            </a:r>
            <a:br>
              <a:rPr lang="en-US" sz="1600" dirty="0"/>
            </a:br>
            <a:r>
              <a:rPr lang="en-US" sz="1600" dirty="0"/>
              <a:t>Host: example.com</a:t>
            </a:r>
            <a:br>
              <a:rPr lang="en-US" sz="1600" dirty="0"/>
            </a:br>
            <a:r>
              <a:rPr lang="en-US" sz="1600" dirty="0"/>
              <a:t>If-Modified-Since: Wed, 01 Sep </a:t>
            </a:r>
            <a:r>
              <a:rPr lang="en-US" sz="1600" dirty="0" smtClean="0"/>
              <a:t>	2004 </a:t>
            </a:r>
            <a:r>
              <a:rPr lang="en-US" sz="1600" dirty="0"/>
              <a:t>13:24:52 GMT</a:t>
            </a:r>
            <a:br>
              <a:rPr lang="en-US" sz="1600" dirty="0"/>
            </a:br>
            <a:r>
              <a:rPr lang="en-US" sz="1600" dirty="0"/>
              <a:t>If-None-Match: “4135cda4″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114800" y="3657600"/>
            <a:ext cx="4041775" cy="22098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1600" dirty="0" smtClean="0"/>
              <a:t>HTTP/1.1 </a:t>
            </a:r>
            <a:r>
              <a:rPr lang="en-US" sz="1600" dirty="0"/>
              <a:t>304 Not Modified</a:t>
            </a:r>
            <a:br>
              <a:rPr lang="en-US" sz="1600" dirty="0"/>
            </a:br>
            <a:r>
              <a:rPr lang="en-US" sz="1600" dirty="0" smtClean="0"/>
              <a:t>Expires</a:t>
            </a:r>
            <a:r>
              <a:rPr lang="en-US" sz="1600" dirty="0"/>
              <a:t>: Tue, 27 Dec 2005 11:25:19 </a:t>
            </a:r>
            <a:r>
              <a:rPr lang="en-US" sz="1600" dirty="0" smtClean="0"/>
              <a:t>	GMT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Date: Tue, 27 Dec 2005 05:25:19 GMT</a:t>
            </a:r>
            <a:br>
              <a:rPr lang="en-US" sz="1600" dirty="0"/>
            </a:br>
            <a:r>
              <a:rPr lang="en-US" sz="1600" dirty="0"/>
              <a:t>Server: Apache/1.3.33 (Unix) </a:t>
            </a:r>
            <a:r>
              <a:rPr lang="en-US" sz="1600" dirty="0" smtClean="0"/>
              <a:t>	PHP/4.3.10</a:t>
            </a:r>
          </a:p>
          <a:p>
            <a:pPr marL="114300" indent="0">
              <a:buNone/>
            </a:pPr>
            <a:r>
              <a:rPr lang="en-CA" sz="1600" dirty="0" err="1" smtClean="0"/>
              <a:t>Etag</a:t>
            </a:r>
            <a:r>
              <a:rPr lang="en-CA" sz="1600" dirty="0" smtClean="0"/>
              <a:t>: “4135cda4″</a:t>
            </a:r>
            <a:br>
              <a:rPr lang="en-CA" sz="1600" dirty="0" smtClean="0"/>
            </a:br>
            <a:r>
              <a:rPr lang="en-CA" sz="1600" dirty="0" smtClean="0"/>
              <a:t>Cache-Control: max-age=21600 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96200" y="5899150"/>
            <a:ext cx="762000" cy="365125"/>
          </a:xfrm>
        </p:spPr>
        <p:txBody>
          <a:bodyPr/>
          <a:lstStyle/>
          <a:p>
            <a:fld id="{F49FCBF4-1258-46C9-B955-D76F96687C4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" y="1447800"/>
            <a:ext cx="8153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Next time when the user calls for the same document within the specified cache time frame (in this case for 21600 seconds), the browser(client) will make a conditional get request, try to ask the server that if the document is modified after the specified time zone whose hashed value was the </a:t>
            </a:r>
            <a:r>
              <a:rPr lang="en-CA" dirty="0" err="1" smtClean="0"/>
              <a:t>Etag</a:t>
            </a:r>
            <a:r>
              <a:rPr lang="en-CA" dirty="0" smtClean="0"/>
              <a:t> value</a:t>
            </a:r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6400800"/>
            <a:ext cx="75265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From: http://ruturajv.wordpress.com/2005/12/27/conditional-get-request/</a:t>
            </a:r>
            <a:endParaRPr lang="en-CA" sz="1100" dirty="0"/>
          </a:p>
        </p:txBody>
      </p:sp>
    </p:spTree>
    <p:extLst>
      <p:ext uri="{BB962C8B-B14F-4D97-AF65-F5344CB8AC3E}">
        <p14:creationId xmlns:p14="http://schemas.microsoft.com/office/powerpoint/2010/main" val="209841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Redirection Example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28" y="1371600"/>
            <a:ext cx="4040188" cy="639762"/>
          </a:xfrm>
        </p:spPr>
        <p:txBody>
          <a:bodyPr/>
          <a:lstStyle/>
          <a:p>
            <a:r>
              <a:rPr lang="en-US" dirty="0" smtClean="0"/>
              <a:t>Request 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5025" y="1371600"/>
            <a:ext cx="4041775" cy="639762"/>
          </a:xfrm>
        </p:spPr>
        <p:txBody>
          <a:bodyPr/>
          <a:lstStyle/>
          <a:p>
            <a:r>
              <a:rPr lang="en-US" dirty="0" smtClean="0"/>
              <a:t>Response 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21328" y="2057399"/>
            <a:ext cx="3918860" cy="234712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1400" dirty="0"/>
              <a:t>GET /~</a:t>
            </a:r>
            <a:r>
              <a:rPr lang="en-US" sz="1400" dirty="0" err="1" smtClean="0"/>
              <a:t>carey</a:t>
            </a:r>
            <a:r>
              <a:rPr lang="en-US" sz="1400" dirty="0" smtClean="0"/>
              <a:t>/index.html HTTP/1.1</a:t>
            </a:r>
          </a:p>
          <a:p>
            <a:pPr marL="114300" indent="0">
              <a:buNone/>
            </a:pPr>
            <a:r>
              <a:rPr lang="en-US" sz="1400" dirty="0" smtClean="0"/>
              <a:t>Host: </a:t>
            </a:r>
            <a:r>
              <a:rPr lang="en-US" sz="1400" u="sng" dirty="0" smtClean="0">
                <a:solidFill>
                  <a:schemeClr val="accent5"/>
                </a:solidFill>
              </a:rPr>
              <a:t>www.cpsc.ucalgary.ca</a:t>
            </a:r>
            <a:endParaRPr lang="en-US" sz="1400" dirty="0" smtClean="0"/>
          </a:p>
          <a:p>
            <a:pPr marL="114300" indent="0">
              <a:buNone/>
            </a:pPr>
            <a:r>
              <a:rPr lang="en-US" sz="1400" dirty="0" smtClean="0"/>
              <a:t>Connection</a:t>
            </a:r>
            <a:r>
              <a:rPr lang="en-US" sz="1400" dirty="0"/>
              <a:t>: </a:t>
            </a:r>
            <a:r>
              <a:rPr lang="en-US" sz="1400" dirty="0" smtClean="0"/>
              <a:t>keep-alive</a:t>
            </a:r>
          </a:p>
          <a:p>
            <a:pPr marL="114300" indent="0">
              <a:buNone/>
            </a:pPr>
            <a:r>
              <a:rPr lang="en-US" sz="1400" dirty="0"/>
              <a:t>User-Agent: Mozilla/5.0 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[…]</a:t>
            </a:r>
            <a:endParaRPr lang="en-US" sz="1400" dirty="0" smtClean="0"/>
          </a:p>
          <a:p>
            <a:pPr marL="114300" indent="0">
              <a:buNone/>
            </a:pPr>
            <a:r>
              <a:rPr lang="en-US" sz="1400" dirty="0"/>
              <a:t>Accept: </a:t>
            </a:r>
            <a:r>
              <a:rPr lang="en-US" sz="1400" dirty="0" smtClean="0"/>
              <a:t>text/</a:t>
            </a:r>
            <a:r>
              <a:rPr lang="en-US" sz="1400" dirty="0" err="1" smtClean="0"/>
              <a:t>html,application</a:t>
            </a:r>
            <a:r>
              <a:rPr lang="en-US" sz="1400" dirty="0" smtClean="0"/>
              <a:t>/ </a:t>
            </a:r>
            <a:r>
              <a:rPr lang="en-US" sz="1400" dirty="0" smtClean="0">
                <a:solidFill>
                  <a:srgbClr val="FF0000"/>
                </a:solidFill>
              </a:rPr>
              <a:t>[…]</a:t>
            </a:r>
            <a:endParaRPr lang="en-US" sz="1400" dirty="0" smtClean="0"/>
          </a:p>
          <a:p>
            <a:pPr marL="114300" indent="0">
              <a:buNone/>
            </a:pPr>
            <a:r>
              <a:rPr lang="en-US" sz="1400" dirty="0"/>
              <a:t>Accept-Encoding: </a:t>
            </a:r>
            <a:r>
              <a:rPr lang="en-US" sz="1400" dirty="0" err="1" smtClean="0"/>
              <a:t>gzip,deflate,sdch</a:t>
            </a:r>
            <a:endParaRPr lang="en-US" sz="1400" dirty="0" smtClean="0"/>
          </a:p>
          <a:p>
            <a:pPr marL="114300" indent="0"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[…]</a:t>
            </a:r>
          </a:p>
          <a:p>
            <a:pPr marL="114300" indent="0">
              <a:buNone/>
            </a:pPr>
            <a:r>
              <a:rPr lang="en-US" sz="1400" dirty="0"/>
              <a:t>\r\n</a:t>
            </a:r>
          </a:p>
          <a:p>
            <a:pPr marL="114300" indent="0">
              <a:buNone/>
            </a:pPr>
            <a:endParaRPr lang="en-US" sz="1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4800" y="2057401"/>
            <a:ext cx="4800600" cy="137160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114300" indent="0">
              <a:spcBef>
                <a:spcPts val="0"/>
              </a:spcBef>
              <a:buNone/>
            </a:pPr>
            <a:r>
              <a:rPr lang="en-US" sz="1300" dirty="0"/>
              <a:t>HTTP/1.1 302 </a:t>
            </a:r>
            <a:r>
              <a:rPr lang="en-US" sz="1300" dirty="0" smtClean="0"/>
              <a:t>Found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300" dirty="0"/>
              <a:t>Date: Sat, 21 Jan 2012 01:10:43 </a:t>
            </a:r>
            <a:r>
              <a:rPr lang="en-US" sz="1300" dirty="0" smtClean="0"/>
              <a:t>GMT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300" dirty="0"/>
              <a:t>Server: Apache/2.2.4 (Unix) </a:t>
            </a:r>
            <a:r>
              <a:rPr lang="en-US" sz="1300" dirty="0" err="1"/>
              <a:t>mod_ssl</a:t>
            </a:r>
            <a:r>
              <a:rPr lang="en-US" sz="1300" dirty="0"/>
              <a:t>/2.2.4 </a:t>
            </a:r>
            <a:r>
              <a:rPr lang="en-US" sz="1300" dirty="0" err="1"/>
              <a:t>OpenSSL</a:t>
            </a:r>
            <a:r>
              <a:rPr lang="en-US" sz="1300" dirty="0"/>
              <a:t>/0.9.7a </a:t>
            </a:r>
            <a:r>
              <a:rPr lang="en-US" sz="1300" dirty="0" smtClean="0"/>
              <a:t>	PHP/5.2.9 </a:t>
            </a:r>
            <a:r>
              <a:rPr lang="en-US" sz="1300" dirty="0" err="1" smtClean="0"/>
              <a:t>mod_jk</a:t>
            </a:r>
            <a:r>
              <a:rPr lang="en-US" sz="1300" dirty="0" smtClean="0"/>
              <a:t>/1.2.25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300" dirty="0"/>
              <a:t>Location: </a:t>
            </a:r>
            <a:r>
              <a:rPr lang="en-US" sz="1200" u="sng" dirty="0">
                <a:solidFill>
                  <a:schemeClr val="accent5"/>
                </a:solidFill>
              </a:rPr>
              <a:t>http://pages.cpsc.ucalgary.ca/~</a:t>
            </a:r>
            <a:r>
              <a:rPr lang="en-US" sz="1200" u="sng" dirty="0" smtClean="0">
                <a:solidFill>
                  <a:schemeClr val="accent5"/>
                </a:solidFill>
              </a:rPr>
              <a:t>carey/index.html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300" dirty="0" smtClean="0"/>
              <a:t>\</a:t>
            </a:r>
            <a:r>
              <a:rPr lang="en-US" sz="1300" dirty="0"/>
              <a:t>r\n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0" y="419100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Request 2</a:t>
            </a:r>
            <a:endParaRPr lang="en-US" dirty="0"/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152400" y="4876800"/>
            <a:ext cx="3887788" cy="184388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GET /~</a:t>
            </a:r>
            <a:r>
              <a:rPr lang="en-US" sz="1400" dirty="0" err="1" smtClean="0"/>
              <a:t>carey</a:t>
            </a:r>
            <a:r>
              <a:rPr lang="en-US" sz="1400" dirty="0" smtClean="0"/>
              <a:t>/index.html HTTP/1.1</a:t>
            </a:r>
            <a:endParaRPr lang="en-US" sz="1400" dirty="0"/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Host: </a:t>
            </a:r>
            <a:r>
              <a:rPr lang="en-US" sz="1400" u="sng" dirty="0" smtClean="0">
                <a:solidFill>
                  <a:schemeClr val="accent5"/>
                </a:solidFill>
              </a:rPr>
              <a:t>pages.cpsc.ucalgary.ca</a:t>
            </a:r>
            <a:endParaRPr lang="en-US" sz="1400" dirty="0"/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Connection: </a:t>
            </a:r>
            <a:r>
              <a:rPr lang="en-US" sz="1400" dirty="0" smtClean="0"/>
              <a:t>keep-alive</a:t>
            </a:r>
            <a:endParaRPr lang="en-US" sz="1400" dirty="0"/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User-Agent: Mozilla/5.0  </a:t>
            </a:r>
            <a:r>
              <a:rPr lang="en-US" sz="1400" dirty="0" smtClean="0">
                <a:solidFill>
                  <a:srgbClr val="FF0000"/>
                </a:solidFill>
              </a:rPr>
              <a:t>[…]</a:t>
            </a:r>
            <a:endParaRPr lang="en-US" sz="1400" dirty="0"/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Accept: text/</a:t>
            </a:r>
            <a:r>
              <a:rPr lang="en-US" sz="1400" dirty="0" err="1"/>
              <a:t>html,application</a:t>
            </a:r>
            <a:r>
              <a:rPr lang="en-US" sz="1400" dirty="0"/>
              <a:t>/ </a:t>
            </a:r>
            <a:r>
              <a:rPr lang="en-US" sz="1400" dirty="0" smtClean="0">
                <a:solidFill>
                  <a:srgbClr val="FF0000"/>
                </a:solidFill>
              </a:rPr>
              <a:t>[…]</a:t>
            </a:r>
            <a:endParaRPr lang="en-US" sz="1400" dirty="0"/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Accept-Encoding: </a:t>
            </a:r>
            <a:r>
              <a:rPr lang="en-US" sz="1400" dirty="0" err="1" smtClean="0"/>
              <a:t>gzip,deflate,sdch</a:t>
            </a:r>
            <a:endParaRPr lang="en-US" sz="1400" dirty="0"/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[…]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\</a:t>
            </a:r>
            <a:r>
              <a:rPr lang="en-US" sz="1400" dirty="0" smtClean="0"/>
              <a:t>r\n</a:t>
            </a:r>
            <a:endParaRPr lang="en-US" sz="1400" dirty="0"/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4495800" y="327660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Response 2</a:t>
            </a:r>
            <a:endParaRPr lang="en-US" dirty="0"/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4114800" y="4023519"/>
            <a:ext cx="4876800" cy="26971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HTTP/1.1 200 </a:t>
            </a:r>
            <a:r>
              <a:rPr lang="en-US" sz="1400" dirty="0" smtClean="0"/>
              <a:t>OK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Date: Sat, 21 Jan 2012 </a:t>
            </a:r>
            <a:r>
              <a:rPr lang="en-US" sz="1400" dirty="0" smtClean="0"/>
              <a:t>01:11:49 GMT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Server: Apache/2.2.4 (Unix) </a:t>
            </a:r>
            <a:r>
              <a:rPr lang="en-US" sz="1400" dirty="0" smtClean="0">
                <a:solidFill>
                  <a:srgbClr val="FF0000"/>
                </a:solidFill>
              </a:rPr>
              <a:t>[…]</a:t>
            </a:r>
            <a:endParaRPr lang="en-US" sz="1400" dirty="0" smtClean="0"/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Last-Modified: Mon, 16 Jan 2012 05:40:45 </a:t>
            </a:r>
            <a:r>
              <a:rPr lang="en-US" sz="1400" dirty="0" smtClean="0"/>
              <a:t>GMT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Content-Length: </a:t>
            </a:r>
            <a:r>
              <a:rPr lang="en-US" sz="1400" dirty="0" smtClean="0"/>
              <a:t>3157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Keep-Alive: </a:t>
            </a:r>
            <a:r>
              <a:rPr lang="en-US" sz="1400" dirty="0" smtClean="0"/>
              <a:t>timeout=5</a:t>
            </a:r>
            <a:endParaRPr lang="en-US" sz="1400" dirty="0"/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Connection: </a:t>
            </a:r>
            <a:r>
              <a:rPr lang="en-US" sz="1400" dirty="0" smtClean="0"/>
              <a:t>Keep-Alive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Content-Type: </a:t>
            </a:r>
            <a:r>
              <a:rPr lang="en-US" sz="1400" dirty="0" smtClean="0"/>
              <a:t>text/html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 smtClean="0"/>
              <a:t>\r\n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100" dirty="0"/>
              <a:t>&lt;!DOCTYPE HTML PUBLIC "-//W3C//DTD HTML 4.0 Transitional//EN</a:t>
            </a:r>
            <a:r>
              <a:rPr lang="en-US" sz="1100" dirty="0" smtClean="0"/>
              <a:t>"&gt;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100" dirty="0"/>
              <a:t>&lt;html</a:t>
            </a:r>
            <a:r>
              <a:rPr lang="en-US" sz="1100" dirty="0" smtClean="0"/>
              <a:t>&gt;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100" dirty="0" smtClean="0">
                <a:solidFill>
                  <a:srgbClr val="FF0000"/>
                </a:solidFill>
              </a:rPr>
              <a:t>[…]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100" dirty="0"/>
              <a:t>&lt;/html</a:t>
            </a:r>
            <a:r>
              <a:rPr lang="en-US" sz="1100" dirty="0" smtClean="0"/>
              <a:t>&gt;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100" dirty="0" smtClean="0"/>
              <a:t>\</a:t>
            </a:r>
            <a:r>
              <a:rPr lang="en-US" sz="1100" dirty="0"/>
              <a:t>r\n</a:t>
            </a:r>
          </a:p>
        </p:txBody>
      </p:sp>
    </p:spTree>
    <p:extLst>
      <p:ext uri="{BB962C8B-B14F-4D97-AF65-F5344CB8AC3E}">
        <p14:creationId xmlns:p14="http://schemas.microsoft.com/office/powerpoint/2010/main" val="202669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uiExpand="1" build="p" animBg="1"/>
      <p:bldP spid="8" grpId="0"/>
      <p:bldP spid="9" grpId="0" animBg="1"/>
      <p:bldP spid="10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is HTTP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73563"/>
          </a:xfrm>
        </p:spPr>
        <p:txBody>
          <a:bodyPr>
            <a:noAutofit/>
          </a:bodyPr>
          <a:lstStyle/>
          <a:p>
            <a:r>
              <a:rPr lang="en-US" sz="1800" dirty="0"/>
              <a:t>HTTP stands for 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</a:rPr>
              <a:t>Hypertext Transfer Protocol</a:t>
            </a:r>
            <a:r>
              <a:rPr lang="en-US" sz="1800" dirty="0"/>
              <a:t>. </a:t>
            </a:r>
            <a:endParaRPr lang="en-US" sz="1800" dirty="0" smtClean="0"/>
          </a:p>
          <a:p>
            <a:pPr lvl="1"/>
            <a:r>
              <a:rPr lang="en-US" sz="1600" dirty="0" smtClean="0"/>
              <a:t>Used </a:t>
            </a:r>
            <a:r>
              <a:rPr lang="en-US" sz="1600" dirty="0"/>
              <a:t>to deliver virtually all files and other data (collectively called </a:t>
            </a:r>
            <a:r>
              <a:rPr lang="en-US" sz="1600" b="1" u="sng" dirty="0"/>
              <a:t>resources</a:t>
            </a:r>
            <a:r>
              <a:rPr lang="en-US" sz="1600" dirty="0"/>
              <a:t>) on the World Wide </a:t>
            </a:r>
            <a:r>
              <a:rPr lang="en-US" sz="1600" dirty="0" smtClean="0"/>
              <a:t>Web</a:t>
            </a:r>
          </a:p>
          <a:p>
            <a:pPr lvl="1"/>
            <a:r>
              <a:rPr lang="en-US" sz="1600" dirty="0" smtClean="0"/>
              <a:t>Usually</a:t>
            </a:r>
            <a:r>
              <a:rPr lang="en-US" sz="1600" dirty="0"/>
              <a:t>, HTTP takes place through TCP/IP </a:t>
            </a:r>
            <a:r>
              <a:rPr lang="en-US" sz="1600" dirty="0" smtClean="0"/>
              <a:t>sockets.</a:t>
            </a:r>
          </a:p>
          <a:p>
            <a:pPr lvl="1"/>
            <a:endParaRPr lang="en-US" sz="1800" dirty="0" smtClean="0"/>
          </a:p>
          <a:p>
            <a:r>
              <a:rPr lang="en-US" sz="1800" dirty="0" smtClean="0"/>
              <a:t>A </a:t>
            </a:r>
            <a:r>
              <a:rPr lang="en-US" sz="1800" dirty="0">
                <a:solidFill>
                  <a:schemeClr val="accent2"/>
                </a:solidFill>
              </a:rPr>
              <a:t>browser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/>
              <a:t>is an </a:t>
            </a:r>
            <a:r>
              <a:rPr lang="en-US" sz="1800" i="1" dirty="0">
                <a:solidFill>
                  <a:schemeClr val="accent2"/>
                </a:solidFill>
              </a:rPr>
              <a:t>HTTP </a:t>
            </a:r>
            <a:r>
              <a:rPr lang="en-US" sz="1800" i="1" dirty="0" smtClean="0">
                <a:solidFill>
                  <a:schemeClr val="accent2"/>
                </a:solidFill>
              </a:rPr>
              <a:t>client</a:t>
            </a:r>
            <a:endParaRPr lang="en-US" sz="1800" dirty="0" smtClean="0"/>
          </a:p>
          <a:p>
            <a:pPr lvl="1"/>
            <a:r>
              <a:rPr lang="en-US" sz="1600" dirty="0" smtClean="0"/>
              <a:t>It </a:t>
            </a:r>
            <a:r>
              <a:rPr lang="en-US" sz="1600" dirty="0"/>
              <a:t>sends requests to an </a:t>
            </a:r>
            <a:r>
              <a:rPr lang="en-US" sz="1600" i="1" dirty="0">
                <a:solidFill>
                  <a:schemeClr val="accent5">
                    <a:lumMod val="75000"/>
                  </a:schemeClr>
                </a:solidFill>
              </a:rPr>
              <a:t>HTTP server</a:t>
            </a:r>
            <a:r>
              <a:rPr lang="en-US" sz="1600" dirty="0"/>
              <a:t> (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Web server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The standard/default </a:t>
            </a:r>
            <a:r>
              <a:rPr lang="en-US" sz="1600" dirty="0"/>
              <a:t>port for HTTP servers to listen on is </a:t>
            </a:r>
            <a:r>
              <a:rPr lang="en-US" sz="1600" dirty="0" smtClean="0"/>
              <a:t>80</a:t>
            </a:r>
          </a:p>
          <a:p>
            <a:pPr lvl="1"/>
            <a:endParaRPr lang="en-US" sz="1800" dirty="0"/>
          </a:p>
          <a:p>
            <a:r>
              <a:rPr lang="en-US" sz="1800" dirty="0" smtClean="0"/>
              <a:t>A </a:t>
            </a:r>
            <a:r>
              <a:rPr lang="en-US" sz="1800" b="1" u="sng" dirty="0"/>
              <a:t>resource</a:t>
            </a:r>
            <a:r>
              <a:rPr lang="en-US" sz="1800" dirty="0"/>
              <a:t> is some chunk of </a:t>
            </a:r>
            <a:r>
              <a:rPr lang="en-US" sz="1800" dirty="0" smtClean="0"/>
              <a:t>data that is referred to </a:t>
            </a:r>
            <a:r>
              <a:rPr lang="en-US" sz="1800" dirty="0"/>
              <a:t>by a </a:t>
            </a:r>
            <a:r>
              <a:rPr lang="en-US" sz="1800" dirty="0" smtClean="0"/>
              <a:t>URL </a:t>
            </a:r>
          </a:p>
          <a:p>
            <a:pPr lvl="1"/>
            <a:r>
              <a:rPr lang="en-US" sz="1600" dirty="0" smtClean="0"/>
              <a:t>The most common kind of resource is a file</a:t>
            </a:r>
          </a:p>
          <a:p>
            <a:pPr lvl="1"/>
            <a:r>
              <a:rPr lang="en-US" sz="1600" dirty="0" smtClean="0"/>
              <a:t>A resource may also be a dynamically-generated content, e.g., query result, CGI scrip output, etc.</a:t>
            </a:r>
            <a:endParaRPr lang="en-US" sz="1600" dirty="0"/>
          </a:p>
          <a:p>
            <a:pPr lvl="1"/>
            <a:r>
              <a:rPr lang="en-US" sz="1600" dirty="0" smtClean="0"/>
              <a:t>As </a:t>
            </a:r>
            <a:r>
              <a:rPr lang="en-US" sz="1600" dirty="0"/>
              <a:t>a practical matter, almost all HTTP resources are currently either files or server-side script output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James Marshall's “</a:t>
            </a:r>
            <a:r>
              <a:rPr lang="en-US" sz="2000" dirty="0"/>
              <a:t>HTTP Made Really Easy, A Practical Guide to Writing Clients and </a:t>
            </a:r>
            <a:r>
              <a:rPr lang="en-US" sz="2000" dirty="0" smtClean="0"/>
              <a:t>Servers”</a:t>
            </a:r>
          </a:p>
          <a:p>
            <a:pPr lvl="1"/>
            <a:r>
              <a:rPr lang="en-US" sz="1800" dirty="0">
                <a:hlinkClick r:id="rId3"/>
              </a:rPr>
              <a:t>http://www.jmarshall.com/easy/http</a:t>
            </a:r>
            <a:r>
              <a:rPr lang="en-US" sz="1800" dirty="0" smtClean="0">
                <a:hlinkClick r:id="rId3"/>
              </a:rPr>
              <a:t>/</a:t>
            </a:r>
            <a:endParaRPr lang="en-US" sz="1800" dirty="0" smtClean="0"/>
          </a:p>
          <a:p>
            <a:endParaRPr lang="en-US" sz="2000" dirty="0" smtClean="0"/>
          </a:p>
          <a:p>
            <a:r>
              <a:rPr lang="en-US" sz="2000" dirty="0" smtClean="0"/>
              <a:t>RFC 2616</a:t>
            </a:r>
          </a:p>
          <a:p>
            <a:pPr lvl="1"/>
            <a:r>
              <a:rPr lang="en-US" sz="1800" dirty="0">
                <a:hlinkClick r:id="rId4"/>
              </a:rPr>
              <a:t>http://tools.ietf.org/pdf/rfc2616.pdf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1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/>
              <a:t>Structure of HTTP </a:t>
            </a:r>
            <a:r>
              <a:rPr lang="en-US" b="1" dirty="0" smtClean="0"/>
              <a:t>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>
            <a:normAutofit fontScale="55000" lnSpcReduction="20000"/>
          </a:bodyPr>
          <a:lstStyle/>
          <a:p>
            <a:r>
              <a:rPr lang="en-US" sz="3300" dirty="0" smtClean="0"/>
              <a:t>HTTP </a:t>
            </a:r>
            <a:r>
              <a:rPr lang="en-US" sz="3300" dirty="0"/>
              <a:t>uses the client-server model: </a:t>
            </a:r>
            <a:endParaRPr lang="en-US" sz="3300" dirty="0" smtClean="0"/>
          </a:p>
          <a:p>
            <a:pPr lvl="1"/>
            <a:r>
              <a:rPr lang="en-US" sz="2900" dirty="0" smtClean="0"/>
              <a:t>An</a:t>
            </a:r>
            <a:r>
              <a:rPr lang="en-US" sz="2900" dirty="0"/>
              <a:t> </a:t>
            </a:r>
            <a:r>
              <a:rPr lang="en-US" sz="2900" i="1" dirty="0"/>
              <a:t>HTTP client</a:t>
            </a:r>
            <a:r>
              <a:rPr lang="en-US" sz="2900" dirty="0"/>
              <a:t> opens a connection and sends a </a:t>
            </a:r>
            <a:r>
              <a:rPr lang="en-US" sz="2900" i="1" dirty="0"/>
              <a:t>request message</a:t>
            </a:r>
            <a:r>
              <a:rPr lang="en-US" sz="2900" dirty="0"/>
              <a:t> to an </a:t>
            </a:r>
            <a:r>
              <a:rPr lang="en-US" sz="2900" i="1" dirty="0"/>
              <a:t>HTTP server</a:t>
            </a:r>
            <a:r>
              <a:rPr lang="en-US" sz="2900" dirty="0"/>
              <a:t>; </a:t>
            </a:r>
            <a:endParaRPr lang="en-US" sz="2900" dirty="0" smtClean="0"/>
          </a:p>
          <a:p>
            <a:pPr lvl="1"/>
            <a:r>
              <a:rPr lang="en-US" sz="2900" dirty="0" smtClean="0"/>
              <a:t>The </a:t>
            </a:r>
            <a:r>
              <a:rPr lang="en-US" sz="2900" dirty="0"/>
              <a:t>server then returns a </a:t>
            </a:r>
            <a:r>
              <a:rPr lang="en-US" sz="2900" i="1" dirty="0"/>
              <a:t>response message</a:t>
            </a:r>
            <a:r>
              <a:rPr lang="en-US" sz="2900" dirty="0"/>
              <a:t>, usually containing the resource that was requested. </a:t>
            </a:r>
            <a:endParaRPr lang="en-US" sz="2900" dirty="0" smtClean="0"/>
          </a:p>
          <a:p>
            <a:pPr lvl="1"/>
            <a:r>
              <a:rPr lang="en-US" sz="2900" dirty="0" smtClean="0"/>
              <a:t>After </a:t>
            </a:r>
            <a:r>
              <a:rPr lang="en-US" sz="2900" dirty="0"/>
              <a:t>delivering the response, the server closes the </a:t>
            </a:r>
            <a:r>
              <a:rPr lang="en-US" sz="2900" dirty="0" smtClean="0"/>
              <a:t>connection (or not!).</a:t>
            </a:r>
          </a:p>
          <a:p>
            <a:pPr marL="114300" indent="0">
              <a:buNone/>
            </a:pPr>
            <a:endParaRPr lang="en-US" sz="2000" dirty="0" smtClean="0"/>
          </a:p>
          <a:p>
            <a:r>
              <a:rPr lang="en-US" sz="3300" dirty="0" smtClean="0"/>
              <a:t>Format of the HTTP request and response messages:</a:t>
            </a:r>
          </a:p>
          <a:p>
            <a:pPr lvl="1"/>
            <a:r>
              <a:rPr lang="en-US" sz="2900" dirty="0" smtClean="0"/>
              <a:t>Almost the same, human readable (English-oriented)</a:t>
            </a:r>
          </a:p>
          <a:p>
            <a:pPr lvl="1"/>
            <a:r>
              <a:rPr lang="en-US" sz="2900" dirty="0" smtClean="0"/>
              <a:t>An initial line specifying the method,</a:t>
            </a:r>
          </a:p>
          <a:p>
            <a:pPr lvl="1"/>
            <a:r>
              <a:rPr lang="en-US" sz="2900" dirty="0" smtClean="0"/>
              <a:t>zero or more header lines,</a:t>
            </a:r>
          </a:p>
          <a:p>
            <a:pPr lvl="1"/>
            <a:r>
              <a:rPr lang="en-US" sz="2900" dirty="0" smtClean="0"/>
              <a:t>a blank line (i.e. a CRLF by itself), and</a:t>
            </a:r>
          </a:p>
          <a:p>
            <a:pPr lvl="1"/>
            <a:r>
              <a:rPr lang="en-US" sz="2900" dirty="0" smtClean="0"/>
              <a:t>an optional message body (e.g. a file, or query data, or query output).</a:t>
            </a:r>
          </a:p>
          <a:p>
            <a:pPr lvl="1"/>
            <a:endParaRPr lang="en-US" dirty="0" smtClean="0"/>
          </a:p>
          <a:p>
            <a:pPr marL="411480" lvl="1" indent="0">
              <a:buNone/>
            </a:pPr>
            <a:r>
              <a:rPr lang="en-US" sz="2900" dirty="0" smtClean="0">
                <a:solidFill>
                  <a:schemeClr val="accent2"/>
                </a:solidFill>
              </a:rPr>
              <a:t>&lt;initial line, different for request vs. response&gt; </a:t>
            </a:r>
          </a:p>
          <a:p>
            <a:pPr marL="411480" lvl="1" indent="0">
              <a:buNone/>
            </a:pPr>
            <a:r>
              <a:rPr lang="en-US" sz="2900" dirty="0" smtClean="0">
                <a:solidFill>
                  <a:schemeClr val="accent2"/>
                </a:solidFill>
              </a:rPr>
              <a:t>Header1: value1 </a:t>
            </a:r>
          </a:p>
          <a:p>
            <a:pPr marL="411480" lvl="1" indent="0">
              <a:buNone/>
            </a:pPr>
            <a:r>
              <a:rPr lang="en-US" sz="2900" dirty="0" smtClean="0">
                <a:solidFill>
                  <a:schemeClr val="accent2"/>
                </a:solidFill>
              </a:rPr>
              <a:t>Header2: value2 </a:t>
            </a:r>
          </a:p>
          <a:p>
            <a:pPr marL="411480" lvl="1" indent="0">
              <a:buNone/>
            </a:pPr>
            <a:r>
              <a:rPr lang="en-US" sz="2900" dirty="0" smtClean="0">
                <a:solidFill>
                  <a:schemeClr val="accent2"/>
                </a:solidFill>
              </a:rPr>
              <a:t>Header3: value3 </a:t>
            </a:r>
          </a:p>
          <a:p>
            <a:pPr marL="411480" lvl="1" indent="0">
              <a:buNone/>
            </a:pPr>
            <a:r>
              <a:rPr lang="en-US" sz="2900" dirty="0" smtClean="0">
                <a:solidFill>
                  <a:schemeClr val="accent2"/>
                </a:solidFill>
              </a:rPr>
              <a:t>&lt;optional message body, like file or query data; may be many lines, may be binary $&amp;*%@!^$@&gt; </a:t>
            </a:r>
            <a:endParaRPr lang="en-US" sz="3600" dirty="0" smtClean="0">
              <a:solidFill>
                <a:schemeClr val="accent2"/>
              </a:solidFill>
            </a:endParaRPr>
          </a:p>
          <a:p>
            <a:pPr marL="114300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Initial Request </a:t>
            </a:r>
            <a:r>
              <a:rPr lang="en-US" b="1" dirty="0" smtClean="0"/>
              <a:t>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initial line is different for the request than for the </a:t>
            </a:r>
            <a:r>
              <a:rPr lang="en-US" dirty="0" smtClean="0"/>
              <a:t>response.</a:t>
            </a:r>
          </a:p>
          <a:p>
            <a:r>
              <a:rPr lang="en-US" dirty="0" smtClean="0"/>
              <a:t>A </a:t>
            </a:r>
            <a:r>
              <a:rPr lang="en-US" dirty="0">
                <a:solidFill>
                  <a:schemeClr val="accent2"/>
                </a:solidFill>
              </a:rPr>
              <a:t>request</a:t>
            </a:r>
            <a:r>
              <a:rPr lang="en-US" dirty="0"/>
              <a:t> line has three parts, separated by </a:t>
            </a:r>
            <a:r>
              <a:rPr lang="en-US" dirty="0" smtClean="0"/>
              <a:t>spaces:</a:t>
            </a:r>
          </a:p>
          <a:p>
            <a:pPr lvl="1"/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b="1" i="1" dirty="0"/>
              <a:t>method</a:t>
            </a:r>
            <a:r>
              <a:rPr lang="en-US" dirty="0"/>
              <a:t> name,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local </a:t>
            </a:r>
            <a:r>
              <a:rPr lang="en-US" b="1" dirty="0"/>
              <a:t>path</a:t>
            </a:r>
            <a:r>
              <a:rPr lang="en-US" dirty="0"/>
              <a:t> of the requested resource, 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the version of HTTP being used.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typical request line is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2"/>
                </a:solidFill>
              </a:rPr>
              <a:t>GET </a:t>
            </a:r>
            <a:r>
              <a:rPr lang="en-US" dirty="0">
                <a:solidFill>
                  <a:schemeClr val="accent2"/>
                </a:solidFill>
              </a:rPr>
              <a:t>/path/to/file/index.html </a:t>
            </a:r>
            <a:r>
              <a:rPr lang="en-US" dirty="0" smtClean="0">
                <a:solidFill>
                  <a:schemeClr val="accent2"/>
                </a:solidFill>
              </a:rPr>
              <a:t>HTTP/1.1</a:t>
            </a:r>
          </a:p>
          <a:p>
            <a:pPr marL="114300" indent="0">
              <a:buNone/>
            </a:pPr>
            <a:r>
              <a:rPr lang="en-US" dirty="0">
                <a:solidFill>
                  <a:schemeClr val="accent2"/>
                </a:solidFill>
              </a:rPr>
              <a:t>	</a:t>
            </a:r>
            <a:endParaRPr lang="en-US" b="1" dirty="0" smtClean="0"/>
          </a:p>
          <a:p>
            <a:r>
              <a:rPr lang="en-US" b="1" dirty="0" smtClean="0"/>
              <a:t>GET</a:t>
            </a:r>
            <a:r>
              <a:rPr lang="en-US" dirty="0"/>
              <a:t> is the most common HTTP method; it says "give me this resource". </a:t>
            </a:r>
            <a:endParaRPr lang="en-US" dirty="0" smtClean="0"/>
          </a:p>
          <a:p>
            <a:r>
              <a:rPr lang="en-US" dirty="0" smtClean="0"/>
              <a:t>Other </a:t>
            </a:r>
            <a:r>
              <a:rPr lang="en-US" dirty="0"/>
              <a:t>methods include </a:t>
            </a:r>
            <a:r>
              <a:rPr lang="en-US" b="1" dirty="0"/>
              <a:t>POST</a:t>
            </a:r>
            <a:r>
              <a:rPr lang="en-US" dirty="0"/>
              <a:t> and </a:t>
            </a:r>
            <a:r>
              <a:rPr lang="en-US" b="1" dirty="0" smtClean="0"/>
              <a:t>HEAD</a:t>
            </a:r>
            <a:r>
              <a:rPr lang="en-US" dirty="0" smtClean="0"/>
              <a:t>, etc. </a:t>
            </a:r>
          </a:p>
          <a:p>
            <a:r>
              <a:rPr lang="en-US" dirty="0" smtClean="0"/>
              <a:t>Method </a:t>
            </a:r>
            <a:r>
              <a:rPr lang="en-US" dirty="0"/>
              <a:t>names are always uppercase.</a:t>
            </a:r>
          </a:p>
          <a:p>
            <a:r>
              <a:rPr lang="en-US" dirty="0"/>
              <a:t>The path is the part of the URL after the host name, also called the </a:t>
            </a:r>
            <a:r>
              <a:rPr lang="en-US" i="1" dirty="0"/>
              <a:t>request URI</a:t>
            </a:r>
            <a:r>
              <a:rPr lang="en-US" dirty="0"/>
              <a:t> (a URI is like a URL, but more general).</a:t>
            </a:r>
          </a:p>
          <a:p>
            <a:r>
              <a:rPr lang="en-US" dirty="0"/>
              <a:t>The HTTP version always takes the form "</a:t>
            </a:r>
            <a:r>
              <a:rPr lang="en-US" b="1" dirty="0"/>
              <a:t>HTTP/</a:t>
            </a:r>
            <a:r>
              <a:rPr lang="en-US" b="1" dirty="0" err="1"/>
              <a:t>x.x</a:t>
            </a:r>
            <a:r>
              <a:rPr lang="en-US" dirty="0"/>
              <a:t>", uppercase.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1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Initial Response </a:t>
            </a:r>
            <a:r>
              <a:rPr lang="en-US" b="1" dirty="0" smtClean="0"/>
              <a:t>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0"/>
            <a:ext cx="4374472" cy="498653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Status line:</a:t>
            </a:r>
            <a:endParaRPr lang="en-US" sz="2000" dirty="0" smtClean="0"/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HTTP version, </a:t>
            </a:r>
            <a:endParaRPr lang="en-US" sz="1600" dirty="0" smtClean="0"/>
          </a:p>
          <a:p>
            <a:pPr lvl="1"/>
            <a:r>
              <a:rPr lang="en-US" sz="1600" dirty="0" smtClean="0"/>
              <a:t>A</a:t>
            </a:r>
            <a:r>
              <a:rPr lang="en-US" sz="1600" dirty="0"/>
              <a:t> </a:t>
            </a:r>
            <a:r>
              <a:rPr lang="en-US" sz="1600" i="1" dirty="0"/>
              <a:t>response status code</a:t>
            </a:r>
            <a:r>
              <a:rPr lang="en-US" sz="1600" dirty="0"/>
              <a:t> that gives the result of the request, </a:t>
            </a:r>
            <a:endParaRPr lang="en-US" sz="1600" dirty="0" smtClean="0"/>
          </a:p>
          <a:p>
            <a:pPr lvl="1"/>
            <a:r>
              <a:rPr lang="en-US" sz="1600" dirty="0" smtClean="0"/>
              <a:t>An </a:t>
            </a:r>
            <a:r>
              <a:rPr lang="en-US" sz="1600" dirty="0"/>
              <a:t>English </a:t>
            </a:r>
            <a:r>
              <a:rPr lang="en-US" sz="1600" i="1" dirty="0"/>
              <a:t>reason phrase</a:t>
            </a:r>
            <a:r>
              <a:rPr lang="en-US" sz="1600" dirty="0"/>
              <a:t> describing the status code. </a:t>
            </a:r>
          </a:p>
          <a:p>
            <a:r>
              <a:rPr lang="en-US" sz="2000" dirty="0" smtClean="0"/>
              <a:t>Response categories:</a:t>
            </a:r>
          </a:p>
          <a:p>
            <a:pPr lvl="1"/>
            <a:r>
              <a:rPr lang="en-US" sz="1600" b="1" dirty="0" smtClean="0"/>
              <a:t>1xx</a:t>
            </a:r>
            <a:r>
              <a:rPr lang="en-US" sz="1600" dirty="0" smtClean="0"/>
              <a:t>  an informational message only</a:t>
            </a:r>
          </a:p>
          <a:p>
            <a:pPr lvl="1"/>
            <a:r>
              <a:rPr lang="en-US" sz="1600" b="1" dirty="0" smtClean="0"/>
              <a:t>2xx</a:t>
            </a:r>
            <a:r>
              <a:rPr lang="en-US" sz="1600" dirty="0" smtClean="0"/>
              <a:t>  success of some kind</a:t>
            </a:r>
          </a:p>
          <a:p>
            <a:pPr lvl="1"/>
            <a:r>
              <a:rPr lang="en-US" sz="1600" b="1" dirty="0" smtClean="0"/>
              <a:t>3xx</a:t>
            </a:r>
            <a:r>
              <a:rPr lang="en-US" sz="1600" dirty="0" smtClean="0"/>
              <a:t> redirects the client to another URL</a:t>
            </a:r>
          </a:p>
          <a:p>
            <a:pPr lvl="1"/>
            <a:r>
              <a:rPr lang="en-US" sz="1600" b="1" dirty="0" smtClean="0"/>
              <a:t>4xx</a:t>
            </a:r>
            <a:r>
              <a:rPr lang="en-US" sz="1600" dirty="0" smtClean="0"/>
              <a:t> an error on the client's part</a:t>
            </a:r>
          </a:p>
          <a:p>
            <a:pPr lvl="1"/>
            <a:r>
              <a:rPr lang="en-US" sz="1600" b="1" dirty="0" smtClean="0"/>
              <a:t>5xx</a:t>
            </a:r>
            <a:r>
              <a:rPr lang="en-US" sz="1600" dirty="0" smtClean="0"/>
              <a:t> an error on the server's part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529329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</a:t>
            </a:r>
            <a:r>
              <a:rPr lang="en-US" sz="2000" dirty="0"/>
              <a:t>most common status codes are:</a:t>
            </a:r>
          </a:p>
          <a:p>
            <a:pPr lvl="1"/>
            <a:r>
              <a:rPr lang="en-US" sz="1600" b="1" dirty="0"/>
              <a:t>200 OK </a:t>
            </a:r>
            <a:r>
              <a:rPr lang="en-US" sz="1600" dirty="0"/>
              <a:t>The request succeeded, and the resulting resource is returned in the message body.</a:t>
            </a:r>
          </a:p>
          <a:p>
            <a:pPr lvl="1"/>
            <a:r>
              <a:rPr lang="en-US" sz="1600" b="1" dirty="0"/>
              <a:t>404 Not Found </a:t>
            </a:r>
            <a:endParaRPr lang="en-US" sz="1600" b="1" dirty="0" smtClean="0"/>
          </a:p>
          <a:p>
            <a:pPr lvl="1"/>
            <a:r>
              <a:rPr lang="en-US" sz="1600" b="1" dirty="0" smtClean="0"/>
              <a:t>301 </a:t>
            </a:r>
            <a:r>
              <a:rPr lang="en-US" sz="1600" b="1" dirty="0"/>
              <a:t>Moved Permanently </a:t>
            </a:r>
          </a:p>
          <a:p>
            <a:pPr lvl="1"/>
            <a:r>
              <a:rPr lang="en-US" sz="1600" b="1" dirty="0"/>
              <a:t>302 Moved Temporarily </a:t>
            </a:r>
          </a:p>
          <a:p>
            <a:pPr lvl="1"/>
            <a:r>
              <a:rPr lang="en-US" sz="1600" b="1" dirty="0"/>
              <a:t>303 See Other</a:t>
            </a:r>
            <a:r>
              <a:rPr lang="en-US" sz="1600" dirty="0"/>
              <a:t> </a:t>
            </a:r>
            <a:r>
              <a:rPr lang="en-US" sz="1600" i="1" dirty="0"/>
              <a:t>(HTTP 1.1 only)</a:t>
            </a:r>
            <a:r>
              <a:rPr lang="en-US" sz="1600" dirty="0"/>
              <a:t>The resource has moved to another URL 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Check RFC 2616 for the complete </a:t>
            </a:r>
            <a:r>
              <a:rPr lang="en-US" sz="1800" dirty="0" smtClean="0"/>
              <a:t>list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9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Header </a:t>
            </a:r>
            <a:r>
              <a:rPr lang="en-US" b="1" dirty="0" smtClean="0"/>
              <a:t>Lines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Header </a:t>
            </a:r>
            <a:r>
              <a:rPr lang="en-US" dirty="0"/>
              <a:t>lines provide information about the </a:t>
            </a:r>
            <a:r>
              <a:rPr lang="en-US" dirty="0" smtClean="0"/>
              <a:t>request, </a:t>
            </a:r>
            <a:r>
              <a:rPr lang="en-US" dirty="0"/>
              <a:t>response, or </a:t>
            </a:r>
            <a:r>
              <a:rPr lang="en-US" dirty="0" smtClean="0"/>
              <a:t> </a:t>
            </a:r>
            <a:r>
              <a:rPr lang="en-US" dirty="0"/>
              <a:t>the object </a:t>
            </a:r>
            <a:r>
              <a:rPr lang="en-US" dirty="0" smtClean="0"/>
              <a:t>sent.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line per header, of the form "</a:t>
            </a:r>
            <a:r>
              <a:rPr lang="en-US" b="1" dirty="0"/>
              <a:t>Header-Name: value</a:t>
            </a:r>
            <a:r>
              <a:rPr lang="en-US" dirty="0"/>
              <a:t>", ending with CRLF.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header name is not case-sensitive </a:t>
            </a:r>
            <a:r>
              <a:rPr lang="en-US" dirty="0" smtClean="0"/>
              <a:t>(the </a:t>
            </a:r>
            <a:r>
              <a:rPr lang="en-US" dirty="0"/>
              <a:t>value may be).</a:t>
            </a:r>
          </a:p>
          <a:p>
            <a:endParaRPr lang="en-US" dirty="0" smtClean="0"/>
          </a:p>
          <a:p>
            <a:r>
              <a:rPr lang="en-US" dirty="0" smtClean="0"/>
              <a:t>Multiple spaces </a:t>
            </a:r>
            <a:r>
              <a:rPr lang="en-US" dirty="0"/>
              <a:t>or tabs may be between the ":" and the value.</a:t>
            </a:r>
          </a:p>
          <a:p>
            <a:endParaRPr lang="en-US" dirty="0" smtClean="0"/>
          </a:p>
          <a:p>
            <a:r>
              <a:rPr lang="en-US" dirty="0" smtClean="0"/>
              <a:t>Header </a:t>
            </a:r>
            <a:r>
              <a:rPr lang="en-US" dirty="0"/>
              <a:t>lines beginning with space or tab are actually part of the previous header line, folded into multiple </a:t>
            </a:r>
            <a:r>
              <a:rPr lang="en-US" dirty="0" smtClean="0"/>
              <a:t>lines. E.g.,</a:t>
            </a:r>
            <a:endParaRPr lang="en-US" dirty="0"/>
          </a:p>
          <a:p>
            <a:pPr marL="411480" lvl="1" indent="0">
              <a:buNone/>
            </a:pPr>
            <a:r>
              <a:rPr lang="en-US" dirty="0"/>
              <a:t>Header1: some-long-value-1a, some-long-value-1b </a:t>
            </a:r>
            <a:endParaRPr lang="en-US" dirty="0" smtClean="0"/>
          </a:p>
          <a:p>
            <a:pPr marL="411480" lvl="1" indent="0">
              <a:buNone/>
            </a:pPr>
            <a:r>
              <a:rPr lang="en-US" dirty="0" smtClean="0"/>
              <a:t>HEADER1</a:t>
            </a:r>
            <a:r>
              <a:rPr lang="en-US" dirty="0"/>
              <a:t>: some-long-value-1a, </a:t>
            </a:r>
            <a:endParaRPr lang="en-US" dirty="0" smtClean="0"/>
          </a:p>
          <a:p>
            <a:pPr marL="41148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some-long-value-1b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0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Header </a:t>
            </a:r>
            <a:r>
              <a:rPr lang="en-US" b="1" dirty="0" smtClean="0"/>
              <a:t>Lines (cont’d)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HTTP 1.1 defines 46 headers, and one (</a:t>
            </a:r>
            <a:r>
              <a:rPr lang="en-US" b="1" dirty="0"/>
              <a:t>Host:</a:t>
            </a:r>
            <a:r>
              <a:rPr lang="en-US" dirty="0"/>
              <a:t>) is required in requests. </a:t>
            </a:r>
          </a:p>
          <a:p>
            <a:endParaRPr lang="en-US" dirty="0" smtClean="0"/>
          </a:p>
          <a:p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b="1" dirty="0"/>
              <a:t>User-Agent:</a:t>
            </a:r>
            <a:r>
              <a:rPr lang="en-US" dirty="0"/>
              <a:t> header identifies the program that's making the request, in the form "</a:t>
            </a:r>
            <a:r>
              <a:rPr lang="en-US" b="1" dirty="0"/>
              <a:t>Program-name/</a:t>
            </a:r>
            <a:r>
              <a:rPr lang="en-US" b="1" dirty="0" err="1"/>
              <a:t>x.xx</a:t>
            </a:r>
            <a:r>
              <a:rPr lang="en-US" dirty="0"/>
              <a:t>", where </a:t>
            </a:r>
            <a:r>
              <a:rPr lang="en-US" b="1" dirty="0" err="1"/>
              <a:t>x.xx</a:t>
            </a:r>
            <a:r>
              <a:rPr lang="en-US" dirty="0"/>
              <a:t> is the (mostly) alphanumeric version of the program. </a:t>
            </a:r>
          </a:p>
          <a:p>
            <a:pPr lvl="1"/>
            <a:r>
              <a:rPr lang="en-US" dirty="0"/>
              <a:t>For example, Netscape 3.0 sends the header </a:t>
            </a:r>
            <a:endParaRPr lang="en-US" dirty="0" smtClean="0"/>
          </a:p>
          <a:p>
            <a:pPr marL="411480" lvl="1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"User-agent</a:t>
            </a:r>
            <a:r>
              <a:rPr lang="en-US" dirty="0">
                <a:solidFill>
                  <a:schemeClr val="accent2"/>
                </a:solidFill>
              </a:rPr>
              <a:t>: Mozilla/3.0Gold".</a:t>
            </a:r>
          </a:p>
          <a:p>
            <a:endParaRPr lang="en-US" dirty="0" smtClean="0"/>
          </a:p>
          <a:p>
            <a:r>
              <a:rPr lang="en-US" dirty="0" smtClean="0"/>
              <a:t>Response </a:t>
            </a:r>
            <a:r>
              <a:rPr lang="en-US" dirty="0"/>
              <a:t>headers from the server:</a:t>
            </a:r>
          </a:p>
          <a:p>
            <a:pPr lvl="1"/>
            <a:r>
              <a:rPr lang="en-US" dirty="0"/>
              <a:t>The </a:t>
            </a:r>
            <a:r>
              <a:rPr lang="en-US" b="1" dirty="0"/>
              <a:t>Server:</a:t>
            </a:r>
            <a:r>
              <a:rPr lang="en-US" dirty="0"/>
              <a:t> header is analogous to the </a:t>
            </a:r>
            <a:r>
              <a:rPr lang="en-US" b="1" dirty="0"/>
              <a:t>User-Agent:</a:t>
            </a:r>
            <a:r>
              <a:rPr lang="en-US" dirty="0"/>
              <a:t> header: it identifies the server software </a:t>
            </a:r>
          </a:p>
          <a:p>
            <a:pPr lvl="1"/>
            <a:r>
              <a:rPr lang="en-US" dirty="0"/>
              <a:t>The </a:t>
            </a:r>
            <a:r>
              <a:rPr lang="en-US" b="1" dirty="0"/>
              <a:t>Last-Modified:</a:t>
            </a:r>
            <a:r>
              <a:rPr lang="en-US" dirty="0"/>
              <a:t> header gives the modification date of the resource that's being returned. It's used in caching and other bandwidth-saving activities. Use Greenwich Mean Time, in the format Last-Modified: Fri, 31 Dec 1999 23:59:59 GMT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Message </a:t>
            </a:r>
            <a:r>
              <a:rPr lang="en-US" b="1" dirty="0" smtClean="0"/>
              <a:t>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After headers, there may be a body of data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 </a:t>
            </a:r>
            <a:r>
              <a:rPr lang="en-US" dirty="0" smtClean="0"/>
              <a:t>response this may be: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requested </a:t>
            </a:r>
            <a:r>
              <a:rPr lang="en-US" dirty="0" smtClean="0"/>
              <a:t>resource</a:t>
            </a:r>
          </a:p>
          <a:p>
            <a:pPr lvl="1"/>
            <a:r>
              <a:rPr lang="en-US" dirty="0" smtClean="0"/>
              <a:t>or </a:t>
            </a:r>
            <a:r>
              <a:rPr lang="en-US" dirty="0"/>
              <a:t>perhaps explanatory text if there's an error.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 </a:t>
            </a:r>
            <a:r>
              <a:rPr lang="en-US" dirty="0" smtClean="0"/>
              <a:t>request this may be: </a:t>
            </a:r>
          </a:p>
          <a:p>
            <a:pPr lvl="1"/>
            <a:r>
              <a:rPr lang="en-US" dirty="0" smtClean="0"/>
              <a:t>the user-entered data</a:t>
            </a:r>
          </a:p>
          <a:p>
            <a:pPr lvl="1"/>
            <a:r>
              <a:rPr lang="en-US" dirty="0" smtClean="0"/>
              <a:t>or </a:t>
            </a:r>
            <a:r>
              <a:rPr lang="en-US" dirty="0"/>
              <a:t>uploaded </a:t>
            </a:r>
            <a:r>
              <a:rPr lang="en-US" dirty="0" smtClean="0"/>
              <a:t>files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an HTTP message includes a body, there are usually header lines in the message that describe the body. </a:t>
            </a:r>
            <a:endParaRPr lang="en-US" dirty="0" smtClean="0"/>
          </a:p>
          <a:p>
            <a:pPr lvl="1"/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b="1" dirty="0"/>
              <a:t>Content-Type:</a:t>
            </a:r>
            <a:r>
              <a:rPr lang="en-US" dirty="0"/>
              <a:t> header gives the MIME-type of the data </a:t>
            </a:r>
            <a:r>
              <a:rPr lang="en-US" dirty="0" smtClean="0"/>
              <a:t>e.g., </a:t>
            </a:r>
            <a:r>
              <a:rPr lang="en-US" dirty="0"/>
              <a:t> </a:t>
            </a:r>
            <a:r>
              <a:rPr lang="en-US" b="1" dirty="0"/>
              <a:t>text/html</a:t>
            </a:r>
            <a:r>
              <a:rPr lang="en-US" dirty="0"/>
              <a:t> or </a:t>
            </a:r>
            <a:r>
              <a:rPr lang="en-US" b="1" dirty="0"/>
              <a:t>image/gif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 </a:t>
            </a:r>
            <a:r>
              <a:rPr lang="en-US" b="1" dirty="0"/>
              <a:t>Content-Length:</a:t>
            </a:r>
            <a:r>
              <a:rPr lang="en-US" dirty="0"/>
              <a:t> header gives the number of bytes in the body.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7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Sample HTTP </a:t>
            </a:r>
            <a:r>
              <a:rPr lang="en-US" b="1" dirty="0" smtClean="0"/>
              <a:t>Exchange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 Request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HTTP Response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17526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1700" dirty="0"/>
              <a:t>GET /path/file.html </a:t>
            </a:r>
            <a:r>
              <a:rPr lang="en-US" sz="1700" dirty="0" smtClean="0"/>
              <a:t>HTTP/1.1</a:t>
            </a:r>
          </a:p>
          <a:p>
            <a:pPr marL="114300" indent="0">
              <a:buNone/>
            </a:pPr>
            <a:r>
              <a:rPr lang="en-US" sz="1800" dirty="0"/>
              <a:t>Host: </a:t>
            </a:r>
            <a:r>
              <a:rPr lang="en-US" sz="1800" dirty="0" smtClean="0"/>
              <a:t>www.host1.com:80</a:t>
            </a:r>
          </a:p>
          <a:p>
            <a:pPr marL="114300" indent="0">
              <a:buNone/>
            </a:pPr>
            <a:r>
              <a:rPr lang="en-US" sz="1700" dirty="0" smtClean="0"/>
              <a:t>User-Agent</a:t>
            </a:r>
            <a:r>
              <a:rPr lang="en-US" sz="1700" dirty="0"/>
              <a:t>: </a:t>
            </a:r>
            <a:r>
              <a:rPr lang="en-US" sz="1700" dirty="0" err="1"/>
              <a:t>HTTPTool</a:t>
            </a:r>
            <a:r>
              <a:rPr lang="en-US" sz="1700" dirty="0"/>
              <a:t>/1.0 </a:t>
            </a: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[</a:t>
            </a:r>
            <a:r>
              <a:rPr lang="en-US" sz="1700" dirty="0"/>
              <a:t>blank line here]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2743200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sz="1700" dirty="0" smtClean="0"/>
              <a:t>HTTP/1.1 </a:t>
            </a:r>
            <a:r>
              <a:rPr lang="en-US" sz="1700" dirty="0"/>
              <a:t>200 OK </a:t>
            </a: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Date</a:t>
            </a:r>
            <a:r>
              <a:rPr lang="en-US" sz="1700" dirty="0"/>
              <a:t>: Fri, 31 Dec 1999 23:59:59 GMT </a:t>
            </a: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Content-Type</a:t>
            </a:r>
            <a:r>
              <a:rPr lang="en-US" sz="1700" dirty="0"/>
              <a:t>: text/html </a:t>
            </a: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Content-Length</a:t>
            </a:r>
            <a:r>
              <a:rPr lang="en-US" sz="1700" dirty="0"/>
              <a:t>: 1354 </a:t>
            </a:r>
            <a:endParaRPr lang="en-US" sz="1700" dirty="0" smtClean="0"/>
          </a:p>
          <a:p>
            <a:pPr marL="114300" indent="0">
              <a:buNone/>
            </a:pPr>
            <a:endParaRPr lang="en-US" sz="1700" dirty="0"/>
          </a:p>
          <a:p>
            <a:pPr marL="114300" indent="0">
              <a:buNone/>
            </a:pPr>
            <a:r>
              <a:rPr lang="en-US" sz="1700" dirty="0" smtClean="0"/>
              <a:t>&lt;</a:t>
            </a:r>
            <a:r>
              <a:rPr lang="en-US" sz="1700" dirty="0"/>
              <a:t>html&gt; </a:t>
            </a: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&lt;</a:t>
            </a:r>
            <a:r>
              <a:rPr lang="en-US" sz="1700" dirty="0"/>
              <a:t>body&gt; </a:t>
            </a: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&lt;</a:t>
            </a:r>
            <a:r>
              <a:rPr lang="en-US" sz="1700" dirty="0"/>
              <a:t>h1&gt;Happy New Millennium!&lt;/h1&gt; </a:t>
            </a: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(</a:t>
            </a:r>
            <a:r>
              <a:rPr lang="en-US" sz="1700" dirty="0"/>
              <a:t>more file contents) . . . &lt;/body&gt; </a:t>
            </a: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&lt;/</a:t>
            </a:r>
            <a:r>
              <a:rPr lang="en-US" sz="1700" dirty="0"/>
              <a:t>html&gt;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" y="54102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Demo </a:t>
            </a:r>
            <a:r>
              <a:rPr lang="en-US" b="1" dirty="0" smtClean="0"/>
              <a:t>various HTTP </a:t>
            </a:r>
            <a:r>
              <a:rPr lang="en-US" b="1" dirty="0"/>
              <a:t>Server Response </a:t>
            </a:r>
            <a:r>
              <a:rPr lang="en-US" b="1" dirty="0" smtClean="0"/>
              <a:t>: </a:t>
            </a:r>
            <a:endParaRPr lang="en-US" b="1" dirty="0" smtClean="0"/>
          </a:p>
          <a:p>
            <a:r>
              <a:rPr lang="en-US" b="1" smtClean="0"/>
              <a:t>http</a:t>
            </a:r>
            <a:r>
              <a:rPr lang="en-US" b="1" dirty="0"/>
              <a:t>://www.searchenginepromotionhelp.com/m/http-server-response/code-checker.php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3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248</TotalTime>
  <Words>976</Words>
  <Application>Microsoft Office PowerPoint</Application>
  <PresentationFormat>On-screen Show (4:3)</PresentationFormat>
  <Paragraphs>310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HTTP Protocol Specification</vt:lpstr>
      <vt:lpstr>What is HTTP?</vt:lpstr>
      <vt:lpstr>Structure of HTTP Transactions</vt:lpstr>
      <vt:lpstr>Initial Request Line</vt:lpstr>
      <vt:lpstr>Initial Response Line</vt:lpstr>
      <vt:lpstr>Header Lines</vt:lpstr>
      <vt:lpstr>Header Lines (cont’d) </vt:lpstr>
      <vt:lpstr>The Message Body</vt:lpstr>
      <vt:lpstr>Sample HTTP Exchange</vt:lpstr>
      <vt:lpstr>The HEAD Method</vt:lpstr>
      <vt:lpstr>The POST Method</vt:lpstr>
      <vt:lpstr>The POST Method Example</vt:lpstr>
      <vt:lpstr>Persistent Connections</vt:lpstr>
      <vt:lpstr>Caching</vt:lpstr>
      <vt:lpstr>The Date: Header</vt:lpstr>
      <vt:lpstr>Conditional Get</vt:lpstr>
      <vt:lpstr>Conditional Get Example</vt:lpstr>
      <vt:lpstr>Conditional Get Example</vt:lpstr>
      <vt:lpstr>Redirection Example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 Protocol Specification</dc:title>
  <dc:creator>Maryam Elahi</dc:creator>
  <cp:lastModifiedBy>Administrator</cp:lastModifiedBy>
  <cp:revision>62</cp:revision>
  <dcterms:created xsi:type="dcterms:W3CDTF">2012-01-18T23:43:45Z</dcterms:created>
  <dcterms:modified xsi:type="dcterms:W3CDTF">2013-01-28T22:31:04Z</dcterms:modified>
</cp:coreProperties>
</file>