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31"/>
  </p:notesMasterIdLst>
  <p:handoutMasterIdLst>
    <p:handoutMasterId r:id="rId32"/>
  </p:handoutMasterIdLst>
  <p:sldIdLst>
    <p:sldId id="284" r:id="rId2"/>
    <p:sldId id="259" r:id="rId3"/>
    <p:sldId id="262" r:id="rId4"/>
    <p:sldId id="301" r:id="rId5"/>
    <p:sldId id="296" r:id="rId6"/>
    <p:sldId id="260" r:id="rId7"/>
    <p:sldId id="297" r:id="rId8"/>
    <p:sldId id="258" r:id="rId9"/>
    <p:sldId id="266" r:id="rId10"/>
    <p:sldId id="295" r:id="rId11"/>
    <p:sldId id="261" r:id="rId12"/>
    <p:sldId id="298" r:id="rId13"/>
    <p:sldId id="299" r:id="rId14"/>
    <p:sldId id="264" r:id="rId15"/>
    <p:sldId id="300" r:id="rId16"/>
    <p:sldId id="263" r:id="rId17"/>
    <p:sldId id="267" r:id="rId18"/>
    <p:sldId id="268" r:id="rId19"/>
    <p:sldId id="269" r:id="rId20"/>
    <p:sldId id="302" r:id="rId21"/>
    <p:sldId id="270" r:id="rId22"/>
    <p:sldId id="281" r:id="rId23"/>
    <p:sldId id="282" r:id="rId24"/>
    <p:sldId id="283" r:id="rId25"/>
    <p:sldId id="294" r:id="rId26"/>
    <p:sldId id="291" r:id="rId27"/>
    <p:sldId id="303" r:id="rId28"/>
    <p:sldId id="290" r:id="rId29"/>
    <p:sldId id="285" r:id="rId30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75" d="100"/>
          <a:sy n="75" d="100"/>
        </p:scale>
        <p:origin x="-1522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D7407B53-6820-4334-AC26-71CBA96C4C7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fld id="{30EB2E71-D8E8-4CB9-8542-9AEF14B1FD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7A5B994-037F-4132-AF2F-D9A7DE52FE4C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F191768-E891-4E32-9B22-B6398C05DAB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3585295-6F88-4495-A360-1293FBEDA12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4A6B1-ED59-4E80-8056-C224A22AD0CC}" type="slidenum">
              <a:rPr lang="en-US" altLang="ko-KR" smtClean="0"/>
              <a:pPr/>
              <a:t>15</a:t>
            </a:fld>
            <a:endParaRPr lang="en-US" altLang="ko-KR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3725"/>
            <a:ext cx="5122333" cy="4171950"/>
          </a:xfrm>
          <a:noFill/>
          <a:ln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47C5EA3-0182-4159-8AFA-BC6AE64F93F4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6B46611-6FFB-499E-8387-C18A1AC48C5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811D96-5DB5-4634-8F7B-68DDACF71FC0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79EED29-7C51-4BF6-8904-F58D62D6DED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314CF-B224-4600-8C4E-955A5FD68E82}" type="slidenum">
              <a:rPr lang="en-US" altLang="ko-KR" smtClean="0"/>
              <a:pPr/>
              <a:t>20</a:t>
            </a:fld>
            <a:endParaRPr lang="en-US" altLang="ko-KR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3725"/>
            <a:ext cx="5122333" cy="4171950"/>
          </a:xfrm>
          <a:noFill/>
          <a:ln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FD9D013-3A07-49DB-8C72-9B1D7E4BD8F2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432D844-0989-47E8-90DF-AF6F5A8D93E3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F506A7D-0BAD-4FD0-9436-E2CA64C12FA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6D91D9C-A3DA-499D-96B7-AB8DD43DB01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E4FB3D0-18F4-452C-808D-30323BED3A2B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3B1930-B0B2-4E12-9AE4-8513EAA3F400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797B504-C8BC-4305-9618-3411DDF964D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BF1544-B5B1-4374-B625-A546ABF6F8E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5CB952-8AF8-4173-A45A-EC160EE140EE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E9D5E60-9559-4342-9DFD-9BA7B755D73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CFDC623-D236-4E00-8C4A-01C03F542B9D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203384-C8D7-4C29-AA91-B1C6E6703356}" type="slidenum">
              <a:rPr lang="en-US" altLang="ko-KR" smtClean="0"/>
              <a:pPr/>
              <a:t>5</a:t>
            </a:fld>
            <a:endParaRPr lang="en-US" altLang="ko-KR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3725"/>
            <a:ext cx="5122333" cy="4171950"/>
          </a:xfrm>
          <a:noFill/>
          <a:ln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2AC3C8-28C4-47A2-8BFE-E977A8E63037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550E1-AAA6-41F4-B930-9D868B2F91D5}" type="slidenum">
              <a:rPr lang="en-US" altLang="ko-KR" smtClean="0"/>
              <a:pPr/>
              <a:t>7</a:t>
            </a:fld>
            <a:endParaRPr lang="en-US" altLang="ko-KR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334" y="4403725"/>
            <a:ext cx="5122333" cy="4171950"/>
          </a:xfrm>
          <a:noFill/>
          <a:ln/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540CBB-EAB2-4E99-8B78-99B0CB489F52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38208D5-277F-46B2-81C8-FEF957C358F6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27D-CEEE-4FF2-8315-543794316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1975-7CC2-43DC-AD60-9CEEF8EE31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F9CE4-CF2A-48E9-AC54-ED087C24B1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1A83-3295-4017-8A5E-0C8C6D86EC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1C942-8803-4519-99FA-7178AF1A89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90CC8-E629-46B0-8D76-F74EE9A73D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2B956-00BC-4E33-9E3D-AFF1E989CC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F1ED6-17E4-42E6-AB3A-955C4D3E34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AC9C5-AE73-4403-BF44-51F7C675D4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A767-F52B-48B8-82F3-87218882DA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7248C8-AACA-46F6-84A2-5EDEE78D22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1: Introduction</a:t>
            </a:r>
            <a:endParaRPr lang="en-US">
              <a:latin typeface="Times New Roman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93F973-1748-43FA-8CC6-6AFFFFD4A42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eej.us/guide/bgnet/output/html/multipage/index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beej.us/guide/bgnet/output/html/multipage/index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faculty.ksu.edu.sa/jebari_chaker/papers/C_for_Java_Programmers.pdf" TargetMode="External"/><Relationship Id="rId4" Type="http://schemas.openxmlformats.org/officeDocument/2006/relationships/hyperlink" Target="http://www.cs.columbia.edu/~danr/courses/6761/Summer03/intro/6761-1b-sockets.pp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Introduction to Socket Programming with C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 cap="none" dirty="0" smtClean="0"/>
              <a:t>CPSC 441 TUTORIAL</a:t>
            </a:r>
          </a:p>
          <a:p>
            <a:pPr eaLnBrk="1" hangingPunct="1">
              <a:lnSpc>
                <a:spcPct val="80000"/>
              </a:lnSpc>
            </a:pPr>
            <a:r>
              <a:rPr lang="en-US" sz="1800" cap="none" dirty="0" smtClean="0"/>
              <a:t>TA: Fang Wang</a:t>
            </a:r>
          </a:p>
          <a:p>
            <a:pPr eaLnBrk="1" hangingPunct="1">
              <a:lnSpc>
                <a:spcPct val="80000"/>
              </a:lnSpc>
            </a:pPr>
            <a:endParaRPr lang="en-US" sz="1800" cap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Addresses, Ports and Sockets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ko-KR" smtClean="0"/>
              <a:t>Choose a port number that is registered for general use, from 1024 to 49151 </a:t>
            </a:r>
          </a:p>
          <a:p>
            <a:pPr lvl="1" eaLnBrk="1" hangingPunct="1"/>
            <a:r>
              <a:rPr lang="en-US" altLang="ko-KR" smtClean="0"/>
              <a:t>Do not use ports 1 to 1023. These ports are reserved for use by the Internet Assigned Numbers Authority (IANA)</a:t>
            </a:r>
          </a:p>
          <a:p>
            <a:pPr lvl="1" eaLnBrk="1" hangingPunct="1"/>
            <a:r>
              <a:rPr lang="en-US" altLang="ko-KR" smtClean="0"/>
              <a:t>Avoid using ports 49152 through 65535. These are dynamic ports that operating systems use randomly. If you choose one of these ports, you risk a potential port conflict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US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bind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function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 bind function associates and (can exclusively) reserves a port for use by the socket</a:t>
            </a:r>
          </a:p>
          <a:p>
            <a:pPr eaLnBrk="1" hangingPunct="1"/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int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status = bind(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sockid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, &amp;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addrport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, size);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status</a:t>
            </a:r>
            <a:r>
              <a:rPr lang="en-US" dirty="0" smtClean="0"/>
              <a:t>: error status, = -1 if bind failed</a:t>
            </a:r>
          </a:p>
          <a:p>
            <a:pPr lvl="1" eaLnBrk="1" hangingPunct="1"/>
            <a:r>
              <a:rPr lang="en-US" dirty="0" err="1" smtClean="0">
                <a:latin typeface="Arial" charset="0"/>
              </a:rPr>
              <a:t>sockid</a:t>
            </a:r>
            <a:r>
              <a:rPr lang="en-US" dirty="0" smtClean="0"/>
              <a:t>: integer, socket descriptor</a:t>
            </a:r>
          </a:p>
          <a:p>
            <a:pPr lvl="1" eaLnBrk="1" hangingPunct="1"/>
            <a:r>
              <a:rPr lang="en-US" dirty="0" err="1" smtClean="0">
                <a:latin typeface="Arial" charset="0"/>
              </a:rPr>
              <a:t>addrport</a:t>
            </a:r>
            <a:r>
              <a:rPr lang="en-US" dirty="0" smtClean="0"/>
              <a:t>: </a:t>
            </a:r>
            <a:r>
              <a:rPr lang="en-US" dirty="0" err="1" smtClean="0">
                <a:latin typeface="Arial" charset="0"/>
              </a:rPr>
              <a:t>struct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sockaddr</a:t>
            </a:r>
            <a:r>
              <a:rPr lang="en-US" dirty="0" smtClean="0"/>
              <a:t>, the (IP) address and port of the machine (address usually set to </a:t>
            </a:r>
            <a:r>
              <a:rPr lang="en-US" dirty="0" smtClean="0">
                <a:latin typeface="Arial" charset="0"/>
              </a:rPr>
              <a:t>INADDR_ANY </a:t>
            </a:r>
            <a:r>
              <a:rPr lang="en-US" dirty="0" smtClean="0"/>
              <a:t>– chooses a local address)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size</a:t>
            </a:r>
            <a:r>
              <a:rPr lang="en-US" dirty="0" smtClean="0"/>
              <a:t>: the size (in bytes) of the </a:t>
            </a:r>
            <a:r>
              <a:rPr lang="en-US" dirty="0" err="1" smtClean="0">
                <a:latin typeface="Arial" charset="0"/>
              </a:rPr>
              <a:t>addrport</a:t>
            </a:r>
            <a:r>
              <a:rPr lang="en-US" dirty="0" smtClean="0"/>
              <a:t> structure</a:t>
            </a: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FE98F0-8623-41BE-A9ED-633E9D4A978D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The </a:t>
            </a:r>
            <a:r>
              <a:rPr lang="en-US" altLang="ko-KR" dirty="0" err="1" smtClean="0"/>
              <a:t>struct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sockaddr</a:t>
            </a:r>
            <a:endParaRPr lang="en-US" altLang="ko-K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30725"/>
          </a:xfrm>
        </p:spPr>
        <p:txBody>
          <a:bodyPr/>
          <a:lstStyle/>
          <a:p>
            <a:pPr eaLnBrk="1" hangingPunct="1"/>
            <a:r>
              <a:rPr lang="en-US" altLang="ko-KR" dirty="0" smtClean="0"/>
              <a:t>The </a:t>
            </a:r>
            <a:r>
              <a:rPr lang="en-US" altLang="ko-KR" dirty="0" err="1" smtClean="0"/>
              <a:t>sockaddr_in</a:t>
            </a:r>
            <a:r>
              <a:rPr lang="en-US" altLang="ko-KR" dirty="0" smtClean="0"/>
              <a:t> structure has four parts:</a:t>
            </a:r>
          </a:p>
          <a:p>
            <a:pPr lvl="1" eaLnBrk="1" hangingPunct="1"/>
            <a:r>
              <a:rPr lang="en-US" altLang="ko-KR" dirty="0" err="1" smtClean="0">
                <a:solidFill>
                  <a:srgbClr val="0000CC"/>
                </a:solidFill>
              </a:rPr>
              <a:t>sin_family</a:t>
            </a:r>
            <a:r>
              <a:rPr lang="en-US" altLang="ko-KR" dirty="0" smtClean="0">
                <a:solidFill>
                  <a:srgbClr val="0000CC"/>
                </a:solidFill>
              </a:rPr>
              <a:t>: </a:t>
            </a:r>
            <a:r>
              <a:rPr lang="en-US" altLang="ko-KR" dirty="0" smtClean="0"/>
              <a:t> address family (e.g., </a:t>
            </a:r>
            <a:r>
              <a:rPr lang="en-US" altLang="ko-KR" sz="1600" b="1" dirty="0" smtClean="0"/>
              <a:t>AF_INET IP addresses)</a:t>
            </a:r>
            <a:endParaRPr lang="en-US" altLang="ko-KR" dirty="0" smtClean="0"/>
          </a:p>
          <a:p>
            <a:pPr lvl="1" eaLnBrk="1" hangingPunct="1"/>
            <a:r>
              <a:rPr lang="en-US" altLang="ko-KR" dirty="0" err="1" smtClean="0">
                <a:solidFill>
                  <a:srgbClr val="0000CC"/>
                </a:solidFill>
              </a:rPr>
              <a:t>sin_port</a:t>
            </a:r>
            <a:r>
              <a:rPr lang="en-US" altLang="ko-KR" dirty="0" smtClean="0">
                <a:solidFill>
                  <a:srgbClr val="0000CC"/>
                </a:solidFill>
              </a:rPr>
              <a:t>:  </a:t>
            </a:r>
            <a:r>
              <a:rPr lang="en-US" altLang="ko-KR" dirty="0" smtClean="0"/>
              <a:t>   port number</a:t>
            </a:r>
          </a:p>
          <a:p>
            <a:pPr lvl="1" eaLnBrk="1" hangingPunct="1"/>
            <a:r>
              <a:rPr lang="en-US" altLang="ko-KR" dirty="0" err="1" smtClean="0">
                <a:solidFill>
                  <a:srgbClr val="0000CC"/>
                </a:solidFill>
              </a:rPr>
              <a:t>sin_addr</a:t>
            </a:r>
            <a:r>
              <a:rPr lang="en-US" altLang="ko-KR" dirty="0" smtClean="0">
                <a:solidFill>
                  <a:srgbClr val="0000CC"/>
                </a:solidFill>
              </a:rPr>
              <a:t>:  </a:t>
            </a:r>
            <a:r>
              <a:rPr lang="en-US" altLang="ko-KR" dirty="0" smtClean="0"/>
              <a:t>  IP-address</a:t>
            </a:r>
          </a:p>
          <a:p>
            <a:pPr lvl="1" eaLnBrk="1" hangingPunct="1"/>
            <a:r>
              <a:rPr lang="en-US" altLang="ko-KR" dirty="0" err="1" smtClean="0">
                <a:solidFill>
                  <a:srgbClr val="0000CC"/>
                </a:solidFill>
              </a:rPr>
              <a:t>sin_zero</a:t>
            </a:r>
            <a:r>
              <a:rPr lang="en-US" altLang="ko-KR" dirty="0" smtClean="0">
                <a:solidFill>
                  <a:srgbClr val="0000CC"/>
                </a:solidFill>
              </a:rPr>
              <a:t>:  </a:t>
            </a:r>
            <a:r>
              <a:rPr lang="en-US" altLang="ko-KR" dirty="0" smtClean="0"/>
              <a:t>  // un-used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84238"/>
          </a:xfrm>
        </p:spPr>
        <p:txBody>
          <a:bodyPr/>
          <a:lstStyle/>
          <a:p>
            <a:pPr eaLnBrk="1" hangingPunct="1"/>
            <a:r>
              <a:rPr lang="en-US" altLang="ko-KR" smtClean="0"/>
              <a:t>Example(Server)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9075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// first, create and fill in values for the sockaddr_in structure </a:t>
            </a: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/>
              <a:t>struct sockaddr_in </a:t>
            </a: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/* create Address stucture */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1600" b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.sin_family = AF_INET;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/* AF_INET represents the address family INET for Internet sockets.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1600" b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.sin_port = htons(nHostPort);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/* The function htons() converts from host byte order to network byte order*/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1600" b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.sin_addr.s_addr = INADDR_ANY; 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/* INADDR_ANY allows us to work without knowing the IP address of the machine the client program is running  on (very convenient) */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ko-KR" sz="1600" b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>
                <a:solidFill>
                  <a:srgbClr val="0000CC"/>
                </a:solidFill>
              </a:rPr>
              <a:t>// next, bind the socket to the port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1600" b="1" smtClean="0"/>
              <a:t>if( bind(hServerSocket, (struct sockaddr *) &amp;</a:t>
            </a: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, sizeof(</a:t>
            </a:r>
            <a:r>
              <a:rPr lang="en-US" altLang="ko-KR" sz="1600" b="1" smtClean="0">
                <a:solidFill>
                  <a:srgbClr val="FF0000"/>
                </a:solidFill>
              </a:rPr>
              <a:t>Address</a:t>
            </a:r>
            <a:r>
              <a:rPr lang="en-US" altLang="ko-KR" sz="1600" b="1" smtClean="0"/>
              <a:t>)) == -1)</a:t>
            </a:r>
            <a:br>
              <a:rPr lang="en-US" altLang="ko-KR" sz="1600" b="1" smtClean="0"/>
            </a:br>
            <a:r>
              <a:rPr lang="en-US" altLang="ko-KR" sz="1600" b="1" smtClean="0"/>
              <a:t>{</a:t>
            </a:r>
            <a:br>
              <a:rPr lang="en-US" altLang="ko-KR" sz="1600" b="1" smtClean="0"/>
            </a:br>
            <a:r>
              <a:rPr lang="en-US" altLang="ko-KR" sz="1600" b="1" smtClean="0"/>
              <a:t>        printf("\nCould not connect to host\n");</a:t>
            </a:r>
            <a:br>
              <a:rPr lang="en-US" altLang="ko-KR" sz="1600" b="1" smtClean="0"/>
            </a:br>
            <a:r>
              <a:rPr lang="en-US" altLang="ko-KR" sz="1600" b="1" smtClean="0"/>
              <a:t>        return -1;</a:t>
            </a:r>
            <a:br>
              <a:rPr lang="en-US" altLang="ko-KR" sz="1600" b="1" smtClean="0"/>
            </a:br>
            <a:r>
              <a:rPr lang="en-US" altLang="ko-KR" sz="1600" b="1" smtClean="0"/>
              <a:t>}</a:t>
            </a:r>
            <a:r>
              <a:rPr lang="en-US" altLang="ko-KR" sz="1600" smtClean="0"/>
              <a:t> 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4343400" y="533400"/>
            <a:ext cx="4800600" cy="2362200"/>
          </a:xfrm>
          <a:prstGeom prst="wedgeRoundRectCallout">
            <a:avLst>
              <a:gd name="adj1" fmla="val -49903"/>
              <a:gd name="adj2" fmla="val 67472"/>
              <a:gd name="adj3" fmla="val 16667"/>
            </a:avLst>
          </a:prstGeom>
          <a:solidFill>
            <a:schemeClr val="bg1"/>
          </a:solidFill>
          <a:ln w="38100">
            <a:solidFill>
              <a:schemeClr val="bg2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altLang="zh-CN" sz="1500">
                <a:latin typeface="Times New Roman" charset="0"/>
              </a:rPr>
              <a:t>Some computers put the most significant byte within a </a:t>
            </a:r>
          </a:p>
          <a:p>
            <a:pPr algn="l"/>
            <a:r>
              <a:rPr lang="en-US" altLang="zh-CN" sz="1500">
                <a:latin typeface="Times New Roman" charset="0"/>
              </a:rPr>
              <a:t>word first (this is called “big-endian” order), and others put it last (“little-endian” order). </a:t>
            </a:r>
          </a:p>
          <a:p>
            <a:pPr algn="l"/>
            <a:endParaRPr lang="en-US" altLang="zh-CN" sz="1500">
              <a:latin typeface="Times New Roman" charset="0"/>
            </a:endParaRPr>
          </a:p>
          <a:p>
            <a:pPr algn="l"/>
            <a:r>
              <a:rPr lang="en-US" altLang="zh-CN" sz="1500">
                <a:latin typeface="Times New Roman" charset="0"/>
              </a:rPr>
              <a:t>So that machines with different byte order conventions can communicate, the Internet protocols specify a byte order convention for data transmitted over the network. </a:t>
            </a:r>
          </a:p>
          <a:p>
            <a:pPr algn="l"/>
            <a:r>
              <a:rPr lang="en-US" altLang="zh-CN" sz="1500">
                <a:latin typeface="Times New Roman" charset="0"/>
              </a:rPr>
              <a:t>This is known as </a:t>
            </a:r>
            <a:r>
              <a:rPr lang="en-US" altLang="zh-CN" sz="1500" i="1">
                <a:latin typeface="Times New Roman" charset="0"/>
              </a:rPr>
              <a:t>network byte order (it is big-endian)</a:t>
            </a:r>
            <a:r>
              <a:rPr lang="en-US" altLang="zh-CN" sz="1500">
                <a:latin typeface="Times New Roman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smtClean="0"/>
              <a:t>ON THE CONNECTING END</a:t>
            </a:r>
            <a:endParaRPr lang="en-US" cap="none" smtClean="0">
              <a:latin typeface="Arial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bind </a:t>
            </a:r>
            <a:r>
              <a:rPr lang="en-US" sz="2400" dirty="0" smtClean="0"/>
              <a:t>can be skipped for both types of sockets.  When and why?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When connecting to another host (i.e., </a:t>
            </a:r>
            <a:r>
              <a:rPr lang="en-US" sz="2200" dirty="0" smtClean="0">
                <a:solidFill>
                  <a:schemeClr val="accent2"/>
                </a:solidFill>
              </a:rPr>
              <a:t>connecting end </a:t>
            </a:r>
            <a:r>
              <a:rPr lang="en-US" sz="2200" dirty="0" smtClean="0"/>
              <a:t>is the </a:t>
            </a:r>
            <a:r>
              <a:rPr lang="en-US" sz="2200" dirty="0" smtClean="0">
                <a:solidFill>
                  <a:schemeClr val="accent2"/>
                </a:solidFill>
              </a:rPr>
              <a:t>client</a:t>
            </a:r>
            <a:r>
              <a:rPr lang="en-US" sz="2200" dirty="0" smtClean="0"/>
              <a:t> and the </a:t>
            </a:r>
            <a:r>
              <a:rPr lang="en-US" sz="2200" dirty="0" smtClean="0">
                <a:solidFill>
                  <a:srgbClr val="CD921B"/>
                </a:solidFill>
              </a:rPr>
              <a:t>receiving end </a:t>
            </a:r>
            <a:r>
              <a:rPr lang="en-US" sz="2200" dirty="0" smtClean="0"/>
              <a:t>is the </a:t>
            </a:r>
            <a:r>
              <a:rPr lang="en-US" sz="2200" dirty="0" smtClean="0">
                <a:solidFill>
                  <a:srgbClr val="CD921B"/>
                </a:solidFill>
              </a:rPr>
              <a:t>server</a:t>
            </a:r>
            <a:r>
              <a:rPr lang="en-US" sz="2200" dirty="0" smtClean="0"/>
              <a:t>), the OS automatically assigns a free port for the outgoing connection.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During connection setup, receiving end is informed of port) 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You can however bind to a specific port if need be.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8256EC-48DA-4C89-B9EE-454B71210F3E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4_1"/>
          <p:cNvPicPr>
            <a:picLocks noChangeAspect="1" noChangeArrowheads="1"/>
          </p:cNvPicPr>
          <p:nvPr/>
        </p:nvPicPr>
        <p:blipFill>
          <a:blip r:embed="rId3" cstate="print">
            <a:lum bright="-6000" contrast="-6000"/>
          </a:blip>
          <a:srcRect/>
          <a:stretch>
            <a:fillRect/>
          </a:stretch>
        </p:blipFill>
        <p:spPr bwMode="auto">
          <a:xfrm>
            <a:off x="1331913" y="1484313"/>
            <a:ext cx="669607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Connection setup</a:t>
            </a: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6156325" y="2708275"/>
            <a:ext cx="1295400" cy="720725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1908175" y="3933825"/>
            <a:ext cx="1295400" cy="4318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  <p:bldP spid="829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Connection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Setup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A connection occurs between two ends</a:t>
            </a:r>
          </a:p>
          <a:p>
            <a:pPr lvl="1" eaLnBrk="1" hangingPunct="1"/>
            <a:r>
              <a:rPr lang="en-US" smtClean="0">
                <a:solidFill>
                  <a:srgbClr val="CD921B"/>
                </a:solidFill>
              </a:rPr>
              <a:t>Server</a:t>
            </a:r>
            <a:r>
              <a:rPr lang="en-US" smtClean="0"/>
              <a:t>: waits for an active participant to request connection</a:t>
            </a:r>
          </a:p>
          <a:p>
            <a:pPr lvl="1" eaLnBrk="1" hangingPunct="1"/>
            <a:r>
              <a:rPr lang="en-US" smtClean="0">
                <a:solidFill>
                  <a:schemeClr val="accent2"/>
                </a:solidFill>
              </a:rPr>
              <a:t>Client</a:t>
            </a:r>
            <a:r>
              <a:rPr lang="en-US" smtClean="0"/>
              <a:t>: initiates connection request to passive side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Once connection is established, server and client ends are “similar”</a:t>
            </a:r>
          </a:p>
          <a:p>
            <a:pPr lvl="1" eaLnBrk="1" hangingPunct="1"/>
            <a:r>
              <a:rPr lang="en-US" smtClean="0"/>
              <a:t>both can send &amp; receive data</a:t>
            </a:r>
          </a:p>
          <a:p>
            <a:pPr lvl="1" eaLnBrk="1" hangingPunct="1"/>
            <a:r>
              <a:rPr lang="en-US" smtClean="0"/>
              <a:t>either can terminate the connection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7ED135-453B-42C6-AAF3-EDB7B3C36F2A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Connection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setup steps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495800" y="1600200"/>
            <a:ext cx="3810000" cy="50069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Server end: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step 1: </a:t>
            </a:r>
            <a:r>
              <a:rPr lang="en-US" sz="2000" smtClean="0">
                <a:solidFill>
                  <a:schemeClr val="accent2"/>
                </a:solidFill>
                <a:latin typeface="Arial" charset="0"/>
              </a:rPr>
              <a:t>listen</a:t>
            </a:r>
            <a:r>
              <a:rPr lang="en-US" sz="2000" smtClean="0">
                <a:latin typeface="Arial" charset="0"/>
              </a:rPr>
              <a:t> </a:t>
            </a:r>
            <a:r>
              <a:rPr lang="en-US" sz="2000" smtClean="0"/>
              <a:t>(for incoming requests)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step 3: </a:t>
            </a:r>
            <a:r>
              <a:rPr lang="en-US" sz="2000" smtClean="0">
                <a:solidFill>
                  <a:schemeClr val="accent2"/>
                </a:solidFill>
                <a:latin typeface="Arial" charset="0"/>
              </a:rPr>
              <a:t>accept</a:t>
            </a:r>
            <a:r>
              <a:rPr lang="en-US" sz="2000" smtClean="0"/>
              <a:t> (a request)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step 4: send/recv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The accepted connection is on a new socket</a:t>
            </a:r>
          </a:p>
          <a:p>
            <a:pPr eaLnBrk="1" hangingPunct="1">
              <a:lnSpc>
                <a:spcPct val="90000"/>
              </a:lnSpc>
            </a:pPr>
            <a:endParaRPr lang="en-US" sz="2200" smtClean="0"/>
          </a:p>
          <a:p>
            <a:pPr eaLnBrk="1" hangingPunct="1">
              <a:lnSpc>
                <a:spcPct val="90000"/>
              </a:lnSpc>
            </a:pPr>
            <a:r>
              <a:rPr lang="en-US" sz="2200" smtClean="0"/>
              <a:t>The old socket continues to listen for other active participants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" y="1600200"/>
            <a:ext cx="3810000" cy="2286000"/>
          </a:xfrm>
        </p:spPr>
        <p:txBody>
          <a:bodyPr/>
          <a:lstStyle/>
          <a:p>
            <a:pPr eaLnBrk="1" hangingPunct="1"/>
            <a:r>
              <a:rPr lang="en-US" sz="2400" smtClean="0"/>
              <a:t>Client end:</a:t>
            </a:r>
          </a:p>
          <a:p>
            <a:pPr lvl="1" eaLnBrk="1" hangingPunct="1"/>
            <a:endParaRPr lang="en-US" sz="2000" smtClean="0"/>
          </a:p>
          <a:p>
            <a:pPr lvl="1" eaLnBrk="1" hangingPunct="1"/>
            <a:r>
              <a:rPr lang="en-US" sz="2000" smtClean="0"/>
              <a:t>step 2: request &amp; establish </a:t>
            </a:r>
            <a:r>
              <a:rPr lang="en-US" sz="2000" smtClean="0">
                <a:solidFill>
                  <a:schemeClr val="accent2"/>
                </a:solidFill>
                <a:latin typeface="Arial" charset="0"/>
              </a:rPr>
              <a:t>connect</a:t>
            </a:r>
            <a:r>
              <a:rPr lang="en-US" sz="2000" smtClean="0"/>
              <a:t>ion</a:t>
            </a:r>
          </a:p>
          <a:p>
            <a:pPr lvl="1" eaLnBrk="1" hangingPunct="1"/>
            <a:r>
              <a:rPr lang="en-US" sz="2000" smtClean="0"/>
              <a:t>step 4: send/recv</a:t>
            </a:r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6705600" y="64166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DF55DF9-DFDD-44A0-AF08-345CC7EF133F}" type="slidenum">
              <a:rPr lang="en-US"/>
              <a:pPr/>
              <a:t>17</a:t>
            </a:fld>
            <a:endParaRPr lang="en-US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 flipH="1">
            <a:off x="3657600" y="2133600"/>
            <a:ext cx="1066800" cy="4191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3657600" y="2819400"/>
            <a:ext cx="1219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33400" y="3733800"/>
            <a:ext cx="35814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Server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8441" name="Group 15"/>
          <p:cNvGrpSpPr>
            <a:grpSpLocks/>
          </p:cNvGrpSpPr>
          <p:nvPr/>
        </p:nvGrpSpPr>
        <p:grpSpPr bwMode="auto">
          <a:xfrm>
            <a:off x="1828800" y="4191000"/>
            <a:ext cx="990600" cy="533400"/>
            <a:chOff x="3024" y="3168"/>
            <a:chExt cx="624" cy="336"/>
          </a:xfrm>
        </p:grpSpPr>
        <p:sp>
          <p:nvSpPr>
            <p:cNvPr id="18461" name="Oval 9"/>
            <p:cNvSpPr>
              <a:spLocks noChangeArrowheads="1"/>
            </p:cNvSpPr>
            <p:nvPr/>
          </p:nvSpPr>
          <p:spPr bwMode="auto">
            <a:xfrm>
              <a:off x="3024" y="3168"/>
              <a:ext cx="624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8462" name="Text Box 10"/>
            <p:cNvSpPr txBox="1">
              <a:spLocks noChangeArrowheads="1"/>
            </p:cNvSpPr>
            <p:nvPr/>
          </p:nvSpPr>
          <p:spPr bwMode="auto">
            <a:xfrm>
              <a:off x="3024" y="3216"/>
              <a:ext cx="624" cy="25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l-sock</a:t>
              </a:r>
            </a:p>
          </p:txBody>
        </p:sp>
      </p:grpSp>
      <p:grpSp>
        <p:nvGrpSpPr>
          <p:cNvPr id="19473" name="Group 17"/>
          <p:cNvGrpSpPr>
            <a:grpSpLocks/>
          </p:cNvGrpSpPr>
          <p:nvPr/>
        </p:nvGrpSpPr>
        <p:grpSpPr bwMode="auto">
          <a:xfrm>
            <a:off x="533400" y="4191000"/>
            <a:ext cx="1295400" cy="533400"/>
            <a:chOff x="3888" y="3168"/>
            <a:chExt cx="816" cy="336"/>
          </a:xfrm>
        </p:grpSpPr>
        <p:sp>
          <p:nvSpPr>
            <p:cNvPr id="18459" name="Oval 11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60" name="Text Box 12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a-sock-1</a:t>
              </a:r>
            </a:p>
          </p:txBody>
        </p:sp>
      </p:grpSp>
      <p:grpSp>
        <p:nvGrpSpPr>
          <p:cNvPr id="19472" name="Group 16"/>
          <p:cNvGrpSpPr>
            <a:grpSpLocks/>
          </p:cNvGrpSpPr>
          <p:nvPr/>
        </p:nvGrpSpPr>
        <p:grpSpPr bwMode="auto">
          <a:xfrm>
            <a:off x="2819400" y="4191000"/>
            <a:ext cx="1295400" cy="533400"/>
            <a:chOff x="3984" y="3744"/>
            <a:chExt cx="816" cy="336"/>
          </a:xfrm>
        </p:grpSpPr>
        <p:sp>
          <p:nvSpPr>
            <p:cNvPr id="18457" name="Oval 13"/>
            <p:cNvSpPr>
              <a:spLocks noChangeArrowheads="1"/>
            </p:cNvSpPr>
            <p:nvPr/>
          </p:nvSpPr>
          <p:spPr bwMode="auto">
            <a:xfrm>
              <a:off x="3984" y="3744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58" name="Text Box 14"/>
            <p:cNvSpPr txBox="1">
              <a:spLocks noChangeArrowheads="1"/>
            </p:cNvSpPr>
            <p:nvPr/>
          </p:nvSpPr>
          <p:spPr bwMode="auto">
            <a:xfrm>
              <a:off x="3984" y="3792"/>
              <a:ext cx="816" cy="25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a-sock-2</a:t>
              </a:r>
            </a:p>
          </p:txBody>
        </p:sp>
      </p:grp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533400" y="5486400"/>
            <a:ext cx="13716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Client1</a:t>
            </a:r>
          </a:p>
        </p:txBody>
      </p: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609600" y="5562600"/>
            <a:ext cx="1295400" cy="533400"/>
            <a:chOff x="3888" y="3168"/>
            <a:chExt cx="816" cy="336"/>
          </a:xfrm>
        </p:grpSpPr>
        <p:sp>
          <p:nvSpPr>
            <p:cNvPr id="18455" name="Oval 23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56" name="Text Box 24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socket</a:t>
              </a:r>
            </a:p>
          </p:txBody>
        </p:sp>
      </p:grp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2743200" y="5486400"/>
            <a:ext cx="1600200" cy="1036638"/>
          </a:xfrm>
          <a:prstGeom prst="rect">
            <a:avLst/>
          </a:prstGeom>
          <a:solidFill>
            <a:srgbClr val="3366FF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Ctr="1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Client2</a:t>
            </a:r>
          </a:p>
        </p:txBody>
      </p:sp>
      <p:grpSp>
        <p:nvGrpSpPr>
          <p:cNvPr id="19481" name="Group 25"/>
          <p:cNvGrpSpPr>
            <a:grpSpLocks/>
          </p:cNvGrpSpPr>
          <p:nvPr/>
        </p:nvGrpSpPr>
        <p:grpSpPr bwMode="auto">
          <a:xfrm>
            <a:off x="2895600" y="5562600"/>
            <a:ext cx="1295400" cy="533400"/>
            <a:chOff x="3888" y="3168"/>
            <a:chExt cx="816" cy="336"/>
          </a:xfrm>
        </p:grpSpPr>
        <p:sp>
          <p:nvSpPr>
            <p:cNvPr id="18453" name="Oval 26"/>
            <p:cNvSpPr>
              <a:spLocks noChangeArrowheads="1"/>
            </p:cNvSpPr>
            <p:nvPr/>
          </p:nvSpPr>
          <p:spPr bwMode="auto">
            <a:xfrm>
              <a:off x="3888" y="3168"/>
              <a:ext cx="816" cy="336"/>
            </a:xfrm>
            <a:prstGeom prst="ellipse">
              <a:avLst/>
            </a:prstGeom>
            <a:solidFill>
              <a:srgbClr val="FFFF00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8454" name="Text Box 27"/>
            <p:cNvSpPr txBox="1">
              <a:spLocks noChangeArrowheads="1"/>
            </p:cNvSpPr>
            <p:nvPr/>
          </p:nvSpPr>
          <p:spPr bwMode="auto">
            <a:xfrm>
              <a:off x="3888" y="3216"/>
              <a:ext cx="816" cy="250"/>
            </a:xfrm>
            <a:prstGeom prst="rect">
              <a:avLst/>
            </a:prstGeom>
            <a:noFill/>
            <a:ln w="31750">
              <a:noFill/>
              <a:miter lim="800000"/>
              <a:headEnd/>
              <a:tailEnd/>
            </a:ln>
            <a:effectLst/>
          </p:spPr>
          <p:txBody>
            <a:bodyPr anchorCtr="1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socket</a:t>
              </a:r>
            </a:p>
          </p:txBody>
        </p:sp>
      </p:grpSp>
      <p:sp>
        <p:nvSpPr>
          <p:cNvPr id="19484" name="Line 28"/>
          <p:cNvSpPr>
            <a:spLocks noChangeShapeType="1"/>
          </p:cNvSpPr>
          <p:nvPr/>
        </p:nvSpPr>
        <p:spPr bwMode="auto">
          <a:xfrm flipV="1">
            <a:off x="1447800" y="4724400"/>
            <a:ext cx="838200" cy="9144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/>
            <a:tailEnd type="triangle" w="med" len="lg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H="1">
            <a:off x="1219200" y="4724400"/>
            <a:ext cx="0" cy="8382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 flipV="1">
            <a:off x="2362200" y="4724400"/>
            <a:ext cx="990600" cy="9144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/>
            <a:tailEnd type="triangle" w="med" len="lg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H="1">
            <a:off x="3505200" y="4724400"/>
            <a:ext cx="0" cy="838200"/>
          </a:xfrm>
          <a:prstGeom prst="line">
            <a:avLst/>
          </a:prstGeom>
          <a:noFill/>
          <a:ln w="41275">
            <a:solidFill>
              <a:srgbClr val="FF3300"/>
            </a:solidFill>
            <a:round/>
            <a:headEnd type="triangle" w="med" len="lg"/>
            <a:tailEnd type="triangle" w="med" len="lg"/>
          </a:ln>
          <a:effectLst/>
        </p:spPr>
        <p:txBody>
          <a:bodyPr anchor="ctr" anchorCtr="1">
            <a:spAutoFit/>
          </a:bodyPr>
          <a:lstStyle/>
          <a:p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>
            <a:off x="152400" y="6596063"/>
            <a:ext cx="8029575" cy="261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5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4" grpId="0" animBg="1"/>
      <p:bldP spid="19485" grpId="0" animBg="1"/>
      <p:bldP spid="19486" grpId="0" animBg="1"/>
      <p:bldP spid="1948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cap="none" smtClean="0"/>
              <a:t>SERVER SOCKET:</a:t>
            </a:r>
            <a:r>
              <a:rPr lang="en-US" cap="none" smtClean="0">
                <a:latin typeface="Arial" charset="0"/>
              </a:rPr>
              <a:t> LISTEN</a:t>
            </a:r>
            <a:r>
              <a:rPr lang="en-US" cap="none" smtClean="0"/>
              <a:t> &amp; </a:t>
            </a:r>
            <a:r>
              <a:rPr lang="en-US" cap="none" smtClean="0">
                <a:latin typeface="Arial" charset="0"/>
              </a:rPr>
              <a:t>ACCEPT</a:t>
            </a:r>
            <a:endParaRPr lang="en-US" cap="none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7772400" cy="4724400"/>
          </a:xfrm>
        </p:spPr>
        <p:txBody>
          <a:bodyPr>
            <a:normAutofit/>
          </a:bodyPr>
          <a:lstStyle/>
          <a:p>
            <a:pPr marL="1143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200" smtClean="0"/>
              <a:t>Called on server side:</a:t>
            </a:r>
          </a:p>
          <a:p>
            <a:pPr marL="114300" indent="0" eaLnBrk="1" hangingPunct="1">
              <a:lnSpc>
                <a:spcPct val="80000"/>
              </a:lnSpc>
            </a:pPr>
            <a:r>
              <a:rPr lang="en-US" sz="2200" smtClean="0">
                <a:solidFill>
                  <a:schemeClr val="accent2"/>
                </a:solidFill>
                <a:latin typeface="Arial" charset="0"/>
              </a:rPr>
              <a:t>int status = listen(sock, queuelen);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status</a:t>
            </a:r>
            <a:r>
              <a:rPr lang="en-US" sz="1900" smtClean="0"/>
              <a:t>: 0 if listening, -1 if error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sock</a:t>
            </a:r>
            <a:r>
              <a:rPr lang="en-US" sz="1900" smtClean="0"/>
              <a:t>: integer, socket descriptor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queuelen</a:t>
            </a:r>
            <a:r>
              <a:rPr lang="en-US" sz="1900" smtClean="0"/>
              <a:t>: integer, # of active participants that can “wait” for a connection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listen</a:t>
            </a:r>
            <a:r>
              <a:rPr lang="en-US" sz="1900" smtClean="0"/>
              <a:t> is </a:t>
            </a:r>
            <a:r>
              <a:rPr lang="en-US" sz="1900" b="1" u="sng" smtClean="0"/>
              <a:t>non-blocking</a:t>
            </a:r>
            <a:r>
              <a:rPr lang="en-US" sz="1900" smtClean="0"/>
              <a:t>: returns immediately</a:t>
            </a:r>
          </a:p>
          <a:p>
            <a:pPr marL="114300" indent="0" eaLnBrk="1" hangingPunct="1">
              <a:lnSpc>
                <a:spcPct val="80000"/>
              </a:lnSpc>
            </a:pPr>
            <a:endParaRPr lang="en-US" sz="2200" smtClean="0">
              <a:solidFill>
                <a:schemeClr val="accent2"/>
              </a:solidFill>
              <a:latin typeface="Arial" charset="0"/>
            </a:endParaRPr>
          </a:p>
          <a:p>
            <a:pPr marL="114300" indent="0" eaLnBrk="1" hangingPunct="1">
              <a:lnSpc>
                <a:spcPct val="80000"/>
              </a:lnSpc>
            </a:pPr>
            <a:r>
              <a:rPr lang="en-US" sz="2200" smtClean="0">
                <a:solidFill>
                  <a:schemeClr val="accent2"/>
                </a:solidFill>
                <a:latin typeface="Arial" charset="0"/>
              </a:rPr>
              <a:t>int s = accept(sock, &amp;addr, &amp;addrlen);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s</a:t>
            </a:r>
            <a:r>
              <a:rPr lang="en-US" sz="1900" smtClean="0"/>
              <a:t>: integer, the new socket (used for data-transfer)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sock</a:t>
            </a:r>
            <a:r>
              <a:rPr lang="en-US" sz="1900" smtClean="0"/>
              <a:t>: integer, the orig. socket (being listened on)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addr</a:t>
            </a:r>
            <a:r>
              <a:rPr lang="en-US" sz="1900" smtClean="0"/>
              <a:t>: </a:t>
            </a:r>
            <a:r>
              <a:rPr lang="en-US" sz="1900" smtClean="0">
                <a:latin typeface="Arial" charset="0"/>
              </a:rPr>
              <a:t>struct sockaddr</a:t>
            </a:r>
            <a:r>
              <a:rPr lang="en-US" sz="1900" smtClean="0"/>
              <a:t>, address of the active participant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addrlen</a:t>
            </a:r>
            <a:r>
              <a:rPr lang="en-US" sz="1900" smtClean="0"/>
              <a:t>: </a:t>
            </a:r>
            <a:r>
              <a:rPr lang="en-US" sz="1900" smtClean="0">
                <a:latin typeface="Arial" charset="0"/>
              </a:rPr>
              <a:t>sizeof(addr):</a:t>
            </a:r>
            <a:r>
              <a:rPr lang="en-US" sz="1900" smtClean="0"/>
              <a:t> value/result parameter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smtClean="0"/>
              <a:t>must be set appropriately before call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smtClean="0"/>
              <a:t>adjusted by OS upon return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smtClean="0">
                <a:latin typeface="Arial" charset="0"/>
              </a:rPr>
              <a:t>accept </a:t>
            </a:r>
            <a:r>
              <a:rPr lang="en-US" sz="1900" smtClean="0"/>
              <a:t>is </a:t>
            </a:r>
            <a:r>
              <a:rPr lang="en-US" sz="1900" b="1" u="sng" smtClean="0"/>
              <a:t>blocking</a:t>
            </a:r>
            <a:r>
              <a:rPr lang="en-US" sz="1900" smtClean="0"/>
              <a:t>: waits for connection before returning 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D45C36-3B11-41CC-ACDC-FCC6BDFAA187}" type="slidenum">
              <a:rPr lang="en-US"/>
              <a:pPr/>
              <a:t>18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2075688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ko-KR" dirty="0" smtClean="0"/>
              <a:t>Client </a:t>
            </a:r>
            <a:r>
              <a:rPr lang="en-US" altLang="ko-KR" sz="5400" dirty="0" smtClean="0"/>
              <a:t>create socket and connect to remote host</a:t>
            </a:r>
            <a:endParaRPr lang="en-US" cap="none" dirty="0" smtClean="0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CC"/>
                </a:solidFill>
                <a:latin typeface="Times New Roman" charset="0"/>
              </a:rPr>
              <a:t>First, the client must create a socket (socket call as before) and fills in its address structure</a:t>
            </a:r>
          </a:p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CC"/>
                </a:solidFill>
                <a:latin typeface="Times New Roman" charset="0"/>
              </a:rPr>
              <a:t>Then, the client connects to the remote host</a:t>
            </a:r>
          </a:p>
          <a:p>
            <a:pPr lvl="1">
              <a:lnSpc>
                <a:spcPct val="90000"/>
              </a:lnSpc>
            </a:pPr>
            <a:r>
              <a:rPr lang="en-US" altLang="ko-KR" sz="1800" dirty="0" smtClean="0">
                <a:solidFill>
                  <a:srgbClr val="0000CC"/>
                </a:solidFill>
                <a:latin typeface="Times New Roman" charset="0"/>
              </a:rPr>
              <a:t>The connect function is used by a client program to establish communication with a remote entity</a:t>
            </a:r>
          </a:p>
          <a:p>
            <a:pPr eaLnBrk="1" hangingPunct="1"/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int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status = connect(sock, &amp;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addr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addrlen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);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status</a:t>
            </a:r>
            <a:r>
              <a:rPr lang="en-US" dirty="0" smtClean="0"/>
              <a:t>: 0 if successful connect, -1 otherwise</a:t>
            </a:r>
          </a:p>
          <a:p>
            <a:pPr lvl="1" eaLnBrk="1" hangingPunct="1"/>
            <a:r>
              <a:rPr lang="en-US" dirty="0" smtClean="0">
                <a:latin typeface="Arial" charset="0"/>
              </a:rPr>
              <a:t>sock</a:t>
            </a:r>
            <a:r>
              <a:rPr lang="en-US" dirty="0" smtClean="0"/>
              <a:t>: integer, socket to be used in connection</a:t>
            </a:r>
          </a:p>
          <a:p>
            <a:pPr lvl="1" eaLnBrk="1" hangingPunct="1"/>
            <a:r>
              <a:rPr lang="en-US" dirty="0" err="1" smtClean="0">
                <a:latin typeface="Arial" charset="0"/>
              </a:rPr>
              <a:t>addr</a:t>
            </a:r>
            <a:r>
              <a:rPr lang="en-US" dirty="0" smtClean="0"/>
              <a:t>: </a:t>
            </a:r>
            <a:r>
              <a:rPr lang="en-US" dirty="0" err="1" smtClean="0">
                <a:latin typeface="Arial" charset="0"/>
              </a:rPr>
              <a:t>struct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sockaddr</a:t>
            </a:r>
            <a:r>
              <a:rPr lang="en-US" dirty="0" smtClean="0"/>
              <a:t>: address of passive participant</a:t>
            </a:r>
          </a:p>
          <a:p>
            <a:pPr lvl="1" eaLnBrk="1" hangingPunct="1"/>
            <a:r>
              <a:rPr lang="en-US" dirty="0" err="1" smtClean="0">
                <a:latin typeface="Arial" charset="0"/>
              </a:rPr>
              <a:t>addrlen</a:t>
            </a:r>
            <a:r>
              <a:rPr lang="en-US" dirty="0" smtClean="0"/>
              <a:t>: integer, </a:t>
            </a:r>
            <a:r>
              <a:rPr lang="en-US" dirty="0" err="1" smtClean="0">
                <a:latin typeface="Arial" charset="0"/>
              </a:rPr>
              <a:t>sizeof</a:t>
            </a:r>
            <a:r>
              <a:rPr lang="en-US" dirty="0" smtClean="0">
                <a:latin typeface="Arial" charset="0"/>
              </a:rPr>
              <a:t>(</a:t>
            </a:r>
            <a:r>
              <a:rPr lang="en-US" dirty="0" err="1" smtClean="0">
                <a:latin typeface="Arial" charset="0"/>
              </a:rPr>
              <a:t>addr</a:t>
            </a:r>
            <a:r>
              <a:rPr lang="en-US" dirty="0" smtClean="0">
                <a:latin typeface="Arial" charset="0"/>
              </a:rPr>
              <a:t>)</a:t>
            </a:r>
          </a:p>
          <a:p>
            <a:pPr eaLnBrk="1" hangingPunct="1"/>
            <a:r>
              <a:rPr lang="en-US" dirty="0" smtClean="0">
                <a:latin typeface="Arial" charset="0"/>
              </a:rPr>
              <a:t>connect </a:t>
            </a:r>
            <a:r>
              <a:rPr lang="en-US" dirty="0" smtClean="0"/>
              <a:t>is </a:t>
            </a:r>
            <a:r>
              <a:rPr lang="en-US" b="1" u="sng" dirty="0" smtClean="0"/>
              <a:t>blocking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F1E311-8F16-4B84-8BCB-C5756613BC0D}" type="slidenum">
              <a:rPr lang="en-US"/>
              <a:pPr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What is a socket?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Socket is an interface between application and network (the lower levels of the protocol stack)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application creates a socket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socket </a:t>
            </a:r>
            <a:r>
              <a:rPr lang="en-US" i="1" dirty="0" smtClean="0">
                <a:solidFill>
                  <a:srgbClr val="FF0000"/>
                </a:solidFill>
              </a:rPr>
              <a:t>type</a:t>
            </a:r>
            <a:r>
              <a:rPr lang="en-US" i="1" dirty="0" smtClean="0"/>
              <a:t> </a:t>
            </a:r>
            <a:r>
              <a:rPr lang="en-US" dirty="0" smtClean="0"/>
              <a:t>dictates the style of communication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reliable vs. best effort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connection-oriented vs. connectionless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Once a socket is setup the application can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pass data to the socket for network transmission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receive data from the socket (transmitted through the network, received from some other host)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90F060-41D9-4C99-9D16-AC239B46A7B4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4_1"/>
          <p:cNvPicPr>
            <a:picLocks noChangeAspect="1" noChangeArrowheads="1"/>
          </p:cNvPicPr>
          <p:nvPr/>
        </p:nvPicPr>
        <p:blipFill>
          <a:blip r:embed="rId3" cstate="print">
            <a:lum bright="-6000" contrast="-6000"/>
          </a:blip>
          <a:srcRect/>
          <a:stretch>
            <a:fillRect/>
          </a:stretch>
        </p:blipFill>
        <p:spPr bwMode="auto">
          <a:xfrm>
            <a:off x="1331913" y="1484313"/>
            <a:ext cx="669607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Sending/Receiving Data</a:t>
            </a:r>
          </a:p>
        </p:txBody>
      </p:sp>
      <p:sp>
        <p:nvSpPr>
          <p:cNvPr id="92164" name="AutoShape 4"/>
          <p:cNvSpPr>
            <a:spLocks noChangeArrowheads="1"/>
          </p:cNvSpPr>
          <p:nvPr/>
        </p:nvSpPr>
        <p:spPr bwMode="auto">
          <a:xfrm>
            <a:off x="1187450" y="4365625"/>
            <a:ext cx="6985000" cy="1512888"/>
          </a:xfrm>
          <a:prstGeom prst="roundRect">
            <a:avLst>
              <a:gd name="adj" fmla="val 16667"/>
            </a:avLst>
          </a:prstGeom>
          <a:noFill/>
          <a:ln w="317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Sending / Receiving Data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0772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  <a:latin typeface="Arial" charset="0"/>
              </a:rPr>
              <a:t>int count = send(sock, &amp;buf, len, flags);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count</a:t>
            </a:r>
            <a:r>
              <a:rPr lang="en-US" smtClean="0"/>
              <a:t>: # bytes transmitted (-1 if error)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buf</a:t>
            </a:r>
            <a:r>
              <a:rPr lang="en-US" smtClean="0"/>
              <a:t>: </a:t>
            </a:r>
            <a:r>
              <a:rPr lang="en-US" smtClean="0">
                <a:latin typeface="Arial" charset="0"/>
              </a:rPr>
              <a:t>void*,</a:t>
            </a:r>
            <a:r>
              <a:rPr lang="en-US" smtClean="0"/>
              <a:t> buffer to be transmitted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len</a:t>
            </a:r>
            <a:r>
              <a:rPr lang="en-US" smtClean="0"/>
              <a:t>: integer, length of buffer (in bytes) to transmit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flags</a:t>
            </a:r>
            <a:r>
              <a:rPr lang="en-US" smtClean="0"/>
              <a:t>: integer, special options, usually just 0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accent2"/>
                </a:solidFill>
                <a:latin typeface="Arial" charset="0"/>
              </a:rPr>
              <a:t>int count = recv(sock, &amp;buf,  len, flags);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count</a:t>
            </a:r>
            <a:r>
              <a:rPr lang="en-US" smtClean="0"/>
              <a:t>: # bytes received (-1 if error)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buf</a:t>
            </a:r>
            <a:r>
              <a:rPr lang="en-US" smtClean="0"/>
              <a:t>: </a:t>
            </a:r>
            <a:r>
              <a:rPr lang="en-US" smtClean="0">
                <a:latin typeface="Arial" charset="0"/>
              </a:rPr>
              <a:t>void*,</a:t>
            </a:r>
            <a:r>
              <a:rPr lang="en-US" smtClean="0"/>
              <a:t> stores received bytes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len</a:t>
            </a:r>
            <a:r>
              <a:rPr lang="en-US" smtClean="0"/>
              <a:t>: # bytes received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latin typeface="Arial" charset="0"/>
              </a:rPr>
              <a:t>flags</a:t>
            </a:r>
            <a:r>
              <a:rPr lang="en-US" smtClean="0"/>
              <a:t>: integer, special options, usually just 0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Calls are </a:t>
            </a:r>
            <a:r>
              <a:rPr lang="en-US" b="1" u="sng" smtClean="0"/>
              <a:t>blocking</a:t>
            </a:r>
            <a:r>
              <a:rPr lang="en-US" smtClean="0"/>
              <a:t> [returns only after data is sent (to socket buf) / received]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D0D1FA-0412-4407-A910-D77E33A676E9}" type="slidenum">
              <a:rPr lang="en-US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  <a:latin typeface="Arial" charset="0"/>
              </a:rPr>
              <a:t>close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When finished using a socket, the socket should be closed:</a:t>
            </a:r>
          </a:p>
          <a:p>
            <a:pPr eaLnBrk="1" hangingPunct="1"/>
            <a:endParaRPr lang="en-US" smtClean="0">
              <a:solidFill>
                <a:schemeClr val="accent2"/>
              </a:solidFill>
              <a:latin typeface="Arial" charset="0"/>
            </a:endParaRPr>
          </a:p>
          <a:p>
            <a:pPr eaLnBrk="1" hangingPunct="1"/>
            <a:r>
              <a:rPr lang="en-US" smtClean="0">
                <a:solidFill>
                  <a:schemeClr val="accent2"/>
                </a:solidFill>
                <a:latin typeface="Arial" charset="0"/>
              </a:rPr>
              <a:t>status = close(s);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status</a:t>
            </a:r>
            <a:r>
              <a:rPr lang="en-US" smtClean="0"/>
              <a:t>: 0 if successful, -1 if error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s</a:t>
            </a:r>
            <a:r>
              <a:rPr lang="en-US" smtClean="0"/>
              <a:t>: the file descriptor (socket being closed)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Closing a socket</a:t>
            </a:r>
          </a:p>
          <a:p>
            <a:pPr lvl="1" eaLnBrk="1" hangingPunct="1"/>
            <a:r>
              <a:rPr lang="en-US" smtClean="0"/>
              <a:t>closes a connection </a:t>
            </a:r>
          </a:p>
          <a:p>
            <a:pPr lvl="1" eaLnBrk="1" hangingPunct="1"/>
            <a:r>
              <a:rPr lang="en-US" smtClean="0"/>
              <a:t>frees up the port used by the socket</a:t>
            </a:r>
          </a:p>
          <a:p>
            <a:pPr lvl="1" eaLnBrk="1" hangingPunct="1">
              <a:buFont typeface="ZapfDingbats" pitchFamily="82" charset="2"/>
              <a:buNone/>
            </a:pPr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FA80F0-0BDF-4D87-8275-3AE8703B4297}" type="slidenum">
              <a:rPr lang="en-US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TIPS 1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900" smtClean="0"/>
              <a:t>Sometimes, an ungraceful exit from a program (e.g., </a:t>
            </a:r>
            <a:r>
              <a:rPr lang="en-US" sz="1900" smtClean="0">
                <a:latin typeface="Arial" charset="0"/>
              </a:rPr>
              <a:t>ctrl-c</a:t>
            </a:r>
            <a:r>
              <a:rPr lang="en-US" sz="1900" smtClean="0"/>
              <a:t>) does not properly free up a port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Eventually (after a few minutes), the port will be freed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You can kill the process, or</a:t>
            </a:r>
          </a:p>
          <a:p>
            <a:pPr eaLnBrk="1" hangingPunct="1">
              <a:lnSpc>
                <a:spcPct val="80000"/>
              </a:lnSpc>
            </a:pPr>
            <a:endParaRPr lang="en-US" sz="1900" smtClean="0"/>
          </a:p>
          <a:p>
            <a:pPr eaLnBrk="1" hangingPunct="1">
              <a:lnSpc>
                <a:spcPct val="80000"/>
              </a:lnSpc>
            </a:pPr>
            <a:r>
              <a:rPr lang="en-US" sz="1900" smtClean="0"/>
              <a:t>To reduce the likelihood of this problem, include the following code: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In header include:</a:t>
            </a:r>
          </a:p>
          <a:p>
            <a:pPr eaLnBrk="1" hangingPunct="1">
              <a:lnSpc>
                <a:spcPct val="80000"/>
              </a:lnSpc>
              <a:buFont typeface="ZapfDingbats" pitchFamily="82" charset="2"/>
              <a:buNone/>
            </a:pPr>
            <a:r>
              <a:rPr lang="en-US" sz="1900" smtClean="0">
                <a:latin typeface="Arial" charset="0"/>
              </a:rPr>
              <a:t>		#include &lt;signal.h&gt;</a:t>
            </a:r>
          </a:p>
          <a:p>
            <a:pPr eaLnBrk="1" hangingPunct="1">
              <a:lnSpc>
                <a:spcPct val="80000"/>
              </a:lnSpc>
              <a:buFont typeface="ZapfDingbats" pitchFamily="82" charset="2"/>
              <a:buNone/>
            </a:pPr>
            <a:r>
              <a:rPr lang="en-US" sz="1900" smtClean="0">
                <a:latin typeface="Arial" charset="0"/>
              </a:rPr>
              <a:t>		void cleanExit(){exit(0);}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In socket code:</a:t>
            </a:r>
          </a:p>
          <a:p>
            <a:pPr lvl="1" eaLnBrk="1" hangingPunct="1">
              <a:lnSpc>
                <a:spcPct val="80000"/>
              </a:lnSpc>
              <a:buFont typeface="ZapfDingbats" pitchFamily="82" charset="2"/>
              <a:buNone/>
            </a:pPr>
            <a:r>
              <a:rPr lang="en-US" sz="1600" smtClean="0">
                <a:latin typeface="Arial" charset="0"/>
              </a:rPr>
              <a:t>	signal(SIGTERM, cleanExit);</a:t>
            </a:r>
          </a:p>
          <a:p>
            <a:pPr lvl="1" eaLnBrk="1" hangingPunct="1">
              <a:lnSpc>
                <a:spcPct val="80000"/>
              </a:lnSpc>
              <a:buFont typeface="ZapfDingbats" pitchFamily="82" charset="2"/>
              <a:buNone/>
            </a:pPr>
            <a:r>
              <a:rPr lang="en-US" sz="1600" smtClean="0">
                <a:latin typeface="Arial" charset="0"/>
              </a:rPr>
              <a:t>	signal(SIGINT, cleanExit);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5E043D-066D-4DB2-9792-4D206E32CAFA}" type="slidenum">
              <a:rPr lang="en-US"/>
              <a:pPr/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Tips 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lvl="1" eaLnBrk="1" hangingPunct="1">
              <a:buClr>
                <a:schemeClr val="accent1"/>
              </a:buClr>
            </a:pPr>
            <a:endParaRPr lang="en-US" sz="2200" smtClean="0"/>
          </a:p>
          <a:p>
            <a:pPr marL="342900" lvl="1" eaLnBrk="1" hangingPunct="1">
              <a:buClr>
                <a:schemeClr val="accent1"/>
              </a:buClr>
            </a:pPr>
            <a:r>
              <a:rPr lang="en-US" sz="2200" smtClean="0"/>
              <a:t>Check Beej's Guide to Network Programming Using Internet Sockets</a:t>
            </a:r>
            <a:r>
              <a:rPr lang="en-US" sz="2200" smtClean="0">
                <a:hlinkClick r:id="rId3"/>
              </a:rPr>
              <a:t> </a:t>
            </a:r>
            <a:r>
              <a:rPr lang="en-US" sz="1600" smtClean="0">
                <a:hlinkClick r:id="rId3"/>
              </a:rPr>
              <a:t>http://beej.us/guide/bgnet/output/html/multipage/index.html</a:t>
            </a:r>
            <a:endParaRPr lang="en-US" sz="1600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2200" smtClean="0"/>
              <a:t>Search the specification for the function you need to use for more info, or check the man pages.</a:t>
            </a:r>
          </a:p>
          <a:p>
            <a:pPr eaLnBrk="1" hangingPunct="1"/>
            <a:endParaRPr lang="en-US" sz="2200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1041B4A-79C7-4000-A623-DF4AED3AD1A1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Tips 3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How to find the IP address of the machine my server program is running on?</a:t>
            </a:r>
          </a:p>
          <a:p>
            <a:endParaRPr lang="en-US" smtClean="0"/>
          </a:p>
          <a:p>
            <a:pPr lvl="1"/>
            <a:r>
              <a:rPr lang="en-US" smtClean="0"/>
              <a:t>Use 127.0.0.1 or localhost for accessing a server running on your local machine.</a:t>
            </a:r>
          </a:p>
          <a:p>
            <a:endParaRPr lang="en-US" smtClean="0"/>
          </a:p>
          <a:p>
            <a:pPr lvl="1"/>
            <a:r>
              <a:rPr lang="en-US" smtClean="0"/>
              <a:t>For a remote server running linux use the bash shell command:  “$ /sbin/ifconfig”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For windows, use ipconfig in cmd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290076-B550-4A15-8745-E66120CA0E01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Tips for the assignment 1: Proxy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508375" y="198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1748" name="Text Box 6"/>
          <p:cNvSpPr txBox="1">
            <a:spLocks noChangeArrowheads="1"/>
          </p:cNvSpPr>
          <p:nvPr/>
        </p:nvSpPr>
        <p:spPr bwMode="auto">
          <a:xfrm>
            <a:off x="3508375" y="2514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31749" name="Text Box 7"/>
          <p:cNvSpPr txBox="1">
            <a:spLocks noChangeArrowheads="1"/>
          </p:cNvSpPr>
          <p:nvPr/>
        </p:nvSpPr>
        <p:spPr bwMode="auto">
          <a:xfrm>
            <a:off x="3508375" y="3048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31750" name="Text Box 8"/>
          <p:cNvSpPr txBox="1">
            <a:spLocks noChangeArrowheads="1"/>
          </p:cNvSpPr>
          <p:nvPr/>
        </p:nvSpPr>
        <p:spPr bwMode="auto">
          <a:xfrm>
            <a:off x="3508375" y="3581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3508375" y="5181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1752" name="Text Box 10"/>
          <p:cNvSpPr txBox="1">
            <a:spLocks noChangeArrowheads="1"/>
          </p:cNvSpPr>
          <p:nvPr/>
        </p:nvSpPr>
        <p:spPr bwMode="auto">
          <a:xfrm>
            <a:off x="3508375" y="4495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1753" name="Text Box 12"/>
          <p:cNvSpPr txBox="1">
            <a:spLocks noChangeArrowheads="1"/>
          </p:cNvSpPr>
          <p:nvPr/>
        </p:nvSpPr>
        <p:spPr bwMode="auto">
          <a:xfrm>
            <a:off x="3962400" y="1447800"/>
            <a:ext cx="19764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b="1">
                <a:solidFill>
                  <a:srgbClr val="00B050"/>
                </a:solidFill>
                <a:latin typeface="Arial" charset="0"/>
              </a:rPr>
              <a:t>Proxy</a:t>
            </a:r>
          </a:p>
        </p:txBody>
      </p:sp>
      <p:sp>
        <p:nvSpPr>
          <p:cNvPr id="31754" name="Text Box 16"/>
          <p:cNvSpPr txBox="1">
            <a:spLocks noChangeArrowheads="1"/>
          </p:cNvSpPr>
          <p:nvPr/>
        </p:nvSpPr>
        <p:spPr bwMode="auto">
          <a:xfrm>
            <a:off x="3533775" y="61293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31755" name="Text Box 17"/>
          <p:cNvSpPr txBox="1">
            <a:spLocks noChangeArrowheads="1"/>
          </p:cNvSpPr>
          <p:nvPr/>
        </p:nvSpPr>
        <p:spPr bwMode="auto">
          <a:xfrm>
            <a:off x="176213" y="3505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1756" name="Line 18"/>
          <p:cNvSpPr>
            <a:spLocks noChangeShapeType="1"/>
          </p:cNvSpPr>
          <p:nvPr/>
        </p:nvSpPr>
        <p:spPr bwMode="auto">
          <a:xfrm>
            <a:off x="862013" y="3810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57" name="Text Box 19"/>
          <p:cNvSpPr txBox="1">
            <a:spLocks noChangeArrowheads="1"/>
          </p:cNvSpPr>
          <p:nvPr/>
        </p:nvSpPr>
        <p:spPr bwMode="auto">
          <a:xfrm>
            <a:off x="152400" y="3048000"/>
            <a:ext cx="1468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" charset="0"/>
              </a:rPr>
              <a:t>TCP Client</a:t>
            </a:r>
          </a:p>
        </p:txBody>
      </p:sp>
      <p:sp>
        <p:nvSpPr>
          <p:cNvPr id="31758" name="Text Box 20"/>
          <p:cNvSpPr txBox="1">
            <a:spLocks noChangeArrowheads="1"/>
          </p:cNvSpPr>
          <p:nvPr/>
        </p:nvSpPr>
        <p:spPr bwMode="auto">
          <a:xfrm>
            <a:off x="176213" y="3994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31759" name="Text Box 21"/>
          <p:cNvSpPr txBox="1">
            <a:spLocks noChangeArrowheads="1"/>
          </p:cNvSpPr>
          <p:nvPr/>
        </p:nvSpPr>
        <p:spPr bwMode="auto">
          <a:xfrm>
            <a:off x="176213" y="46037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1760" name="Text Box 22"/>
          <p:cNvSpPr txBox="1">
            <a:spLocks noChangeArrowheads="1"/>
          </p:cNvSpPr>
          <p:nvPr/>
        </p:nvSpPr>
        <p:spPr bwMode="auto">
          <a:xfrm>
            <a:off x="176213" y="54419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1761" name="Text Box 23"/>
          <p:cNvSpPr txBox="1">
            <a:spLocks noChangeArrowheads="1"/>
          </p:cNvSpPr>
          <p:nvPr/>
        </p:nvSpPr>
        <p:spPr bwMode="auto">
          <a:xfrm>
            <a:off x="176213" y="62055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31762" name="Line 24"/>
          <p:cNvSpPr>
            <a:spLocks noChangeShapeType="1"/>
          </p:cNvSpPr>
          <p:nvPr/>
        </p:nvSpPr>
        <p:spPr bwMode="auto">
          <a:xfrm flipV="1">
            <a:off x="1620838" y="4167188"/>
            <a:ext cx="2600325" cy="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63" name="Line 25"/>
          <p:cNvSpPr>
            <a:spLocks noChangeShapeType="1"/>
          </p:cNvSpPr>
          <p:nvPr/>
        </p:nvSpPr>
        <p:spPr bwMode="auto">
          <a:xfrm flipV="1">
            <a:off x="1620838" y="4668838"/>
            <a:ext cx="1887537" cy="119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64" name="Line 26"/>
          <p:cNvSpPr>
            <a:spLocks noChangeShapeType="1"/>
          </p:cNvSpPr>
          <p:nvPr/>
        </p:nvSpPr>
        <p:spPr bwMode="auto">
          <a:xfrm flipH="1">
            <a:off x="1620838" y="5354638"/>
            <a:ext cx="1912937" cy="284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65" name="Line 27"/>
          <p:cNvSpPr>
            <a:spLocks noChangeShapeType="1"/>
          </p:cNvSpPr>
          <p:nvPr/>
        </p:nvSpPr>
        <p:spPr bwMode="auto">
          <a:xfrm flipV="1">
            <a:off x="1631950" y="5865813"/>
            <a:ext cx="2635250" cy="25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776413" y="4343400"/>
            <a:ext cx="15160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 </a:t>
            </a:r>
            <a:r>
              <a:rPr lang="en-US" sz="1800" dirty="0">
                <a:latin typeface="+mn-lt"/>
              </a:rPr>
              <a:t>request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 rot="21370350">
            <a:off x="1833563" y="5105400"/>
            <a:ext cx="1366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Send data</a:t>
            </a:r>
            <a:endParaRPr lang="en-US" sz="1800" dirty="0">
              <a:latin typeface="+mn-lt"/>
            </a:endParaRPr>
          </a:p>
        </p:txBody>
      </p:sp>
      <p:sp>
        <p:nvSpPr>
          <p:cNvPr id="31768" name="Line 32"/>
          <p:cNvSpPr>
            <a:spLocks noChangeShapeType="1"/>
          </p:cNvSpPr>
          <p:nvPr/>
        </p:nvSpPr>
        <p:spPr bwMode="auto">
          <a:xfrm>
            <a:off x="4267200" y="2286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69" name="Line 33"/>
          <p:cNvSpPr>
            <a:spLocks noChangeShapeType="1"/>
          </p:cNvSpPr>
          <p:nvPr/>
        </p:nvSpPr>
        <p:spPr bwMode="auto">
          <a:xfrm>
            <a:off x="4267200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0" name="Line 35"/>
          <p:cNvSpPr>
            <a:spLocks noChangeShapeType="1"/>
          </p:cNvSpPr>
          <p:nvPr/>
        </p:nvSpPr>
        <p:spPr bwMode="auto">
          <a:xfrm>
            <a:off x="4267200" y="3962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1" name="Line 36"/>
          <p:cNvSpPr>
            <a:spLocks noChangeShapeType="1"/>
          </p:cNvSpPr>
          <p:nvPr/>
        </p:nvSpPr>
        <p:spPr bwMode="auto">
          <a:xfrm flipH="1">
            <a:off x="4267200" y="5865813"/>
            <a:ext cx="0" cy="263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2" name="Line 38"/>
          <p:cNvSpPr>
            <a:spLocks noChangeShapeType="1"/>
          </p:cNvSpPr>
          <p:nvPr/>
        </p:nvSpPr>
        <p:spPr bwMode="auto">
          <a:xfrm>
            <a:off x="4267200" y="4876800"/>
            <a:ext cx="625475" cy="150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3" name="Line 39"/>
          <p:cNvSpPr>
            <a:spLocks noChangeShapeType="1"/>
          </p:cNvSpPr>
          <p:nvPr/>
        </p:nvSpPr>
        <p:spPr bwMode="auto">
          <a:xfrm>
            <a:off x="862013" y="4343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4" name="Line 41"/>
          <p:cNvSpPr>
            <a:spLocks noChangeShapeType="1"/>
          </p:cNvSpPr>
          <p:nvPr/>
        </p:nvSpPr>
        <p:spPr bwMode="auto">
          <a:xfrm>
            <a:off x="862013" y="4953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5" name="Line 33"/>
          <p:cNvSpPr>
            <a:spLocks noChangeShapeType="1"/>
          </p:cNvSpPr>
          <p:nvPr/>
        </p:nvSpPr>
        <p:spPr bwMode="auto">
          <a:xfrm>
            <a:off x="4267200" y="3352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76" name="Text Box 4"/>
          <p:cNvSpPr txBox="1">
            <a:spLocks noChangeArrowheads="1"/>
          </p:cNvSpPr>
          <p:nvPr/>
        </p:nvSpPr>
        <p:spPr bwMode="auto">
          <a:xfrm>
            <a:off x="7631113" y="198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1777" name="Text Box 6"/>
          <p:cNvSpPr txBox="1">
            <a:spLocks noChangeArrowheads="1"/>
          </p:cNvSpPr>
          <p:nvPr/>
        </p:nvSpPr>
        <p:spPr bwMode="auto">
          <a:xfrm>
            <a:off x="7631113" y="2514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31778" name="Text Box 7"/>
          <p:cNvSpPr txBox="1">
            <a:spLocks noChangeArrowheads="1"/>
          </p:cNvSpPr>
          <p:nvPr/>
        </p:nvSpPr>
        <p:spPr bwMode="auto">
          <a:xfrm>
            <a:off x="7631113" y="3048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31779" name="Text Box 8"/>
          <p:cNvSpPr txBox="1">
            <a:spLocks noChangeArrowheads="1"/>
          </p:cNvSpPr>
          <p:nvPr/>
        </p:nvSpPr>
        <p:spPr bwMode="auto">
          <a:xfrm>
            <a:off x="7631113" y="3581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31780" name="Text Box 9"/>
          <p:cNvSpPr txBox="1">
            <a:spLocks noChangeArrowheads="1"/>
          </p:cNvSpPr>
          <p:nvPr/>
        </p:nvSpPr>
        <p:spPr bwMode="auto">
          <a:xfrm>
            <a:off x="7631113" y="5181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1781" name="Text Box 10"/>
          <p:cNvSpPr txBox="1">
            <a:spLocks noChangeArrowheads="1"/>
          </p:cNvSpPr>
          <p:nvPr/>
        </p:nvSpPr>
        <p:spPr bwMode="auto">
          <a:xfrm>
            <a:off x="7631113" y="4495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1782" name="Text Box 11"/>
          <p:cNvSpPr txBox="1">
            <a:spLocks noChangeArrowheads="1"/>
          </p:cNvSpPr>
          <p:nvPr/>
        </p:nvSpPr>
        <p:spPr bwMode="auto">
          <a:xfrm>
            <a:off x="7631113" y="579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8005763" y="1598613"/>
            <a:ext cx="7223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Web</a:t>
            </a:r>
            <a:endParaRPr lang="en-US" sz="2000" b="1" dirty="0">
              <a:solidFill>
                <a:schemeClr val="accent5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31784" name="Text Box 16"/>
          <p:cNvSpPr txBox="1">
            <a:spLocks noChangeArrowheads="1"/>
          </p:cNvSpPr>
          <p:nvPr/>
        </p:nvSpPr>
        <p:spPr bwMode="auto">
          <a:xfrm>
            <a:off x="7656513" y="63579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31785" name="Line 32"/>
          <p:cNvSpPr>
            <a:spLocks noChangeShapeType="1"/>
          </p:cNvSpPr>
          <p:nvPr/>
        </p:nvSpPr>
        <p:spPr bwMode="auto">
          <a:xfrm>
            <a:off x="8389938" y="2286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86" name="Line 33"/>
          <p:cNvSpPr>
            <a:spLocks noChangeShapeType="1"/>
          </p:cNvSpPr>
          <p:nvPr/>
        </p:nvSpPr>
        <p:spPr bwMode="auto">
          <a:xfrm>
            <a:off x="8389938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87" name="Line 35"/>
          <p:cNvSpPr>
            <a:spLocks noChangeShapeType="1"/>
          </p:cNvSpPr>
          <p:nvPr/>
        </p:nvSpPr>
        <p:spPr bwMode="auto">
          <a:xfrm>
            <a:off x="8389938" y="3962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88" name="Line 36"/>
          <p:cNvSpPr>
            <a:spLocks noChangeShapeType="1"/>
          </p:cNvSpPr>
          <p:nvPr/>
        </p:nvSpPr>
        <p:spPr bwMode="auto">
          <a:xfrm>
            <a:off x="8389938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89" name="Line 37"/>
          <p:cNvSpPr>
            <a:spLocks noChangeShapeType="1"/>
          </p:cNvSpPr>
          <p:nvPr/>
        </p:nvSpPr>
        <p:spPr bwMode="auto">
          <a:xfrm>
            <a:off x="8389938" y="6138863"/>
            <a:ext cx="0" cy="261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90" name="Line 38"/>
          <p:cNvSpPr>
            <a:spLocks noChangeShapeType="1"/>
          </p:cNvSpPr>
          <p:nvPr/>
        </p:nvSpPr>
        <p:spPr bwMode="auto">
          <a:xfrm>
            <a:off x="8389938" y="4876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91" name="Line 33"/>
          <p:cNvSpPr>
            <a:spLocks noChangeShapeType="1"/>
          </p:cNvSpPr>
          <p:nvPr/>
        </p:nvSpPr>
        <p:spPr bwMode="auto">
          <a:xfrm>
            <a:off x="8389938" y="3352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Left Brace 2"/>
          <p:cNvSpPr/>
          <p:nvPr/>
        </p:nvSpPr>
        <p:spPr>
          <a:xfrm>
            <a:off x="4892675" y="3449638"/>
            <a:ext cx="365125" cy="3103562"/>
          </a:xfrm>
          <a:prstGeom prst="leftBrace">
            <a:avLst>
              <a:gd name="adj1" fmla="val 0"/>
              <a:gd name="adj2" fmla="val 50000"/>
            </a:avLst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793" name="Text Box 17"/>
          <p:cNvSpPr txBox="1">
            <a:spLocks noChangeArrowheads="1"/>
          </p:cNvSpPr>
          <p:nvPr/>
        </p:nvSpPr>
        <p:spPr bwMode="auto">
          <a:xfrm>
            <a:off x="5253038" y="3581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31794" name="Line 18"/>
          <p:cNvSpPr>
            <a:spLocks noChangeShapeType="1"/>
          </p:cNvSpPr>
          <p:nvPr/>
        </p:nvSpPr>
        <p:spPr bwMode="auto">
          <a:xfrm>
            <a:off x="5938838" y="3886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795" name="Text Box 20"/>
          <p:cNvSpPr txBox="1">
            <a:spLocks noChangeArrowheads="1"/>
          </p:cNvSpPr>
          <p:nvPr/>
        </p:nvSpPr>
        <p:spPr bwMode="auto">
          <a:xfrm>
            <a:off x="5253038" y="40703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31796" name="Text Box 21"/>
          <p:cNvSpPr txBox="1">
            <a:spLocks noChangeArrowheads="1"/>
          </p:cNvSpPr>
          <p:nvPr/>
        </p:nvSpPr>
        <p:spPr bwMode="auto">
          <a:xfrm>
            <a:off x="5253038" y="46799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31797" name="Text Box 22"/>
          <p:cNvSpPr txBox="1">
            <a:spLocks noChangeArrowheads="1"/>
          </p:cNvSpPr>
          <p:nvPr/>
        </p:nvSpPr>
        <p:spPr bwMode="auto">
          <a:xfrm>
            <a:off x="5253038" y="5518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31798" name="Text Box 23"/>
          <p:cNvSpPr txBox="1">
            <a:spLocks noChangeArrowheads="1"/>
          </p:cNvSpPr>
          <p:nvPr/>
        </p:nvSpPr>
        <p:spPr bwMode="auto">
          <a:xfrm>
            <a:off x="5253038" y="60531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31799" name="Line 25"/>
          <p:cNvSpPr>
            <a:spLocks noChangeShapeType="1"/>
          </p:cNvSpPr>
          <p:nvPr/>
        </p:nvSpPr>
        <p:spPr bwMode="auto">
          <a:xfrm flipV="1">
            <a:off x="6697663" y="4805363"/>
            <a:ext cx="896937" cy="58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800" name="Line 26"/>
          <p:cNvSpPr>
            <a:spLocks noChangeShapeType="1"/>
          </p:cNvSpPr>
          <p:nvPr/>
        </p:nvSpPr>
        <p:spPr bwMode="auto">
          <a:xfrm flipH="1">
            <a:off x="6697663" y="5529263"/>
            <a:ext cx="955675" cy="185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6929438" y="4435475"/>
            <a:ext cx="6159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Get</a:t>
            </a:r>
            <a:endParaRPr lang="en-US" sz="1800" dirty="0">
              <a:latin typeface="+mn-lt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6835775" y="5219700"/>
            <a:ext cx="7350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data</a:t>
            </a:r>
            <a:endParaRPr lang="en-US" sz="1800" dirty="0">
              <a:latin typeface="+mn-lt"/>
            </a:endParaRPr>
          </a:p>
        </p:txBody>
      </p:sp>
      <p:sp>
        <p:nvSpPr>
          <p:cNvPr id="31803" name="Line 39"/>
          <p:cNvSpPr>
            <a:spLocks noChangeShapeType="1"/>
          </p:cNvSpPr>
          <p:nvPr/>
        </p:nvSpPr>
        <p:spPr bwMode="auto">
          <a:xfrm>
            <a:off x="5938838" y="44196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804" name="Line 40"/>
          <p:cNvSpPr>
            <a:spLocks noChangeShapeType="1"/>
          </p:cNvSpPr>
          <p:nvPr/>
        </p:nvSpPr>
        <p:spPr bwMode="auto">
          <a:xfrm>
            <a:off x="5938838" y="5867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805" name="Line 41"/>
          <p:cNvSpPr>
            <a:spLocks noChangeShapeType="1"/>
          </p:cNvSpPr>
          <p:nvPr/>
        </p:nvSpPr>
        <p:spPr bwMode="auto">
          <a:xfrm>
            <a:off x="5938838" y="50292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806" name="Line 38"/>
          <p:cNvSpPr>
            <a:spLocks noChangeShapeType="1"/>
          </p:cNvSpPr>
          <p:nvPr/>
        </p:nvSpPr>
        <p:spPr bwMode="auto">
          <a:xfrm flipH="1">
            <a:off x="4246563" y="5027613"/>
            <a:ext cx="646112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807" name="Line 24"/>
          <p:cNvSpPr>
            <a:spLocks noChangeShapeType="1"/>
          </p:cNvSpPr>
          <p:nvPr/>
        </p:nvSpPr>
        <p:spPr bwMode="auto">
          <a:xfrm>
            <a:off x="6697663" y="4167188"/>
            <a:ext cx="16922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8" name="Text Box 29"/>
          <p:cNvSpPr txBox="1">
            <a:spLocks noChangeArrowheads="1"/>
          </p:cNvSpPr>
          <p:nvPr/>
        </p:nvSpPr>
        <p:spPr bwMode="auto">
          <a:xfrm>
            <a:off x="3429000" y="4811713"/>
            <a:ext cx="9525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 smtClean="0">
                <a:latin typeface="+mn-lt"/>
              </a:rPr>
              <a:t>modify</a:t>
            </a:r>
            <a:endParaRPr lang="en-US" sz="1800" dirty="0">
              <a:latin typeface="+mn-lt"/>
            </a:endParaRPr>
          </a:p>
        </p:txBody>
      </p:sp>
      <p:sp>
        <p:nvSpPr>
          <p:cNvPr id="7" name="Circular Arrow 6"/>
          <p:cNvSpPr/>
          <p:nvPr/>
        </p:nvSpPr>
        <p:spPr>
          <a:xfrm>
            <a:off x="4071938" y="5484813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0" name="Circular Arrow 79"/>
          <p:cNvSpPr/>
          <p:nvPr/>
        </p:nvSpPr>
        <p:spPr>
          <a:xfrm>
            <a:off x="666750" y="5776913"/>
            <a:ext cx="390525" cy="376237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3320758"/>
              <a:gd name="adj5" fmla="val 2093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 rot="16200000">
            <a:off x="5015706" y="242094"/>
            <a:ext cx="233363" cy="3406775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Proxy Setup in Firefox</a:t>
            </a:r>
            <a:endParaRPr lang="en-CA" dirty="0"/>
          </a:p>
        </p:txBody>
      </p:sp>
      <p:pic>
        <p:nvPicPr>
          <p:cNvPr id="5" name="Content Placeholder 4" descr="proxy sett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200150"/>
            <a:ext cx="7543800" cy="56578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71A83-3295-4017-8A5E-0C8C6D86EC94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Lets write some code!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socket program: </a:t>
            </a:r>
          </a:p>
          <a:p>
            <a:pPr lvl="1" eaLnBrk="1" hangingPunct="1"/>
            <a:r>
              <a:rPr lang="en-US" smtClean="0"/>
              <a:t>1. Echo server: echo’s what it receives back to client</a:t>
            </a:r>
          </a:p>
          <a:p>
            <a:pPr lvl="1" eaLnBrk="1" hangingPunct="1"/>
            <a:r>
              <a:rPr lang="en-US" smtClean="0"/>
              <a:t>2. Client/server example.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E3A426-B08C-4A14-81D3-EE843F99E9B0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references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73563"/>
          </a:xfrm>
        </p:spPr>
        <p:txBody>
          <a:bodyPr>
            <a:normAutofit/>
          </a:bodyPr>
          <a:lstStyle/>
          <a:p>
            <a:pPr marL="114300" indent="0" eaLnBrk="1" hangingPunct="1">
              <a:buFont typeface="Arial" charset="0"/>
              <a:buNone/>
            </a:pPr>
            <a:endParaRPr lang="en-US" sz="1600" dirty="0" smtClean="0"/>
          </a:p>
          <a:p>
            <a:pPr marL="114300" indent="0" eaLnBrk="1" hangingPunct="1"/>
            <a:r>
              <a:rPr lang="en-US" sz="2000" dirty="0" smtClean="0"/>
              <a:t>These are good references for further study of Socket programming with C:</a:t>
            </a:r>
          </a:p>
          <a:p>
            <a:pPr marL="114300" indent="0" eaLnBrk="1" hangingPunct="1"/>
            <a:endParaRPr lang="en-US" sz="2000" dirty="0" smtClean="0"/>
          </a:p>
          <a:p>
            <a:pPr lvl="1" eaLnBrk="1" hangingPunct="1"/>
            <a:r>
              <a:rPr lang="en-US" sz="1600" dirty="0" err="1" smtClean="0"/>
              <a:t>Beej's</a:t>
            </a:r>
            <a:r>
              <a:rPr lang="en-US" sz="1600" dirty="0" smtClean="0"/>
              <a:t> Guide to Network Programming Using Internet Sockets</a:t>
            </a:r>
            <a:r>
              <a:rPr lang="en-US" sz="1600" dirty="0" smtClean="0">
                <a:hlinkClick r:id="rId3"/>
              </a:rPr>
              <a:t> http://beej.us/guide/bgnet/output/html/multipage/index.html</a:t>
            </a:r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1600" dirty="0" smtClean="0">
              <a:hlinkClick r:id="rId4"/>
            </a:endParaRPr>
          </a:p>
          <a:p>
            <a:pPr lvl="1" eaLnBrk="1" hangingPunct="1"/>
            <a:r>
              <a:rPr lang="en-US" sz="1600" dirty="0" smtClean="0"/>
              <a:t>Dan Rubenstein’s lecture on Socket “Programming”:</a:t>
            </a:r>
            <a:endParaRPr lang="en-US" sz="1600" dirty="0" smtClean="0">
              <a:hlinkClick r:id="rId4"/>
            </a:endParaRPr>
          </a:p>
          <a:p>
            <a:pPr lvl="1" eaLnBrk="1" hangingPunct="1">
              <a:buFont typeface="Arial" charset="0"/>
              <a:buNone/>
            </a:pPr>
            <a:r>
              <a:rPr lang="en-US" sz="1600" dirty="0" smtClean="0">
                <a:hlinkClick r:id="rId4"/>
              </a:rPr>
              <a:t>http://www.cs.columbia.edu/~danr/courses/6761/Summer03/intro/6761-1b-sockets.ppt</a:t>
            </a:r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/>
            <a:endParaRPr lang="en-US" sz="1600" dirty="0" smtClean="0"/>
          </a:p>
          <a:p>
            <a:pPr lvl="1" eaLnBrk="1" hangingPunct="1">
              <a:buFont typeface="Arial" charset="0"/>
              <a:buNone/>
            </a:pPr>
            <a:endParaRPr lang="en-US" sz="1600" dirty="0" smtClean="0">
              <a:hlinkClick r:id="rId5"/>
            </a:endParaRPr>
          </a:p>
          <a:p>
            <a:pPr marL="114300" indent="0" eaLnBrk="1" hangingPunct="1"/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070C6A-95C9-49FA-B9AB-C238E0EEC55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Most popular types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of sockets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752600"/>
            <a:ext cx="38100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smtClean="0">
                <a:latin typeface="Arial" charset="0"/>
              </a:rPr>
              <a:t>TCP socket</a:t>
            </a:r>
          </a:p>
          <a:p>
            <a:pPr lvl="1" eaLnBrk="1" hangingPunct="1"/>
            <a:r>
              <a:rPr lang="en-US" sz="2000" smtClean="0"/>
              <a:t>Type: </a:t>
            </a:r>
            <a:r>
              <a:rPr lang="en-US" sz="2000" b="1" smtClean="0"/>
              <a:t>SOCK_STREAM</a:t>
            </a:r>
          </a:p>
          <a:p>
            <a:pPr lvl="1" eaLnBrk="1" hangingPunct="1"/>
            <a:r>
              <a:rPr lang="en-US" sz="2000" smtClean="0"/>
              <a:t>reliable delivery</a:t>
            </a:r>
          </a:p>
          <a:p>
            <a:pPr lvl="1" eaLnBrk="1" hangingPunct="1"/>
            <a:r>
              <a:rPr lang="en-US" sz="2000" smtClean="0"/>
              <a:t>in-order guaranteed</a:t>
            </a:r>
          </a:p>
          <a:p>
            <a:pPr lvl="1" eaLnBrk="1" hangingPunct="1"/>
            <a:r>
              <a:rPr lang="en-US" sz="2000" smtClean="0"/>
              <a:t>connection-oriented</a:t>
            </a:r>
          </a:p>
          <a:p>
            <a:pPr lvl="1" eaLnBrk="1" hangingPunct="1"/>
            <a:r>
              <a:rPr lang="en-US" sz="2000" smtClean="0"/>
              <a:t>bidirectional</a:t>
            </a:r>
          </a:p>
          <a:p>
            <a:pPr lvl="1" eaLnBrk="1" hangingPunct="1"/>
            <a:endParaRPr lang="en-US" sz="2000" smtClean="0"/>
          </a:p>
          <a:p>
            <a:pPr lvl="1" eaLnBrk="1" hangingPunct="1">
              <a:buFont typeface="Arial" charset="0"/>
              <a:buNone/>
            </a:pPr>
            <a:r>
              <a:rPr lang="en-US" sz="2000" b="1" i="1" smtClean="0">
                <a:solidFill>
                  <a:schemeClr val="accent2"/>
                </a:solidFill>
              </a:rPr>
              <a:t>We focus on TCP</a:t>
            </a:r>
          </a:p>
          <a:p>
            <a:pPr lvl="1" eaLnBrk="1" hangingPunct="1"/>
            <a:endParaRPr lang="en-US" sz="200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752600"/>
            <a:ext cx="4343400" cy="4648200"/>
          </a:xfrm>
        </p:spPr>
        <p:txBody>
          <a:bodyPr/>
          <a:lstStyle/>
          <a:p>
            <a:pPr eaLnBrk="1" hangingPunct="1"/>
            <a:r>
              <a:rPr lang="en-US" sz="2000" smtClean="0">
                <a:latin typeface="Arial" charset="0"/>
              </a:rPr>
              <a:t>UDP socket</a:t>
            </a:r>
          </a:p>
          <a:p>
            <a:pPr lvl="1" eaLnBrk="1" hangingPunct="1"/>
            <a:r>
              <a:rPr lang="en-US" sz="2000" smtClean="0"/>
              <a:t>Type: </a:t>
            </a:r>
            <a:r>
              <a:rPr lang="en-US" sz="2000" b="1" smtClean="0"/>
              <a:t>SOCK_DGRAM</a:t>
            </a:r>
          </a:p>
          <a:p>
            <a:pPr lvl="1" eaLnBrk="1" hangingPunct="1"/>
            <a:r>
              <a:rPr lang="en-US" sz="2000" smtClean="0"/>
              <a:t>unreliable delivery</a:t>
            </a:r>
          </a:p>
          <a:p>
            <a:pPr lvl="1" eaLnBrk="1" hangingPunct="1"/>
            <a:r>
              <a:rPr lang="en-US" sz="2000" smtClean="0"/>
              <a:t>no order guarantees</a:t>
            </a:r>
          </a:p>
          <a:p>
            <a:pPr lvl="1" eaLnBrk="1" hangingPunct="1"/>
            <a:r>
              <a:rPr lang="en-US" sz="2000" smtClean="0"/>
              <a:t>no notion of “connection” – app indicates destination for each packet</a:t>
            </a:r>
          </a:p>
          <a:p>
            <a:pPr lvl="1" eaLnBrk="1" hangingPunct="1"/>
            <a:r>
              <a:rPr lang="en-US" sz="2000" smtClean="0"/>
              <a:t>can send or receive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Server and clients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F141984-A93F-47E9-9F5E-730F0C136F1E}" type="slidenum">
              <a:rPr lang="en-US"/>
              <a:pPr/>
              <a:t>4</a:t>
            </a:fld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954713" y="198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954713" y="2514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bind()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5954713" y="30480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listen()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5954713" y="35814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accept()</a:t>
            </a:r>
          </a:p>
        </p:txBody>
      </p:sp>
      <p:sp>
        <p:nvSpPr>
          <p:cNvPr id="17416" name="Text Box 9"/>
          <p:cNvSpPr txBox="1">
            <a:spLocks noChangeArrowheads="1"/>
          </p:cNvSpPr>
          <p:nvPr/>
        </p:nvSpPr>
        <p:spPr bwMode="auto">
          <a:xfrm>
            <a:off x="5954713" y="51816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5954713" y="44958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5954713" y="5791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913438" y="1600200"/>
            <a:ext cx="1554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TCP Server</a:t>
            </a:r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5980113" y="63579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7421" name="Text Box 17"/>
          <p:cNvSpPr txBox="1">
            <a:spLocks noChangeArrowheads="1"/>
          </p:cNvSpPr>
          <p:nvPr/>
        </p:nvSpPr>
        <p:spPr bwMode="auto">
          <a:xfrm>
            <a:off x="1166813" y="350520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socket()</a:t>
            </a:r>
          </a:p>
        </p:txBody>
      </p:sp>
      <p:sp>
        <p:nvSpPr>
          <p:cNvPr id="17422" name="Line 18"/>
          <p:cNvSpPr>
            <a:spLocks noChangeShapeType="1"/>
          </p:cNvSpPr>
          <p:nvPr/>
        </p:nvSpPr>
        <p:spPr bwMode="auto">
          <a:xfrm>
            <a:off x="1852613" y="3810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23" name="Text Box 19"/>
          <p:cNvSpPr txBox="1">
            <a:spLocks noChangeArrowheads="1"/>
          </p:cNvSpPr>
          <p:nvPr/>
        </p:nvSpPr>
        <p:spPr bwMode="auto">
          <a:xfrm>
            <a:off x="1143000" y="3048000"/>
            <a:ext cx="1468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CC0000"/>
                </a:solidFill>
                <a:latin typeface="Arial" charset="0"/>
              </a:rPr>
              <a:t>TCP Client</a:t>
            </a:r>
          </a:p>
        </p:txBody>
      </p:sp>
      <p:sp>
        <p:nvSpPr>
          <p:cNvPr id="17424" name="Text Box 20"/>
          <p:cNvSpPr txBox="1">
            <a:spLocks noChangeArrowheads="1"/>
          </p:cNvSpPr>
          <p:nvPr/>
        </p:nvSpPr>
        <p:spPr bwMode="auto">
          <a:xfrm>
            <a:off x="1166813" y="39941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connect()</a:t>
            </a:r>
          </a:p>
        </p:txBody>
      </p:sp>
      <p:sp>
        <p:nvSpPr>
          <p:cNvPr id="17425" name="Text Box 21"/>
          <p:cNvSpPr txBox="1">
            <a:spLocks noChangeArrowheads="1"/>
          </p:cNvSpPr>
          <p:nvPr/>
        </p:nvSpPr>
        <p:spPr bwMode="auto">
          <a:xfrm>
            <a:off x="1166813" y="46037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write()</a:t>
            </a:r>
          </a:p>
        </p:txBody>
      </p:sp>
      <p:sp>
        <p:nvSpPr>
          <p:cNvPr id="17426" name="Text Box 22"/>
          <p:cNvSpPr txBox="1">
            <a:spLocks noChangeArrowheads="1"/>
          </p:cNvSpPr>
          <p:nvPr/>
        </p:nvSpPr>
        <p:spPr bwMode="auto">
          <a:xfrm>
            <a:off x="1166813" y="5441950"/>
            <a:ext cx="1425575" cy="347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read()</a:t>
            </a:r>
          </a:p>
        </p:txBody>
      </p:sp>
      <p:sp>
        <p:nvSpPr>
          <p:cNvPr id="17427" name="Text Box 23"/>
          <p:cNvSpPr txBox="1">
            <a:spLocks noChangeArrowheads="1"/>
          </p:cNvSpPr>
          <p:nvPr/>
        </p:nvSpPr>
        <p:spPr bwMode="auto">
          <a:xfrm>
            <a:off x="1166813" y="5976938"/>
            <a:ext cx="1425575" cy="347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lnSpc>
                <a:spcPct val="90000"/>
              </a:lnSpc>
            </a:pPr>
            <a:r>
              <a:rPr lang="en-US" sz="1800">
                <a:latin typeface="Courier New" pitchFamily="49" charset="0"/>
              </a:rPr>
              <a:t>close()</a:t>
            </a:r>
          </a:p>
        </p:txBody>
      </p:sp>
      <p:sp>
        <p:nvSpPr>
          <p:cNvPr id="17428" name="Line 24"/>
          <p:cNvSpPr>
            <a:spLocks noChangeShapeType="1"/>
          </p:cNvSpPr>
          <p:nvPr/>
        </p:nvSpPr>
        <p:spPr bwMode="auto">
          <a:xfrm>
            <a:off x="2611438" y="4191000"/>
            <a:ext cx="40560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29" name="Line 25"/>
          <p:cNvSpPr>
            <a:spLocks noChangeShapeType="1"/>
          </p:cNvSpPr>
          <p:nvPr/>
        </p:nvSpPr>
        <p:spPr bwMode="auto">
          <a:xfrm flipV="1">
            <a:off x="2611438" y="4724400"/>
            <a:ext cx="3302000" cy="63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30" name="Line 26"/>
          <p:cNvSpPr>
            <a:spLocks noChangeShapeType="1"/>
          </p:cNvSpPr>
          <p:nvPr/>
        </p:nvSpPr>
        <p:spPr bwMode="auto">
          <a:xfrm flipH="1">
            <a:off x="2611438" y="5410200"/>
            <a:ext cx="33432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31" name="Line 27"/>
          <p:cNvSpPr>
            <a:spLocks noChangeShapeType="1"/>
          </p:cNvSpPr>
          <p:nvPr/>
        </p:nvSpPr>
        <p:spPr bwMode="auto">
          <a:xfrm>
            <a:off x="2611438" y="6172200"/>
            <a:ext cx="3368675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2743200" y="3808413"/>
            <a:ext cx="30908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connection establishment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3392488" y="4343400"/>
            <a:ext cx="16367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data request</a:t>
            </a:r>
          </a:p>
        </p:txBody>
      </p:sp>
      <p:sp>
        <p:nvSpPr>
          <p:cNvPr id="17434" name="Line 30"/>
          <p:cNvSpPr>
            <a:spLocks noChangeShapeType="1"/>
          </p:cNvSpPr>
          <p:nvPr/>
        </p:nvSpPr>
        <p:spPr bwMode="auto">
          <a:xfrm>
            <a:off x="4198938" y="4991100"/>
            <a:ext cx="0" cy="1905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581400" y="5116513"/>
            <a:ext cx="13398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data</a:t>
            </a:r>
            <a:r>
              <a:rPr lang="en-US" sz="1800" dirty="0"/>
              <a:t> </a:t>
            </a:r>
            <a:r>
              <a:rPr lang="en-US" sz="1800" dirty="0">
                <a:latin typeface="+mn-lt"/>
              </a:rPr>
              <a:t>reply</a:t>
            </a:r>
          </a:p>
        </p:txBody>
      </p:sp>
      <p:sp>
        <p:nvSpPr>
          <p:cNvPr id="17436" name="Line 32"/>
          <p:cNvSpPr>
            <a:spLocks noChangeShapeType="1"/>
          </p:cNvSpPr>
          <p:nvPr/>
        </p:nvSpPr>
        <p:spPr bwMode="auto">
          <a:xfrm>
            <a:off x="6713538" y="22860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37" name="Line 33"/>
          <p:cNvSpPr>
            <a:spLocks noChangeShapeType="1"/>
          </p:cNvSpPr>
          <p:nvPr/>
        </p:nvSpPr>
        <p:spPr bwMode="auto">
          <a:xfrm>
            <a:off x="6713538" y="2819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38" name="Line 35"/>
          <p:cNvSpPr>
            <a:spLocks noChangeShapeType="1"/>
          </p:cNvSpPr>
          <p:nvPr/>
        </p:nvSpPr>
        <p:spPr bwMode="auto">
          <a:xfrm>
            <a:off x="6713538" y="3962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39" name="Line 36"/>
          <p:cNvSpPr>
            <a:spLocks noChangeShapeType="1"/>
          </p:cNvSpPr>
          <p:nvPr/>
        </p:nvSpPr>
        <p:spPr bwMode="auto">
          <a:xfrm>
            <a:off x="6713538" y="548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40" name="Line 37"/>
          <p:cNvSpPr>
            <a:spLocks noChangeShapeType="1"/>
          </p:cNvSpPr>
          <p:nvPr/>
        </p:nvSpPr>
        <p:spPr bwMode="auto">
          <a:xfrm>
            <a:off x="6713538" y="6138863"/>
            <a:ext cx="0" cy="261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41" name="Line 38"/>
          <p:cNvSpPr>
            <a:spLocks noChangeShapeType="1"/>
          </p:cNvSpPr>
          <p:nvPr/>
        </p:nvSpPr>
        <p:spPr bwMode="auto">
          <a:xfrm>
            <a:off x="6713538" y="48768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42" name="Line 39"/>
          <p:cNvSpPr>
            <a:spLocks noChangeShapeType="1"/>
          </p:cNvSpPr>
          <p:nvPr/>
        </p:nvSpPr>
        <p:spPr bwMode="auto">
          <a:xfrm>
            <a:off x="1852613" y="4343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43" name="Line 40"/>
          <p:cNvSpPr>
            <a:spLocks noChangeShapeType="1"/>
          </p:cNvSpPr>
          <p:nvPr/>
        </p:nvSpPr>
        <p:spPr bwMode="auto">
          <a:xfrm>
            <a:off x="1852613" y="57912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44" name="Line 41"/>
          <p:cNvSpPr>
            <a:spLocks noChangeShapeType="1"/>
          </p:cNvSpPr>
          <p:nvPr/>
        </p:nvSpPr>
        <p:spPr bwMode="auto">
          <a:xfrm>
            <a:off x="1852613" y="49530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3302000" y="5865813"/>
            <a:ext cx="26511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800" dirty="0">
                <a:latin typeface="+mn-lt"/>
              </a:rPr>
              <a:t>end-of-file notification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4325" y="1655763"/>
            <a:ext cx="42322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>
                <a:latin typeface="+mn-lt"/>
              </a:rPr>
              <a:t>From: UNIX Network Programming Volume 1, figure 4.1</a:t>
            </a:r>
            <a:endParaRPr lang="en-US" sz="1200" dirty="0">
              <a:latin typeface="+mn-lt"/>
            </a:endParaRPr>
          </a:p>
        </p:txBody>
      </p:sp>
      <p:sp>
        <p:nvSpPr>
          <p:cNvPr id="17447" name="Line 33"/>
          <p:cNvSpPr>
            <a:spLocks noChangeShapeType="1"/>
          </p:cNvSpPr>
          <p:nvPr/>
        </p:nvSpPr>
        <p:spPr bwMode="auto">
          <a:xfrm>
            <a:off x="6713538" y="3352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4_1"/>
          <p:cNvPicPr>
            <a:picLocks noChangeAspect="1" noChangeArrowheads="1"/>
          </p:cNvPicPr>
          <p:nvPr/>
        </p:nvPicPr>
        <p:blipFill>
          <a:blip r:embed="rId3" cstate="print">
            <a:lum bright="-6000" contrast="-6000"/>
          </a:blip>
          <a:srcRect/>
          <a:stretch>
            <a:fillRect/>
          </a:stretch>
        </p:blipFill>
        <p:spPr bwMode="auto">
          <a:xfrm>
            <a:off x="1331913" y="1484313"/>
            <a:ext cx="669607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Socket Creation</a:t>
            </a:r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1908175" y="3573463"/>
            <a:ext cx="1223963" cy="4318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6227763" y="1844675"/>
            <a:ext cx="1223962" cy="4318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cap="none" dirty="0" smtClean="0"/>
              <a:t>SOCKET CREATION IN C</a:t>
            </a:r>
            <a:endParaRPr lang="en-US" cap="none" dirty="0" smtClean="0">
              <a:latin typeface="Arial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1534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accent2"/>
                </a:solidFill>
                <a:latin typeface="Arial" charset="0"/>
              </a:rPr>
              <a:t>int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 s = socket(domain, type, protocol);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s</a:t>
            </a:r>
            <a:r>
              <a:rPr lang="en-US" dirty="0" smtClean="0"/>
              <a:t>: socket descriptor, an integer (like a file-handle)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domain</a:t>
            </a:r>
            <a:r>
              <a:rPr lang="en-US" dirty="0" smtClean="0"/>
              <a:t>: integer, communication domain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e.g.,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PF_INET</a:t>
            </a:r>
            <a:r>
              <a:rPr lang="en-US" dirty="0" smtClean="0"/>
              <a:t> (IPv4 protocol) – typically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type</a:t>
            </a:r>
            <a:r>
              <a:rPr lang="en-US" dirty="0" smtClean="0"/>
              <a:t>: communication type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SOCK_STREAM</a:t>
            </a:r>
            <a:r>
              <a:rPr lang="en-US" dirty="0" smtClean="0"/>
              <a:t>: reliable, 2-way, connection-based service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SOCK_DGRAM</a:t>
            </a:r>
            <a:r>
              <a:rPr lang="en-US" dirty="0" smtClean="0"/>
              <a:t>: unreliable, connectionless,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other values: need root permission, rarely used, or obsolete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Arial" charset="0"/>
              </a:rPr>
              <a:t>protocol</a:t>
            </a:r>
            <a:r>
              <a:rPr lang="en-US" dirty="0" smtClean="0"/>
              <a:t>: specifies protocol (see file </a:t>
            </a:r>
            <a:r>
              <a:rPr lang="en-US" dirty="0" smtClean="0">
                <a:latin typeface="Arial" charset="0"/>
              </a:rPr>
              <a:t>/etc/protocols</a:t>
            </a:r>
            <a:r>
              <a:rPr lang="en-US" dirty="0" smtClean="0"/>
              <a:t> for a list of options) - usually set to 0 (</a:t>
            </a:r>
            <a:r>
              <a:rPr lang="en-CA" dirty="0" smtClean="0"/>
              <a:t>choose the proper protocol for the given type)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sz="2000" dirty="0" smtClean="0"/>
              <a:t>NOTE: </a:t>
            </a:r>
            <a:r>
              <a:rPr lang="en-US" sz="2000" dirty="0" smtClean="0">
                <a:latin typeface="Arial" charset="0"/>
              </a:rPr>
              <a:t>socket</a:t>
            </a:r>
            <a:r>
              <a:rPr lang="en-US" sz="2000" dirty="0" smtClean="0"/>
              <a:t> call does not specify where data will be coming from, nor where it will be going to - it just creates the interface.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087E01-B11E-4DC4-B256-00A8B23534D3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4_1"/>
          <p:cNvPicPr>
            <a:picLocks noChangeAspect="1" noChangeArrowheads="1"/>
          </p:cNvPicPr>
          <p:nvPr/>
        </p:nvPicPr>
        <p:blipFill>
          <a:blip r:embed="rId3" cstate="print">
            <a:lum bright="-6000" contrast="-6000"/>
          </a:blip>
          <a:srcRect/>
          <a:stretch>
            <a:fillRect/>
          </a:stretch>
        </p:blipFill>
        <p:spPr bwMode="auto">
          <a:xfrm>
            <a:off x="1331913" y="1484313"/>
            <a:ext cx="6696075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Binds a socket to an address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6300788" y="2276475"/>
            <a:ext cx="1008062" cy="431800"/>
          </a:xfrm>
          <a:prstGeom prst="ellipse">
            <a:avLst/>
          </a:prstGeom>
          <a:noFill/>
          <a:ln w="34925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6477000"/>
            <a:ext cx="3722494" cy="2616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</a:t>
            </a:r>
            <a:r>
              <a:rPr lang="en-CA" sz="1100" dirty="0">
                <a:solidFill>
                  <a:schemeClr val="accent3"/>
                </a:solidFill>
              </a:rPr>
              <a:t>www.cs.gsu.edu/~sguo/slides/3320/Sockets.ppt</a:t>
            </a:r>
            <a:endParaRPr lang="en-US" sz="11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4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Ports</a:t>
            </a:r>
          </a:p>
        </p:txBody>
      </p:sp>
      <p:graphicFrame>
        <p:nvGraphicFramePr>
          <p:cNvPr id="12291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638800" y="1670050"/>
          <a:ext cx="3124200" cy="2592388"/>
        </p:xfrm>
        <a:graphic>
          <a:graphicData uri="http://schemas.openxmlformats.org/presentationml/2006/ole">
            <p:oleObj spid="_x0000_s12291" name="Clip" r:id="rId4" imgW="1307263" imgH="1084139" progId="">
              <p:embed/>
            </p:oleObj>
          </a:graphicData>
        </a:graphic>
      </p:graphicFrame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CE731-F6A1-4ED7-8684-5A867319F057}" type="slidenum">
              <a:rPr lang="en-US"/>
              <a:pPr/>
              <a:t>8</a:t>
            </a:fld>
            <a:endParaRPr lang="en-US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38862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Each host machine has an </a:t>
            </a:r>
            <a:r>
              <a:rPr lang="en-US" sz="2200" dirty="0" smtClean="0">
                <a:solidFill>
                  <a:schemeClr val="accent2"/>
                </a:solidFill>
              </a:rPr>
              <a:t>IP address </a:t>
            </a:r>
            <a:r>
              <a:rPr lang="en-US" sz="2200" dirty="0" smtClean="0"/>
              <a:t>(or more!)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Each host has 65,536 </a:t>
            </a:r>
            <a:r>
              <a:rPr lang="en-US" sz="2200" dirty="0" smtClean="0">
                <a:solidFill>
                  <a:schemeClr val="accent2"/>
                </a:solidFill>
              </a:rPr>
              <a:t>ports</a:t>
            </a:r>
            <a:r>
              <a:rPr lang="en-US" sz="2200" dirty="0" smtClean="0"/>
              <a:t> (2</a:t>
            </a:r>
            <a:r>
              <a:rPr lang="en-US" sz="2200" baseline="30000" dirty="0" smtClean="0"/>
              <a:t>?</a:t>
            </a:r>
            <a:r>
              <a:rPr lang="en-US" sz="22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Some ports are </a:t>
            </a:r>
            <a:r>
              <a:rPr lang="en-US" sz="2200" i="1" dirty="0" smtClean="0">
                <a:solidFill>
                  <a:schemeClr val="accent2"/>
                </a:solidFill>
              </a:rPr>
              <a:t>reserved</a:t>
            </a:r>
            <a:r>
              <a:rPr lang="en-US" sz="2200" i="1" dirty="0" smtClean="0"/>
              <a:t> </a:t>
            </a:r>
            <a:r>
              <a:rPr lang="en-US" sz="2200" dirty="0" smtClean="0"/>
              <a:t>for specific apps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20,21: FTP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23: Telnet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80: HTTP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see RFC 1700 (about 2000 ports are reserved)</a:t>
            </a:r>
          </a:p>
          <a:p>
            <a:pPr eaLnBrk="1" hangingPunct="1">
              <a:lnSpc>
                <a:spcPct val="90000"/>
              </a:lnSpc>
              <a:buFont typeface="ZapfDingbats" pitchFamily="82" charset="2"/>
              <a:buNone/>
            </a:pPr>
            <a:endParaRPr lang="en-US" sz="2200" dirty="0" smtClean="0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4648200" y="2124075"/>
            <a:ext cx="16002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Port 0</a:t>
            </a: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4648200" y="2581275"/>
            <a:ext cx="16002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Port 1</a:t>
            </a:r>
          </a:p>
        </p:txBody>
      </p:sp>
      <p:sp>
        <p:nvSpPr>
          <p:cNvPr id="12296" name="Text Box 9"/>
          <p:cNvSpPr txBox="1">
            <a:spLocks noChangeArrowheads="1"/>
          </p:cNvSpPr>
          <p:nvPr/>
        </p:nvSpPr>
        <p:spPr bwMode="auto">
          <a:xfrm>
            <a:off x="4648200" y="3495675"/>
            <a:ext cx="1524000" cy="401638"/>
          </a:xfrm>
          <a:prstGeom prst="rect">
            <a:avLst/>
          </a:prstGeom>
          <a:solidFill>
            <a:srgbClr val="FFFFFF"/>
          </a:solidFill>
          <a:ln w="349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/>
              <a:t>Port 65535</a:t>
            </a:r>
          </a:p>
        </p:txBody>
      </p:sp>
      <p:grpSp>
        <p:nvGrpSpPr>
          <p:cNvPr id="12297" name="Group 17"/>
          <p:cNvGrpSpPr>
            <a:grpSpLocks noChangeAspect="1"/>
          </p:cNvGrpSpPr>
          <p:nvPr/>
        </p:nvGrpSpPr>
        <p:grpSpPr bwMode="auto">
          <a:xfrm>
            <a:off x="5486400" y="3038475"/>
            <a:ext cx="92075" cy="369888"/>
            <a:chOff x="4656" y="1776"/>
            <a:chExt cx="96" cy="384"/>
          </a:xfrm>
        </p:grpSpPr>
        <p:sp>
          <p:nvSpPr>
            <p:cNvPr id="12307" name="Oval 10"/>
            <p:cNvSpPr>
              <a:spLocks noChangeAspect="1" noChangeArrowheads="1"/>
            </p:cNvSpPr>
            <p:nvPr/>
          </p:nvSpPr>
          <p:spPr bwMode="auto">
            <a:xfrm>
              <a:off x="4656" y="1776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Oval 11"/>
            <p:cNvSpPr>
              <a:spLocks noChangeAspect="1" noChangeArrowheads="1"/>
            </p:cNvSpPr>
            <p:nvPr/>
          </p:nvSpPr>
          <p:spPr bwMode="auto">
            <a:xfrm>
              <a:off x="4656" y="1920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Oval 12"/>
            <p:cNvSpPr>
              <a:spLocks noChangeAspect="1" noChangeArrowheads="1"/>
            </p:cNvSpPr>
            <p:nvPr/>
          </p:nvSpPr>
          <p:spPr bwMode="auto">
            <a:xfrm>
              <a:off x="4656" y="206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8" name="Line 18"/>
          <p:cNvSpPr>
            <a:spLocks noChangeShapeType="1"/>
          </p:cNvSpPr>
          <p:nvPr/>
        </p:nvSpPr>
        <p:spPr bwMode="auto">
          <a:xfrm>
            <a:off x="4267200" y="2352675"/>
            <a:ext cx="0" cy="411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cxnSp>
        <p:nvCxnSpPr>
          <p:cNvPr id="12299" name="AutoShape 21"/>
          <p:cNvCxnSpPr>
            <a:cxnSpLocks noChangeShapeType="1"/>
            <a:stCxn id="12295" idx="1"/>
            <a:endCxn id="12298" idx="1"/>
          </p:cNvCxnSpPr>
          <p:nvPr/>
        </p:nvCxnSpPr>
        <p:spPr bwMode="auto">
          <a:xfrm flipH="1">
            <a:off x="4267200" y="2782888"/>
            <a:ext cx="363538" cy="0"/>
          </a:xfrm>
          <a:prstGeom prst="straightConnector1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2300" name="Line 26"/>
          <p:cNvSpPr>
            <a:spLocks noChangeShapeType="1"/>
          </p:cNvSpPr>
          <p:nvPr/>
        </p:nvSpPr>
        <p:spPr bwMode="auto">
          <a:xfrm flipH="1">
            <a:off x="3886200" y="278447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01" name="Line 27"/>
          <p:cNvSpPr>
            <a:spLocks noChangeShapeType="1"/>
          </p:cNvSpPr>
          <p:nvPr/>
        </p:nvSpPr>
        <p:spPr bwMode="auto">
          <a:xfrm>
            <a:off x="4267200" y="2657475"/>
            <a:ext cx="0" cy="1004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02" name="Line 29"/>
          <p:cNvSpPr>
            <a:spLocks noChangeShapeType="1"/>
          </p:cNvSpPr>
          <p:nvPr/>
        </p:nvSpPr>
        <p:spPr bwMode="auto">
          <a:xfrm flipH="1">
            <a:off x="4267200" y="235267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03" name="Line 30"/>
          <p:cNvSpPr>
            <a:spLocks noChangeShapeType="1"/>
          </p:cNvSpPr>
          <p:nvPr/>
        </p:nvSpPr>
        <p:spPr bwMode="auto">
          <a:xfrm flipH="1">
            <a:off x="4267200" y="3648075"/>
            <a:ext cx="381000" cy="0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2304" name="Rectangle 32"/>
          <p:cNvSpPr>
            <a:spLocks noChangeArrowheads="1"/>
          </p:cNvSpPr>
          <p:nvPr/>
        </p:nvSpPr>
        <p:spPr bwMode="auto">
          <a:xfrm>
            <a:off x="3505200" y="3810000"/>
            <a:ext cx="5257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endParaRPr lang="en-US" sz="2800"/>
          </a:p>
        </p:txBody>
      </p:sp>
      <p:sp>
        <p:nvSpPr>
          <p:cNvPr id="12305" name="Rectangle 33"/>
          <p:cNvSpPr>
            <a:spLocks noChangeArrowheads="1"/>
          </p:cNvSpPr>
          <p:nvPr/>
        </p:nvSpPr>
        <p:spPr bwMode="auto">
          <a:xfrm>
            <a:off x="4448175" y="4495800"/>
            <a:ext cx="45434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</a:pPr>
            <a:r>
              <a:rPr lang="en-US"/>
              <a:t>A socket provides an interface to send data to/from the network through a port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Addresses, Ports and Sockets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Like apartments and mailboxes</a:t>
            </a:r>
          </a:p>
          <a:p>
            <a:pPr lvl="1" eaLnBrk="1" hangingPunct="1"/>
            <a:r>
              <a:rPr lang="en-US" dirty="0" smtClean="0"/>
              <a:t>You are the application</a:t>
            </a:r>
          </a:p>
          <a:p>
            <a:pPr lvl="1" eaLnBrk="1" hangingPunct="1"/>
            <a:r>
              <a:rPr lang="en-US" dirty="0" smtClean="0"/>
              <a:t>Your apartment building address is the address</a:t>
            </a:r>
          </a:p>
          <a:p>
            <a:pPr lvl="1" eaLnBrk="1" hangingPunct="1"/>
            <a:r>
              <a:rPr lang="en-US" dirty="0" smtClean="0"/>
              <a:t>Your mailbox is the port</a:t>
            </a:r>
          </a:p>
          <a:p>
            <a:pPr lvl="1" eaLnBrk="1" hangingPunct="1"/>
            <a:r>
              <a:rPr lang="en-US" dirty="0" smtClean="0"/>
              <a:t>The post-office is the network</a:t>
            </a:r>
          </a:p>
          <a:p>
            <a:pPr lvl="1" eaLnBrk="1" hangingPunct="1"/>
            <a:r>
              <a:rPr lang="en-US" dirty="0" smtClean="0"/>
              <a:t>The socket is the key that gives you access to the right mailbox (one difference: assume outgoing mail is placed by you in your mailbox)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Q: How do you choose which port a socket connects to?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D6FDAF-6047-400F-8E7F-52530F888826}" type="slidenum">
              <a:rPr lang="en-US"/>
              <a:pPr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6477000"/>
            <a:ext cx="8029575" cy="261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accent3"/>
                </a:solidFill>
              </a:rPr>
              <a:t>From: Dan Rubenstein’s slides:  http://www.cs.columbia.edu/~danr/courses/6761/Summer03/intro/6761-1b-sockets.ppt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5588</TotalTime>
  <Words>1821</Words>
  <Application>Microsoft Office PowerPoint</Application>
  <PresentationFormat>On-screen Show (4:3)</PresentationFormat>
  <Paragraphs>356</Paragraphs>
  <Slides>29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Flow</vt:lpstr>
      <vt:lpstr>Clip</vt:lpstr>
      <vt:lpstr>Introduction to Socket Programming with C</vt:lpstr>
      <vt:lpstr>What is a socket?</vt:lpstr>
      <vt:lpstr>Most popular types of sockets</vt:lpstr>
      <vt:lpstr>Server and clients</vt:lpstr>
      <vt:lpstr>Socket Creation</vt:lpstr>
      <vt:lpstr>SOCKET CREATION IN C</vt:lpstr>
      <vt:lpstr>Binds a socket to an address</vt:lpstr>
      <vt:lpstr>Ports</vt:lpstr>
      <vt:lpstr>Addresses, Ports and Sockets</vt:lpstr>
      <vt:lpstr>Addresses, Ports and Sockets</vt:lpstr>
      <vt:lpstr>The bind function</vt:lpstr>
      <vt:lpstr>The struct sockaddr</vt:lpstr>
      <vt:lpstr>Example(Server)</vt:lpstr>
      <vt:lpstr>ON THE CONNECTING END</vt:lpstr>
      <vt:lpstr>Connection setup</vt:lpstr>
      <vt:lpstr>Connection Setup </vt:lpstr>
      <vt:lpstr>Connection setup steps</vt:lpstr>
      <vt:lpstr>SERVER SOCKET: LISTEN &amp; ACCEPT</vt:lpstr>
      <vt:lpstr>Client create socket and connect to remote host</vt:lpstr>
      <vt:lpstr>Sending/Receiving Data</vt:lpstr>
      <vt:lpstr>Sending / Receiving Data </vt:lpstr>
      <vt:lpstr>close</vt:lpstr>
      <vt:lpstr>TIPS 1</vt:lpstr>
      <vt:lpstr>Tips 2</vt:lpstr>
      <vt:lpstr>Tips 3</vt:lpstr>
      <vt:lpstr>Tips for the assignment 1: Proxy</vt:lpstr>
      <vt:lpstr>Proxy Setup in Firefox</vt:lpstr>
      <vt:lpstr>Lets write some code!</vt:lpstr>
      <vt:lpstr>references</vt:lpstr>
    </vt:vector>
  </TitlesOfParts>
  <Company>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Socket Programming</dc:title>
  <dc:creator>Dan Rubenstein</dc:creator>
  <cp:lastModifiedBy>aaa</cp:lastModifiedBy>
  <cp:revision>64</cp:revision>
  <dcterms:created xsi:type="dcterms:W3CDTF">2000-09-01T22:12:12Z</dcterms:created>
  <dcterms:modified xsi:type="dcterms:W3CDTF">2013-01-21T07:07:47Z</dcterms:modified>
</cp:coreProperties>
</file>