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9"/>
  </p:notesMasterIdLst>
  <p:sldIdLst>
    <p:sldId id="256" r:id="rId2"/>
    <p:sldId id="257" r:id="rId3"/>
    <p:sldId id="258" r:id="rId4"/>
    <p:sldId id="284" r:id="rId5"/>
    <p:sldId id="259" r:id="rId6"/>
    <p:sldId id="262" r:id="rId7"/>
    <p:sldId id="263" r:id="rId8"/>
    <p:sldId id="286" r:id="rId9"/>
    <p:sldId id="287" r:id="rId10"/>
    <p:sldId id="265" r:id="rId11"/>
    <p:sldId id="290" r:id="rId12"/>
    <p:sldId id="266" r:id="rId13"/>
    <p:sldId id="268" r:id="rId14"/>
    <p:sldId id="288" r:id="rId15"/>
    <p:sldId id="289" r:id="rId16"/>
    <p:sldId id="269" r:id="rId17"/>
    <p:sldId id="270" r:id="rId18"/>
    <p:sldId id="271" r:id="rId19"/>
    <p:sldId id="273" r:id="rId20"/>
    <p:sldId id="274" r:id="rId21"/>
    <p:sldId id="275" r:id="rId22"/>
    <p:sldId id="281" r:id="rId23"/>
    <p:sldId id="292" r:id="rId24"/>
    <p:sldId id="280" r:id="rId25"/>
    <p:sldId id="293" r:id="rId26"/>
    <p:sldId id="283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49" autoAdjust="0"/>
  </p:normalViewPr>
  <p:slideViewPr>
    <p:cSldViewPr>
      <p:cViewPr>
        <p:scale>
          <a:sx n="113" d="100"/>
          <a:sy n="113" d="100"/>
        </p:scale>
        <p:origin x="-1584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02FF6-8AB3-4D88-8C13-B3117AC68015}" type="datetimeFigureOut">
              <a:rPr lang="en-US" smtClean="0"/>
              <a:pPr/>
              <a:t>1/15/2013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01F1EB-A232-49B1-8406-0A75FEB018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7084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9321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6320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9350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5327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0443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9389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9953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9869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410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097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416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8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358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3810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66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1446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9686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7376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467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7DA20-5752-453C-A45A-510E55C10414}" type="datetime1">
              <a:rPr lang="en-US" smtClean="0"/>
              <a:pPr/>
              <a:t>1/15/2013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6D3B6-A7A1-45A2-8667-A21024B8274E}" type="datetime1">
              <a:rPr lang="en-US" smtClean="0"/>
              <a:pPr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E271-0FF6-4503-B154-F5A54A7B65C3}" type="datetime1">
              <a:rPr lang="en-US" smtClean="0"/>
              <a:pPr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1A5D-1721-41E2-97CA-6DC4597EF8B9}" type="datetime1">
              <a:rPr lang="en-US" smtClean="0"/>
              <a:pPr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6A0C-28A8-44D0-B8BB-E2DB121884AF}" type="datetime1">
              <a:rPr lang="en-US" smtClean="0"/>
              <a:pPr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5B464-EA2A-4436-8D3B-EA9336A833DD}" type="datetime1">
              <a:rPr lang="en-US" smtClean="0"/>
              <a:pPr/>
              <a:t>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F023-8D05-4FBC-95B8-5A1BF930D5E3}" type="datetime1">
              <a:rPr lang="en-US" smtClean="0"/>
              <a:pPr/>
              <a:t>1/15/2013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C971-9D95-4BD9-BA3F-1BA73EF5DEA4}" type="datetime1">
              <a:rPr lang="en-US" smtClean="0"/>
              <a:pPr/>
              <a:t>1/15/2013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1B40D-1150-4F5C-889D-6D0F6F8DC12C}" type="datetime1">
              <a:rPr lang="en-US" smtClean="0"/>
              <a:pPr/>
              <a:t>1/15/2013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3CEF7-0DC0-430F-A9B4-E7989052B6E7}" type="datetime1">
              <a:rPr lang="en-US" smtClean="0"/>
              <a:pPr/>
              <a:t>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5172-2568-4F4B-80CD-719568841107}" type="datetime1">
              <a:rPr lang="en-US" smtClean="0"/>
              <a:pPr/>
              <a:t>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FEAC79-D0A8-405D-B954-351093DD9E6C}" type="datetime1">
              <a:rPr lang="en-US" smtClean="0"/>
              <a:pPr/>
              <a:t>1/15/2013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042E02E-1CB3-47E7-82B1-BCA8A5B87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usplus.com/doc/tutorial/variables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rogramming.com/tips/tip/the-power-of-scanf" TargetMode="External"/><Relationship Id="rId2" Type="http://schemas.openxmlformats.org/officeDocument/2006/relationships/hyperlink" Target="http://www.cprogramming.com/tutorial/printf-format-strings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faculty.ksu.edu.sa/jebari_chaker/papers/C_for_Java_Programmers.pdf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eej.us/guide/bgnet/output/html/multipage/index.html" TargetMode="External"/><Relationship Id="rId4" Type="http://schemas.openxmlformats.org/officeDocument/2006/relationships/hyperlink" Target="http://www.cprogramming.com/tutorial/c-tutorial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CPSC 441 Tutorial</a:t>
            </a:r>
          </a:p>
          <a:p>
            <a:r>
              <a:rPr lang="en-US" dirty="0" smtClean="0"/>
              <a:t>TA: </a:t>
            </a:r>
            <a:r>
              <a:rPr lang="en-US" dirty="0"/>
              <a:t>F</a:t>
            </a:r>
            <a:r>
              <a:rPr lang="en-US" dirty="0" smtClean="0"/>
              <a:t>ang </a:t>
            </a:r>
            <a:r>
              <a:rPr lang="en-US" dirty="0" smtClean="0"/>
              <a:t>Wang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r>
              <a:rPr lang="en-US" smtClean="0"/>
              <a:t>to 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69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Passing arguments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598082"/>
            <a:ext cx="5676900" cy="286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343400"/>
            <a:ext cx="5676900" cy="240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021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Passing arguments example</a:t>
            </a:r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no arguments, simplify:</a:t>
            </a:r>
          </a:p>
          <a:p>
            <a:pPr>
              <a:buNone/>
            </a:pP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main() {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</a:rPr>
              <a:t>  puts(“Hello World”);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</a:rPr>
              <a:t>  exit(0);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</a:rPr>
              <a:t>}</a:t>
            </a:r>
          </a:p>
          <a:p>
            <a:r>
              <a:rPr lang="en-US" dirty="0" smtClean="0"/>
              <a:t>Uses </a:t>
            </a:r>
            <a:r>
              <a:rPr lang="en-US" dirty="0" smtClean="0">
                <a:latin typeface="Courier New" pitchFamily="49" charset="0"/>
              </a:rPr>
              <a:t>exit()</a:t>
            </a:r>
            <a:r>
              <a:rPr lang="en-US" dirty="0" smtClean="0"/>
              <a:t> instead of return – same thing.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Primitive Data Types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060022"/>
              </p:ext>
            </p:extLst>
          </p:nvPr>
        </p:nvGraphicFramePr>
        <p:xfrm>
          <a:off x="304800" y="1371600"/>
          <a:ext cx="8534401" cy="4701252"/>
        </p:xfrm>
        <a:graphic>
          <a:graphicData uri="http://schemas.openxmlformats.org/drawingml/2006/table">
            <a:tbl>
              <a:tblPr/>
              <a:tblGrid>
                <a:gridCol w="1691503"/>
                <a:gridCol w="3032897"/>
                <a:gridCol w="1349633"/>
                <a:gridCol w="2460368"/>
              </a:tblGrid>
              <a:tr h="282292">
                <a:tc>
                  <a:txBody>
                    <a:bodyPr/>
                    <a:lstStyle/>
                    <a:p>
                      <a:r>
                        <a:rPr lang="en-US" sz="1700" dirty="0">
                          <a:effectLst/>
                        </a:rPr>
                        <a:t>Name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effectLst/>
                        </a:rPr>
                        <a:t>Description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effectLst/>
                        </a:rPr>
                        <a:t>Size</a:t>
                      </a:r>
                      <a:r>
                        <a:rPr lang="en-US" sz="1700" dirty="0" smtClean="0">
                          <a:effectLst/>
                        </a:rPr>
                        <a:t>* (32bit)</a:t>
                      </a:r>
                      <a:endParaRPr lang="en-US" sz="1700" dirty="0">
                        <a:effectLst/>
                      </a:endParaRP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effectLst/>
                        </a:rPr>
                        <a:t>Range</a:t>
                      </a:r>
                      <a:r>
                        <a:rPr lang="en-US" sz="1700" dirty="0" smtClean="0">
                          <a:effectLst/>
                        </a:rPr>
                        <a:t>* (32bit system)</a:t>
                      </a:r>
                      <a:endParaRPr lang="en-US" sz="1700" dirty="0">
                        <a:effectLst/>
                      </a:endParaRP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441027">
                <a:tc>
                  <a:txBody>
                    <a:bodyPr/>
                    <a:lstStyle/>
                    <a:p>
                      <a:r>
                        <a:rPr lang="en-US" sz="1700" b="1" dirty="0">
                          <a:effectLst/>
                        </a:rPr>
                        <a:t>char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effectLst/>
                        </a:rPr>
                        <a:t>Character or small integer.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1byte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signed: -128 to 127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unsigned: 0 to 255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1027">
                <a:tc>
                  <a:txBody>
                    <a:bodyPr/>
                    <a:lstStyle/>
                    <a:p>
                      <a:r>
                        <a:rPr lang="en-US" sz="1700" b="1" dirty="0">
                          <a:effectLst/>
                        </a:rPr>
                        <a:t>short </a:t>
                      </a:r>
                      <a:r>
                        <a:rPr lang="en-US" sz="1700" b="1" dirty="0" err="1">
                          <a:effectLst/>
                        </a:rPr>
                        <a:t>int</a:t>
                      </a:r>
                      <a:r>
                        <a:rPr lang="en-US" sz="1700" b="1" dirty="0">
                          <a:effectLst/>
                        </a:rPr>
                        <a:t> (short)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effectLst/>
                        </a:rPr>
                        <a:t>Short Integer.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2bytes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signed: -32768 to 32767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unsigned: 0 to 65535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3053">
                <a:tc>
                  <a:txBody>
                    <a:bodyPr/>
                    <a:lstStyle/>
                    <a:p>
                      <a:r>
                        <a:rPr lang="en-US" sz="1700" b="1" dirty="0" err="1">
                          <a:effectLst/>
                        </a:rPr>
                        <a:t>int</a:t>
                      </a:r>
                      <a:endParaRPr lang="en-US" sz="1700" b="1" dirty="0">
                        <a:effectLst/>
                      </a:endParaRP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effectLst/>
                        </a:rPr>
                        <a:t>Integer.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effectLst/>
                        </a:rPr>
                        <a:t>4bytes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signed: -2147483648 to 2147483647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unsigned: 0 to 4294967295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3053">
                <a:tc>
                  <a:txBody>
                    <a:bodyPr/>
                    <a:lstStyle/>
                    <a:p>
                      <a:r>
                        <a:rPr lang="en-US" sz="1700" b="1" dirty="0">
                          <a:effectLst/>
                        </a:rPr>
                        <a:t>long </a:t>
                      </a:r>
                      <a:r>
                        <a:rPr lang="en-US" sz="1700" b="1" dirty="0" err="1">
                          <a:effectLst/>
                        </a:rPr>
                        <a:t>int</a:t>
                      </a:r>
                      <a:r>
                        <a:rPr lang="en-US" sz="1700" b="1" dirty="0">
                          <a:effectLst/>
                        </a:rPr>
                        <a:t> (long)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Long integer.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4bytes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signed: -2147483648 to 2147483647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unsigned: 0 to 4294967295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72926">
                <a:tc>
                  <a:txBody>
                    <a:bodyPr/>
                    <a:lstStyle/>
                    <a:p>
                      <a:r>
                        <a:rPr lang="en-US" sz="1700" b="1" dirty="0" err="1">
                          <a:effectLst/>
                        </a:rPr>
                        <a:t>bool</a:t>
                      </a:r>
                      <a:endParaRPr lang="en-US" sz="1700" b="1" dirty="0">
                        <a:effectLst/>
                      </a:endParaRP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Boolean value. It can take one of two values: true or false.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1byte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true or false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2292">
                <a:tc>
                  <a:txBody>
                    <a:bodyPr/>
                    <a:lstStyle/>
                    <a:p>
                      <a:r>
                        <a:rPr lang="en-US" sz="1700" b="1" dirty="0">
                          <a:effectLst/>
                        </a:rPr>
                        <a:t>float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Floating point number.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4bytes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+/- 3.4e +/- 38 (~7 digits)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27609">
                <a:tc>
                  <a:txBody>
                    <a:bodyPr/>
                    <a:lstStyle/>
                    <a:p>
                      <a:r>
                        <a:rPr lang="en-US" sz="1700" b="1" dirty="0">
                          <a:effectLst/>
                        </a:rPr>
                        <a:t>double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Double precision floating point number.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8bytes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+/- 1.7e +/- 308 (~15 digits)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27609">
                <a:tc>
                  <a:txBody>
                    <a:bodyPr/>
                    <a:lstStyle/>
                    <a:p>
                      <a:r>
                        <a:rPr lang="en-US" sz="1700" b="1" dirty="0">
                          <a:effectLst/>
                        </a:rPr>
                        <a:t>long double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effectLst/>
                        </a:rPr>
                        <a:t>Long double precision floating point number.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8bytes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+/- 1.7e +/- 308 (~15 digits)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814638" y="16113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0200" y="6172200"/>
            <a:ext cx="7903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*Size</a:t>
            </a:r>
            <a:r>
              <a:rPr lang="en-US" dirty="0"/>
              <a:t> and </a:t>
            </a:r>
            <a:r>
              <a:rPr lang="en-US" i="1" dirty="0"/>
              <a:t>Range</a:t>
            </a:r>
            <a:r>
              <a:rPr lang="en-US" dirty="0"/>
              <a:t> depend on the system the program is compiled for.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5800" y="6477000"/>
            <a:ext cx="7315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/>
              <a:t>From: </a:t>
            </a:r>
            <a:r>
              <a:rPr lang="en-US" sz="1200" dirty="0" smtClean="0">
                <a:hlinkClick r:id="rId3"/>
              </a:rPr>
              <a:t>http</a:t>
            </a:r>
            <a:r>
              <a:rPr lang="en-US" sz="1200" dirty="0">
                <a:hlinkClick r:id="rId3"/>
              </a:rPr>
              <a:t>://www.cplusplus.com/doc/tutorial/variables/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8211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Typecasting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4876800"/>
            <a:ext cx="8058150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1600200"/>
            <a:ext cx="8058150" cy="347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09058" y="6409267"/>
            <a:ext cx="7923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Caution: </a:t>
            </a:r>
            <a:r>
              <a:rPr lang="en-US" dirty="0" smtClean="0"/>
              <a:t>be careful with typecasting, especially implicit conversions.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5364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If and loops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zh-CN" b="1" dirty="0" smtClean="0"/>
              <a:t>IF statement:</a:t>
            </a:r>
          </a:p>
          <a:p>
            <a:pPr lvl="1">
              <a:buFont typeface="Wingdings" pitchFamily="2" charset="2"/>
              <a:buNone/>
            </a:pPr>
            <a:r>
              <a:rPr lang="en-US" altLang="zh-CN" dirty="0" smtClean="0"/>
              <a:t>if ( TRUE ) { /* Execute these statements if TRUE */ }</a:t>
            </a:r>
          </a:p>
          <a:p>
            <a:pPr lvl="1">
              <a:buFont typeface="Wingdings" pitchFamily="2" charset="2"/>
              <a:buNone/>
            </a:pPr>
            <a:r>
              <a:rPr lang="en-US" altLang="zh-CN" dirty="0" smtClean="0"/>
              <a:t> else { /* Execute these statements if FALSE */ }</a:t>
            </a:r>
          </a:p>
          <a:p>
            <a:pPr lvl="1">
              <a:buFont typeface="Wingdings" pitchFamily="2" charset="2"/>
              <a:buNone/>
            </a:pPr>
            <a:endParaRPr lang="en-US" altLang="zh-CN" dirty="0" smtClean="0"/>
          </a:p>
          <a:p>
            <a:pPr lvl="1">
              <a:buFont typeface="Wingdings" pitchFamily="2" charset="2"/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if</a:t>
            </a:r>
            <a:r>
              <a:rPr lang="en-US" altLang="zh-CN" dirty="0" smtClean="0"/>
              <a:t> ( age &lt; 100 ) { /* If the age is less than 100 */</a:t>
            </a:r>
          </a:p>
          <a:p>
            <a:pPr lvl="1">
              <a:buFont typeface="Wingdings" pitchFamily="2" charset="2"/>
              <a:buNone/>
            </a:pPr>
            <a:r>
              <a:rPr lang="en-US" altLang="zh-CN" dirty="0" smtClean="0"/>
              <a:t> </a:t>
            </a:r>
            <a:r>
              <a:rPr lang="en-US" altLang="zh-CN" dirty="0" err="1" smtClean="0"/>
              <a:t>printf</a:t>
            </a:r>
            <a:r>
              <a:rPr lang="en-US" altLang="zh-CN" dirty="0" smtClean="0"/>
              <a:t> ("You are pretty young!\n" ); /* Just to show you it works... */ } </a:t>
            </a:r>
          </a:p>
          <a:p>
            <a:pPr lvl="1">
              <a:buFont typeface="Wingdings" pitchFamily="2" charset="2"/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else if </a:t>
            </a:r>
            <a:r>
              <a:rPr lang="en-US" altLang="zh-CN" dirty="0" smtClean="0"/>
              <a:t>( age == 100 ) { /* I use else just to show an example */ </a:t>
            </a:r>
            <a:r>
              <a:rPr lang="en-US" altLang="zh-CN" dirty="0" err="1" smtClean="0"/>
              <a:t>printf</a:t>
            </a:r>
            <a:r>
              <a:rPr lang="en-US" altLang="zh-CN" dirty="0" smtClean="0"/>
              <a:t>( "You are old\n" ); } </a:t>
            </a:r>
          </a:p>
          <a:p>
            <a:pPr lvl="1">
              <a:buFont typeface="Wingdings" pitchFamily="2" charset="2"/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else</a:t>
            </a:r>
            <a:r>
              <a:rPr lang="en-US" altLang="zh-CN" dirty="0" smtClean="0"/>
              <a:t> { </a:t>
            </a:r>
            <a:r>
              <a:rPr lang="en-US" altLang="zh-CN" dirty="0" err="1" smtClean="0"/>
              <a:t>printf</a:t>
            </a:r>
            <a:r>
              <a:rPr lang="en-US" altLang="zh-CN" dirty="0" smtClean="0"/>
              <a:t>( "You are really old\n" ); /* Executed if no other statement is */ }</a:t>
            </a:r>
            <a:endParaRPr lang="en-CA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If and loops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>
                <a:ea typeface="宋体" charset="-122"/>
              </a:rPr>
              <a:t>C has several control structures for </a:t>
            </a:r>
            <a:r>
              <a:rPr lang="en-US" altLang="zh-CN" b="1" dirty="0" smtClean="0">
                <a:ea typeface="宋体" charset="-122"/>
              </a:rPr>
              <a:t>repetition</a:t>
            </a:r>
          </a:p>
          <a:p>
            <a:endParaRPr lang="en-CA" altLang="zh-CN" b="1" dirty="0" smtClean="0">
              <a:ea typeface="宋体" charset="-122"/>
            </a:endParaRPr>
          </a:p>
          <a:p>
            <a:endParaRPr lang="en-CA" altLang="zh-CN" b="1" dirty="0" smtClean="0">
              <a:ea typeface="宋体" charset="-122"/>
            </a:endParaRPr>
          </a:p>
          <a:p>
            <a:endParaRPr lang="en-CA" altLang="zh-CN" b="1" dirty="0" smtClean="0">
              <a:ea typeface="宋体" charset="-122"/>
            </a:endParaRPr>
          </a:p>
          <a:p>
            <a:endParaRPr lang="en-CA" altLang="zh-CN" b="1" dirty="0" smtClean="0">
              <a:ea typeface="宋体" charset="-122"/>
            </a:endParaRPr>
          </a:p>
          <a:p>
            <a:endParaRPr lang="en-CA" altLang="zh-CN" b="1" dirty="0" smtClean="0">
              <a:ea typeface="宋体" charset="-122"/>
            </a:endParaRPr>
          </a:p>
          <a:p>
            <a:endParaRPr lang="en-CA" altLang="zh-CN" b="1" dirty="0" smtClean="0">
              <a:ea typeface="宋体" charset="-122"/>
            </a:endParaRPr>
          </a:p>
          <a:p>
            <a:endParaRPr lang="en-CA" altLang="zh-CN" b="1" dirty="0" smtClean="0">
              <a:ea typeface="宋体" charset="-122"/>
            </a:endParaRPr>
          </a:p>
          <a:p>
            <a:endParaRPr lang="en-CA" altLang="zh-CN" b="1" dirty="0" smtClean="0">
              <a:ea typeface="宋体" charset="-122"/>
            </a:endParaRPr>
          </a:p>
          <a:p>
            <a:endParaRPr lang="en-CA" altLang="zh-CN" b="1" dirty="0" smtClean="0">
              <a:ea typeface="宋体" charset="-122"/>
            </a:endParaRPr>
          </a:p>
          <a:p>
            <a:pPr>
              <a:buNone/>
            </a:pPr>
            <a:endParaRPr lang="en-CA" altLang="zh-CN" dirty="0" smtClean="0"/>
          </a:p>
          <a:p>
            <a:pPr>
              <a:buNone/>
            </a:pPr>
            <a:endParaRPr lang="en-CA" altLang="zh-CN" dirty="0" smtClean="0"/>
          </a:p>
          <a:p>
            <a:pPr>
              <a:buNone/>
            </a:pPr>
            <a:endParaRPr lang="en-CA" altLang="zh-CN" dirty="0" smtClean="0"/>
          </a:p>
          <a:p>
            <a:pPr>
              <a:buNone/>
            </a:pPr>
            <a:r>
              <a:rPr lang="en-CA" altLang="zh-CN" dirty="0" smtClean="0"/>
              <a:t>          for ( x = 0; x &lt; 10; x++ ) {}</a:t>
            </a:r>
            <a:endParaRPr lang="en-US" altLang="zh-CN" b="1" dirty="0" smtClean="0">
              <a:ea typeface="宋体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5" name="Group 32"/>
          <p:cNvGraphicFramePr>
            <a:graphicFrameLocks noGrp="1"/>
          </p:cNvGraphicFramePr>
          <p:nvPr/>
        </p:nvGraphicFramePr>
        <p:xfrm>
          <a:off x="1371600" y="2362200"/>
          <a:ext cx="6477000" cy="3398520"/>
        </p:xfrm>
        <a:graphic>
          <a:graphicData uri="http://schemas.openxmlformats.org/drawingml/2006/table">
            <a:tbl>
              <a:tblPr/>
              <a:tblGrid>
                <a:gridCol w="3048000"/>
                <a:gridCol w="34290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charset="-122"/>
                        </a:rPr>
                        <a:t>Statement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charset="-122"/>
                        </a:rPr>
                        <a:t>repeats an action...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charset="-122"/>
                        </a:rPr>
                        <a:t>while(c) {}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charset="-122"/>
                        </a:rPr>
                        <a:t>zero or more times, while condition is 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charset="-122"/>
                          <a:sym typeface="Symbol" pitchFamily="18" charset="2"/>
                        </a:rPr>
                        <a:t>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charset="-122"/>
                        </a:rPr>
                        <a:t>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charset="-122"/>
                        </a:rPr>
                        <a:t>do {...} while(c)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charset="-122"/>
                        </a:rPr>
                        <a:t>one or more times,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charset="-122"/>
                        </a:rPr>
                        <a:t>while condition is 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charset="-122"/>
                          <a:sym typeface="Symbol" pitchFamily="18" charset="2"/>
                        </a:rPr>
                        <a:t>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charset="-122"/>
                        </a:rPr>
                        <a:t>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6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charset="-122"/>
                        </a:rPr>
                        <a:t>for (start; cond; upd)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charset="-122"/>
                        </a:rPr>
                        <a:t>zero or more times, with initialization and update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Array declaration: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a[];</a:t>
            </a:r>
          </a:p>
          <a:p>
            <a:endParaRPr lang="en-US" dirty="0" smtClean="0"/>
          </a:p>
          <a:p>
            <a:r>
              <a:rPr lang="en-US" dirty="0" smtClean="0"/>
              <a:t>C/C</a:t>
            </a:r>
            <a:r>
              <a:rPr lang="en-US" dirty="0"/>
              <a:t>++ arrays have no length </a:t>
            </a:r>
            <a:r>
              <a:rPr lang="en-US" dirty="0" smtClean="0"/>
              <a:t>attribute!</a:t>
            </a:r>
          </a:p>
          <a:p>
            <a:pPr lvl="1"/>
            <a:r>
              <a:rPr lang="en-US" dirty="0" smtClean="0"/>
              <a:t>Note: when </a:t>
            </a:r>
            <a:r>
              <a:rPr lang="en-US" dirty="0"/>
              <a:t>passing an array to a function, typically you have to pass the array size as a separate argument as well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 You </a:t>
            </a:r>
            <a:r>
              <a:rPr lang="en-US" dirty="0"/>
              <a:t>have to take care of array bounds yourself</a:t>
            </a:r>
          </a:p>
          <a:p>
            <a:pPr marL="411480" lvl="1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input[10]; 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411480" lvl="1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input[</a:t>
            </a:r>
            <a:r>
              <a:rPr lang="en-US" sz="1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] = 20;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// out of bound!</a:t>
            </a:r>
          </a:p>
          <a:p>
            <a:pPr marL="411480" lvl="1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-1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] = 5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out of bound!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This code could compile and run, but most likely, you’ll see unexpected behavior or crash your program.</a:t>
            </a:r>
          </a:p>
          <a:p>
            <a:endParaRPr lang="en-US" dirty="0" smtClean="0"/>
          </a:p>
          <a:p>
            <a:r>
              <a:rPr lang="en-US" dirty="0" smtClean="0"/>
              <a:t>Array’s </a:t>
            </a:r>
            <a:r>
              <a:rPr lang="en-US" dirty="0"/>
              <a:t>name is a pointer to its first </a:t>
            </a:r>
            <a:r>
              <a:rPr lang="en-US" dirty="0" smtClean="0"/>
              <a:t>element (C references arrays by the address of their first element)</a:t>
            </a:r>
          </a:p>
          <a:p>
            <a:r>
              <a:rPr lang="en-US" dirty="0" smtClean="0">
                <a:latin typeface="Courier New" pitchFamily="49" charset="0"/>
              </a:rPr>
              <a:t>array</a:t>
            </a:r>
            <a:r>
              <a:rPr lang="en-US" dirty="0" smtClean="0"/>
              <a:t> is equivalent to &amp;array[0]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01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C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dirty="0"/>
              <a:t> is a way to </a:t>
            </a:r>
            <a:r>
              <a:rPr lang="en-US" sz="2200" i="1" dirty="0"/>
              <a:t>logically</a:t>
            </a:r>
            <a:r>
              <a:rPr lang="en-US" sz="2200" dirty="0"/>
              <a:t> group related </a:t>
            </a:r>
            <a:r>
              <a:rPr lang="en-US" sz="2200" dirty="0" smtClean="0"/>
              <a:t>types</a:t>
            </a:r>
          </a:p>
          <a:p>
            <a:pPr lvl="1"/>
            <a:r>
              <a:rPr lang="en-US" dirty="0" smtClean="0"/>
              <a:t>Is </a:t>
            </a:r>
            <a:r>
              <a:rPr lang="en-US" dirty="0"/>
              <a:t>very similar to (but not same as) C++/java </a:t>
            </a:r>
            <a:r>
              <a:rPr lang="en-US" b="1" dirty="0" smtClean="0"/>
              <a:t>classes</a:t>
            </a:r>
          </a:p>
          <a:p>
            <a:pPr lvl="1"/>
            <a:r>
              <a:rPr lang="en-US" dirty="0" smtClean="0"/>
              <a:t>Is somehow a </a:t>
            </a:r>
            <a:r>
              <a:rPr lang="en-US" dirty="0"/>
              <a:t>class without </a:t>
            </a:r>
            <a:r>
              <a:rPr lang="en-US" dirty="0" smtClean="0"/>
              <a:t>methods</a:t>
            </a:r>
          </a:p>
          <a:p>
            <a:pPr lvl="1"/>
            <a:r>
              <a:rPr lang="en-US" dirty="0" smtClean="0"/>
              <a:t>Members are always public (no encapsulation concept in c)</a:t>
            </a:r>
          </a:p>
          <a:p>
            <a:pPr lvl="1"/>
            <a:endParaRPr lang="en-US" dirty="0" smtClean="0"/>
          </a:p>
          <a:p>
            <a:r>
              <a:rPr lang="en-US" sz="2200" dirty="0" smtClean="0"/>
              <a:t>A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dirty="0"/>
              <a:t> component can be of any type (including other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dirty="0"/>
              <a:t> types), but cannot be </a:t>
            </a:r>
            <a:r>
              <a:rPr lang="en-US" sz="2200" dirty="0" smtClean="0"/>
              <a:t>recursive</a:t>
            </a:r>
          </a:p>
          <a:p>
            <a:endParaRPr lang="en-US" sz="2200" dirty="0" smtClean="0"/>
          </a:p>
          <a:p>
            <a:r>
              <a:rPr lang="en-US" sz="2200" dirty="0" smtClean="0"/>
              <a:t>Example:</a:t>
            </a:r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endParaRPr lang="en-US" sz="2200" dirty="0" smtClean="0"/>
          </a:p>
          <a:p>
            <a:endParaRPr lang="en-US" sz="22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867400" y="4953000"/>
            <a:ext cx="2895600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14300" lvl="1"/>
            <a:r>
              <a:rPr lang="en-US" dirty="0" err="1">
                <a:solidFill>
                  <a:prstClr val="black"/>
                </a:solidFill>
                <a:latin typeface="Consolas"/>
              </a:rPr>
              <a:t>struct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student{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114300" lvl="1"/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char* name;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114300" lvl="1"/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unsigned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ID;</a:t>
            </a:r>
          </a:p>
          <a:p>
            <a:pPr marL="114300" lvl="1"/>
            <a:r>
              <a:rPr lang="en-US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struct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Address;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114300" lvl="1"/>
            <a:r>
              <a:rPr lang="en-US" dirty="0">
                <a:solidFill>
                  <a:prstClr val="black"/>
                </a:solidFill>
                <a:latin typeface="Consolas"/>
              </a:rPr>
              <a:t>};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67000" y="4951274"/>
            <a:ext cx="2895600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14300" lvl="1"/>
            <a:r>
              <a:rPr lang="en-US" dirty="0" err="1">
                <a:solidFill>
                  <a:prstClr val="black"/>
                </a:solidFill>
                <a:latin typeface="Consolas"/>
              </a:rPr>
              <a:t>struct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address{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114300" lvl="1"/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  char*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street;</a:t>
            </a:r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pPr marL="114300" lvl="1"/>
            <a:r>
              <a:rPr lang="en-US" dirty="0" smtClean="0">
                <a:solidFill>
                  <a:prstClr val="black"/>
                </a:solidFill>
                <a:latin typeface="Consolas"/>
              </a:rPr>
              <a:t>    char* city;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114300" lvl="1"/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  char* zip;</a:t>
            </a:r>
          </a:p>
          <a:p>
            <a:pPr marL="114300" lvl="1"/>
            <a:r>
              <a:rPr lang="en-US" dirty="0" smtClean="0">
                <a:solidFill>
                  <a:prstClr val="black"/>
                </a:solidFill>
                <a:latin typeface="Consolas"/>
              </a:rPr>
              <a:t>};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45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pointer is just an address to some </a:t>
            </a:r>
            <a:r>
              <a:rPr lang="en-US" dirty="0" smtClean="0"/>
              <a:t>memory location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Another </a:t>
            </a:r>
            <a:r>
              <a:rPr lang="en-US" dirty="0"/>
              <a:t>variable</a:t>
            </a:r>
          </a:p>
          <a:p>
            <a:pPr lvl="1"/>
            <a:r>
              <a:rPr lang="en-US" dirty="0"/>
              <a:t>Some dynamically allocated memory</a:t>
            </a:r>
          </a:p>
          <a:p>
            <a:pPr lvl="1"/>
            <a:r>
              <a:rPr lang="en-US" dirty="0"/>
              <a:t>Some function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>
                <a:cs typeface="Courier New" pitchFamily="49" charset="0"/>
              </a:rPr>
              <a:t> </a:t>
            </a:r>
            <a:endParaRPr lang="en-US" dirty="0" smtClean="0">
              <a:cs typeface="Courier New" pitchFamily="49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133600" y="4369181"/>
            <a:ext cx="2057399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/>
              <a:t>&amp;</a:t>
            </a:r>
            <a:r>
              <a:rPr lang="en-US" sz="1600" dirty="0" err="1" smtClean="0"/>
              <a:t>x</a:t>
            </a:r>
            <a:r>
              <a:rPr lang="en-US" sz="1600" dirty="0" smtClean="0"/>
              <a:t> (address of </a:t>
            </a:r>
            <a:r>
              <a:rPr lang="en-US" sz="1600" dirty="0" err="1" smtClean="0"/>
              <a:t>x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207531" y="4362510"/>
            <a:ext cx="1219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4191000" y="4629210"/>
            <a:ext cx="1008064" cy="457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242816" y="3973894"/>
            <a:ext cx="18389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err="1" smtClean="0">
                <a:latin typeface="Courier New" charset="0"/>
              </a:rPr>
              <a:t>int</a:t>
            </a:r>
            <a:r>
              <a:rPr lang="en-US" b="1" dirty="0" smtClean="0">
                <a:latin typeface="Courier New" charset="0"/>
              </a:rPr>
              <a:t> *p = &amp;x;</a:t>
            </a:r>
            <a:endParaRPr lang="en-US" b="1" dirty="0"/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5032301" y="3962400"/>
            <a:ext cx="17235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 smtClean="0">
                <a:latin typeface="Courier New" charset="0"/>
              </a:rPr>
              <a:t>int</a:t>
            </a:r>
            <a:r>
              <a:rPr lang="en-US" sz="2000" b="1" dirty="0" smtClean="0">
                <a:latin typeface="Courier New" charset="0"/>
              </a:rPr>
              <a:t> x = 4;</a:t>
            </a:r>
            <a:endParaRPr lang="en-US" sz="2000" b="1" dirty="0">
              <a:latin typeface="Courier New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133598" y="5957887"/>
            <a:ext cx="2057399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Address of allocated </a:t>
            </a:r>
          </a:p>
          <a:p>
            <a:pPr algn="ctr"/>
            <a:r>
              <a:rPr lang="en-US" sz="1400" dirty="0" smtClean="0"/>
              <a:t>memory</a:t>
            </a:r>
            <a:endParaRPr lang="en-US" sz="1400" dirty="0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242816" y="5562600"/>
            <a:ext cx="41825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err="1" smtClean="0">
                <a:latin typeface="Courier New" charset="0"/>
              </a:rPr>
              <a:t>int</a:t>
            </a:r>
            <a:r>
              <a:rPr lang="en-US" b="1" dirty="0" smtClean="0">
                <a:latin typeface="Courier New" charset="0"/>
              </a:rPr>
              <a:t> *p = </a:t>
            </a:r>
            <a:r>
              <a:rPr lang="en-US" b="1" dirty="0" err="1" smtClean="0">
                <a:latin typeface="Courier New" charset="0"/>
              </a:rPr>
              <a:t>malloc</a:t>
            </a:r>
            <a:r>
              <a:rPr lang="en-US" b="1" dirty="0" smtClean="0">
                <a:latin typeface="Courier New" charset="0"/>
              </a:rPr>
              <a:t> (</a:t>
            </a:r>
            <a:r>
              <a:rPr lang="en-US" b="1" dirty="0" err="1" smtClean="0">
                <a:latin typeface="Courier New" charset="0"/>
              </a:rPr>
              <a:t>sizeof</a:t>
            </a:r>
            <a:r>
              <a:rPr lang="en-US" b="1" dirty="0" smtClean="0">
                <a:latin typeface="Courier New" charset="0"/>
              </a:rPr>
              <a:t> </a:t>
            </a:r>
            <a:r>
              <a:rPr lang="en-US" b="1" dirty="0" err="1" smtClean="0">
                <a:latin typeface="Courier New" charset="0"/>
              </a:rPr>
              <a:t>int</a:t>
            </a:r>
            <a:r>
              <a:rPr lang="en-US" b="1" dirty="0" smtClean="0">
                <a:latin typeface="Courier New" charset="0"/>
              </a:rPr>
              <a:t>);</a:t>
            </a:r>
            <a:endParaRPr lang="en-US" b="1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207531" y="6034087"/>
            <a:ext cx="1219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4191000" y="6300787"/>
            <a:ext cx="1008064" cy="457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6585028" y="6034087"/>
            <a:ext cx="10855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allocated </a:t>
            </a:r>
          </a:p>
          <a:p>
            <a:pPr algn="ctr"/>
            <a:r>
              <a:rPr lang="en-US" sz="1400" dirty="0" smtClean="0"/>
              <a:t>memory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5600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 in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200" u="sng" dirty="0"/>
              <a:t>Declaration</a:t>
            </a:r>
            <a:r>
              <a:rPr lang="en-US" sz="2200" dirty="0"/>
              <a:t>:  </a:t>
            </a:r>
            <a:r>
              <a:rPr lang="en-US" sz="2100" dirty="0"/>
              <a:t>using “</a:t>
            </a:r>
            <a:r>
              <a:rPr lang="en-US" sz="2100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100" dirty="0"/>
              <a:t>” symbol before variable name.</a:t>
            </a:r>
          </a:p>
          <a:p>
            <a:pPr marL="411480" lvl="1" indent="0">
              <a:buNone/>
            </a:pP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NULL; //creates pointer to integer</a:t>
            </a:r>
            <a:endParaRPr lang="en-US" sz="1400" b="1" dirty="0"/>
          </a:p>
          <a:p>
            <a:endParaRPr lang="en-US" u="sng" dirty="0" smtClean="0"/>
          </a:p>
          <a:p>
            <a:r>
              <a:rPr lang="en-US" sz="2200" u="sng" dirty="0" smtClean="0"/>
              <a:t>Allocation</a:t>
            </a:r>
            <a:r>
              <a:rPr lang="en-US" sz="2200" dirty="0"/>
              <a:t>:   </a:t>
            </a:r>
            <a:r>
              <a:rPr lang="en-US" sz="2100" dirty="0"/>
              <a:t>allocate new memory to a pointer using the </a:t>
            </a:r>
            <a:r>
              <a:rPr lang="en-US" sz="2100" dirty="0" smtClean="0"/>
              <a:t>keyword </a:t>
            </a:r>
            <a:r>
              <a:rPr lang="en-US" sz="2100" b="1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100" dirty="0" smtClean="0"/>
              <a:t> </a:t>
            </a:r>
            <a:r>
              <a:rPr lang="en-US" sz="2100" dirty="0"/>
              <a:t>in </a:t>
            </a:r>
            <a:r>
              <a:rPr lang="en-US" sz="2100" dirty="0" smtClean="0"/>
              <a:t>C (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100" dirty="0" smtClean="0"/>
              <a:t> in C++)</a:t>
            </a:r>
            <a:endParaRPr lang="en-US" sz="2100" dirty="0"/>
          </a:p>
          <a:p>
            <a:pPr marL="411480" lvl="1" indent="0">
              <a:buNone/>
            </a:pP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*p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));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411480" lvl="1" indent="0">
              <a:buNone/>
            </a:pP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*p = 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*)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(10 *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));  //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array of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41148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endParaRPr lang="en-US" dirty="0" smtClean="0"/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200" u="sng" dirty="0" err="1" smtClean="0"/>
              <a:t>Deallocation</a:t>
            </a:r>
            <a:r>
              <a:rPr lang="en-US" sz="2200" u="sng" dirty="0" smtClean="0"/>
              <a:t>:</a:t>
            </a:r>
            <a:r>
              <a:rPr lang="en-US" sz="2200" b="1" dirty="0" smtClean="0"/>
              <a:t> </a:t>
            </a:r>
            <a:r>
              <a:rPr lang="en-US" sz="2200" dirty="0" smtClean="0"/>
              <a:t>clear the allocated memory when you are done using it.  Otherwise, Memory Leak!!!  </a:t>
            </a:r>
          </a:p>
          <a:p>
            <a:pPr marL="0" lvl="1" indent="0">
              <a:spcBef>
                <a:spcPts val="580"/>
              </a:spcBef>
              <a:buClr>
                <a:schemeClr val="accent1"/>
              </a:buCl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free(p);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endParaRPr lang="en-US" sz="2200" u="sng" dirty="0" smtClean="0"/>
          </a:p>
          <a:p>
            <a:r>
              <a:rPr lang="en-US" sz="2200" u="sng" dirty="0" smtClean="0"/>
              <a:t>Dereferencing</a:t>
            </a:r>
            <a:r>
              <a:rPr lang="en-US" sz="2200" dirty="0" smtClean="0"/>
              <a:t>: accessing data from the pointer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x = *p;</a:t>
            </a:r>
          </a:p>
          <a:p>
            <a:pPr marL="411480" lvl="1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9642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VS. Java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6128" y="1719071"/>
            <a:ext cx="4038600" cy="3995929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 program</a:t>
            </a:r>
          </a:p>
          <a:p>
            <a:pPr lvl="1"/>
            <a:r>
              <a:rPr lang="en-US" dirty="0" smtClean="0"/>
              <a:t>Collection </a:t>
            </a:r>
            <a:r>
              <a:rPr lang="en-US" dirty="0"/>
              <a:t>of functions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One </a:t>
            </a:r>
            <a:r>
              <a:rPr lang="en-US" dirty="0"/>
              <a:t>function </a:t>
            </a:r>
            <a:r>
              <a:rPr lang="en-US" dirty="0" smtClean="0"/>
              <a:t>“main()” is called by the operating system as the starting function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Compile output: executable file. </a:t>
            </a:r>
            <a:r>
              <a:rPr lang="en-US" dirty="0"/>
              <a:t>Running</a:t>
            </a:r>
            <a:r>
              <a:rPr lang="en-US" dirty="0" smtClean="0"/>
              <a:t> the </a:t>
            </a:r>
            <a:r>
              <a:rPr lang="en-US" dirty="0"/>
              <a:t>executable (default name </a:t>
            </a:r>
            <a:r>
              <a:rPr lang="en-US" dirty="0" err="1"/>
              <a:t>a.out</a:t>
            </a:r>
            <a:r>
              <a:rPr lang="en-US" dirty="0"/>
              <a:t>) starts main function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Typically</a:t>
            </a:r>
            <a:r>
              <a:rPr lang="en-US" dirty="0"/>
              <a:t>, single program with all user code linked </a:t>
            </a:r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071"/>
            <a:ext cx="4038600" cy="3995929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Java program</a:t>
            </a:r>
          </a:p>
          <a:p>
            <a:pPr lvl="1"/>
            <a:r>
              <a:rPr lang="en-US" dirty="0" smtClean="0"/>
              <a:t>Collection </a:t>
            </a:r>
            <a:r>
              <a:rPr lang="en-US" dirty="0"/>
              <a:t>of classes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Class </a:t>
            </a:r>
            <a:r>
              <a:rPr lang="en-US" dirty="0"/>
              <a:t>containing main method is starting class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Running “java </a:t>
            </a:r>
            <a:r>
              <a:rPr lang="en-US" dirty="0" err="1" smtClean="0"/>
              <a:t>StartClass</a:t>
            </a:r>
            <a:r>
              <a:rPr lang="en-US" dirty="0" smtClean="0"/>
              <a:t>” </a:t>
            </a:r>
            <a:r>
              <a:rPr lang="en-US" dirty="0"/>
              <a:t>invokes </a:t>
            </a:r>
            <a:r>
              <a:rPr lang="en-US" dirty="0" err="1"/>
              <a:t>StartClass.main</a:t>
            </a:r>
            <a:r>
              <a:rPr lang="en-US" dirty="0"/>
              <a:t> method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JVM </a:t>
            </a:r>
            <a:r>
              <a:rPr lang="en-US" dirty="0"/>
              <a:t>loads other classes as required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9271" y="5924490"/>
            <a:ext cx="8229600" cy="400110"/>
          </a:xfrm>
          <a:prstGeom prst="rect">
            <a:avLst/>
          </a:prstGeom>
          <a:noFill/>
          <a:ln w="31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tx2"/>
                </a:solidFill>
              </a:rPr>
              <a:t>C++ is C extended with object oriented functionality (and more!)</a:t>
            </a:r>
          </a:p>
        </p:txBody>
      </p:sp>
    </p:spTree>
    <p:extLst>
      <p:ext uri="{BB962C8B-B14F-4D97-AF65-F5344CB8AC3E}">
        <p14:creationId xmlns:p14="http://schemas.microsoft.com/office/powerpoint/2010/main" val="4058220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C, string is an array of </a:t>
            </a:r>
            <a:r>
              <a:rPr lang="en-US" b="1" dirty="0">
                <a:latin typeface="Courier New" charset="0"/>
              </a:rPr>
              <a:t>char</a:t>
            </a:r>
            <a:r>
              <a:rPr lang="en-US" dirty="0"/>
              <a:t> </a:t>
            </a:r>
            <a:r>
              <a:rPr lang="en-US" dirty="0" smtClean="0"/>
              <a:t>terminated with </a:t>
            </a:r>
            <a:r>
              <a:rPr lang="en-US" dirty="0"/>
              <a:t>“\0” (a null </a:t>
            </a:r>
            <a:r>
              <a:rPr lang="en-US" dirty="0" smtClean="0"/>
              <a:t>terminator: ‘\0’)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“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hello” = hello\0 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Declaring </a:t>
            </a:r>
            <a:r>
              <a:rPr lang="en-US" dirty="0"/>
              <a:t>and initialize a string</a:t>
            </a:r>
          </a:p>
          <a:p>
            <a:pPr lvl="1">
              <a:lnSpc>
                <a:spcPct val="90000"/>
              </a:lnSpc>
              <a:buFont typeface="Wingdings" charset="2"/>
              <a:buNone/>
            </a:pPr>
            <a:endParaRPr lang="en-US" sz="1800" b="1" dirty="0" smtClean="0">
              <a:latin typeface="Courier New" charset="0"/>
            </a:endParaRPr>
          </a:p>
          <a:p>
            <a:pPr lvl="1">
              <a:lnSpc>
                <a:spcPct val="90000"/>
              </a:lnSpc>
              <a:buFont typeface="Wingdings" charset="2"/>
              <a:buNone/>
            </a:pPr>
            <a:r>
              <a:rPr lang="en-US" sz="1800" b="1" dirty="0" smtClean="0">
                <a:latin typeface="Courier New" charset="0"/>
              </a:rPr>
              <a:t>char str1[10];           </a:t>
            </a:r>
            <a:r>
              <a:rPr lang="en-US" sz="1400" dirty="0" smtClean="0">
                <a:latin typeface="Courier New" charset="0"/>
              </a:rPr>
              <a:t>// a </a:t>
            </a:r>
            <a:r>
              <a:rPr lang="en-US" sz="1400" dirty="0">
                <a:latin typeface="Courier New" charset="0"/>
              </a:rPr>
              <a:t>string of 10 </a:t>
            </a:r>
            <a:r>
              <a:rPr lang="en-US" sz="1400" dirty="0" smtClean="0">
                <a:latin typeface="Courier New" charset="0"/>
              </a:rPr>
              <a:t>characters</a:t>
            </a:r>
          </a:p>
          <a:p>
            <a:pPr lvl="1">
              <a:lnSpc>
                <a:spcPct val="90000"/>
              </a:lnSpc>
              <a:buNone/>
            </a:pPr>
            <a:r>
              <a:rPr lang="en-US" sz="1800" b="1" dirty="0">
                <a:latin typeface="Courier New" charset="0"/>
              </a:rPr>
              <a:t>char </a:t>
            </a:r>
            <a:r>
              <a:rPr lang="en-US" sz="1800" b="1" dirty="0" smtClean="0">
                <a:latin typeface="Courier New" charset="0"/>
              </a:rPr>
              <a:t>str2[10]={“hello”}; </a:t>
            </a:r>
            <a:r>
              <a:rPr lang="en-US" sz="1400" dirty="0" smtClean="0">
                <a:latin typeface="Courier New" charset="0"/>
              </a:rPr>
              <a:t>//initialized string </a:t>
            </a:r>
            <a:endParaRPr lang="en-US" sz="1600" dirty="0" smtClean="0">
              <a:latin typeface="Courier New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1800" dirty="0" smtClean="0">
              <a:latin typeface="Courier New" charset="0"/>
            </a:endParaRPr>
          </a:p>
          <a:p>
            <a:pPr lvl="1">
              <a:lnSpc>
                <a:spcPct val="90000"/>
              </a:lnSpc>
              <a:buNone/>
            </a:pPr>
            <a:r>
              <a:rPr lang="en-US" sz="1800" b="1" dirty="0">
                <a:latin typeface="Courier New" charset="0"/>
              </a:rPr>
              <a:t>char *</a:t>
            </a:r>
            <a:r>
              <a:rPr lang="en-US" sz="1800" b="1" dirty="0" smtClean="0">
                <a:latin typeface="Courier New" charset="0"/>
              </a:rPr>
              <a:t>strp1; </a:t>
            </a:r>
            <a:r>
              <a:rPr lang="en-US" sz="1800" dirty="0" smtClean="0">
                <a:latin typeface="Courier New" charset="0"/>
              </a:rPr>
              <a:t>		 </a:t>
            </a:r>
            <a:r>
              <a:rPr lang="en-US" sz="1400" dirty="0" smtClean="0">
                <a:latin typeface="Courier New" charset="0"/>
              </a:rPr>
              <a:t>// </a:t>
            </a:r>
            <a:r>
              <a:rPr lang="en-US" sz="1400" dirty="0">
                <a:latin typeface="Courier New" charset="0"/>
              </a:rPr>
              <a:t>a char pointer</a:t>
            </a:r>
          </a:p>
          <a:p>
            <a:pPr lvl="1">
              <a:lnSpc>
                <a:spcPct val="90000"/>
              </a:lnSpc>
              <a:buNone/>
            </a:pPr>
            <a:endParaRPr lang="en-US" sz="1800" dirty="0" smtClean="0">
              <a:latin typeface="Courier New" charset="0"/>
            </a:endParaRPr>
          </a:p>
          <a:p>
            <a:pPr lvl="1">
              <a:lnSpc>
                <a:spcPct val="90000"/>
              </a:lnSpc>
              <a:buNone/>
            </a:pPr>
            <a:r>
              <a:rPr lang="en-US" sz="1800" b="1" dirty="0" smtClean="0">
                <a:latin typeface="Courier New" charset="0"/>
              </a:rPr>
              <a:t>char </a:t>
            </a:r>
            <a:r>
              <a:rPr lang="en-US" sz="1800" b="1" dirty="0">
                <a:latin typeface="Courier New" charset="0"/>
              </a:rPr>
              <a:t>*</a:t>
            </a:r>
            <a:r>
              <a:rPr lang="en-US" sz="1800" b="1" dirty="0" smtClean="0">
                <a:latin typeface="Courier New" charset="0"/>
              </a:rPr>
              <a:t>strp2 = </a:t>
            </a:r>
            <a:r>
              <a:rPr lang="en-US" sz="1800" b="1" dirty="0" err="1" smtClean="0">
                <a:latin typeface="Courier New" charset="0"/>
              </a:rPr>
              <a:t>malloc</a:t>
            </a:r>
            <a:r>
              <a:rPr lang="en-US" sz="1800" b="1" dirty="0" smtClean="0">
                <a:latin typeface="Courier New" charset="0"/>
              </a:rPr>
              <a:t>(</a:t>
            </a:r>
            <a:r>
              <a:rPr lang="en-US" sz="1800" b="1" dirty="0" err="1" smtClean="0">
                <a:latin typeface="Courier New" charset="0"/>
              </a:rPr>
              <a:t>sizeof</a:t>
            </a:r>
            <a:r>
              <a:rPr lang="en-US" sz="1800" b="1" dirty="0" smtClean="0">
                <a:latin typeface="Courier New" charset="0"/>
              </a:rPr>
              <a:t>(char)*10);</a:t>
            </a:r>
            <a:endParaRPr lang="en-US" sz="1400" b="1" dirty="0">
              <a:latin typeface="Courier New" charset="0"/>
            </a:endParaRPr>
          </a:p>
          <a:p>
            <a:pPr lvl="1">
              <a:lnSpc>
                <a:spcPct val="90000"/>
              </a:lnSpc>
              <a:buNone/>
            </a:pPr>
            <a:r>
              <a:rPr lang="en-US" sz="1400" dirty="0" smtClean="0">
                <a:latin typeface="Courier New" charset="0"/>
              </a:rPr>
              <a:t>		// a char pointer initialized to point to a </a:t>
            </a:r>
            <a:r>
              <a:rPr lang="en-US" sz="1400" dirty="0" err="1" smtClean="0">
                <a:latin typeface="Courier New" charset="0"/>
              </a:rPr>
              <a:t>chunck</a:t>
            </a:r>
            <a:r>
              <a:rPr lang="en-US" sz="1400" dirty="0" smtClean="0">
                <a:latin typeface="Courier New" charset="0"/>
              </a:rPr>
              <a:t> of memory.</a:t>
            </a:r>
            <a:endParaRPr lang="en-US" dirty="0" smtClean="0"/>
          </a:p>
          <a:p>
            <a:pPr lvl="1">
              <a:buNone/>
            </a:pPr>
            <a:endParaRPr lang="en-US" sz="1800" b="1" dirty="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52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library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32500" lnSpcReduction="20000"/>
          </a:bodyPr>
          <a:lstStyle/>
          <a:p>
            <a:pPr marL="114300" indent="0">
              <a:buNone/>
            </a:pPr>
            <a:r>
              <a:rPr lang="en-US" sz="3000" dirty="0">
                <a:latin typeface="Lucida Console" charset="0"/>
              </a:rPr>
              <a:t>#include &lt;</a:t>
            </a:r>
            <a:r>
              <a:rPr lang="en-US" sz="3000" dirty="0" err="1">
                <a:latin typeface="Lucida Console" charset="0"/>
              </a:rPr>
              <a:t>string.h</a:t>
            </a:r>
            <a:r>
              <a:rPr lang="en-US" sz="3000" dirty="0">
                <a:latin typeface="Lucida Console" charset="0"/>
              </a:rPr>
              <a:t>&gt;</a:t>
            </a:r>
          </a:p>
          <a:p>
            <a:pPr marL="114300" indent="0">
              <a:buNone/>
            </a:pPr>
            <a:endParaRPr lang="en-US" sz="4500" dirty="0" smtClean="0"/>
          </a:p>
          <a:p>
            <a:pPr marL="114300" indent="0">
              <a:buNone/>
            </a:pPr>
            <a:r>
              <a:rPr lang="en-US" sz="7400" dirty="0" smtClean="0"/>
              <a:t>Functions</a:t>
            </a:r>
            <a:r>
              <a:rPr lang="en-US" sz="7400" dirty="0" smtClean="0"/>
              <a:t>:</a:t>
            </a:r>
            <a:endParaRPr lang="en-US" sz="7400" dirty="0"/>
          </a:p>
          <a:p>
            <a:r>
              <a:rPr lang="en-US" sz="4900" b="1" dirty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n-US" sz="4900" b="1" dirty="0" err="1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4900" b="1" dirty="0">
                <a:latin typeface="Courier New" pitchFamily="49" charset="0"/>
                <a:cs typeface="Courier New" pitchFamily="49" charset="0"/>
              </a:rPr>
              <a:t>(char *</a:t>
            </a:r>
            <a:r>
              <a:rPr lang="en-US" sz="4900" b="1" dirty="0" err="1">
                <a:latin typeface="Courier New" pitchFamily="49" charset="0"/>
                <a:cs typeface="Courier New" pitchFamily="49" charset="0"/>
              </a:rPr>
              <a:t>dest</a:t>
            </a:r>
            <a:r>
              <a:rPr lang="en-US" sz="4900" b="1" dirty="0">
                <a:latin typeface="Courier New" pitchFamily="49" charset="0"/>
                <a:cs typeface="Courier New" pitchFamily="49" charset="0"/>
              </a:rPr>
              <a:t>, char *source)</a:t>
            </a:r>
          </a:p>
          <a:p>
            <a:pPr lvl="1"/>
            <a:r>
              <a:rPr lang="en-US" sz="5500" dirty="0"/>
              <a:t>copies chars from source array into </a:t>
            </a:r>
            <a:r>
              <a:rPr lang="en-US" sz="5500" dirty="0" err="1"/>
              <a:t>dest</a:t>
            </a:r>
            <a:r>
              <a:rPr lang="en-US" sz="5500" dirty="0"/>
              <a:t> array up to </a:t>
            </a:r>
            <a:r>
              <a:rPr lang="en-US" sz="5500" dirty="0" smtClean="0"/>
              <a:t>NUL</a:t>
            </a:r>
          </a:p>
          <a:p>
            <a:endParaRPr lang="en-US" sz="4900" dirty="0" smtClean="0">
              <a:latin typeface="Lucida Console" charset="0"/>
            </a:endParaRPr>
          </a:p>
          <a:p>
            <a:r>
              <a:rPr lang="en-US" sz="4900" b="1" dirty="0" smtClean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n-US" sz="4900" b="1" dirty="0" err="1" smtClean="0">
                <a:latin typeface="Courier New" pitchFamily="49" charset="0"/>
                <a:cs typeface="Courier New" pitchFamily="49" charset="0"/>
              </a:rPr>
              <a:t>strncpy</a:t>
            </a:r>
            <a:r>
              <a:rPr lang="en-US" sz="4900" b="1" dirty="0" smtClean="0">
                <a:latin typeface="Courier New" pitchFamily="49" charset="0"/>
                <a:cs typeface="Courier New" pitchFamily="49" charset="0"/>
              </a:rPr>
              <a:t>(char *</a:t>
            </a:r>
            <a:r>
              <a:rPr lang="en-US" sz="4900" b="1" dirty="0" err="1" smtClean="0">
                <a:latin typeface="Courier New" pitchFamily="49" charset="0"/>
                <a:cs typeface="Courier New" pitchFamily="49" charset="0"/>
              </a:rPr>
              <a:t>dest</a:t>
            </a:r>
            <a:r>
              <a:rPr lang="en-US" sz="4900" b="1" dirty="0" smtClean="0">
                <a:latin typeface="Courier New" pitchFamily="49" charset="0"/>
                <a:cs typeface="Courier New" pitchFamily="49" charset="0"/>
              </a:rPr>
              <a:t>, char *source, </a:t>
            </a:r>
            <a:r>
              <a:rPr lang="en-US" sz="4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900" b="1" dirty="0" err="1" smtClean="0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49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US" sz="4900" dirty="0" smtClean="0"/>
              <a:t>copies </a:t>
            </a:r>
            <a:r>
              <a:rPr lang="en-US" sz="4900" dirty="0"/>
              <a:t>chars; stops after </a:t>
            </a:r>
            <a:r>
              <a:rPr lang="en-US" sz="4900" dirty="0" err="1"/>
              <a:t>num</a:t>
            </a:r>
            <a:r>
              <a:rPr lang="en-US" sz="4900" dirty="0"/>
              <a:t> chars if no NUL before that; </a:t>
            </a:r>
            <a:r>
              <a:rPr lang="en-US" sz="4900" dirty="0" smtClean="0"/>
              <a:t>appends NUL</a:t>
            </a:r>
            <a:endParaRPr lang="en-US" sz="4900" dirty="0"/>
          </a:p>
          <a:p>
            <a:endParaRPr lang="en-US" sz="4900" dirty="0" smtClean="0">
              <a:latin typeface="Lucida Console" charset="0"/>
            </a:endParaRPr>
          </a:p>
          <a:p>
            <a:r>
              <a:rPr lang="en-US" sz="49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900" b="1" dirty="0" err="1"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sz="4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9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4900" b="1" dirty="0">
                <a:latin typeface="Courier New" pitchFamily="49" charset="0"/>
                <a:cs typeface="Courier New" pitchFamily="49" charset="0"/>
              </a:rPr>
              <a:t> char *source)</a:t>
            </a:r>
          </a:p>
          <a:p>
            <a:pPr lvl="1"/>
            <a:r>
              <a:rPr lang="en-US" sz="4900" dirty="0"/>
              <a:t>returns number of chars, excluding NUL</a:t>
            </a:r>
          </a:p>
          <a:p>
            <a:endParaRPr lang="en-US" sz="4900" dirty="0" smtClean="0">
              <a:latin typeface="Lucida Console" charset="0"/>
            </a:endParaRPr>
          </a:p>
          <a:p>
            <a:r>
              <a:rPr lang="en-US" sz="4900" b="1" dirty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n-US" sz="4900" b="1" dirty="0" err="1">
                <a:latin typeface="Courier New" pitchFamily="49" charset="0"/>
                <a:cs typeface="Courier New" pitchFamily="49" charset="0"/>
              </a:rPr>
              <a:t>strchr</a:t>
            </a:r>
            <a:r>
              <a:rPr lang="en-US" sz="4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9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4900" b="1" dirty="0">
                <a:latin typeface="Courier New" pitchFamily="49" charset="0"/>
                <a:cs typeface="Courier New" pitchFamily="49" charset="0"/>
              </a:rPr>
              <a:t> char *source, </a:t>
            </a:r>
            <a:r>
              <a:rPr lang="en-US" sz="49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4900" b="1" dirty="0">
                <a:latin typeface="Courier New" pitchFamily="49" charset="0"/>
                <a:cs typeface="Courier New" pitchFamily="49" charset="0"/>
              </a:rPr>
              <a:t> char </a:t>
            </a:r>
            <a:r>
              <a:rPr lang="en-US" sz="4900" b="1" dirty="0" err="1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sz="4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US" sz="4900" dirty="0"/>
              <a:t>returns pointer to first occurrence of </a:t>
            </a:r>
            <a:r>
              <a:rPr lang="en-US" sz="4900" dirty="0" err="1"/>
              <a:t>ch</a:t>
            </a:r>
            <a:r>
              <a:rPr lang="en-US" sz="4900" dirty="0"/>
              <a:t> in source; NUL if none</a:t>
            </a:r>
          </a:p>
          <a:p>
            <a:endParaRPr lang="en-US" sz="4900" dirty="0" smtClean="0">
              <a:latin typeface="Lucida Console" charset="0"/>
            </a:endParaRPr>
          </a:p>
          <a:p>
            <a:r>
              <a:rPr lang="en-US" sz="4900" b="1" dirty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n-US" sz="4900" b="1" dirty="0" err="1">
                <a:latin typeface="Courier New" pitchFamily="49" charset="0"/>
                <a:cs typeface="Courier New" pitchFamily="49" charset="0"/>
              </a:rPr>
              <a:t>strstr</a:t>
            </a:r>
            <a:r>
              <a:rPr lang="en-US" sz="4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9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4900" b="1" dirty="0">
                <a:latin typeface="Courier New" pitchFamily="49" charset="0"/>
                <a:cs typeface="Courier New" pitchFamily="49" charset="0"/>
              </a:rPr>
              <a:t> char *source, </a:t>
            </a:r>
            <a:r>
              <a:rPr lang="en-US" sz="49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4900" b="1" dirty="0">
                <a:latin typeface="Courier New" pitchFamily="49" charset="0"/>
                <a:cs typeface="Courier New" pitchFamily="49" charset="0"/>
              </a:rPr>
              <a:t> char *search)</a:t>
            </a:r>
          </a:p>
          <a:p>
            <a:pPr lvl="1"/>
            <a:r>
              <a:rPr lang="en-US" sz="4900" dirty="0" smtClean="0"/>
              <a:t>return </a:t>
            </a:r>
            <a:r>
              <a:rPr lang="en-US" sz="4900" dirty="0"/>
              <a:t>pointer to first occurrence of search in source</a:t>
            </a:r>
          </a:p>
          <a:p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278553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79438"/>
            <a:ext cx="777240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File </a:t>
            </a:r>
            <a:r>
              <a:rPr lang="en-US" dirty="0" smtClean="0"/>
              <a:t>I/O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7096-B522-1549-A89B-C6F61FC96178}" type="slidenum">
              <a:rPr lang="en-US"/>
              <a:pPr/>
              <a:t>22</a:t>
            </a:fld>
            <a:endParaRPr lang="en-US"/>
          </a:p>
        </p:txBody>
      </p:sp>
      <p:sp>
        <p:nvSpPr>
          <p:cNvPr id="152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371600"/>
            <a:ext cx="8305800" cy="4953000"/>
          </a:xfrm>
        </p:spPr>
        <p:txBody>
          <a:bodyPr>
            <a:noAutofit/>
          </a:bodyPr>
          <a:lstStyle/>
          <a:p>
            <a:pPr marL="114300" indent="0">
              <a:lnSpc>
                <a:spcPct val="90000"/>
              </a:lnSpc>
              <a:buNone/>
            </a:pPr>
            <a:r>
              <a:rPr lang="en-US" sz="2000" b="1" dirty="0">
                <a:latin typeface="Lucida Console" charset="0"/>
              </a:rPr>
              <a:t>#include &lt;</a:t>
            </a:r>
            <a:r>
              <a:rPr lang="en-US" sz="2000" b="1" dirty="0" err="1">
                <a:latin typeface="Lucida Console" charset="0"/>
              </a:rPr>
              <a:t>stdio.h</a:t>
            </a:r>
            <a:r>
              <a:rPr lang="en-US" sz="2000" b="1" dirty="0">
                <a:latin typeface="Lucida Console" charset="0"/>
              </a:rPr>
              <a:t>&gt;</a:t>
            </a:r>
            <a:endParaRPr lang="en-US" sz="2000" b="1" dirty="0"/>
          </a:p>
          <a:p>
            <a:pPr>
              <a:lnSpc>
                <a:spcPct val="90000"/>
              </a:lnSpc>
            </a:pPr>
            <a:r>
              <a:rPr lang="en-US" sz="1800" dirty="0" smtClean="0"/>
              <a:t>Formatted </a:t>
            </a:r>
            <a:r>
              <a:rPr lang="en-US" sz="1800" dirty="0" smtClean="0"/>
              <a:t>I/O</a:t>
            </a:r>
          </a:p>
          <a:p>
            <a:pPr marL="411480" lvl="1" indent="0">
              <a:lnSpc>
                <a:spcPct val="90000"/>
              </a:lnSpc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scan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char *format, ...) 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read from standard input and store according to format.</a:t>
            </a:r>
          </a:p>
          <a:p>
            <a:pPr marL="411480" lvl="1" indent="0">
              <a:lnSpc>
                <a:spcPct val="90000"/>
              </a:lnSpc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char *format, ...)</a:t>
            </a:r>
          </a:p>
          <a:p>
            <a:pPr lvl="1"/>
            <a:r>
              <a:rPr lang="en-US" sz="1800" dirty="0" smtClean="0"/>
              <a:t>write to standard output according to format</a:t>
            </a:r>
          </a:p>
          <a:p>
            <a:pPr>
              <a:lnSpc>
                <a:spcPct val="90000"/>
              </a:lnSpc>
            </a:pPr>
            <a:r>
              <a:rPr lang="en-US" sz="1800" dirty="0" smtClean="0"/>
              <a:t>File </a:t>
            </a:r>
            <a:r>
              <a:rPr lang="en-US" sz="1800" dirty="0" smtClean="0"/>
              <a:t>I/O:  </a:t>
            </a:r>
            <a:r>
              <a:rPr lang="en-US" sz="1800" b="1" dirty="0" smtClean="0">
                <a:latin typeface="Courier New" charset="0"/>
              </a:rPr>
              <a:t>FILE *</a:t>
            </a:r>
          </a:p>
          <a:p>
            <a:pPr marL="411480" lvl="1" indent="0">
              <a:lnSpc>
                <a:spcPct val="90000"/>
              </a:lnSpc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FILE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char *path,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char *mode)</a:t>
            </a:r>
          </a:p>
          <a:p>
            <a:pPr lvl="1"/>
            <a:r>
              <a:rPr lang="en-US" sz="1800" dirty="0" smtClean="0"/>
              <a:t>open a file and return the file </a:t>
            </a:r>
            <a:r>
              <a:rPr lang="en-US" sz="1800" dirty="0" smtClean="0"/>
              <a:t>descriptor</a:t>
            </a:r>
          </a:p>
          <a:p>
            <a:pPr lvl="1"/>
            <a:r>
              <a:rPr lang="en-US" sz="1800" dirty="0"/>
              <a:t>FILE *</a:t>
            </a:r>
            <a:r>
              <a:rPr lang="en-US" sz="1800" dirty="0" err="1"/>
              <a:t>fp</a:t>
            </a:r>
            <a:r>
              <a:rPr lang="en-US" sz="1800" dirty="0"/>
              <a:t>; </a:t>
            </a:r>
          </a:p>
          <a:p>
            <a:pPr lvl="1"/>
            <a:r>
              <a:rPr lang="en-US" sz="1800" dirty="0" err="1" smtClean="0"/>
              <a:t>fp</a:t>
            </a:r>
            <a:r>
              <a:rPr lang="en-US" sz="1800" dirty="0" smtClean="0"/>
              <a:t>=</a:t>
            </a:r>
            <a:r>
              <a:rPr lang="en-US" sz="1800" dirty="0" err="1" smtClean="0"/>
              <a:t>fopen</a:t>
            </a:r>
            <a:r>
              <a:rPr lang="en-US" sz="1800" dirty="0"/>
              <a:t>("c:\\test.txt", "r");</a:t>
            </a:r>
          </a:p>
          <a:p>
            <a:pPr marL="411480" lvl="1" indent="0">
              <a:buNone/>
            </a:pPr>
            <a:endParaRPr lang="en-US" sz="1800" b="1" dirty="0" smtClean="0"/>
          </a:p>
          <a:p>
            <a:pPr marL="411480" lvl="1" indent="0">
              <a:lnSpc>
                <a:spcPct val="90000"/>
              </a:lnSpc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(FILE *stream)</a:t>
            </a:r>
          </a:p>
          <a:p>
            <a:pPr lvl="1"/>
            <a:r>
              <a:rPr lang="en-US" sz="1800" dirty="0" smtClean="0"/>
              <a:t>close the file; return 0 if </a:t>
            </a:r>
            <a:r>
              <a:rPr lang="en-US" sz="1800" dirty="0" smtClean="0"/>
              <a:t>successful</a:t>
            </a:r>
            <a:r>
              <a:rPr lang="en-US" sz="1800" dirty="0" smtClean="0"/>
              <a:t>, EOF if </a:t>
            </a:r>
            <a:r>
              <a:rPr lang="en-US" sz="1800" dirty="0" smtClean="0"/>
              <a:t>not</a:t>
            </a:r>
          </a:p>
          <a:p>
            <a:pPr lvl="1"/>
            <a:r>
              <a:rPr lang="en-US" sz="1800" dirty="0" err="1"/>
              <a:t>fclose</a:t>
            </a:r>
            <a:r>
              <a:rPr lang="en-US" sz="1800" dirty="0"/>
              <a:t>(</a:t>
            </a:r>
            <a:r>
              <a:rPr lang="en-US" sz="1800" dirty="0" err="1"/>
              <a:t>fp</a:t>
            </a:r>
            <a:r>
              <a:rPr lang="en-US" sz="1800" dirty="0"/>
              <a:t>);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60595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File I/O, Reading </a:t>
            </a:r>
            <a:r>
              <a:rPr lang="en-US" b="1" dirty="0"/>
              <a:t>and </a:t>
            </a:r>
            <a:r>
              <a:rPr lang="en-US" b="1" dirty="0" smtClean="0"/>
              <a:t>writing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fprintf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fscanf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To </a:t>
            </a:r>
            <a:r>
              <a:rPr lang="en-US" dirty="0"/>
              <a:t>work with text </a:t>
            </a:r>
            <a:r>
              <a:rPr lang="en-US" dirty="0" smtClean="0"/>
              <a:t>output </a:t>
            </a:r>
            <a:r>
              <a:rPr lang="en-US" dirty="0"/>
              <a:t>and </a:t>
            </a:r>
            <a:r>
              <a:rPr lang="en-US" dirty="0" smtClean="0"/>
              <a:t>input</a:t>
            </a:r>
          </a:p>
          <a:p>
            <a:pPr lvl="1"/>
            <a:r>
              <a:rPr lang="en-US" dirty="0" smtClean="0"/>
              <a:t>Similar </a:t>
            </a:r>
            <a:r>
              <a:rPr lang="en-US" dirty="0"/>
              <a:t>to </a:t>
            </a:r>
            <a:r>
              <a:rPr lang="en-US" dirty="0" err="1" smtClean="0">
                <a:hlinkClick r:id="rId2"/>
              </a:rPr>
              <a:t>printf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>
                <a:hlinkClick r:id="rId3"/>
              </a:rPr>
              <a:t>scanf</a:t>
            </a:r>
            <a:r>
              <a:rPr lang="en-US" dirty="0"/>
              <a:t> except that you must pass the FILE pointer as first argument. For example</a:t>
            </a:r>
            <a:r>
              <a:rPr lang="en-US" dirty="0" smtClean="0"/>
              <a:t>:</a:t>
            </a:r>
          </a:p>
          <a:p>
            <a:pPr lvl="2"/>
            <a:r>
              <a:rPr lang="en-US" dirty="0"/>
              <a:t>FILE *</a:t>
            </a:r>
            <a:r>
              <a:rPr lang="en-US" dirty="0" err="1"/>
              <a:t>fp</a:t>
            </a:r>
            <a:r>
              <a:rPr lang="en-US" dirty="0"/>
              <a:t>; </a:t>
            </a:r>
            <a:endParaRPr lang="en-US" dirty="0" smtClean="0"/>
          </a:p>
          <a:p>
            <a:pPr lvl="2"/>
            <a:r>
              <a:rPr lang="en-US" dirty="0" err="1" smtClean="0"/>
              <a:t>fp</a:t>
            </a:r>
            <a:r>
              <a:rPr lang="en-US" dirty="0" smtClean="0"/>
              <a:t>=</a:t>
            </a:r>
            <a:r>
              <a:rPr lang="en-US" dirty="0" err="1" smtClean="0"/>
              <a:t>fopen</a:t>
            </a:r>
            <a:r>
              <a:rPr lang="en-US" dirty="0"/>
              <a:t>("c:\\test.txt", "w"); </a:t>
            </a:r>
            <a:endParaRPr lang="en-US" dirty="0" smtClean="0"/>
          </a:p>
          <a:p>
            <a:pPr lvl="2"/>
            <a:r>
              <a:rPr lang="en-US" dirty="0" err="1" smtClean="0"/>
              <a:t>fprintf</a:t>
            </a:r>
            <a:r>
              <a:rPr lang="en-US" dirty="0" smtClean="0"/>
              <a:t>(</a:t>
            </a:r>
            <a:r>
              <a:rPr lang="en-US" dirty="0" err="1" smtClean="0"/>
              <a:t>fp</a:t>
            </a:r>
            <a:r>
              <a:rPr lang="en-US" dirty="0"/>
              <a:t>, "Testing...\n</a:t>
            </a:r>
            <a:r>
              <a:rPr lang="en-US" dirty="0" smtClean="0"/>
              <a:t>");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4296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File I/O, Reading and writing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752600"/>
            <a:ext cx="8229600" cy="43735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Other </a:t>
            </a:r>
            <a:r>
              <a:rPr lang="en-US" sz="2800" dirty="0"/>
              <a:t>I/O operations:</a:t>
            </a:r>
            <a:endParaRPr lang="en-US" sz="2800" dirty="0">
              <a:latin typeface="Courier New" charset="0"/>
            </a:endParaRPr>
          </a:p>
          <a:p>
            <a:pPr marL="411480" lvl="1" indent="0">
              <a:lnSpc>
                <a:spcPct val="90000"/>
              </a:lnSpc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getchar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sz="2000" dirty="0"/>
              <a:t>read the next character from </a:t>
            </a:r>
            <a:r>
              <a:rPr lang="en-US" sz="2000" dirty="0" err="1"/>
              <a:t>stdin</a:t>
            </a:r>
            <a:r>
              <a:rPr lang="en-US" sz="2000" dirty="0"/>
              <a:t>;  returns EOF if </a:t>
            </a:r>
            <a:r>
              <a:rPr lang="en-US" sz="2000" dirty="0" smtClean="0"/>
              <a:t>none</a:t>
            </a:r>
          </a:p>
          <a:p>
            <a:pPr marL="411480" lvl="1" indent="0">
              <a:lnSpc>
                <a:spcPct val="90000"/>
              </a:lnSpc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(FILE *stream);</a:t>
            </a:r>
          </a:p>
          <a:p>
            <a:pPr lvl="1"/>
            <a:r>
              <a:rPr lang="en-US" sz="2000" dirty="0"/>
              <a:t>returns a character from the specified FILE</a:t>
            </a:r>
            <a:endParaRPr lang="en-US" sz="2000" dirty="0" smtClean="0"/>
          </a:p>
          <a:p>
            <a:pPr marL="411480" lvl="1" indent="0">
              <a:lnSpc>
                <a:spcPct val="90000"/>
              </a:lnSpc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fgets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(char *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size, FILE *in)</a:t>
            </a:r>
          </a:p>
          <a:p>
            <a:pPr lvl="1"/>
            <a:r>
              <a:rPr lang="en-US" sz="2000" dirty="0"/>
              <a:t>read the next line from a file into </a:t>
            </a:r>
            <a:r>
              <a:rPr lang="en-US" sz="2000" dirty="0" err="1" smtClean="0"/>
              <a:t>buf</a:t>
            </a:r>
            <a:endParaRPr lang="en-US" sz="2000" dirty="0" smtClean="0"/>
          </a:p>
          <a:p>
            <a:pPr marL="411480" lvl="1" indent="0">
              <a:lnSpc>
                <a:spcPct val="90000"/>
              </a:lnSpc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putchar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c);</a:t>
            </a:r>
          </a:p>
          <a:p>
            <a:pPr lvl="1"/>
            <a:r>
              <a:rPr lang="en-US" sz="2000" dirty="0"/>
              <a:t>writes the character to the console</a:t>
            </a:r>
          </a:p>
          <a:p>
            <a:pPr marL="411480" lvl="1" indent="0">
              <a:lnSpc>
                <a:spcPct val="90000"/>
              </a:lnSpc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fputs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char *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, FILE *out)</a:t>
            </a:r>
          </a:p>
          <a:p>
            <a:pPr lvl="1"/>
            <a:r>
              <a:rPr lang="en-US" sz="2000" dirty="0"/>
              <a:t>output the string to a file, stopping at ‘\</a:t>
            </a:r>
            <a:r>
              <a:rPr lang="en-US" sz="2000" dirty="0" smtClean="0"/>
              <a:t>0’</a:t>
            </a:r>
          </a:p>
          <a:p>
            <a:pPr lvl="1"/>
            <a:r>
              <a:rPr lang="en-US" sz="2000" dirty="0" smtClean="0"/>
              <a:t>returns </a:t>
            </a:r>
            <a:r>
              <a:rPr lang="en-US" sz="2000" dirty="0"/>
              <a:t>number of characters written or </a:t>
            </a:r>
            <a:r>
              <a:rPr lang="en-US" sz="2000" dirty="0" smtClean="0"/>
              <a:t>EOF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1396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24400"/>
          </a:xfrm>
        </p:spPr>
        <p:txBody>
          <a:bodyPr>
            <a:normAutofit fontScale="47500" lnSpcReduction="20000"/>
          </a:bodyPr>
          <a:lstStyle/>
          <a:p>
            <a:r>
              <a:rPr lang="en-US" sz="3800" dirty="0"/>
              <a:t>// read all characters from a file, outputting only the letter </a:t>
            </a:r>
            <a:r>
              <a:rPr lang="en-US" sz="3800" dirty="0" smtClean="0"/>
              <a:t>'b's </a:t>
            </a:r>
            <a:r>
              <a:rPr lang="en-US" sz="3800" dirty="0"/>
              <a:t>it finds in the </a:t>
            </a:r>
            <a:r>
              <a:rPr lang="en-US" sz="3800" dirty="0" smtClean="0"/>
              <a:t>file </a:t>
            </a:r>
            <a:endParaRPr lang="en-US" sz="5100" dirty="0" smtClean="0"/>
          </a:p>
          <a:p>
            <a:pPr lvl="1"/>
            <a:r>
              <a:rPr lang="en-US" sz="4200" dirty="0" smtClean="0"/>
              <a:t>#</a:t>
            </a:r>
            <a:r>
              <a:rPr lang="en-US" sz="4200" dirty="0"/>
              <a:t>include &lt;</a:t>
            </a:r>
            <a:r>
              <a:rPr lang="en-US" sz="4200" dirty="0" err="1"/>
              <a:t>stdio.h</a:t>
            </a:r>
            <a:r>
              <a:rPr lang="en-US" sz="4200" dirty="0"/>
              <a:t>&gt; </a:t>
            </a:r>
            <a:endParaRPr lang="en-US" sz="4200" dirty="0" smtClean="0"/>
          </a:p>
          <a:p>
            <a:pPr lvl="1"/>
            <a:r>
              <a:rPr lang="en-US" sz="4200" dirty="0" err="1" smtClean="0"/>
              <a:t>int</a:t>
            </a:r>
            <a:r>
              <a:rPr lang="en-US" sz="4200" dirty="0" smtClean="0"/>
              <a:t> </a:t>
            </a:r>
            <a:r>
              <a:rPr lang="en-US" sz="4200" dirty="0"/>
              <a:t>main(void) </a:t>
            </a:r>
            <a:endParaRPr lang="en-US" sz="3800" dirty="0" smtClean="0"/>
          </a:p>
          <a:p>
            <a:pPr lvl="1"/>
            <a:r>
              <a:rPr lang="en-US" sz="3300" dirty="0" smtClean="0"/>
              <a:t>{ </a:t>
            </a:r>
          </a:p>
          <a:p>
            <a:pPr lvl="2"/>
            <a:r>
              <a:rPr lang="en-US" sz="4200" dirty="0" smtClean="0"/>
              <a:t>FILE </a:t>
            </a:r>
            <a:r>
              <a:rPr lang="en-US" sz="4200" dirty="0"/>
              <a:t>*</a:t>
            </a:r>
            <a:r>
              <a:rPr lang="en-US" sz="4200" dirty="0" err="1"/>
              <a:t>fp</a:t>
            </a:r>
            <a:r>
              <a:rPr lang="en-US" sz="4200" dirty="0"/>
              <a:t>; </a:t>
            </a:r>
            <a:endParaRPr lang="en-US" sz="4200" dirty="0" smtClean="0"/>
          </a:p>
          <a:p>
            <a:pPr lvl="2"/>
            <a:r>
              <a:rPr lang="en-US" sz="4200" dirty="0" err="1" smtClean="0"/>
              <a:t>int</a:t>
            </a:r>
            <a:r>
              <a:rPr lang="en-US" sz="4200" dirty="0" smtClean="0"/>
              <a:t> </a:t>
            </a:r>
            <a:r>
              <a:rPr lang="en-US" sz="4200" dirty="0"/>
              <a:t>c; </a:t>
            </a:r>
            <a:endParaRPr lang="en-US" sz="4200" dirty="0" smtClean="0"/>
          </a:p>
          <a:p>
            <a:pPr lvl="2"/>
            <a:r>
              <a:rPr lang="en-US" sz="4200" dirty="0" err="1" smtClean="0"/>
              <a:t>fp</a:t>
            </a:r>
            <a:r>
              <a:rPr lang="en-US" sz="4200" dirty="0" smtClean="0"/>
              <a:t> </a:t>
            </a:r>
            <a:r>
              <a:rPr lang="en-US" sz="4200" dirty="0"/>
              <a:t>= </a:t>
            </a:r>
            <a:r>
              <a:rPr lang="en-US" sz="4200" dirty="0" err="1"/>
              <a:t>fopen</a:t>
            </a:r>
            <a:r>
              <a:rPr lang="en-US" sz="4200" dirty="0"/>
              <a:t>("datafile.txt", "r"); // error check this! </a:t>
            </a:r>
            <a:endParaRPr lang="en-US" sz="4200" dirty="0" smtClean="0"/>
          </a:p>
          <a:p>
            <a:pPr lvl="2"/>
            <a:endParaRPr lang="en-US" sz="3600" dirty="0" smtClean="0"/>
          </a:p>
          <a:p>
            <a:pPr lvl="2"/>
            <a:r>
              <a:rPr lang="en-US" sz="4200" dirty="0" smtClean="0"/>
              <a:t>// </a:t>
            </a:r>
            <a:r>
              <a:rPr lang="en-US" sz="4200" dirty="0"/>
              <a:t>this while-statement assigns into c, and then checks against </a:t>
            </a:r>
            <a:r>
              <a:rPr lang="en-US" sz="4200" dirty="0" smtClean="0"/>
              <a:t>EOF</a:t>
            </a:r>
            <a:r>
              <a:rPr lang="en-US" sz="4200" dirty="0"/>
              <a:t>: </a:t>
            </a:r>
            <a:endParaRPr lang="en-US" sz="4200" dirty="0" smtClean="0"/>
          </a:p>
          <a:p>
            <a:pPr lvl="2"/>
            <a:r>
              <a:rPr lang="en-US" sz="4200" dirty="0" smtClean="0"/>
              <a:t>while</a:t>
            </a:r>
            <a:r>
              <a:rPr lang="en-US" sz="4200" dirty="0"/>
              <a:t>((c = </a:t>
            </a:r>
            <a:r>
              <a:rPr lang="en-US" sz="4200" dirty="0" err="1"/>
              <a:t>fgetc</a:t>
            </a:r>
            <a:r>
              <a:rPr lang="en-US" sz="4200" dirty="0"/>
              <a:t>(</a:t>
            </a:r>
            <a:r>
              <a:rPr lang="en-US" sz="4200" dirty="0" err="1"/>
              <a:t>fp</a:t>
            </a:r>
            <a:r>
              <a:rPr lang="en-US" sz="4200" dirty="0"/>
              <a:t>)) != EOF) </a:t>
            </a:r>
            <a:r>
              <a:rPr lang="en-US" sz="4200" dirty="0" smtClean="0"/>
              <a:t>{ </a:t>
            </a:r>
          </a:p>
          <a:p>
            <a:pPr lvl="4"/>
            <a:r>
              <a:rPr lang="en-US" sz="3800" dirty="0" smtClean="0"/>
              <a:t>if </a:t>
            </a:r>
            <a:r>
              <a:rPr lang="en-US" sz="3800" dirty="0"/>
              <a:t>(c == 'b') { </a:t>
            </a:r>
            <a:endParaRPr lang="en-US" sz="3800" dirty="0" smtClean="0"/>
          </a:p>
          <a:p>
            <a:pPr lvl="5"/>
            <a:r>
              <a:rPr lang="en-US" sz="3800" dirty="0" err="1" smtClean="0"/>
              <a:t>putchar</a:t>
            </a:r>
            <a:r>
              <a:rPr lang="en-US" sz="3800" dirty="0" smtClean="0"/>
              <a:t>(c</a:t>
            </a:r>
            <a:r>
              <a:rPr lang="en-US" sz="3800" dirty="0"/>
              <a:t>); </a:t>
            </a:r>
            <a:endParaRPr lang="en-US" sz="3800" dirty="0" smtClean="0"/>
          </a:p>
          <a:p>
            <a:pPr marL="1417320" lvl="5" indent="0">
              <a:buNone/>
            </a:pPr>
            <a:r>
              <a:rPr lang="en-US" sz="3300" dirty="0" smtClean="0"/>
              <a:t>}</a:t>
            </a:r>
          </a:p>
          <a:p>
            <a:pPr lvl="2"/>
            <a:r>
              <a:rPr lang="en-US" sz="3600" dirty="0" smtClean="0"/>
              <a:t>}</a:t>
            </a:r>
          </a:p>
          <a:p>
            <a:pPr lvl="2"/>
            <a:r>
              <a:rPr lang="en-US" sz="3800" dirty="0" err="1" smtClean="0"/>
              <a:t>fclose</a:t>
            </a:r>
            <a:r>
              <a:rPr lang="en-US" sz="3800" dirty="0" smtClean="0"/>
              <a:t>(</a:t>
            </a:r>
            <a:r>
              <a:rPr lang="en-US" sz="3800" dirty="0" err="1" smtClean="0"/>
              <a:t>fp</a:t>
            </a:r>
            <a:r>
              <a:rPr lang="en-US" sz="3800" dirty="0"/>
              <a:t>); </a:t>
            </a:r>
            <a:endParaRPr lang="en-US" sz="3800" dirty="0" smtClean="0"/>
          </a:p>
          <a:p>
            <a:pPr lvl="2"/>
            <a:r>
              <a:rPr lang="en-US" sz="3800" dirty="0" smtClean="0"/>
              <a:t>return </a:t>
            </a:r>
            <a:r>
              <a:rPr lang="en-US" sz="3800" dirty="0"/>
              <a:t>0; </a:t>
            </a:r>
            <a:endParaRPr lang="en-US" sz="3400" dirty="0" smtClean="0"/>
          </a:p>
          <a:p>
            <a:pPr lvl="1"/>
            <a:r>
              <a:rPr lang="en-US" sz="3300" dirty="0" smtClean="0"/>
              <a:t>}</a:t>
            </a:r>
          </a:p>
          <a:p>
            <a:pPr lvl="1"/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6400800"/>
            <a:ext cx="6096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1100" dirty="0"/>
              <a:t>From: </a:t>
            </a:r>
            <a:r>
              <a:rPr lang="en-US" sz="1100" dirty="0" smtClean="0"/>
              <a:t>http</a:t>
            </a:r>
            <a:r>
              <a:rPr lang="en-US" sz="1100" dirty="0"/>
              <a:t>://beej.us/guide/bgc/output/html/multipage/getc.html</a:t>
            </a:r>
          </a:p>
          <a:p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6956476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Lets write some code!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Sample C program: </a:t>
            </a:r>
          </a:p>
          <a:p>
            <a:pPr lvl="1"/>
            <a:r>
              <a:rPr lang="en-US" dirty="0" smtClean="0"/>
              <a:t>Input: list of grades of student homework.</a:t>
            </a:r>
          </a:p>
          <a:p>
            <a:pPr lvl="1"/>
            <a:r>
              <a:rPr lang="en-US" dirty="0" smtClean="0"/>
              <a:t>Output: The computed final marks.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2055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752600"/>
            <a:ext cx="8382000" cy="4373563"/>
          </a:xfrm>
        </p:spPr>
        <p:txBody>
          <a:bodyPr/>
          <a:lstStyle/>
          <a:p>
            <a:r>
              <a:rPr lang="en-US" sz="2000" dirty="0"/>
              <a:t>C for Java </a:t>
            </a:r>
            <a:r>
              <a:rPr lang="en-US" sz="2000" dirty="0" smtClean="0"/>
              <a:t>programmers:</a:t>
            </a:r>
          </a:p>
          <a:p>
            <a:pPr marL="114300" indent="0">
              <a:buNone/>
            </a:pPr>
            <a:r>
              <a:rPr lang="en-US" sz="1600" dirty="0" smtClean="0">
                <a:hlinkClick r:id="rId3"/>
              </a:rPr>
              <a:t>http://faculty.ksu.edu.sa/jebari_chaker/papers/C_for_Java_Programmers.pdf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>
                <a:hlinkClick r:id="rId3"/>
              </a:rPr>
              <a:t>http://www.cs.columbia.edu/~hgs/teaching/ap/slides/CforJavaProgrammers.ppt</a:t>
            </a:r>
          </a:p>
          <a:p>
            <a:endParaRPr lang="en-US" sz="2000" dirty="0" smtClean="0"/>
          </a:p>
          <a:p>
            <a:r>
              <a:rPr lang="en-US" sz="2000" dirty="0" smtClean="0"/>
              <a:t>C tutorial:</a:t>
            </a:r>
          </a:p>
          <a:p>
            <a:pPr marL="114300" indent="0">
              <a:buNone/>
            </a:pPr>
            <a:r>
              <a:rPr lang="en-US" sz="1600" dirty="0" smtClean="0">
                <a:hlinkClick r:id="rId4"/>
              </a:rPr>
              <a:t>http</a:t>
            </a:r>
            <a:r>
              <a:rPr lang="en-US" sz="1600" dirty="0">
                <a:hlinkClick r:id="rId4"/>
              </a:rPr>
              <a:t>://www.cprogramming.com/tutorial/c-tutorial.html</a:t>
            </a:r>
            <a:r>
              <a:rPr lang="en-US" sz="1600" dirty="0"/>
              <a:t/>
            </a:r>
            <a:br>
              <a:rPr lang="en-US" sz="1600" dirty="0"/>
            </a:br>
            <a:endParaRPr lang="en-US" sz="1600" dirty="0" smtClean="0"/>
          </a:p>
          <a:p>
            <a:r>
              <a:rPr lang="en-US" sz="2000" dirty="0" smtClean="0"/>
              <a:t>Socket programming with C: (for next session)</a:t>
            </a:r>
          </a:p>
          <a:p>
            <a:pPr lvl="1"/>
            <a:r>
              <a:rPr lang="en-US" sz="1600" dirty="0" err="1"/>
              <a:t>Beej's</a:t>
            </a:r>
            <a:r>
              <a:rPr lang="en-US" sz="1600" dirty="0"/>
              <a:t> Guide to Network </a:t>
            </a:r>
            <a:r>
              <a:rPr lang="en-US" sz="1600" dirty="0" smtClean="0"/>
              <a:t>Programming Using </a:t>
            </a:r>
            <a:r>
              <a:rPr lang="en-US" sz="1600" dirty="0"/>
              <a:t>Internet </a:t>
            </a:r>
            <a:r>
              <a:rPr lang="en-US" sz="1600" dirty="0" smtClean="0"/>
              <a:t>Sockets</a:t>
            </a:r>
            <a:r>
              <a:rPr lang="en-US" sz="1600" dirty="0">
                <a:hlinkClick r:id="rId5"/>
              </a:rPr>
              <a:t> http://beej.us/guide/bgnet/output/html/multipage/index.html</a:t>
            </a:r>
            <a:endParaRPr lang="en-US" sz="1600" dirty="0" smtClean="0"/>
          </a:p>
          <a:p>
            <a:pPr lvl="1"/>
            <a:endParaRPr lang="en-US" sz="1600" dirty="0"/>
          </a:p>
          <a:p>
            <a:pPr marL="411480" lvl="1" indent="0">
              <a:buNone/>
            </a:pPr>
            <a:endParaRPr lang="en-US" sz="1600" dirty="0">
              <a:hlinkClick r:id="rId3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606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85800" y="1600200"/>
            <a:ext cx="8001000" cy="4495800"/>
          </a:xfrm>
        </p:spPr>
        <p:txBody>
          <a:bodyPr>
            <a:normAutofit fontScale="70000" lnSpcReduction="20000"/>
          </a:bodyPr>
          <a:lstStyle/>
          <a:p>
            <a:r>
              <a:rPr lang="en-CA" sz="2800" b="1" dirty="0" smtClean="0">
                <a:latin typeface="Courier New" pitchFamily="49" charset="0"/>
              </a:rPr>
              <a:t>#include &lt;</a:t>
            </a:r>
            <a:r>
              <a:rPr lang="en-CA" sz="2800" b="1" dirty="0" err="1" smtClean="0">
                <a:latin typeface="Courier New" pitchFamily="49" charset="0"/>
              </a:rPr>
              <a:t>stdio.h</a:t>
            </a:r>
            <a:r>
              <a:rPr lang="en-CA" sz="2800" b="1" dirty="0" smtClean="0">
                <a:latin typeface="Courier New" pitchFamily="49" charset="0"/>
              </a:rPr>
              <a:t>&gt;</a:t>
            </a:r>
          </a:p>
          <a:p>
            <a:endParaRPr lang="en-CA" sz="2800" b="1" dirty="0" smtClean="0">
              <a:latin typeface="Courier New" pitchFamily="49" charset="0"/>
            </a:endParaRPr>
          </a:p>
          <a:p>
            <a:r>
              <a:rPr lang="en-CA" sz="2800" b="1" dirty="0" smtClean="0">
                <a:latin typeface="Courier New" pitchFamily="49" charset="0"/>
              </a:rPr>
              <a:t>void main(void)</a:t>
            </a:r>
          </a:p>
          <a:p>
            <a:r>
              <a:rPr lang="en-CA" sz="2800" b="1" dirty="0" smtClean="0">
                <a:latin typeface="Courier New" pitchFamily="49" charset="0"/>
              </a:rPr>
              <a:t>{</a:t>
            </a:r>
          </a:p>
          <a:p>
            <a:r>
              <a:rPr lang="en-CA" sz="2800" b="1" dirty="0" smtClean="0">
                <a:latin typeface="Courier New" pitchFamily="49" charset="0"/>
              </a:rPr>
              <a:t>    </a:t>
            </a:r>
            <a:r>
              <a:rPr lang="en-CA" sz="2800" b="1" dirty="0" err="1" smtClean="0">
                <a:latin typeface="Courier New" pitchFamily="49" charset="0"/>
              </a:rPr>
              <a:t>printf</a:t>
            </a:r>
            <a:r>
              <a:rPr lang="en-CA" sz="2800" b="1" dirty="0" smtClean="0">
                <a:latin typeface="Courier New" pitchFamily="49" charset="0"/>
              </a:rPr>
              <a:t>(“Hello World. \n \t and you ! \n ”);</a:t>
            </a:r>
          </a:p>
          <a:p>
            <a:r>
              <a:rPr lang="en-CA" sz="2800" b="1" dirty="0" smtClean="0">
                <a:latin typeface="Courier New" pitchFamily="49" charset="0"/>
              </a:rPr>
              <a:t>		/* print out a message */</a:t>
            </a:r>
          </a:p>
          <a:p>
            <a:r>
              <a:rPr lang="en-CA" sz="2800" b="1" dirty="0" smtClean="0">
                <a:latin typeface="Courier New" pitchFamily="49" charset="0"/>
              </a:rPr>
              <a:t>    return;</a:t>
            </a:r>
          </a:p>
          <a:p>
            <a:r>
              <a:rPr lang="en-CA" sz="2800" b="1" dirty="0" smtClean="0">
                <a:latin typeface="Courier New" pitchFamily="49" charset="0"/>
              </a:rPr>
              <a:t>}</a:t>
            </a:r>
          </a:p>
          <a:p>
            <a:endParaRPr lang="en-CA" sz="2800" b="1" dirty="0" smtClean="0">
              <a:latin typeface="Courier New" pitchFamily="49" charset="0"/>
            </a:endParaRPr>
          </a:p>
          <a:p>
            <a:endParaRPr lang="en-CA" sz="2800" b="1" dirty="0" smtClean="0">
              <a:latin typeface="Arial Black" pitchFamily="34" charset="0"/>
            </a:endParaRPr>
          </a:p>
          <a:p>
            <a:r>
              <a:rPr lang="en-CA" sz="2800" b="1" dirty="0" smtClean="0"/>
              <a:t>$Hello World.</a:t>
            </a:r>
          </a:p>
          <a:p>
            <a:r>
              <a:rPr lang="en-CA" sz="2800" b="1" dirty="0" smtClean="0"/>
              <a:t>	and you !</a:t>
            </a:r>
          </a:p>
          <a:p>
            <a:r>
              <a:rPr lang="en-CA" sz="2800" b="1" dirty="0" smtClean="0"/>
              <a:t>$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1801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Simple example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sz="1800" b="1" dirty="0" smtClean="0">
                <a:latin typeface="Courier New" pitchFamily="49" charset="0"/>
              </a:rPr>
              <a:t>#include &lt;</a:t>
            </a:r>
            <a:r>
              <a:rPr lang="en-CA" sz="1800" b="1" dirty="0" err="1" smtClean="0">
                <a:latin typeface="Courier New" pitchFamily="49" charset="0"/>
              </a:rPr>
              <a:t>stdio.h</a:t>
            </a:r>
            <a:r>
              <a:rPr lang="en-CA" sz="1800" b="1" dirty="0" smtClean="0">
                <a:latin typeface="Courier New" pitchFamily="49" charset="0"/>
              </a:rPr>
              <a:t>&gt;</a:t>
            </a:r>
          </a:p>
          <a:p>
            <a:pPr lvl="1"/>
            <a:r>
              <a:rPr lang="en-CA" dirty="0" smtClean="0"/>
              <a:t>include header file </a:t>
            </a:r>
            <a:r>
              <a:rPr lang="en-CA" dirty="0" err="1" smtClean="0">
                <a:latin typeface="Courier New" pitchFamily="49" charset="0"/>
              </a:rPr>
              <a:t>stdio.h</a:t>
            </a:r>
            <a:endParaRPr lang="en-CA" dirty="0" smtClean="0">
              <a:latin typeface="Courier New" pitchFamily="49" charset="0"/>
            </a:endParaRPr>
          </a:p>
          <a:p>
            <a:pPr lvl="1"/>
            <a:r>
              <a:rPr lang="en-CA" dirty="0" smtClean="0"/>
              <a:t># lines processed by </a:t>
            </a:r>
            <a:r>
              <a:rPr lang="en-CA" i="1" dirty="0" smtClean="0"/>
              <a:t>pre-processor</a:t>
            </a:r>
          </a:p>
          <a:p>
            <a:pPr lvl="1"/>
            <a:r>
              <a:rPr lang="en-CA" dirty="0" smtClean="0"/>
              <a:t>No semicolon at end</a:t>
            </a:r>
          </a:p>
          <a:p>
            <a:pPr lvl="1"/>
            <a:r>
              <a:rPr lang="en-CA" dirty="0" smtClean="0"/>
              <a:t>Lower-case letters only – C is case-sensitive</a:t>
            </a:r>
          </a:p>
          <a:p>
            <a:r>
              <a:rPr lang="en-CA" dirty="0" smtClean="0"/>
              <a:t> </a:t>
            </a:r>
            <a:r>
              <a:rPr lang="en-CA" sz="1800" b="1" dirty="0" smtClean="0">
                <a:latin typeface="Courier New" pitchFamily="49" charset="0"/>
              </a:rPr>
              <a:t>void main(void){ … } </a:t>
            </a:r>
            <a:r>
              <a:rPr lang="en-CA" dirty="0" smtClean="0"/>
              <a:t>is the only code executed	</a:t>
            </a:r>
          </a:p>
          <a:p>
            <a:r>
              <a:rPr lang="en-CA" dirty="0" smtClean="0"/>
              <a:t> </a:t>
            </a:r>
            <a:r>
              <a:rPr lang="en-CA" sz="1800" b="1" dirty="0" err="1" smtClean="0">
                <a:latin typeface="Courier New" pitchFamily="49" charset="0"/>
              </a:rPr>
              <a:t>printf</a:t>
            </a:r>
            <a:r>
              <a:rPr lang="en-CA" sz="1800" b="1" dirty="0" smtClean="0">
                <a:latin typeface="Courier New" pitchFamily="49" charset="0"/>
              </a:rPr>
              <a:t>(“ /* message you want printed */ ”);</a:t>
            </a:r>
            <a:r>
              <a:rPr lang="en-CA" dirty="0" smtClean="0"/>
              <a:t> </a:t>
            </a:r>
          </a:p>
          <a:p>
            <a:r>
              <a:rPr lang="en-CA" dirty="0" smtClean="0"/>
              <a:t> </a:t>
            </a:r>
            <a:r>
              <a:rPr lang="en-CA" sz="1800" b="1" dirty="0" smtClean="0">
                <a:latin typeface="Courier New" pitchFamily="49" charset="0"/>
              </a:rPr>
              <a:t>\n </a:t>
            </a:r>
            <a:r>
              <a:rPr lang="en-CA" dirty="0" smtClean="0"/>
              <a:t>= newline, </a:t>
            </a:r>
            <a:r>
              <a:rPr lang="en-CA" sz="1800" b="1" dirty="0" smtClean="0">
                <a:latin typeface="Courier New" pitchFamily="49" charset="0"/>
              </a:rPr>
              <a:t>\t </a:t>
            </a:r>
            <a:r>
              <a:rPr lang="en-CA" dirty="0" smtClean="0"/>
              <a:t>= tab</a:t>
            </a:r>
          </a:p>
          <a:p>
            <a:r>
              <a:rPr lang="en-CA" dirty="0" smtClean="0"/>
              <a:t>\ in front of other special characters within </a:t>
            </a:r>
            <a:r>
              <a:rPr lang="en-CA" sz="1800" b="1" dirty="0" err="1" smtClean="0">
                <a:latin typeface="Courier New" pitchFamily="49" charset="0"/>
              </a:rPr>
              <a:t>printf</a:t>
            </a:r>
            <a:r>
              <a:rPr lang="en-CA" sz="1800" b="1" dirty="0" smtClean="0">
                <a:latin typeface="Courier New" pitchFamily="49" charset="0"/>
              </a:rPr>
              <a:t>.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 </a:t>
            </a:r>
            <a:r>
              <a:rPr lang="en-US" sz="1600" b="1" dirty="0" err="1" smtClean="0">
                <a:latin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</a:rPr>
              <a:t>(“Have you heard of \”The Rock\” ? \n”);</a:t>
            </a:r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 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52601"/>
            <a:ext cx="8229600" cy="1981200"/>
          </a:xfrm>
        </p:spPr>
        <p:txBody>
          <a:bodyPr>
            <a:normAutofit/>
          </a:bodyPr>
          <a:lstStyle/>
          <a:p>
            <a:r>
              <a:rPr lang="en-US" sz="2000" dirty="0" err="1"/>
              <a:t>gcc</a:t>
            </a:r>
            <a:r>
              <a:rPr lang="en-US" sz="2000" dirty="0"/>
              <a:t> invokes C compiler</a:t>
            </a:r>
          </a:p>
          <a:p>
            <a:r>
              <a:rPr lang="en-US" sz="2000" dirty="0" err="1"/>
              <a:t>gcc</a:t>
            </a:r>
            <a:r>
              <a:rPr lang="en-US" sz="2000" dirty="0"/>
              <a:t> translates C program into executable for some target</a:t>
            </a:r>
          </a:p>
          <a:p>
            <a:r>
              <a:rPr lang="en-US" sz="2000" dirty="0"/>
              <a:t>default file name </a:t>
            </a:r>
            <a:r>
              <a:rPr lang="en-US" sz="2000" dirty="0" err="1"/>
              <a:t>a.out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Example: compile and run </a:t>
            </a:r>
            <a:r>
              <a:rPr lang="en-US" sz="2000" dirty="0" err="1" smtClean="0"/>
              <a:t>hello.c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114800"/>
            <a:ext cx="8229600" cy="198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3939381"/>
            <a:ext cx="8229600" cy="218678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itchFamily="34" charset="0"/>
              <a:buNone/>
            </a:pP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1700" b="1" dirty="0" err="1" smtClean="0"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err="1" smtClean="0">
                <a:latin typeface="Courier New" pitchFamily="49" charset="0"/>
                <a:cs typeface="Courier New" pitchFamily="49" charset="0"/>
              </a:rPr>
              <a:t>hello.c</a:t>
            </a:r>
            <a:endParaRPr lang="en-US" sz="1700" b="1" dirty="0" smtClean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Font typeface="Arial" pitchFamily="34" charset="0"/>
              <a:buNone/>
            </a:pP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1700" b="1" dirty="0" err="1" smtClean="0">
                <a:latin typeface="Courier New" pitchFamily="49" charset="0"/>
                <a:cs typeface="Courier New" pitchFamily="49" charset="0"/>
              </a:rPr>
              <a:t>a.out</a:t>
            </a:r>
            <a:endParaRPr lang="en-US" sz="1700" b="1" dirty="0" smtClean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Font typeface="Arial" pitchFamily="34" charset="0"/>
              <a:buNone/>
            </a:pP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Hello, World!</a:t>
            </a:r>
          </a:p>
          <a:p>
            <a:endParaRPr lang="en-US" sz="1700" b="1" dirty="0" smtClean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Font typeface="Arial" pitchFamily="34" charset="0"/>
              <a:buNone/>
            </a:pP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1700" b="1" dirty="0" err="1" smtClean="0"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err="1" smtClean="0">
                <a:latin typeface="Courier New" pitchFamily="49" charset="0"/>
                <a:cs typeface="Courier New" pitchFamily="49" charset="0"/>
              </a:rPr>
              <a:t>hello.c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–o hello</a:t>
            </a:r>
          </a:p>
          <a:p>
            <a:pPr marL="114300" indent="0">
              <a:buFont typeface="Arial" pitchFamily="34" charset="0"/>
              <a:buNone/>
            </a:pP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$ ./hello</a:t>
            </a:r>
          </a:p>
          <a:p>
            <a:pPr marL="114300" indent="0">
              <a:buFont typeface="Arial" pitchFamily="34" charset="0"/>
              <a:buNone/>
            </a:pP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Hello, World!</a:t>
            </a:r>
          </a:p>
          <a:p>
            <a:endParaRPr lang="en-US" sz="1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70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Hands 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Demo:</a:t>
            </a:r>
          </a:p>
          <a:p>
            <a:pPr lvl="1"/>
            <a:r>
              <a:rPr lang="en-US" dirty="0" smtClean="0"/>
              <a:t>1. Write code</a:t>
            </a:r>
          </a:p>
          <a:p>
            <a:pPr lvl="1"/>
            <a:r>
              <a:rPr lang="en-US" dirty="0" smtClean="0"/>
              <a:t>2. Compile</a:t>
            </a:r>
          </a:p>
          <a:p>
            <a:pPr lvl="1"/>
            <a:r>
              <a:rPr lang="en-US" dirty="0" smtClean="0"/>
              <a:t>3. Run</a:t>
            </a:r>
            <a:endParaRPr lang="en-US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0" y="4038600"/>
            <a:ext cx="4981575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0" y="2209800"/>
            <a:ext cx="4981575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575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OPTIONS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 useful command </a:t>
            </a:r>
            <a:r>
              <a:rPr lang="en-US" smtClean="0"/>
              <a:t>line options:</a:t>
            </a:r>
            <a:endParaRPr lang="en-US" dirty="0" smtClean="0"/>
          </a:p>
          <a:p>
            <a:pPr lvl="1"/>
            <a:r>
              <a:rPr lang="en-US" dirty="0" smtClean="0"/>
              <a:t>[-o file]: specifies the output file for object or executable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[-Wall]: show all warnings (highly recommended)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[-l </a:t>
            </a:r>
            <a:r>
              <a:rPr lang="en-US" dirty="0" err="1" smtClean="0"/>
              <a:t>libnam</a:t>
            </a:r>
            <a:r>
              <a:rPr lang="en-US" dirty="0" smtClean="0"/>
              <a:t>]: Links the library </a:t>
            </a:r>
            <a:r>
              <a:rPr lang="en-US" dirty="0" err="1" smtClean="0"/>
              <a:t>libname</a:t>
            </a:r>
            <a:r>
              <a:rPr lang="en-US" dirty="0" smtClean="0"/>
              <a:t>, e.g., -</a:t>
            </a:r>
            <a:r>
              <a:rPr lang="en-US" dirty="0" err="1" smtClean="0"/>
              <a:t>lsocket</a:t>
            </a:r>
            <a:endParaRPr lang="en-US" dirty="0" smtClean="0"/>
          </a:p>
          <a:p>
            <a:pPr lvl="2"/>
            <a:r>
              <a:rPr lang="en-US" dirty="0" smtClean="0"/>
              <a:t>If you get errors saying the library cannot be found, make sure the path is correctly set, and you </a:t>
            </a:r>
            <a:r>
              <a:rPr lang="en-US" i="1" dirty="0" smtClean="0"/>
              <a:t>do</a:t>
            </a:r>
            <a:r>
              <a:rPr lang="en-US" dirty="0" smtClean="0"/>
              <a:t> have the libraries you need.</a:t>
            </a:r>
          </a:p>
        </p:txBody>
      </p:sp>
    </p:spTree>
    <p:extLst>
      <p:ext uri="{BB962C8B-B14F-4D97-AF65-F5344CB8AC3E}">
        <p14:creationId xmlns:p14="http://schemas.microsoft.com/office/powerpoint/2010/main" val="202192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Libraries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5105400"/>
          </a:xfrm>
        </p:spPr>
        <p:txBody>
          <a:bodyPr>
            <a:noAutofit/>
          </a:bodyPr>
          <a:lstStyle/>
          <a:p>
            <a:r>
              <a:rPr lang="en-US" altLang="zh-CN" sz="2000" dirty="0" smtClean="0">
                <a:ea typeface="宋体" charset="-122"/>
              </a:rPr>
              <a:t>#include &lt;</a:t>
            </a:r>
            <a:r>
              <a:rPr lang="en-US" altLang="zh-CN" sz="2000" dirty="0" err="1" smtClean="0">
                <a:ea typeface="宋体" charset="-122"/>
              </a:rPr>
              <a:t>stdio.h</a:t>
            </a:r>
            <a:r>
              <a:rPr lang="en-US" altLang="zh-CN" sz="2000" dirty="0" smtClean="0">
                <a:ea typeface="宋体" charset="-122"/>
              </a:rPr>
              <a:t>&gt;</a:t>
            </a:r>
          </a:p>
          <a:p>
            <a:r>
              <a:rPr lang="en-US" altLang="zh-CN" sz="2000" dirty="0" smtClean="0">
                <a:ea typeface="宋体" charset="-122"/>
              </a:rPr>
              <a:t>C provides a set of standard libraries for</a:t>
            </a:r>
          </a:p>
          <a:p>
            <a:endParaRPr lang="en-CA" altLang="zh-CN" sz="2000" dirty="0" smtClean="0">
              <a:ea typeface="宋体" charset="-122"/>
            </a:endParaRPr>
          </a:p>
          <a:p>
            <a:endParaRPr lang="en-CA" altLang="zh-CN" sz="2000" dirty="0" smtClean="0">
              <a:ea typeface="宋体" charset="-122"/>
            </a:endParaRPr>
          </a:p>
          <a:p>
            <a:endParaRPr lang="en-CA" altLang="zh-CN" sz="2000" dirty="0" smtClean="0">
              <a:ea typeface="宋体" charset="-122"/>
            </a:endParaRPr>
          </a:p>
          <a:p>
            <a:endParaRPr lang="en-CA" altLang="zh-CN" sz="2000" dirty="0" smtClean="0">
              <a:ea typeface="宋体" charset="-122"/>
            </a:endParaRPr>
          </a:p>
          <a:p>
            <a:endParaRPr lang="en-CA" altLang="zh-CN" sz="2000" dirty="0" smtClean="0">
              <a:ea typeface="宋体" charset="-122"/>
            </a:endParaRPr>
          </a:p>
          <a:p>
            <a:endParaRPr lang="en-CA" altLang="zh-CN" sz="2000" dirty="0" smtClean="0">
              <a:ea typeface="宋体" charset="-122"/>
            </a:endParaRPr>
          </a:p>
          <a:p>
            <a:pPr>
              <a:buNone/>
            </a:pPr>
            <a:endParaRPr lang="en-US" altLang="zh-CN" sz="2000" dirty="0" smtClean="0">
              <a:latin typeface="Lucida Console" pitchFamily="49" charset="0"/>
              <a:ea typeface="宋体" charset="-122"/>
            </a:endParaRPr>
          </a:p>
          <a:p>
            <a:endParaRPr lang="en-US" altLang="zh-CN" sz="2000" dirty="0" smtClean="0">
              <a:latin typeface="Lucida Console" pitchFamily="49" charset="0"/>
              <a:ea typeface="宋体" charset="-122"/>
            </a:endParaRPr>
          </a:p>
          <a:p>
            <a:r>
              <a:rPr lang="en-US" altLang="zh-CN" sz="2000" dirty="0" smtClean="0">
                <a:latin typeface="Lucida Console" pitchFamily="49" charset="0"/>
                <a:ea typeface="宋体" charset="-122"/>
              </a:rPr>
              <a:t>#include &lt;</a:t>
            </a:r>
            <a:r>
              <a:rPr lang="en-US" altLang="zh-CN" sz="2000" dirty="0" err="1" smtClean="0">
                <a:latin typeface="Lucida Console" pitchFamily="49" charset="0"/>
                <a:ea typeface="宋体" charset="-122"/>
              </a:rPr>
              <a:t>math.h</a:t>
            </a:r>
            <a:r>
              <a:rPr lang="en-US" altLang="zh-CN" sz="2000" dirty="0" smtClean="0">
                <a:latin typeface="Lucida Console" pitchFamily="49" charset="0"/>
                <a:ea typeface="宋体" charset="-122"/>
              </a:rPr>
              <a:t>&gt;</a:t>
            </a:r>
          </a:p>
          <a:p>
            <a:pPr lvl="1"/>
            <a:r>
              <a:rPr lang="en-US" altLang="zh-CN" dirty="0" smtClean="0">
                <a:ea typeface="宋体" charset="-122"/>
              </a:rPr>
              <a:t>careful: </a:t>
            </a:r>
            <a:r>
              <a:rPr lang="en-US" altLang="zh-CN" dirty="0" err="1" smtClean="0">
                <a:latin typeface="Lucida Console" pitchFamily="49" charset="0"/>
                <a:ea typeface="宋体" charset="-122"/>
              </a:rPr>
              <a:t>sqrt</a:t>
            </a:r>
            <a:r>
              <a:rPr lang="en-US" altLang="zh-CN" dirty="0" smtClean="0">
                <a:latin typeface="Lucida Console" pitchFamily="49" charset="0"/>
                <a:ea typeface="宋体" charset="-122"/>
              </a:rPr>
              <a:t>(5)</a:t>
            </a:r>
            <a:r>
              <a:rPr lang="en-US" altLang="zh-CN" dirty="0" smtClean="0">
                <a:ea typeface="宋体" charset="-122"/>
              </a:rPr>
              <a:t> without  header file may give wrong result!</a:t>
            </a:r>
          </a:p>
          <a:p>
            <a:r>
              <a:rPr lang="en-US" altLang="zh-CN" sz="2000" dirty="0" err="1" smtClean="0">
                <a:latin typeface="Lucida Console" pitchFamily="49" charset="0"/>
                <a:ea typeface="宋体" charset="-122"/>
              </a:rPr>
              <a:t>gcc</a:t>
            </a:r>
            <a:r>
              <a:rPr lang="en-US" altLang="zh-CN" sz="2000" dirty="0" smtClean="0">
                <a:latin typeface="Lucida Console" pitchFamily="49" charset="0"/>
                <a:ea typeface="宋体" charset="-122"/>
              </a:rPr>
              <a:t> –o</a:t>
            </a:r>
            <a:r>
              <a:rPr lang="en-US" altLang="zh-CN" sz="2000" dirty="0" smtClean="0">
                <a:ea typeface="宋体" charset="-122"/>
              </a:rPr>
              <a:t> </a:t>
            </a:r>
            <a:r>
              <a:rPr lang="en-US" altLang="zh-CN" sz="2000" b="1" dirty="0" smtClean="0">
                <a:ea typeface="宋体" charset="-122"/>
              </a:rPr>
              <a:t>a</a:t>
            </a:r>
            <a:r>
              <a:rPr lang="en-US" altLang="zh-CN" sz="2000" dirty="0" smtClean="0">
                <a:ea typeface="宋体" charset="-122"/>
              </a:rPr>
              <a:t>  </a:t>
            </a:r>
            <a:r>
              <a:rPr lang="en-US" altLang="zh-CN" sz="2000" dirty="0" err="1" smtClean="0">
                <a:latin typeface="Lucida Console" pitchFamily="49" charset="0"/>
                <a:ea typeface="宋体" charset="-122"/>
              </a:rPr>
              <a:t>main.c</a:t>
            </a:r>
            <a:r>
              <a:rPr lang="en-US" altLang="zh-CN" sz="2000" dirty="0" smtClean="0">
                <a:latin typeface="Lucida Console" pitchFamily="49" charset="0"/>
                <a:ea typeface="宋体" charset="-122"/>
              </a:rPr>
              <a:t> –lm</a:t>
            </a:r>
          </a:p>
          <a:p>
            <a:endParaRPr lang="en-US" altLang="zh-CN" sz="2000" dirty="0" smtClean="0">
              <a:ea typeface="宋体" charset="-122"/>
            </a:endParaRPr>
          </a:p>
          <a:p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5" name="Group 34"/>
          <p:cNvGraphicFramePr>
            <a:graphicFrameLocks noGrp="1"/>
          </p:cNvGraphicFramePr>
          <p:nvPr/>
        </p:nvGraphicFramePr>
        <p:xfrm>
          <a:off x="1143000" y="2667000"/>
          <a:ext cx="6172200" cy="2438401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</a:tblGrid>
              <a:tr h="7058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charset="-122"/>
                        </a:rPr>
                        <a:t>numerical math functions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ea typeface="宋体" charset="-122"/>
                        </a:rPr>
                        <a:t>&lt;</a:t>
                      </a:r>
                      <a:r>
                        <a:rPr kumimoji="0" lang="en-US" altLang="zh-CN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ea typeface="宋体" charset="-122"/>
                        </a:rPr>
                        <a:t>math.h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ea typeface="宋体" charset="-122"/>
                        </a:rPr>
                        <a:t>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ea typeface="宋体" charset="-122"/>
                        </a:rPr>
                        <a:t>-lm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charset="-122"/>
                        </a:rPr>
                        <a:t>character strings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ea typeface="宋体" charset="-122"/>
                        </a:rPr>
                        <a:t>&lt;</a:t>
                      </a:r>
                      <a:r>
                        <a:rPr kumimoji="0" lang="en-US" altLang="zh-CN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ea typeface="宋体" charset="-122"/>
                        </a:rPr>
                        <a:t>string.h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ea typeface="宋体" charset="-122"/>
                        </a:rPr>
                        <a:t>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charset="-122"/>
                        </a:rPr>
                        <a:t>character types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ea typeface="宋体" charset="-122"/>
                        </a:rPr>
                        <a:t>&lt;ctype.h&gt;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charset="-122"/>
                        </a:rPr>
                        <a:t>I/O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ea typeface="宋体" charset="-122"/>
                        </a:rPr>
                        <a:t>&lt;</a:t>
                      </a:r>
                      <a:r>
                        <a:rPr kumimoji="0" lang="en-US" altLang="zh-CN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ea typeface="宋体" charset="-122"/>
                        </a:rPr>
                        <a:t>stdio.h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  <a:ea typeface="宋体" charset="-122"/>
                        </a:rPr>
                        <a:t>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b="1" dirty="0" err="1" smtClean="0">
                <a:latin typeface="Courier New" charset="0"/>
              </a:rPr>
              <a:t>int</a:t>
            </a:r>
            <a:r>
              <a:rPr lang="en-US" b="1" dirty="0" smtClean="0">
                <a:latin typeface="Courier New" charset="0"/>
              </a:rPr>
              <a:t> </a:t>
            </a:r>
            <a:r>
              <a:rPr lang="en-US" b="1" dirty="0">
                <a:latin typeface="Courier New" charset="0"/>
              </a:rPr>
              <a:t>main(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latin typeface="Courier New" charset="0"/>
              </a:rPr>
              <a:t>argc</a:t>
            </a:r>
            <a:r>
              <a:rPr lang="en-US" b="1" dirty="0">
                <a:latin typeface="Courier New" charset="0"/>
              </a:rPr>
              <a:t>, char </a:t>
            </a:r>
            <a:r>
              <a:rPr lang="en-US" b="1" dirty="0" smtClean="0">
                <a:latin typeface="Courier New" charset="0"/>
              </a:rPr>
              <a:t>*</a:t>
            </a:r>
            <a:r>
              <a:rPr lang="en-US" b="1" dirty="0" err="1" smtClean="0">
                <a:latin typeface="Courier New" charset="0"/>
              </a:rPr>
              <a:t>argv</a:t>
            </a:r>
            <a:r>
              <a:rPr lang="en-US" b="1" dirty="0" smtClean="0">
                <a:latin typeface="Courier New" charset="0"/>
              </a:rPr>
              <a:t>[])</a:t>
            </a:r>
          </a:p>
          <a:p>
            <a:r>
              <a:rPr lang="en-US" dirty="0" err="1" smtClean="0"/>
              <a:t>argc</a:t>
            </a:r>
            <a:r>
              <a:rPr lang="en-US" dirty="0" smtClean="0"/>
              <a:t> is the argument count</a:t>
            </a:r>
          </a:p>
          <a:p>
            <a:r>
              <a:rPr lang="en-US" dirty="0" err="1" smtClean="0"/>
              <a:t>argv</a:t>
            </a:r>
            <a:r>
              <a:rPr lang="en-US" dirty="0" smtClean="0"/>
              <a:t> is the argument vector</a:t>
            </a:r>
          </a:p>
          <a:p>
            <a:pPr lvl="1"/>
            <a:r>
              <a:rPr lang="en-US" dirty="0" smtClean="0"/>
              <a:t>array of strings with command-line arguments</a:t>
            </a:r>
          </a:p>
          <a:p>
            <a:pPr lvl="1"/>
            <a:r>
              <a:rPr lang="en-US" dirty="0" smtClean="0"/>
              <a:t>Name of executable + space-separated arguments</a:t>
            </a:r>
          </a:p>
          <a:p>
            <a:pPr lvl="1"/>
            <a:r>
              <a:rPr lang="en-US" dirty="0" smtClean="0"/>
              <a:t>Name of executable is stored in </a:t>
            </a:r>
            <a:r>
              <a:rPr lang="en-US" dirty="0" err="1" smtClean="0"/>
              <a:t>argv</a:t>
            </a:r>
            <a:r>
              <a:rPr lang="en-US" dirty="0" smtClean="0"/>
              <a:t>[0]</a:t>
            </a:r>
          </a:p>
          <a:p>
            <a:r>
              <a:rPr lang="en-US" altLang="zh-CN" dirty="0" smtClean="0">
                <a:ea typeface="宋体" charset="-122"/>
              </a:rPr>
              <a:t>$ </a:t>
            </a:r>
            <a:r>
              <a:rPr lang="en-US" altLang="zh-CN" dirty="0" err="1" smtClean="0">
                <a:ea typeface="宋体" charset="-122"/>
              </a:rPr>
              <a:t>a.out</a:t>
            </a:r>
            <a:r>
              <a:rPr lang="en-US" altLang="zh-CN" dirty="0" smtClean="0">
                <a:ea typeface="宋体" charset="-122"/>
              </a:rPr>
              <a:t> 1 23 ‘third </a:t>
            </a:r>
            <a:r>
              <a:rPr lang="en-US" altLang="zh-CN" dirty="0" err="1" smtClean="0">
                <a:ea typeface="宋体" charset="-122"/>
              </a:rPr>
              <a:t>arg</a:t>
            </a:r>
            <a:r>
              <a:rPr lang="en-US" altLang="zh-CN" dirty="0" smtClean="0">
                <a:ea typeface="宋体" charset="-122"/>
              </a:rPr>
              <a:t>’</a:t>
            </a:r>
          </a:p>
          <a:p>
            <a:endParaRPr lang="zh-CN" alt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>
                <a:latin typeface="Courier New" pitchFamily="49" charset="0"/>
              </a:rPr>
              <a:t>int</a:t>
            </a:r>
            <a:r>
              <a:rPr lang="en-US" dirty="0" smtClean="0"/>
              <a:t> value is the return value</a:t>
            </a:r>
          </a:p>
          <a:p>
            <a:pPr lvl="1"/>
            <a:r>
              <a:rPr lang="en-US" dirty="0" smtClean="0"/>
              <a:t>convention: 0 means success, &gt; 0 some error</a:t>
            </a:r>
          </a:p>
          <a:p>
            <a:pPr lvl="1"/>
            <a:r>
              <a:rPr lang="en-US" dirty="0" smtClean="0"/>
              <a:t>can also declare as void (no return value)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27649" name="Picture 1" descr="C:\Users\Rebekah\AppData\Roaming\Tencent\Users\14288875\QQ\WinTemp\RichOle\`$2G1TQUBQOU`NG8P[3WF9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3581400"/>
            <a:ext cx="4245875" cy="1371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8120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794</TotalTime>
  <Words>1744</Words>
  <Application>Microsoft Office PowerPoint</Application>
  <PresentationFormat>On-screen Show (4:3)</PresentationFormat>
  <Paragraphs>399</Paragraphs>
  <Slides>27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Equity</vt:lpstr>
      <vt:lpstr>Introduction to C</vt:lpstr>
      <vt:lpstr>C VS. Java</vt:lpstr>
      <vt:lpstr>Simple example</vt:lpstr>
      <vt:lpstr>Simple example</vt:lpstr>
      <vt:lpstr>Compiling C</vt:lpstr>
      <vt:lpstr>Hands on</vt:lpstr>
      <vt:lpstr>Some OPTIONS</vt:lpstr>
      <vt:lpstr>Libraries</vt:lpstr>
      <vt:lpstr>main Arguments</vt:lpstr>
      <vt:lpstr>Passing arguments example</vt:lpstr>
      <vt:lpstr>Passing arguments example</vt:lpstr>
      <vt:lpstr>Primitive Data Types</vt:lpstr>
      <vt:lpstr>Typecasting example</vt:lpstr>
      <vt:lpstr>If and loops</vt:lpstr>
      <vt:lpstr>If and loops</vt:lpstr>
      <vt:lpstr>Arrays</vt:lpstr>
      <vt:lpstr>Structures</vt:lpstr>
      <vt:lpstr>Pointers</vt:lpstr>
      <vt:lpstr>Pointers in C</vt:lpstr>
      <vt:lpstr>String</vt:lpstr>
      <vt:lpstr>String library</vt:lpstr>
      <vt:lpstr>File I/O</vt:lpstr>
      <vt:lpstr>File I/O, Reading and writing</vt:lpstr>
      <vt:lpstr>File I/O, Reading and writing</vt:lpstr>
      <vt:lpstr>Example</vt:lpstr>
      <vt:lpstr>Lets write some code!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C/C++</dc:title>
  <dc:creator>Maryam Elahi</dc:creator>
  <cp:lastModifiedBy>Libuser</cp:lastModifiedBy>
  <cp:revision>91</cp:revision>
  <dcterms:created xsi:type="dcterms:W3CDTF">2012-01-12T02:04:27Z</dcterms:created>
  <dcterms:modified xsi:type="dcterms:W3CDTF">2013-01-16T05:20:28Z</dcterms:modified>
</cp:coreProperties>
</file>