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58" r:id="rId4"/>
    <p:sldId id="284" r:id="rId5"/>
    <p:sldId id="259" r:id="rId6"/>
    <p:sldId id="262" r:id="rId7"/>
    <p:sldId id="263" r:id="rId8"/>
    <p:sldId id="286" r:id="rId9"/>
    <p:sldId id="287" r:id="rId10"/>
    <p:sldId id="265" r:id="rId11"/>
    <p:sldId id="290" r:id="rId12"/>
    <p:sldId id="266" r:id="rId13"/>
    <p:sldId id="268" r:id="rId14"/>
    <p:sldId id="288" r:id="rId15"/>
    <p:sldId id="289" r:id="rId16"/>
    <p:sldId id="269" r:id="rId17"/>
    <p:sldId id="270" r:id="rId18"/>
    <p:sldId id="271" r:id="rId19"/>
    <p:sldId id="273" r:id="rId20"/>
    <p:sldId id="274" r:id="rId21"/>
    <p:sldId id="275" r:id="rId22"/>
    <p:sldId id="281" r:id="rId23"/>
    <p:sldId id="292" r:id="rId24"/>
    <p:sldId id="280" r:id="rId25"/>
    <p:sldId id="293" r:id="rId26"/>
    <p:sldId id="283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9" autoAdjust="0"/>
  </p:normalViewPr>
  <p:slideViewPr>
    <p:cSldViewPr>
      <p:cViewPr>
        <p:scale>
          <a:sx n="113" d="100"/>
          <a:sy n="113" d="100"/>
        </p:scale>
        <p:origin x="-158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02FF6-8AB3-4D88-8C13-B3117AC6801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1F1EB-A232-49B1-8406-0A75FEB01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32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2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5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32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44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38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95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6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1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9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416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5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81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6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68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7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DA20-5752-453C-A45A-510E55C10414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D3B6-A7A1-45A2-8667-A21024B8274E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E271-0FF6-4503-B154-F5A54A7B65C3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1A5D-1721-41E2-97CA-6DC4597EF8B9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A0C-28A8-44D0-B8BB-E2DB121884AF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464-EA2A-4436-8D3B-EA9336A833DD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F023-8D05-4FBC-95B8-5A1BF930D5E3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C971-9D95-4BD9-BA3F-1BA73EF5DEA4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40D-1150-4F5C-889D-6D0F6F8DC12C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CEF7-0DC0-430F-A9B4-E7989052B6E7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5172-2568-4F4B-80CD-719568841107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FEAC79-D0A8-405D-B954-351093DD9E6C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doc/tutorial/variabl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rogramming.com/tips/tip/the-power-of-scanf" TargetMode="External"/><Relationship Id="rId2" Type="http://schemas.openxmlformats.org/officeDocument/2006/relationships/hyperlink" Target="http://www.cprogramming.com/tutorial/printf-format-strings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su.edu.sa/jebari_chaker/papers/C_for_Java_Programmers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eej.us/guide/bgnet/output/html/multipage/index.html" TargetMode="External"/><Relationship Id="rId4" Type="http://schemas.openxmlformats.org/officeDocument/2006/relationships/hyperlink" Target="http://www.cprogramming.com/tutorial/c-tutorial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CPSC 441 Tutorial</a:t>
            </a:r>
          </a:p>
          <a:p>
            <a:r>
              <a:rPr lang="en-US" dirty="0" smtClean="0"/>
              <a:t>TA: </a:t>
            </a:r>
            <a:r>
              <a:rPr lang="en-US" dirty="0"/>
              <a:t>F</a:t>
            </a:r>
            <a:r>
              <a:rPr lang="en-US" dirty="0" smtClean="0"/>
              <a:t>ang </a:t>
            </a:r>
            <a:r>
              <a:rPr lang="en-US" dirty="0" smtClean="0"/>
              <a:t>Wang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mtClean="0"/>
              <a:t>to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arguments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98082"/>
            <a:ext cx="56769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56769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2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example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no arguments, simplify: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</a:rPr>
              <a:t>  puts(“Hello World”);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</a:rPr>
              <a:t>  exit(0);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r>
              <a:rPr lang="en-US" dirty="0" smtClean="0"/>
              <a:t>Uses </a:t>
            </a:r>
            <a:r>
              <a:rPr lang="en-US" dirty="0" smtClean="0">
                <a:latin typeface="Courier New" pitchFamily="49" charset="0"/>
              </a:rPr>
              <a:t>exit()</a:t>
            </a:r>
            <a:r>
              <a:rPr lang="en-US" dirty="0" smtClean="0"/>
              <a:t> instead of return – same thing.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Data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060022"/>
              </p:ext>
            </p:extLst>
          </p:nvPr>
        </p:nvGraphicFramePr>
        <p:xfrm>
          <a:off x="304800" y="1371600"/>
          <a:ext cx="8534401" cy="4701252"/>
        </p:xfrm>
        <a:graphic>
          <a:graphicData uri="http://schemas.openxmlformats.org/drawingml/2006/table">
            <a:tbl>
              <a:tblPr/>
              <a:tblGrid>
                <a:gridCol w="1691503"/>
                <a:gridCol w="3032897"/>
                <a:gridCol w="1349633"/>
                <a:gridCol w="2460368"/>
              </a:tblGrid>
              <a:tr h="282292"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Name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Description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Size</a:t>
                      </a:r>
                      <a:r>
                        <a:rPr lang="en-US" sz="1700" dirty="0" smtClean="0">
                          <a:effectLst/>
                        </a:rPr>
                        <a:t>* (32bit)</a:t>
                      </a:r>
                      <a:endParaRPr lang="en-US" sz="1700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Range</a:t>
                      </a:r>
                      <a:r>
                        <a:rPr lang="en-US" sz="1700" dirty="0" smtClean="0">
                          <a:effectLst/>
                        </a:rPr>
                        <a:t>* (32bit system)</a:t>
                      </a:r>
                      <a:endParaRPr lang="en-US" sz="1700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41027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char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Character or small 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1byte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-128 to 127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255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27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short </a:t>
                      </a:r>
                      <a:r>
                        <a:rPr lang="en-US" sz="1700" b="1" dirty="0" err="1">
                          <a:effectLst/>
                        </a:rPr>
                        <a:t>int</a:t>
                      </a:r>
                      <a:r>
                        <a:rPr lang="en-US" sz="1700" b="1" dirty="0">
                          <a:effectLst/>
                        </a:rPr>
                        <a:t> (short)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Short 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-32768 to 32767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65535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053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effectLst/>
                        </a:rPr>
                        <a:t>int</a:t>
                      </a:r>
                      <a:endParaRPr lang="en-US" sz="1700" b="1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4bytes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-2147483648 to 2147483647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4294967295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053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long </a:t>
                      </a:r>
                      <a:r>
                        <a:rPr lang="en-US" sz="1700" b="1" dirty="0" err="1">
                          <a:effectLst/>
                        </a:rPr>
                        <a:t>int</a:t>
                      </a:r>
                      <a:r>
                        <a:rPr lang="en-US" sz="1700" b="1" dirty="0">
                          <a:effectLst/>
                        </a:rPr>
                        <a:t> (long)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Long integer.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-2147483648 to 2147483647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4294967295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2926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effectLst/>
                        </a:rPr>
                        <a:t>bool</a:t>
                      </a:r>
                      <a:endParaRPr lang="en-US" sz="1700" b="1" dirty="0">
                        <a:effectLst/>
                      </a:endParaRP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Boolean value. It can take one of two values: true or false.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1byte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true or false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92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float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Floating point number.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4bytes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+/- 3.4e +/- 38 (~7 digits)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09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double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Double precision floating point number.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+/- 1.7e +/- 308 (~15 digits)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09">
                <a:tc>
                  <a:txBody>
                    <a:bodyPr/>
                    <a:lstStyle/>
                    <a:p>
                      <a:r>
                        <a:rPr lang="en-US" sz="1700" b="1" dirty="0">
                          <a:effectLst/>
                        </a:rPr>
                        <a:t>long double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Long double precision floating point number.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8bytes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+/- 1.7e +/- 308 (~15 digits)</a:t>
                      </a:r>
                    </a:p>
                  </a:txBody>
                  <a:tcPr marL="39050" marR="39050" marT="19525" marB="1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14638" y="1611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200" y="6172200"/>
            <a:ext cx="7903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*Size</a:t>
            </a:r>
            <a:r>
              <a:rPr lang="en-US" dirty="0"/>
              <a:t> and </a:t>
            </a:r>
            <a:r>
              <a:rPr lang="en-US" i="1" dirty="0"/>
              <a:t>Range</a:t>
            </a:r>
            <a:r>
              <a:rPr lang="en-US" dirty="0"/>
              <a:t> depend on the system the program is compiled for.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6477000"/>
            <a:ext cx="731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From: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://www.cplusplus.com/doc/tutorial/variables/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21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Typecasting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876800"/>
            <a:ext cx="80581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600200"/>
            <a:ext cx="80581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9058" y="6409267"/>
            <a:ext cx="792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Caution: </a:t>
            </a:r>
            <a:r>
              <a:rPr lang="en-US" dirty="0" smtClean="0"/>
              <a:t>be careful with typecasting, especially implicit conversions.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36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and loops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b="1" dirty="0" smtClean="0"/>
              <a:t>IF statement:</a:t>
            </a:r>
          </a:p>
          <a:p>
            <a:pPr lvl="1">
              <a:buFont typeface="Wingdings" pitchFamily="2" charset="2"/>
              <a:buNone/>
            </a:pPr>
            <a:r>
              <a:rPr lang="en-US" altLang="zh-CN" dirty="0" smtClean="0"/>
              <a:t>if ( TRUE ) { /* Execute these statements if TRUE */ }</a:t>
            </a:r>
          </a:p>
          <a:p>
            <a:pPr lvl="1">
              <a:buFont typeface="Wingdings" pitchFamily="2" charset="2"/>
              <a:buNone/>
            </a:pPr>
            <a:r>
              <a:rPr lang="en-US" altLang="zh-CN" dirty="0" smtClean="0"/>
              <a:t> else { /* Execute these statements if FALSE */ }</a:t>
            </a:r>
          </a:p>
          <a:p>
            <a:pPr lvl="1">
              <a:buFont typeface="Wingdings" pitchFamily="2" charset="2"/>
              <a:buNone/>
            </a:pPr>
            <a:endParaRPr lang="en-US" altLang="zh-CN" dirty="0" smtClean="0"/>
          </a:p>
          <a:p>
            <a:pPr lvl="1"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if</a:t>
            </a:r>
            <a:r>
              <a:rPr lang="en-US" altLang="zh-CN" dirty="0" smtClean="0"/>
              <a:t> ( age &lt; 100 ) { /* If the age is less than 100 */</a:t>
            </a:r>
          </a:p>
          <a:p>
            <a:pPr lvl="1">
              <a:buFont typeface="Wingdings" pitchFamily="2" charset="2"/>
              <a:buNone/>
            </a:pPr>
            <a:r>
              <a:rPr lang="en-US" altLang="zh-CN" dirty="0" smtClean="0"/>
              <a:t> </a:t>
            </a:r>
            <a:r>
              <a:rPr lang="en-US" altLang="zh-CN" dirty="0" err="1" smtClean="0"/>
              <a:t>printf</a:t>
            </a:r>
            <a:r>
              <a:rPr lang="en-US" altLang="zh-CN" dirty="0" smtClean="0"/>
              <a:t> ("You are pretty young!\n" ); /* Just to show you it works... */ } </a:t>
            </a:r>
          </a:p>
          <a:p>
            <a:pPr lvl="1"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else if </a:t>
            </a:r>
            <a:r>
              <a:rPr lang="en-US" altLang="zh-CN" dirty="0" smtClean="0"/>
              <a:t>( age == 100 ) { /* I use else just to show an example */ </a:t>
            </a:r>
            <a:r>
              <a:rPr lang="en-US" altLang="zh-CN" dirty="0" err="1" smtClean="0"/>
              <a:t>printf</a:t>
            </a:r>
            <a:r>
              <a:rPr lang="en-US" altLang="zh-CN" dirty="0" smtClean="0"/>
              <a:t>( "You are old\n" ); } </a:t>
            </a:r>
          </a:p>
          <a:p>
            <a:pPr lvl="1"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else</a:t>
            </a:r>
            <a:r>
              <a:rPr lang="en-US" altLang="zh-CN" dirty="0" smtClean="0"/>
              <a:t> { </a:t>
            </a:r>
            <a:r>
              <a:rPr lang="en-US" altLang="zh-CN" dirty="0" err="1" smtClean="0"/>
              <a:t>printf</a:t>
            </a:r>
            <a:r>
              <a:rPr lang="en-US" altLang="zh-CN" dirty="0" smtClean="0"/>
              <a:t>( "You are really old\n" ); /* Executed if no other statement is */ }</a:t>
            </a:r>
            <a:endParaRPr lang="en-CA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and loops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ea typeface="宋体" charset="-122"/>
              </a:rPr>
              <a:t>C has several control structures for </a:t>
            </a:r>
            <a:r>
              <a:rPr lang="en-US" altLang="zh-CN" b="1" dirty="0" smtClean="0">
                <a:ea typeface="宋体" charset="-122"/>
              </a:rPr>
              <a:t>repetition</a:t>
            </a: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endParaRPr lang="en-CA" altLang="zh-CN" b="1" dirty="0" smtClean="0">
              <a:ea typeface="宋体" charset="-122"/>
            </a:endParaRPr>
          </a:p>
          <a:p>
            <a:pPr>
              <a:buNone/>
            </a:pPr>
            <a:endParaRPr lang="en-CA" altLang="zh-CN" dirty="0" smtClean="0"/>
          </a:p>
          <a:p>
            <a:pPr>
              <a:buNone/>
            </a:pPr>
            <a:endParaRPr lang="en-CA" altLang="zh-CN" dirty="0" smtClean="0"/>
          </a:p>
          <a:p>
            <a:pPr>
              <a:buNone/>
            </a:pPr>
            <a:endParaRPr lang="en-CA" altLang="zh-CN" dirty="0" smtClean="0"/>
          </a:p>
          <a:p>
            <a:pPr>
              <a:buNone/>
            </a:pPr>
            <a:r>
              <a:rPr lang="en-CA" altLang="zh-CN" dirty="0" smtClean="0"/>
              <a:t>          for ( x = 0; x &lt; 10; x++ ) {}</a:t>
            </a:r>
            <a:endParaRPr lang="en-US" altLang="zh-CN" b="1" dirty="0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Group 32"/>
          <p:cNvGraphicFramePr>
            <a:graphicFrameLocks noGrp="1"/>
          </p:cNvGraphicFramePr>
          <p:nvPr/>
        </p:nvGraphicFramePr>
        <p:xfrm>
          <a:off x="1371600" y="2362200"/>
          <a:ext cx="6477000" cy="3398520"/>
        </p:xfrm>
        <a:graphic>
          <a:graphicData uri="http://schemas.openxmlformats.org/drawingml/2006/table">
            <a:tbl>
              <a:tblPr/>
              <a:tblGrid>
                <a:gridCol w="3048000"/>
                <a:gridCol w="3429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Statement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repeats an action...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while(c) {}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zero or more times, while condition is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do {...} while(c)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one or more times,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while condition is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for (start; cond; upd)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zero or more times, with initialization and update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Array declaration: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a[];</a:t>
            </a:r>
          </a:p>
          <a:p>
            <a:endParaRPr lang="en-US" dirty="0" smtClean="0"/>
          </a:p>
          <a:p>
            <a:r>
              <a:rPr lang="en-US" dirty="0" smtClean="0"/>
              <a:t>C/C</a:t>
            </a:r>
            <a:r>
              <a:rPr lang="en-US" dirty="0"/>
              <a:t>++ arrays have no length </a:t>
            </a:r>
            <a:r>
              <a:rPr lang="en-US" dirty="0" smtClean="0"/>
              <a:t>attribute!</a:t>
            </a:r>
          </a:p>
          <a:p>
            <a:pPr lvl="1"/>
            <a:r>
              <a:rPr lang="en-US" dirty="0" smtClean="0"/>
              <a:t>Note: when </a:t>
            </a:r>
            <a:r>
              <a:rPr lang="en-US" dirty="0"/>
              <a:t>passing an array to a function, typically you have to pass the array size as a separate argument as well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You </a:t>
            </a:r>
            <a:r>
              <a:rPr lang="en-US" dirty="0"/>
              <a:t>have to take care of array bounds yourself</a:t>
            </a:r>
          </a:p>
          <a:p>
            <a:pPr marL="411480" lvl="1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input[10];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input[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= 20;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out of bound!</a:t>
            </a:r>
          </a:p>
          <a:p>
            <a:pPr marL="41148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= 5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 of bound!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This code could compile and run, but most likely, you’ll see unexpected behavior or crash your program.</a:t>
            </a:r>
          </a:p>
          <a:p>
            <a:endParaRPr lang="en-US" dirty="0" smtClean="0"/>
          </a:p>
          <a:p>
            <a:r>
              <a:rPr lang="en-US" dirty="0" smtClean="0"/>
              <a:t>Array’s </a:t>
            </a:r>
            <a:r>
              <a:rPr lang="en-US" dirty="0"/>
              <a:t>name is a pointer to its first </a:t>
            </a:r>
            <a:r>
              <a:rPr lang="en-US" dirty="0" smtClean="0"/>
              <a:t>element (C references arrays by the address of their first element)</a:t>
            </a:r>
          </a:p>
          <a:p>
            <a:r>
              <a:rPr lang="en-US" dirty="0" smtClean="0">
                <a:latin typeface="Courier New" pitchFamily="49" charset="0"/>
              </a:rPr>
              <a:t>array</a:t>
            </a:r>
            <a:r>
              <a:rPr lang="en-US" dirty="0" smtClean="0"/>
              <a:t> is equivalent to &amp;array[0]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/>
              <a:t> is a way to </a:t>
            </a:r>
            <a:r>
              <a:rPr lang="en-US" sz="2200" i="1" dirty="0"/>
              <a:t>logically</a:t>
            </a:r>
            <a:r>
              <a:rPr lang="en-US" sz="2200" dirty="0"/>
              <a:t> group related </a:t>
            </a:r>
            <a:r>
              <a:rPr lang="en-US" sz="2200" dirty="0" smtClean="0"/>
              <a:t>types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very similar to (but not same as) C++/java </a:t>
            </a:r>
            <a:r>
              <a:rPr lang="en-US" b="1" dirty="0" smtClean="0"/>
              <a:t>classes</a:t>
            </a:r>
          </a:p>
          <a:p>
            <a:pPr lvl="1"/>
            <a:r>
              <a:rPr lang="en-US" dirty="0" smtClean="0"/>
              <a:t>Is somehow a </a:t>
            </a:r>
            <a:r>
              <a:rPr lang="en-US" dirty="0"/>
              <a:t>class without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Members are always public (no encapsulation concept in c)</a:t>
            </a:r>
          </a:p>
          <a:p>
            <a:pPr lvl="1"/>
            <a:endParaRPr lang="en-US" dirty="0" smtClean="0"/>
          </a:p>
          <a:p>
            <a:r>
              <a:rPr lang="en-US" sz="2200" dirty="0" smtClean="0"/>
              <a:t>A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/>
              <a:t> component can be of any type (including other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/>
              <a:t> types), but cannot be </a:t>
            </a:r>
            <a:r>
              <a:rPr lang="en-US" sz="2200" dirty="0" smtClean="0"/>
              <a:t>recursive</a:t>
            </a:r>
          </a:p>
          <a:p>
            <a:endParaRPr lang="en-US" sz="2200" dirty="0" smtClean="0"/>
          </a:p>
          <a:p>
            <a:r>
              <a:rPr lang="en-US" sz="2200" dirty="0" smtClean="0"/>
              <a:t>Example: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67400" y="4953000"/>
            <a:ext cx="28956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4300" lvl="1"/>
            <a:r>
              <a:rPr lang="en-US" dirty="0" err="1">
                <a:solidFill>
                  <a:prstClr val="black"/>
                </a:solidFill>
                <a:latin typeface="Consolas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student{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char* name;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unsigned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ID;</a:t>
            </a:r>
          </a:p>
          <a:p>
            <a:pPr marL="114300" lvl="1"/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struct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Address;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};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4951274"/>
            <a:ext cx="28956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4300" lvl="1"/>
            <a:r>
              <a:rPr lang="en-US" dirty="0" err="1">
                <a:solidFill>
                  <a:prstClr val="black"/>
                </a:solidFill>
                <a:latin typeface="Consolas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address{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char*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street;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 smtClean="0">
                <a:solidFill>
                  <a:prstClr val="black"/>
                </a:solidFill>
                <a:latin typeface="Consolas"/>
              </a:rPr>
              <a:t>    char* city;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4300" lvl="1"/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char* zip;</a:t>
            </a:r>
          </a:p>
          <a:p>
            <a:pPr marL="114300" lvl="1"/>
            <a:r>
              <a:rPr lang="en-US" dirty="0" smtClean="0">
                <a:solidFill>
                  <a:prstClr val="black"/>
                </a:solidFill>
                <a:latin typeface="Consolas"/>
              </a:rPr>
              <a:t>};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pointer is just an address to some </a:t>
            </a:r>
            <a:r>
              <a:rPr lang="en-US" dirty="0" smtClean="0"/>
              <a:t>memory location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variable</a:t>
            </a:r>
          </a:p>
          <a:p>
            <a:pPr lvl="1"/>
            <a:r>
              <a:rPr lang="en-US" dirty="0"/>
              <a:t>Some dynamically allocated memory</a:t>
            </a:r>
          </a:p>
          <a:p>
            <a:pPr lvl="1"/>
            <a:r>
              <a:rPr lang="en-US" dirty="0"/>
              <a:t>Some function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cs typeface="Courier New" pitchFamily="49" charset="0"/>
              </a:rPr>
              <a:t> 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4369181"/>
            <a:ext cx="2057399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&amp;</a:t>
            </a:r>
            <a:r>
              <a:rPr lang="en-US" sz="1600" dirty="0" err="1" smtClean="0"/>
              <a:t>x</a:t>
            </a:r>
            <a:r>
              <a:rPr lang="en-US" sz="1600" dirty="0" smtClean="0"/>
              <a:t> (address of </a:t>
            </a:r>
            <a:r>
              <a:rPr lang="en-US" sz="1600" dirty="0" err="1" smtClean="0"/>
              <a:t>x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07531" y="436251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191000" y="4629210"/>
            <a:ext cx="100806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42816" y="3973894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*p = &amp;x;</a:t>
            </a:r>
            <a:endParaRPr lang="en-US" b="1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032301" y="3962400"/>
            <a:ext cx="1723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x = 4;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33598" y="5957887"/>
            <a:ext cx="2057399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Address of allocated 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42816" y="5562600"/>
            <a:ext cx="4182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*p = </a:t>
            </a:r>
            <a:r>
              <a:rPr lang="en-US" b="1" dirty="0" err="1" smtClean="0">
                <a:latin typeface="Courier New" charset="0"/>
              </a:rPr>
              <a:t>malloc</a:t>
            </a:r>
            <a:r>
              <a:rPr lang="en-US" b="1" dirty="0" smtClean="0">
                <a:latin typeface="Courier New" charset="0"/>
              </a:rPr>
              <a:t> (</a:t>
            </a:r>
            <a:r>
              <a:rPr lang="en-US" b="1" dirty="0" err="1" smtClean="0">
                <a:latin typeface="Courier New" charset="0"/>
              </a:rPr>
              <a:t>sizeof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);</a:t>
            </a:r>
            <a:endParaRPr lang="en-US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7531" y="6034087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191000" y="6300787"/>
            <a:ext cx="100806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585028" y="6034087"/>
            <a:ext cx="10855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allocated 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60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u="sng" dirty="0"/>
              <a:t>Declaration</a:t>
            </a:r>
            <a:r>
              <a:rPr lang="en-US" sz="2200" dirty="0"/>
              <a:t>:  </a:t>
            </a:r>
            <a:r>
              <a:rPr lang="en-US" sz="2100" dirty="0"/>
              <a:t>using “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100" dirty="0"/>
              <a:t>” symbol before variable name.</a:t>
            </a:r>
          </a:p>
          <a:p>
            <a:pPr marL="411480" lvl="1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 //creates pointer to integer</a:t>
            </a:r>
            <a:endParaRPr lang="en-US" sz="1400" b="1" dirty="0"/>
          </a:p>
          <a:p>
            <a:endParaRPr lang="en-US" u="sng" dirty="0" smtClean="0"/>
          </a:p>
          <a:p>
            <a:r>
              <a:rPr lang="en-US" sz="2200" u="sng" dirty="0" smtClean="0"/>
              <a:t>Allocation</a:t>
            </a:r>
            <a:r>
              <a:rPr lang="en-US" sz="2200" dirty="0"/>
              <a:t>:   </a:t>
            </a:r>
            <a:r>
              <a:rPr lang="en-US" sz="2100" dirty="0"/>
              <a:t>allocate new memory to a pointer using the </a:t>
            </a:r>
            <a:r>
              <a:rPr lang="en-US" sz="2100" dirty="0" smtClean="0"/>
              <a:t>keyword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100" dirty="0" smtClean="0"/>
              <a:t> </a:t>
            </a:r>
            <a:r>
              <a:rPr lang="en-US" sz="2100" dirty="0"/>
              <a:t>in </a:t>
            </a:r>
            <a:r>
              <a:rPr lang="en-US" sz="2100" dirty="0" smtClean="0"/>
              <a:t>C (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100" dirty="0" smtClean="0"/>
              <a:t> in C++)</a:t>
            </a:r>
            <a:endParaRPr lang="en-US" sz="2100" dirty="0"/>
          </a:p>
          <a:p>
            <a:pPr marL="411480" lvl="1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*p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*p =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));  //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array of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200" u="sng" dirty="0" err="1" smtClean="0"/>
              <a:t>Deallocation</a:t>
            </a:r>
            <a:r>
              <a:rPr lang="en-US" sz="2200" u="sng" dirty="0" smtClean="0"/>
              <a:t>:</a:t>
            </a:r>
            <a:r>
              <a:rPr lang="en-US" sz="2200" b="1" dirty="0" smtClean="0"/>
              <a:t> </a:t>
            </a:r>
            <a:r>
              <a:rPr lang="en-US" sz="2200" dirty="0" smtClean="0"/>
              <a:t>clear the allocated memory when you are done using it.  Otherwise, Memory Leak!!!  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free(p);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2200" u="sng" dirty="0" smtClean="0"/>
          </a:p>
          <a:p>
            <a:r>
              <a:rPr lang="en-US" sz="2200" u="sng" dirty="0" smtClean="0"/>
              <a:t>Dereferencing</a:t>
            </a:r>
            <a:r>
              <a:rPr lang="en-US" sz="2200" dirty="0" smtClean="0"/>
              <a:t>: accessing data from the pointer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*p;</a:t>
            </a:r>
          </a:p>
          <a:p>
            <a:pPr marL="41148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64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VS. Java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128" y="1719071"/>
            <a:ext cx="4038600" cy="399592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 program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of functions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function </a:t>
            </a:r>
            <a:r>
              <a:rPr lang="en-US" dirty="0" smtClean="0"/>
              <a:t>“main()” is called by the operating system as the starting function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Compile output: executable file. </a:t>
            </a:r>
            <a:r>
              <a:rPr lang="en-US" dirty="0"/>
              <a:t>Running</a:t>
            </a:r>
            <a:r>
              <a:rPr lang="en-US" dirty="0" smtClean="0"/>
              <a:t> the </a:t>
            </a:r>
            <a:r>
              <a:rPr lang="en-US" dirty="0"/>
              <a:t>executable (default name </a:t>
            </a:r>
            <a:r>
              <a:rPr lang="en-US" dirty="0" err="1"/>
              <a:t>a.out</a:t>
            </a:r>
            <a:r>
              <a:rPr lang="en-US" dirty="0"/>
              <a:t>) starts main function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Typically</a:t>
            </a:r>
            <a:r>
              <a:rPr lang="en-US" dirty="0"/>
              <a:t>, single program with all user code linked </a:t>
            </a:r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071"/>
            <a:ext cx="4038600" cy="399592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Java program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of classes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/>
              <a:t>containing main method is starting class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Running “java </a:t>
            </a:r>
            <a:r>
              <a:rPr lang="en-US" dirty="0" err="1" smtClean="0"/>
              <a:t>StartClass</a:t>
            </a:r>
            <a:r>
              <a:rPr lang="en-US" dirty="0" smtClean="0"/>
              <a:t>” </a:t>
            </a:r>
            <a:r>
              <a:rPr lang="en-US" dirty="0"/>
              <a:t>invokes </a:t>
            </a:r>
            <a:r>
              <a:rPr lang="en-US" dirty="0" err="1"/>
              <a:t>StartClass.main</a:t>
            </a:r>
            <a:r>
              <a:rPr lang="en-US" dirty="0"/>
              <a:t> method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JVM </a:t>
            </a:r>
            <a:r>
              <a:rPr lang="en-US" dirty="0"/>
              <a:t>loads other classes as required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9271" y="5924490"/>
            <a:ext cx="8229600" cy="400110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C++ is C extended with object oriented functionality (and more!)</a:t>
            </a:r>
          </a:p>
        </p:txBody>
      </p:sp>
    </p:spTree>
    <p:extLst>
      <p:ext uri="{BB962C8B-B14F-4D97-AF65-F5344CB8AC3E}">
        <p14:creationId xmlns:p14="http://schemas.microsoft.com/office/powerpoint/2010/main" val="40582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C, string is an array of </a:t>
            </a:r>
            <a:r>
              <a:rPr lang="en-US" b="1" dirty="0">
                <a:latin typeface="Courier New" charset="0"/>
              </a:rPr>
              <a:t>char</a:t>
            </a:r>
            <a:r>
              <a:rPr lang="en-US" dirty="0"/>
              <a:t> </a:t>
            </a:r>
            <a:r>
              <a:rPr lang="en-US" dirty="0" smtClean="0"/>
              <a:t>terminated with </a:t>
            </a:r>
            <a:r>
              <a:rPr lang="en-US" dirty="0"/>
              <a:t>“\0” (a null </a:t>
            </a:r>
            <a:r>
              <a:rPr lang="en-US" dirty="0" smtClean="0"/>
              <a:t>terminator: ‘\0’)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hello” = hello\0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Declaring </a:t>
            </a:r>
            <a:r>
              <a:rPr lang="en-US" dirty="0"/>
              <a:t>and initialize a string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US" sz="1800" b="1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1800" b="1" dirty="0" smtClean="0">
                <a:latin typeface="Courier New" charset="0"/>
              </a:rPr>
              <a:t>char str1[10];           </a:t>
            </a:r>
            <a:r>
              <a:rPr lang="en-US" sz="1400" dirty="0" smtClean="0">
                <a:latin typeface="Courier New" charset="0"/>
              </a:rPr>
              <a:t>// a </a:t>
            </a:r>
            <a:r>
              <a:rPr lang="en-US" sz="1400" dirty="0">
                <a:latin typeface="Courier New" charset="0"/>
              </a:rPr>
              <a:t>string of 10 </a:t>
            </a:r>
            <a:r>
              <a:rPr lang="en-US" sz="1400" dirty="0" smtClean="0">
                <a:latin typeface="Courier New" charset="0"/>
              </a:rPr>
              <a:t>characters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</a:rPr>
              <a:t>char </a:t>
            </a:r>
            <a:r>
              <a:rPr lang="en-US" sz="1800" b="1" dirty="0" smtClean="0">
                <a:latin typeface="Courier New" charset="0"/>
              </a:rPr>
              <a:t>str2[10]={“hello”}; </a:t>
            </a:r>
            <a:r>
              <a:rPr lang="en-US" sz="1400" dirty="0" smtClean="0">
                <a:latin typeface="Courier New" charset="0"/>
              </a:rPr>
              <a:t>//initialized string </a:t>
            </a:r>
            <a:endParaRPr lang="en-US" sz="1600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1800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</a:rPr>
              <a:t>char *</a:t>
            </a:r>
            <a:r>
              <a:rPr lang="en-US" sz="1800" b="1" dirty="0" smtClean="0">
                <a:latin typeface="Courier New" charset="0"/>
              </a:rPr>
              <a:t>strp1; </a:t>
            </a:r>
            <a:r>
              <a:rPr lang="en-US" sz="1800" dirty="0" smtClean="0">
                <a:latin typeface="Courier New" charset="0"/>
              </a:rPr>
              <a:t>		 </a:t>
            </a:r>
            <a:r>
              <a:rPr lang="en-US" sz="1400" dirty="0" smtClean="0">
                <a:latin typeface="Courier New" charset="0"/>
              </a:rPr>
              <a:t>// </a:t>
            </a:r>
            <a:r>
              <a:rPr lang="en-US" sz="1400" dirty="0">
                <a:latin typeface="Courier New" charset="0"/>
              </a:rPr>
              <a:t>a char pointer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smtClean="0">
                <a:latin typeface="Courier New" charset="0"/>
              </a:rPr>
              <a:t>char </a:t>
            </a:r>
            <a:r>
              <a:rPr lang="en-US" sz="1800" b="1" dirty="0">
                <a:latin typeface="Courier New" charset="0"/>
              </a:rPr>
              <a:t>*</a:t>
            </a:r>
            <a:r>
              <a:rPr lang="en-US" sz="1800" b="1" dirty="0" smtClean="0">
                <a:latin typeface="Courier New" charset="0"/>
              </a:rPr>
              <a:t>strp2 = </a:t>
            </a:r>
            <a:r>
              <a:rPr lang="en-US" sz="1800" b="1" dirty="0" err="1" smtClean="0">
                <a:latin typeface="Courier New" charset="0"/>
              </a:rPr>
              <a:t>malloc</a:t>
            </a:r>
            <a:r>
              <a:rPr lang="en-US" sz="1800" b="1" dirty="0" smtClean="0">
                <a:latin typeface="Courier New" charset="0"/>
              </a:rPr>
              <a:t>(</a:t>
            </a:r>
            <a:r>
              <a:rPr lang="en-US" sz="1800" b="1" dirty="0" err="1" smtClean="0">
                <a:latin typeface="Courier New" charset="0"/>
              </a:rPr>
              <a:t>sizeof</a:t>
            </a:r>
            <a:r>
              <a:rPr lang="en-US" sz="1800" b="1" dirty="0" smtClean="0">
                <a:latin typeface="Courier New" charset="0"/>
              </a:rPr>
              <a:t>(char)*10);</a:t>
            </a:r>
            <a:endParaRPr lang="en-US" sz="1400" b="1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400" dirty="0" smtClean="0">
                <a:latin typeface="Courier New" charset="0"/>
              </a:rPr>
              <a:t>		// a char pointer initialized to point to a </a:t>
            </a:r>
            <a:r>
              <a:rPr lang="en-US" sz="1400" dirty="0" err="1" smtClean="0">
                <a:latin typeface="Courier New" charset="0"/>
              </a:rPr>
              <a:t>chunck</a:t>
            </a:r>
            <a:r>
              <a:rPr lang="en-US" sz="1400" dirty="0" smtClean="0">
                <a:latin typeface="Courier New" charset="0"/>
              </a:rPr>
              <a:t> of memory.</a:t>
            </a:r>
            <a:endParaRPr lang="en-US" dirty="0" smtClean="0"/>
          </a:p>
          <a:p>
            <a:pPr lvl="1">
              <a:buNone/>
            </a:pPr>
            <a:endParaRPr lang="en-US" sz="18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en-US" sz="3000" dirty="0">
                <a:latin typeface="Lucida Console" charset="0"/>
              </a:rPr>
              <a:t>#include &lt;</a:t>
            </a:r>
            <a:r>
              <a:rPr lang="en-US" sz="3000" dirty="0" err="1">
                <a:latin typeface="Lucida Console" charset="0"/>
              </a:rPr>
              <a:t>string.h</a:t>
            </a:r>
            <a:r>
              <a:rPr lang="en-US" sz="3000" dirty="0">
                <a:latin typeface="Lucida Console" charset="0"/>
              </a:rPr>
              <a:t>&gt;</a:t>
            </a:r>
          </a:p>
          <a:p>
            <a:pPr marL="114300" indent="0">
              <a:buNone/>
            </a:pPr>
            <a:endParaRPr lang="en-US" sz="4500" dirty="0" smtClean="0"/>
          </a:p>
          <a:p>
            <a:pPr marL="114300" indent="0">
              <a:buNone/>
            </a:pPr>
            <a:r>
              <a:rPr lang="en-US" sz="7400" dirty="0" smtClean="0"/>
              <a:t>Functions</a:t>
            </a:r>
            <a:r>
              <a:rPr lang="en-US" sz="7400" dirty="0" smtClean="0"/>
              <a:t>:</a:t>
            </a:r>
            <a:endParaRPr lang="en-US" sz="7400" dirty="0"/>
          </a:p>
          <a:p>
            <a:r>
              <a:rPr lang="en-US" sz="49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, char *source)</a:t>
            </a:r>
          </a:p>
          <a:p>
            <a:pPr lvl="1"/>
            <a:r>
              <a:rPr lang="en-US" sz="5500" dirty="0"/>
              <a:t>copies chars from source array into </a:t>
            </a:r>
            <a:r>
              <a:rPr lang="en-US" sz="5500" dirty="0" err="1"/>
              <a:t>dest</a:t>
            </a:r>
            <a:r>
              <a:rPr lang="en-US" sz="5500" dirty="0"/>
              <a:t> array up to </a:t>
            </a:r>
            <a:r>
              <a:rPr lang="en-US" sz="5500" dirty="0" smtClean="0"/>
              <a:t>NUL</a:t>
            </a:r>
          </a:p>
          <a:p>
            <a:endParaRPr lang="en-US" sz="4900" dirty="0" smtClean="0">
              <a:latin typeface="Lucida Console" charset="0"/>
            </a:endParaRPr>
          </a:p>
          <a:p>
            <a:r>
              <a:rPr lang="en-US" sz="49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4900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sz="4900" b="1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4900" b="1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4900" b="1" dirty="0" smtClean="0">
                <a:latin typeface="Courier New" pitchFamily="49" charset="0"/>
                <a:cs typeface="Courier New" pitchFamily="49" charset="0"/>
              </a:rPr>
              <a:t>, char *source, </a:t>
            </a:r>
            <a:r>
              <a:rPr lang="en-US" sz="4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9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49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4900" dirty="0" smtClean="0"/>
              <a:t>copies </a:t>
            </a:r>
            <a:r>
              <a:rPr lang="en-US" sz="4900" dirty="0"/>
              <a:t>chars; stops after </a:t>
            </a:r>
            <a:r>
              <a:rPr lang="en-US" sz="4900" dirty="0" err="1"/>
              <a:t>num</a:t>
            </a:r>
            <a:r>
              <a:rPr lang="en-US" sz="4900" dirty="0"/>
              <a:t> chars if no NUL before that; </a:t>
            </a:r>
            <a:r>
              <a:rPr lang="en-US" sz="4900" dirty="0" smtClean="0"/>
              <a:t>appends NUL</a:t>
            </a:r>
            <a:endParaRPr lang="en-US" sz="4900" dirty="0"/>
          </a:p>
          <a:p>
            <a:endParaRPr lang="en-US" sz="4900" dirty="0" smtClean="0">
              <a:latin typeface="Lucida Console" charset="0"/>
            </a:endParaRPr>
          </a:p>
          <a:p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 char *source)</a:t>
            </a:r>
          </a:p>
          <a:p>
            <a:pPr lvl="1"/>
            <a:r>
              <a:rPr lang="en-US" sz="4900" dirty="0"/>
              <a:t>returns number of chars, excluding NUL</a:t>
            </a:r>
          </a:p>
          <a:p>
            <a:endParaRPr lang="en-US" sz="4900" dirty="0" smtClean="0">
              <a:latin typeface="Lucida Console" charset="0"/>
            </a:endParaRPr>
          </a:p>
          <a:p>
            <a:r>
              <a:rPr lang="en-US" sz="49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 char *source, 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4900" dirty="0"/>
              <a:t>returns pointer to first occurrence of </a:t>
            </a:r>
            <a:r>
              <a:rPr lang="en-US" sz="4900" dirty="0" err="1"/>
              <a:t>ch</a:t>
            </a:r>
            <a:r>
              <a:rPr lang="en-US" sz="4900" dirty="0"/>
              <a:t> in source; NUL if none</a:t>
            </a:r>
          </a:p>
          <a:p>
            <a:endParaRPr lang="en-US" sz="4900" dirty="0" smtClean="0">
              <a:latin typeface="Lucida Console" charset="0"/>
            </a:endParaRPr>
          </a:p>
          <a:p>
            <a:r>
              <a:rPr lang="en-US" sz="49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 char *source, </a:t>
            </a:r>
            <a:r>
              <a:rPr lang="en-US" sz="49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4900" b="1" dirty="0">
                <a:latin typeface="Courier New" pitchFamily="49" charset="0"/>
                <a:cs typeface="Courier New" pitchFamily="49" charset="0"/>
              </a:rPr>
              <a:t> char *search)</a:t>
            </a:r>
          </a:p>
          <a:p>
            <a:pPr lvl="1"/>
            <a:r>
              <a:rPr lang="en-US" sz="4900" dirty="0" smtClean="0"/>
              <a:t>return </a:t>
            </a:r>
            <a:r>
              <a:rPr lang="en-US" sz="4900" dirty="0"/>
              <a:t>pointer to first occurrence of search in source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855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94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File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7096-B522-1549-A89B-C6F61FC96178}" type="slidenum">
              <a:rPr lang="en-US"/>
              <a:pPr/>
              <a:t>22</a:t>
            </a:fld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371600"/>
            <a:ext cx="8305800" cy="4953000"/>
          </a:xfrm>
        </p:spPr>
        <p:txBody>
          <a:bodyPr>
            <a:no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000" b="1" dirty="0">
                <a:latin typeface="Lucida Console" charset="0"/>
              </a:rPr>
              <a:t>#include &lt;</a:t>
            </a:r>
            <a:r>
              <a:rPr lang="en-US" sz="2000" b="1" dirty="0" err="1">
                <a:latin typeface="Lucida Console" charset="0"/>
              </a:rPr>
              <a:t>stdio.h</a:t>
            </a:r>
            <a:r>
              <a:rPr lang="en-US" sz="2000" b="1" dirty="0">
                <a:latin typeface="Lucida Console" charset="0"/>
              </a:rPr>
              <a:t>&gt;</a:t>
            </a: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Formatted </a:t>
            </a:r>
            <a:r>
              <a:rPr lang="en-US" sz="1800" dirty="0" smtClean="0"/>
              <a:t>I/O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scan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*format, ...)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read from standard input and store according to format.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*format, ...)</a:t>
            </a:r>
          </a:p>
          <a:p>
            <a:pPr lvl="1"/>
            <a:r>
              <a:rPr lang="en-US" sz="1800" dirty="0" smtClean="0"/>
              <a:t>write to standard output according to format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File </a:t>
            </a:r>
            <a:r>
              <a:rPr lang="en-US" sz="1800" dirty="0" smtClean="0"/>
              <a:t>I/O:  </a:t>
            </a:r>
            <a:r>
              <a:rPr lang="en-US" sz="1800" b="1" dirty="0" smtClean="0">
                <a:latin typeface="Courier New" charset="0"/>
              </a:rPr>
              <a:t>FILE *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FILE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*path,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char *mode)</a:t>
            </a:r>
          </a:p>
          <a:p>
            <a:pPr lvl="1"/>
            <a:r>
              <a:rPr lang="en-US" sz="1800" dirty="0" smtClean="0"/>
              <a:t>open a file and return the file </a:t>
            </a:r>
            <a:r>
              <a:rPr lang="en-US" sz="1800" dirty="0" smtClean="0"/>
              <a:t>descriptor</a:t>
            </a:r>
          </a:p>
          <a:p>
            <a:pPr lvl="1"/>
            <a:r>
              <a:rPr lang="en-US" sz="1800" dirty="0"/>
              <a:t>FILE *</a:t>
            </a:r>
            <a:r>
              <a:rPr lang="en-US" sz="1800" dirty="0" err="1"/>
              <a:t>fp</a:t>
            </a:r>
            <a:r>
              <a:rPr lang="en-US" sz="1800" dirty="0"/>
              <a:t>; </a:t>
            </a:r>
          </a:p>
          <a:p>
            <a:pPr lvl="1"/>
            <a:r>
              <a:rPr lang="en-US" sz="1800" dirty="0" err="1" smtClean="0"/>
              <a:t>fp</a:t>
            </a:r>
            <a:r>
              <a:rPr lang="en-US" sz="1800" dirty="0" smtClean="0"/>
              <a:t>=</a:t>
            </a:r>
            <a:r>
              <a:rPr lang="en-US" sz="1800" dirty="0" err="1" smtClean="0"/>
              <a:t>fopen</a:t>
            </a:r>
            <a:r>
              <a:rPr lang="en-US" sz="1800" dirty="0"/>
              <a:t>("c:\\test.txt", "r");</a:t>
            </a:r>
          </a:p>
          <a:p>
            <a:pPr marL="411480" lvl="1" indent="0">
              <a:buNone/>
            </a:pPr>
            <a:endParaRPr lang="en-US" sz="1800" b="1" dirty="0" smtClean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 *stream)</a:t>
            </a:r>
          </a:p>
          <a:p>
            <a:pPr lvl="1"/>
            <a:r>
              <a:rPr lang="en-US" sz="1800" dirty="0" smtClean="0"/>
              <a:t>close the file; return 0 if </a:t>
            </a:r>
            <a:r>
              <a:rPr lang="en-US" sz="1800" dirty="0" smtClean="0"/>
              <a:t>successful</a:t>
            </a:r>
            <a:r>
              <a:rPr lang="en-US" sz="1800" dirty="0" smtClean="0"/>
              <a:t>, EOF if </a:t>
            </a:r>
            <a:r>
              <a:rPr lang="en-US" sz="1800" dirty="0" smtClean="0"/>
              <a:t>not</a:t>
            </a:r>
          </a:p>
          <a:p>
            <a:pPr lvl="1"/>
            <a:r>
              <a:rPr lang="en-US" sz="1800" dirty="0" err="1"/>
              <a:t>fclose</a:t>
            </a:r>
            <a:r>
              <a:rPr lang="en-US" sz="1800" dirty="0"/>
              <a:t>(</a:t>
            </a:r>
            <a:r>
              <a:rPr lang="en-US" sz="1800" dirty="0" err="1"/>
              <a:t>fp</a:t>
            </a:r>
            <a:r>
              <a:rPr lang="en-US" sz="1800" dirty="0"/>
              <a:t>);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059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File I/O, Reading </a:t>
            </a:r>
            <a:r>
              <a:rPr lang="en-US" b="1" dirty="0"/>
              <a:t>and </a:t>
            </a:r>
            <a:r>
              <a:rPr lang="en-US" b="1" dirty="0" smtClean="0"/>
              <a:t>writing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fprintf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fscanf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work with text </a:t>
            </a:r>
            <a:r>
              <a:rPr lang="en-US" dirty="0" smtClean="0"/>
              <a:t>output </a:t>
            </a:r>
            <a:r>
              <a:rPr lang="en-US" dirty="0"/>
              <a:t>and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</a:t>
            </a:r>
            <a:r>
              <a:rPr lang="en-US" dirty="0" err="1" smtClean="0">
                <a:hlinkClick r:id="rId2"/>
              </a:rPr>
              <a:t>printf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>
                <a:hlinkClick r:id="rId3"/>
              </a:rPr>
              <a:t>scanf</a:t>
            </a:r>
            <a:r>
              <a:rPr lang="en-US" dirty="0"/>
              <a:t> except that you must pass the FILE pointer as first argument. For example</a:t>
            </a:r>
            <a:r>
              <a:rPr lang="en-US" dirty="0" smtClean="0"/>
              <a:t>:</a:t>
            </a:r>
          </a:p>
          <a:p>
            <a:pPr lvl="2"/>
            <a:r>
              <a:rPr lang="en-US" dirty="0"/>
              <a:t>FILE *</a:t>
            </a:r>
            <a:r>
              <a:rPr lang="en-US" dirty="0" err="1"/>
              <a:t>fp</a:t>
            </a:r>
            <a:r>
              <a:rPr lang="en-US" dirty="0"/>
              <a:t>; </a:t>
            </a:r>
            <a:endParaRPr lang="en-US" dirty="0" smtClean="0"/>
          </a:p>
          <a:p>
            <a:pPr lvl="2"/>
            <a:r>
              <a:rPr lang="en-US" dirty="0" err="1" smtClean="0"/>
              <a:t>fp</a:t>
            </a:r>
            <a:r>
              <a:rPr lang="en-US" dirty="0" smtClean="0"/>
              <a:t>=</a:t>
            </a:r>
            <a:r>
              <a:rPr lang="en-US" dirty="0" err="1" smtClean="0"/>
              <a:t>fopen</a:t>
            </a:r>
            <a:r>
              <a:rPr lang="en-US" dirty="0"/>
              <a:t>("c:\\test.txt", "w"); </a:t>
            </a:r>
            <a:endParaRPr lang="en-US" dirty="0" smtClean="0"/>
          </a:p>
          <a:p>
            <a:pPr lvl="2"/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/>
              <a:t>, "Testing...\n</a:t>
            </a:r>
            <a:r>
              <a:rPr lang="en-US" dirty="0" smtClean="0"/>
              <a:t>");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29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File I/O, Reading and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229600" cy="4373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Other </a:t>
            </a:r>
            <a:r>
              <a:rPr lang="en-US" sz="2800" dirty="0"/>
              <a:t>I/O operations:</a:t>
            </a:r>
            <a:endParaRPr lang="en-US" sz="2800" dirty="0">
              <a:latin typeface="Courier New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000" dirty="0"/>
              <a:t>read the next character from </a:t>
            </a:r>
            <a:r>
              <a:rPr lang="en-US" sz="2000" dirty="0" err="1"/>
              <a:t>stdin</a:t>
            </a:r>
            <a:r>
              <a:rPr lang="en-US" sz="2000" dirty="0"/>
              <a:t>;  returns EOF if </a:t>
            </a:r>
            <a:r>
              <a:rPr lang="en-US" sz="2000" dirty="0" smtClean="0"/>
              <a:t>none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/>
            <a:r>
              <a:rPr lang="en-US" sz="2000" dirty="0"/>
              <a:t>returns a character from the specified FILE</a:t>
            </a:r>
            <a:endParaRPr lang="en-US" sz="2000" dirty="0" smtClean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size, FILE *in)</a:t>
            </a:r>
          </a:p>
          <a:p>
            <a:pPr lvl="1"/>
            <a:r>
              <a:rPr lang="en-US" sz="2000" dirty="0"/>
              <a:t>read the next line from a file into </a:t>
            </a:r>
            <a:r>
              <a:rPr lang="en-US" sz="2000" dirty="0" err="1" smtClean="0"/>
              <a:t>buf</a:t>
            </a:r>
            <a:endParaRPr lang="en-US" sz="2000" dirty="0" smtClean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c);</a:t>
            </a:r>
          </a:p>
          <a:p>
            <a:pPr lvl="1"/>
            <a:r>
              <a:rPr lang="en-US" sz="2000" dirty="0"/>
              <a:t>writes the character to the console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FILE *out)</a:t>
            </a:r>
          </a:p>
          <a:p>
            <a:pPr lvl="1"/>
            <a:r>
              <a:rPr lang="en-US" sz="2000" dirty="0"/>
              <a:t>output the string to a file, stopping at ‘\</a:t>
            </a:r>
            <a:r>
              <a:rPr lang="en-US" sz="2000" dirty="0" smtClean="0"/>
              <a:t>0’</a:t>
            </a:r>
          </a:p>
          <a:p>
            <a:pPr lvl="1"/>
            <a:r>
              <a:rPr lang="en-US" sz="2000" dirty="0" smtClean="0"/>
              <a:t>returns </a:t>
            </a:r>
            <a:r>
              <a:rPr lang="en-US" sz="2000" dirty="0"/>
              <a:t>number of characters written or </a:t>
            </a:r>
            <a:r>
              <a:rPr lang="en-US" sz="2000" dirty="0" smtClean="0"/>
              <a:t>EOF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39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// read all characters from a file, outputting only the letter </a:t>
            </a:r>
            <a:r>
              <a:rPr lang="en-US" sz="3800" dirty="0" smtClean="0"/>
              <a:t>'b's </a:t>
            </a:r>
            <a:r>
              <a:rPr lang="en-US" sz="3800" dirty="0"/>
              <a:t>it finds in the </a:t>
            </a:r>
            <a:r>
              <a:rPr lang="en-US" sz="3800" dirty="0" smtClean="0"/>
              <a:t>file </a:t>
            </a:r>
            <a:endParaRPr lang="en-US" sz="5100" dirty="0" smtClean="0"/>
          </a:p>
          <a:p>
            <a:pPr lvl="1"/>
            <a:r>
              <a:rPr lang="en-US" sz="4200" dirty="0" smtClean="0"/>
              <a:t>#</a:t>
            </a:r>
            <a:r>
              <a:rPr lang="en-US" sz="4200" dirty="0"/>
              <a:t>include &lt;</a:t>
            </a:r>
            <a:r>
              <a:rPr lang="en-US" sz="4200" dirty="0" err="1"/>
              <a:t>stdio.h</a:t>
            </a:r>
            <a:r>
              <a:rPr lang="en-US" sz="4200" dirty="0"/>
              <a:t>&gt; </a:t>
            </a:r>
            <a:endParaRPr lang="en-US" sz="4200" dirty="0" smtClean="0"/>
          </a:p>
          <a:p>
            <a:pPr lvl="1"/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/>
              <a:t>main(void) </a:t>
            </a:r>
            <a:endParaRPr lang="en-US" sz="3800" dirty="0" smtClean="0"/>
          </a:p>
          <a:p>
            <a:pPr lvl="1"/>
            <a:r>
              <a:rPr lang="en-US" sz="3300" dirty="0" smtClean="0"/>
              <a:t>{ </a:t>
            </a:r>
          </a:p>
          <a:p>
            <a:pPr lvl="2"/>
            <a:r>
              <a:rPr lang="en-US" sz="4200" dirty="0" smtClean="0"/>
              <a:t>FILE </a:t>
            </a:r>
            <a:r>
              <a:rPr lang="en-US" sz="4200" dirty="0"/>
              <a:t>*</a:t>
            </a:r>
            <a:r>
              <a:rPr lang="en-US" sz="4200" dirty="0" err="1"/>
              <a:t>fp</a:t>
            </a:r>
            <a:r>
              <a:rPr lang="en-US" sz="4200" dirty="0"/>
              <a:t>; </a:t>
            </a:r>
            <a:endParaRPr lang="en-US" sz="4200" dirty="0" smtClean="0"/>
          </a:p>
          <a:p>
            <a:pPr lvl="2"/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/>
              <a:t>c; </a:t>
            </a:r>
            <a:endParaRPr lang="en-US" sz="4200" dirty="0" smtClean="0"/>
          </a:p>
          <a:p>
            <a:pPr lvl="2"/>
            <a:r>
              <a:rPr lang="en-US" sz="4200" dirty="0" err="1" smtClean="0"/>
              <a:t>fp</a:t>
            </a:r>
            <a:r>
              <a:rPr lang="en-US" sz="4200" dirty="0" smtClean="0"/>
              <a:t> </a:t>
            </a:r>
            <a:r>
              <a:rPr lang="en-US" sz="4200" dirty="0"/>
              <a:t>= </a:t>
            </a:r>
            <a:r>
              <a:rPr lang="en-US" sz="4200" dirty="0" err="1"/>
              <a:t>fopen</a:t>
            </a:r>
            <a:r>
              <a:rPr lang="en-US" sz="4200" dirty="0"/>
              <a:t>("datafile.txt", "r"); // error check this! </a:t>
            </a:r>
            <a:endParaRPr lang="en-US" sz="4200" dirty="0" smtClean="0"/>
          </a:p>
          <a:p>
            <a:pPr lvl="2"/>
            <a:endParaRPr lang="en-US" sz="3600" dirty="0" smtClean="0"/>
          </a:p>
          <a:p>
            <a:pPr lvl="2"/>
            <a:r>
              <a:rPr lang="en-US" sz="4200" dirty="0" smtClean="0"/>
              <a:t>// </a:t>
            </a:r>
            <a:r>
              <a:rPr lang="en-US" sz="4200" dirty="0"/>
              <a:t>this while-statement assigns into c, and then checks against </a:t>
            </a:r>
            <a:r>
              <a:rPr lang="en-US" sz="4200" dirty="0" smtClean="0"/>
              <a:t>EOF</a:t>
            </a:r>
            <a:r>
              <a:rPr lang="en-US" sz="4200" dirty="0"/>
              <a:t>: </a:t>
            </a:r>
            <a:endParaRPr lang="en-US" sz="4200" dirty="0" smtClean="0"/>
          </a:p>
          <a:p>
            <a:pPr lvl="2"/>
            <a:r>
              <a:rPr lang="en-US" sz="4200" dirty="0" smtClean="0"/>
              <a:t>while</a:t>
            </a:r>
            <a:r>
              <a:rPr lang="en-US" sz="4200" dirty="0"/>
              <a:t>((c = </a:t>
            </a:r>
            <a:r>
              <a:rPr lang="en-US" sz="4200" dirty="0" err="1"/>
              <a:t>fgetc</a:t>
            </a:r>
            <a:r>
              <a:rPr lang="en-US" sz="4200" dirty="0"/>
              <a:t>(</a:t>
            </a:r>
            <a:r>
              <a:rPr lang="en-US" sz="4200" dirty="0" err="1"/>
              <a:t>fp</a:t>
            </a:r>
            <a:r>
              <a:rPr lang="en-US" sz="4200" dirty="0"/>
              <a:t>)) != EOF) </a:t>
            </a:r>
            <a:r>
              <a:rPr lang="en-US" sz="4200" dirty="0" smtClean="0"/>
              <a:t>{ </a:t>
            </a:r>
          </a:p>
          <a:p>
            <a:pPr lvl="4"/>
            <a:r>
              <a:rPr lang="en-US" sz="3800" dirty="0" smtClean="0"/>
              <a:t>if </a:t>
            </a:r>
            <a:r>
              <a:rPr lang="en-US" sz="3800" dirty="0"/>
              <a:t>(c == 'b') { </a:t>
            </a:r>
            <a:endParaRPr lang="en-US" sz="3800" dirty="0" smtClean="0"/>
          </a:p>
          <a:p>
            <a:pPr lvl="5"/>
            <a:r>
              <a:rPr lang="en-US" sz="3800" dirty="0" err="1" smtClean="0"/>
              <a:t>putchar</a:t>
            </a:r>
            <a:r>
              <a:rPr lang="en-US" sz="3800" dirty="0" smtClean="0"/>
              <a:t>(c</a:t>
            </a:r>
            <a:r>
              <a:rPr lang="en-US" sz="3800" dirty="0"/>
              <a:t>); </a:t>
            </a:r>
            <a:endParaRPr lang="en-US" sz="3800" dirty="0" smtClean="0"/>
          </a:p>
          <a:p>
            <a:pPr marL="1417320" lvl="5" indent="0">
              <a:buNone/>
            </a:pPr>
            <a:r>
              <a:rPr lang="en-US" sz="3300" dirty="0" smtClean="0"/>
              <a:t>}</a:t>
            </a:r>
          </a:p>
          <a:p>
            <a:pPr lvl="2"/>
            <a:r>
              <a:rPr lang="en-US" sz="3600" dirty="0" smtClean="0"/>
              <a:t>}</a:t>
            </a:r>
          </a:p>
          <a:p>
            <a:pPr lvl="2"/>
            <a:r>
              <a:rPr lang="en-US" sz="3800" dirty="0" err="1" smtClean="0"/>
              <a:t>fclose</a:t>
            </a:r>
            <a:r>
              <a:rPr lang="en-US" sz="3800" dirty="0" smtClean="0"/>
              <a:t>(</a:t>
            </a:r>
            <a:r>
              <a:rPr lang="en-US" sz="3800" dirty="0" err="1" smtClean="0"/>
              <a:t>fp</a:t>
            </a:r>
            <a:r>
              <a:rPr lang="en-US" sz="3800" dirty="0"/>
              <a:t>); </a:t>
            </a:r>
            <a:endParaRPr lang="en-US" sz="3800" dirty="0" smtClean="0"/>
          </a:p>
          <a:p>
            <a:pPr lvl="2"/>
            <a:r>
              <a:rPr lang="en-US" sz="3800" dirty="0" smtClean="0"/>
              <a:t>return </a:t>
            </a:r>
            <a:r>
              <a:rPr lang="en-US" sz="3800" dirty="0"/>
              <a:t>0; </a:t>
            </a:r>
            <a:endParaRPr lang="en-US" sz="3400" dirty="0" smtClean="0"/>
          </a:p>
          <a:p>
            <a:pPr lvl="1"/>
            <a:r>
              <a:rPr lang="en-US" sz="3300" dirty="0" smtClean="0"/>
              <a:t>}</a:t>
            </a:r>
          </a:p>
          <a:p>
            <a:pPr lvl="1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4008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100" dirty="0"/>
              <a:t>From: </a:t>
            </a:r>
            <a:r>
              <a:rPr lang="en-US" sz="1100" dirty="0" smtClean="0"/>
              <a:t>http</a:t>
            </a:r>
            <a:r>
              <a:rPr lang="en-US" sz="1100" dirty="0"/>
              <a:t>://beej.us/guide/bgc/output/html/multipage/getc.html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5647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write some code!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 C program: </a:t>
            </a:r>
          </a:p>
          <a:p>
            <a:pPr lvl="1"/>
            <a:r>
              <a:rPr lang="en-US" dirty="0" smtClean="0"/>
              <a:t>Input: list of grades of student homework.</a:t>
            </a:r>
          </a:p>
          <a:p>
            <a:pPr lvl="1"/>
            <a:r>
              <a:rPr lang="en-US" dirty="0" smtClean="0"/>
              <a:t>Output: The computed final marks.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05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382000" cy="4373563"/>
          </a:xfrm>
        </p:spPr>
        <p:txBody>
          <a:bodyPr/>
          <a:lstStyle/>
          <a:p>
            <a:r>
              <a:rPr lang="en-US" sz="2000" dirty="0"/>
              <a:t>C for Java </a:t>
            </a:r>
            <a:r>
              <a:rPr lang="en-US" sz="2000" dirty="0" smtClean="0"/>
              <a:t>programmers:</a:t>
            </a:r>
          </a:p>
          <a:p>
            <a:pPr marL="114300" indent="0">
              <a:buNone/>
            </a:pPr>
            <a:r>
              <a:rPr lang="en-US" sz="1600" dirty="0" smtClean="0">
                <a:hlinkClick r:id="rId3"/>
              </a:rPr>
              <a:t>http://faculty.ksu.edu.sa/jebari_chaker/papers/C_for_Java_Programmers.pdf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3"/>
              </a:rPr>
              <a:t>http://www.cs.columbia.edu/~hgs/teaching/ap/slides/CforJavaProgrammers.ppt</a:t>
            </a:r>
          </a:p>
          <a:p>
            <a:endParaRPr lang="en-US" sz="2000" dirty="0" smtClean="0"/>
          </a:p>
          <a:p>
            <a:r>
              <a:rPr lang="en-US" sz="2000" dirty="0" smtClean="0"/>
              <a:t>C tutorial:</a:t>
            </a:r>
          </a:p>
          <a:p>
            <a:pPr marL="114300" indent="0">
              <a:buNone/>
            </a:pP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://www.cprogramming.com/tutorial/c-tutorial.html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r>
              <a:rPr lang="en-US" sz="2000" dirty="0" smtClean="0"/>
              <a:t>Socket programming with C: (for next session)</a:t>
            </a:r>
          </a:p>
          <a:p>
            <a:pPr lvl="1"/>
            <a:r>
              <a:rPr lang="en-US" sz="1600" dirty="0" err="1"/>
              <a:t>Beej's</a:t>
            </a:r>
            <a:r>
              <a:rPr lang="en-US" sz="1600" dirty="0"/>
              <a:t> Guide to Network </a:t>
            </a:r>
            <a:r>
              <a:rPr lang="en-US" sz="1600" dirty="0" smtClean="0"/>
              <a:t>Programming Using </a:t>
            </a:r>
            <a:r>
              <a:rPr lang="en-US" sz="1600" dirty="0"/>
              <a:t>Internet </a:t>
            </a:r>
            <a:r>
              <a:rPr lang="en-US" sz="1600" dirty="0" smtClean="0"/>
              <a:t>Sockets</a:t>
            </a:r>
            <a:r>
              <a:rPr lang="en-US" sz="1600" dirty="0">
                <a:hlinkClick r:id="rId5"/>
              </a:rPr>
              <a:t> http://beej.us/guide/bgnet/output/html/multipage/index.html</a:t>
            </a:r>
            <a:endParaRPr lang="en-US" sz="1600" dirty="0" smtClean="0"/>
          </a:p>
          <a:p>
            <a:pPr lvl="1"/>
            <a:endParaRPr lang="en-US" sz="1600" dirty="0"/>
          </a:p>
          <a:p>
            <a:pPr marL="411480" lvl="1" indent="0">
              <a:buNone/>
            </a:pPr>
            <a:endParaRPr lang="en-US" sz="1600" dirty="0">
              <a:hlinkClick r:id="rId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0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70000" lnSpcReduction="20000"/>
          </a:bodyPr>
          <a:lstStyle/>
          <a:p>
            <a:r>
              <a:rPr lang="en-CA" sz="2800" b="1" dirty="0" smtClean="0">
                <a:latin typeface="Courier New" pitchFamily="49" charset="0"/>
              </a:rPr>
              <a:t>#include &lt;</a:t>
            </a:r>
            <a:r>
              <a:rPr lang="en-CA" sz="2800" b="1" dirty="0" err="1" smtClean="0">
                <a:latin typeface="Courier New" pitchFamily="49" charset="0"/>
              </a:rPr>
              <a:t>stdio.h</a:t>
            </a:r>
            <a:r>
              <a:rPr lang="en-CA" sz="2800" b="1" dirty="0" smtClean="0">
                <a:latin typeface="Courier New" pitchFamily="49" charset="0"/>
              </a:rPr>
              <a:t>&gt;</a:t>
            </a:r>
          </a:p>
          <a:p>
            <a:endParaRPr lang="en-CA" sz="2800" b="1" dirty="0" smtClean="0">
              <a:latin typeface="Courier New" pitchFamily="49" charset="0"/>
            </a:endParaRPr>
          </a:p>
          <a:p>
            <a:r>
              <a:rPr lang="en-CA" sz="2800" b="1" dirty="0" smtClean="0">
                <a:latin typeface="Courier New" pitchFamily="49" charset="0"/>
              </a:rPr>
              <a:t>void main(void)</a:t>
            </a:r>
          </a:p>
          <a:p>
            <a:r>
              <a:rPr lang="en-CA" sz="2800" b="1" dirty="0" smtClean="0">
                <a:latin typeface="Courier New" pitchFamily="49" charset="0"/>
              </a:rPr>
              <a:t>{</a:t>
            </a:r>
          </a:p>
          <a:p>
            <a:r>
              <a:rPr lang="en-CA" sz="2800" b="1" dirty="0" smtClean="0">
                <a:latin typeface="Courier New" pitchFamily="49" charset="0"/>
              </a:rPr>
              <a:t>    </a:t>
            </a:r>
            <a:r>
              <a:rPr lang="en-CA" sz="2800" b="1" dirty="0" err="1" smtClean="0">
                <a:latin typeface="Courier New" pitchFamily="49" charset="0"/>
              </a:rPr>
              <a:t>printf</a:t>
            </a:r>
            <a:r>
              <a:rPr lang="en-CA" sz="2800" b="1" dirty="0" smtClean="0">
                <a:latin typeface="Courier New" pitchFamily="49" charset="0"/>
              </a:rPr>
              <a:t>(“Hello World. \n \t and you ! \n ”);</a:t>
            </a:r>
          </a:p>
          <a:p>
            <a:r>
              <a:rPr lang="en-CA" sz="2800" b="1" dirty="0" smtClean="0">
                <a:latin typeface="Courier New" pitchFamily="49" charset="0"/>
              </a:rPr>
              <a:t>		/* print out a message */</a:t>
            </a:r>
          </a:p>
          <a:p>
            <a:r>
              <a:rPr lang="en-CA" sz="2800" b="1" dirty="0" smtClean="0">
                <a:latin typeface="Courier New" pitchFamily="49" charset="0"/>
              </a:rPr>
              <a:t>    return;</a:t>
            </a:r>
          </a:p>
          <a:p>
            <a:r>
              <a:rPr lang="en-CA" sz="2800" b="1" dirty="0" smtClean="0">
                <a:latin typeface="Courier New" pitchFamily="49" charset="0"/>
              </a:rPr>
              <a:t>}</a:t>
            </a:r>
          </a:p>
          <a:p>
            <a:endParaRPr lang="en-CA" sz="2800" b="1" dirty="0" smtClean="0">
              <a:latin typeface="Courier New" pitchFamily="49" charset="0"/>
            </a:endParaRPr>
          </a:p>
          <a:p>
            <a:endParaRPr lang="en-CA" sz="2800" b="1" dirty="0" smtClean="0">
              <a:latin typeface="Arial Black" pitchFamily="34" charset="0"/>
            </a:endParaRPr>
          </a:p>
          <a:p>
            <a:r>
              <a:rPr lang="en-CA" sz="2800" b="1" dirty="0" smtClean="0"/>
              <a:t>$Hello World.</a:t>
            </a:r>
          </a:p>
          <a:p>
            <a:r>
              <a:rPr lang="en-CA" sz="2800" b="1" dirty="0" smtClean="0"/>
              <a:t>	and you !</a:t>
            </a:r>
          </a:p>
          <a:p>
            <a:r>
              <a:rPr lang="en-CA" sz="2800" b="1" dirty="0" smtClean="0"/>
              <a:t>$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80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example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1800" b="1" dirty="0" smtClean="0">
                <a:latin typeface="Courier New" pitchFamily="49" charset="0"/>
              </a:rPr>
              <a:t>#include &lt;</a:t>
            </a:r>
            <a:r>
              <a:rPr lang="en-CA" sz="1800" b="1" dirty="0" err="1" smtClean="0">
                <a:latin typeface="Courier New" pitchFamily="49" charset="0"/>
              </a:rPr>
              <a:t>stdio.h</a:t>
            </a:r>
            <a:r>
              <a:rPr lang="en-CA" sz="1800" b="1" dirty="0" smtClean="0">
                <a:latin typeface="Courier New" pitchFamily="49" charset="0"/>
              </a:rPr>
              <a:t>&gt;</a:t>
            </a:r>
          </a:p>
          <a:p>
            <a:pPr lvl="1"/>
            <a:r>
              <a:rPr lang="en-CA" dirty="0" smtClean="0"/>
              <a:t>include header file </a:t>
            </a:r>
            <a:r>
              <a:rPr lang="en-CA" dirty="0" err="1" smtClean="0">
                <a:latin typeface="Courier New" pitchFamily="49" charset="0"/>
              </a:rPr>
              <a:t>stdio.h</a:t>
            </a:r>
            <a:endParaRPr lang="en-CA" dirty="0" smtClean="0">
              <a:latin typeface="Courier New" pitchFamily="49" charset="0"/>
            </a:endParaRPr>
          </a:p>
          <a:p>
            <a:pPr lvl="1"/>
            <a:r>
              <a:rPr lang="en-CA" dirty="0" smtClean="0"/>
              <a:t># lines processed by </a:t>
            </a:r>
            <a:r>
              <a:rPr lang="en-CA" i="1" dirty="0" smtClean="0"/>
              <a:t>pre-processor</a:t>
            </a:r>
          </a:p>
          <a:p>
            <a:pPr lvl="1"/>
            <a:r>
              <a:rPr lang="en-CA" dirty="0" smtClean="0"/>
              <a:t>No semicolon at end</a:t>
            </a:r>
          </a:p>
          <a:p>
            <a:pPr lvl="1"/>
            <a:r>
              <a:rPr lang="en-CA" dirty="0" smtClean="0"/>
              <a:t>Lower-case letters only – C is case-sensitive</a:t>
            </a:r>
          </a:p>
          <a:p>
            <a:r>
              <a:rPr lang="en-CA" dirty="0" smtClean="0"/>
              <a:t> </a:t>
            </a:r>
            <a:r>
              <a:rPr lang="en-CA" sz="1800" b="1" dirty="0" smtClean="0">
                <a:latin typeface="Courier New" pitchFamily="49" charset="0"/>
              </a:rPr>
              <a:t>void main(void){ … } </a:t>
            </a:r>
            <a:r>
              <a:rPr lang="en-CA" dirty="0" smtClean="0"/>
              <a:t>is the only code executed	</a:t>
            </a:r>
          </a:p>
          <a:p>
            <a:r>
              <a:rPr lang="en-CA" dirty="0" smtClean="0"/>
              <a:t> </a:t>
            </a:r>
            <a:r>
              <a:rPr lang="en-CA" sz="1800" b="1" dirty="0" err="1" smtClean="0">
                <a:latin typeface="Courier New" pitchFamily="49" charset="0"/>
              </a:rPr>
              <a:t>printf</a:t>
            </a:r>
            <a:r>
              <a:rPr lang="en-CA" sz="1800" b="1" dirty="0" smtClean="0">
                <a:latin typeface="Courier New" pitchFamily="49" charset="0"/>
              </a:rPr>
              <a:t>(“ /* message you want printed */ ”);</a:t>
            </a:r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  <a:r>
              <a:rPr lang="en-CA" sz="1800" b="1" dirty="0" smtClean="0">
                <a:latin typeface="Courier New" pitchFamily="49" charset="0"/>
              </a:rPr>
              <a:t>\n </a:t>
            </a:r>
            <a:r>
              <a:rPr lang="en-CA" dirty="0" smtClean="0"/>
              <a:t>= newline, </a:t>
            </a:r>
            <a:r>
              <a:rPr lang="en-CA" sz="1800" b="1" dirty="0" smtClean="0">
                <a:latin typeface="Courier New" pitchFamily="49" charset="0"/>
              </a:rPr>
              <a:t>\t </a:t>
            </a:r>
            <a:r>
              <a:rPr lang="en-CA" dirty="0" smtClean="0"/>
              <a:t>= tab</a:t>
            </a:r>
          </a:p>
          <a:p>
            <a:r>
              <a:rPr lang="en-CA" dirty="0" smtClean="0"/>
              <a:t>\ in front of other special characters within </a:t>
            </a:r>
            <a:r>
              <a:rPr lang="en-CA" sz="1800" b="1" dirty="0" err="1" smtClean="0">
                <a:latin typeface="Courier New" pitchFamily="49" charset="0"/>
              </a:rPr>
              <a:t>printf</a:t>
            </a:r>
            <a:r>
              <a:rPr lang="en-CA" sz="1800" b="1" dirty="0" smtClean="0">
                <a:latin typeface="Courier New" pitchFamily="49" charset="0"/>
              </a:rPr>
              <a:t>.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(“Have you heard of \”The Rock\” ? \n”);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8229600" cy="1981200"/>
          </a:xfrm>
        </p:spPr>
        <p:txBody>
          <a:bodyPr>
            <a:normAutofit/>
          </a:bodyPr>
          <a:lstStyle/>
          <a:p>
            <a:r>
              <a:rPr lang="en-US" sz="2000" dirty="0" err="1"/>
              <a:t>gcc</a:t>
            </a:r>
            <a:r>
              <a:rPr lang="en-US" sz="2000" dirty="0"/>
              <a:t> invokes C compiler</a:t>
            </a:r>
          </a:p>
          <a:p>
            <a:r>
              <a:rPr lang="en-US" sz="2000" dirty="0" err="1"/>
              <a:t>gcc</a:t>
            </a:r>
            <a:r>
              <a:rPr lang="en-US" sz="2000" dirty="0"/>
              <a:t> translates C program into executable for some target</a:t>
            </a:r>
          </a:p>
          <a:p>
            <a:r>
              <a:rPr lang="en-US" sz="2000" dirty="0"/>
              <a:t>default file name </a:t>
            </a:r>
            <a:r>
              <a:rPr lang="en-US" sz="2000" dirty="0" err="1"/>
              <a:t>a.out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Example: compile and run </a:t>
            </a:r>
            <a:r>
              <a:rPr lang="en-US" sz="2000" dirty="0" err="1" smtClean="0"/>
              <a:t>hello.c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48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939381"/>
            <a:ext cx="8229600" cy="21867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hello.c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Hello, World!</a:t>
            </a:r>
          </a:p>
          <a:p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hello.c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–o hello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$ ./hello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Hello, World!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</a:p>
          <a:p>
            <a:pPr lvl="1"/>
            <a:r>
              <a:rPr lang="en-US" dirty="0" smtClean="0"/>
              <a:t>1. Write code</a:t>
            </a:r>
          </a:p>
          <a:p>
            <a:pPr lvl="1"/>
            <a:r>
              <a:rPr lang="en-US" dirty="0" smtClean="0"/>
              <a:t>2. Compile</a:t>
            </a:r>
          </a:p>
          <a:p>
            <a:pPr lvl="1"/>
            <a:r>
              <a:rPr lang="en-US" dirty="0" smtClean="0"/>
              <a:t>3. Run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4038600"/>
            <a:ext cx="49815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209800"/>
            <a:ext cx="49815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7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useful command </a:t>
            </a:r>
            <a:r>
              <a:rPr lang="en-US" smtClean="0"/>
              <a:t>line options:</a:t>
            </a:r>
            <a:endParaRPr lang="en-US" dirty="0" smtClean="0"/>
          </a:p>
          <a:p>
            <a:pPr lvl="1"/>
            <a:r>
              <a:rPr lang="en-US" dirty="0" smtClean="0"/>
              <a:t>[-o file]: specifies the output file for object or executable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[-Wall]: show all warnings (highly recommended)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[-l </a:t>
            </a:r>
            <a:r>
              <a:rPr lang="en-US" dirty="0" err="1" smtClean="0"/>
              <a:t>libnam</a:t>
            </a:r>
            <a:r>
              <a:rPr lang="en-US" dirty="0" smtClean="0"/>
              <a:t>]: Links the library </a:t>
            </a:r>
            <a:r>
              <a:rPr lang="en-US" dirty="0" err="1" smtClean="0"/>
              <a:t>libname</a:t>
            </a:r>
            <a:r>
              <a:rPr lang="en-US" dirty="0" smtClean="0"/>
              <a:t>, e.g., -</a:t>
            </a:r>
            <a:r>
              <a:rPr lang="en-US" dirty="0" err="1" smtClean="0"/>
              <a:t>lsocket</a:t>
            </a:r>
            <a:endParaRPr lang="en-US" dirty="0" smtClean="0"/>
          </a:p>
          <a:p>
            <a:pPr lvl="2"/>
            <a:r>
              <a:rPr lang="en-US" dirty="0" smtClean="0"/>
              <a:t>If you get errors saying the library cannot be found, make sure the path is correctly set, and you </a:t>
            </a:r>
            <a:r>
              <a:rPr lang="en-US" i="1" dirty="0" smtClean="0"/>
              <a:t>do</a:t>
            </a:r>
            <a:r>
              <a:rPr lang="en-US" dirty="0" smtClean="0"/>
              <a:t> have the libraries you need.</a:t>
            </a:r>
          </a:p>
        </p:txBody>
      </p:sp>
    </p:spTree>
    <p:extLst>
      <p:ext uri="{BB962C8B-B14F-4D97-AF65-F5344CB8AC3E}">
        <p14:creationId xmlns:p14="http://schemas.microsoft.com/office/powerpoint/2010/main" val="20219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Libraries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Autofit/>
          </a:bodyPr>
          <a:lstStyle/>
          <a:p>
            <a:r>
              <a:rPr lang="en-US" altLang="zh-CN" sz="2000" dirty="0" smtClean="0">
                <a:ea typeface="宋体" charset="-122"/>
              </a:rPr>
              <a:t>#include &lt;</a:t>
            </a:r>
            <a:r>
              <a:rPr lang="en-US" altLang="zh-CN" sz="2000" dirty="0" err="1" smtClean="0">
                <a:ea typeface="宋体" charset="-122"/>
              </a:rPr>
              <a:t>stdio.h</a:t>
            </a:r>
            <a:r>
              <a:rPr lang="en-US" altLang="zh-CN" sz="2000" dirty="0" smtClean="0">
                <a:ea typeface="宋体" charset="-122"/>
              </a:rPr>
              <a:t>&gt;</a:t>
            </a:r>
          </a:p>
          <a:p>
            <a:r>
              <a:rPr lang="en-US" altLang="zh-CN" sz="2000" dirty="0" smtClean="0">
                <a:ea typeface="宋体" charset="-122"/>
              </a:rPr>
              <a:t>C provides a set of standard libraries for</a:t>
            </a:r>
          </a:p>
          <a:p>
            <a:endParaRPr lang="en-CA" altLang="zh-CN" sz="2000" dirty="0" smtClean="0">
              <a:ea typeface="宋体" charset="-122"/>
            </a:endParaRPr>
          </a:p>
          <a:p>
            <a:endParaRPr lang="en-CA" altLang="zh-CN" sz="2000" dirty="0" smtClean="0">
              <a:ea typeface="宋体" charset="-122"/>
            </a:endParaRPr>
          </a:p>
          <a:p>
            <a:endParaRPr lang="en-CA" altLang="zh-CN" sz="2000" dirty="0" smtClean="0">
              <a:ea typeface="宋体" charset="-122"/>
            </a:endParaRPr>
          </a:p>
          <a:p>
            <a:endParaRPr lang="en-CA" altLang="zh-CN" sz="2000" dirty="0" smtClean="0">
              <a:ea typeface="宋体" charset="-122"/>
            </a:endParaRPr>
          </a:p>
          <a:p>
            <a:endParaRPr lang="en-CA" altLang="zh-CN" sz="2000" dirty="0" smtClean="0">
              <a:ea typeface="宋体" charset="-122"/>
            </a:endParaRPr>
          </a:p>
          <a:p>
            <a:endParaRPr lang="en-CA" altLang="zh-CN" sz="2000" dirty="0" smtClean="0">
              <a:ea typeface="宋体" charset="-122"/>
            </a:endParaRPr>
          </a:p>
          <a:p>
            <a:pPr>
              <a:buNone/>
            </a:pPr>
            <a:endParaRPr lang="en-US" altLang="zh-CN" sz="2000" dirty="0" smtClean="0">
              <a:latin typeface="Lucida Console" pitchFamily="49" charset="0"/>
              <a:ea typeface="宋体" charset="-122"/>
            </a:endParaRPr>
          </a:p>
          <a:p>
            <a:endParaRPr lang="en-US" altLang="zh-CN" sz="2000" dirty="0" smtClean="0">
              <a:latin typeface="Lucida Console" pitchFamily="49" charset="0"/>
              <a:ea typeface="宋体" charset="-122"/>
            </a:endParaRPr>
          </a:p>
          <a:p>
            <a:r>
              <a:rPr lang="en-US" altLang="zh-CN" sz="2000" dirty="0" smtClean="0">
                <a:latin typeface="Lucida Console" pitchFamily="49" charset="0"/>
                <a:ea typeface="宋体" charset="-122"/>
              </a:rPr>
              <a:t>#include &lt;</a:t>
            </a:r>
            <a:r>
              <a:rPr lang="en-US" altLang="zh-CN" sz="2000" dirty="0" err="1" smtClean="0">
                <a:latin typeface="Lucida Console" pitchFamily="49" charset="0"/>
                <a:ea typeface="宋体" charset="-122"/>
              </a:rPr>
              <a:t>math.h</a:t>
            </a:r>
            <a:r>
              <a:rPr lang="en-US" altLang="zh-CN" sz="2000" dirty="0" smtClean="0">
                <a:latin typeface="Lucida Console" pitchFamily="49" charset="0"/>
                <a:ea typeface="宋体" charset="-122"/>
              </a:rPr>
              <a:t>&gt;</a:t>
            </a:r>
          </a:p>
          <a:p>
            <a:pPr lvl="1"/>
            <a:r>
              <a:rPr lang="en-US" altLang="zh-CN" dirty="0" smtClean="0">
                <a:ea typeface="宋体" charset="-122"/>
              </a:rPr>
              <a:t>careful: </a:t>
            </a:r>
            <a:r>
              <a:rPr lang="en-US" altLang="zh-CN" dirty="0" err="1" smtClean="0">
                <a:latin typeface="Lucida Console" pitchFamily="49" charset="0"/>
                <a:ea typeface="宋体" charset="-122"/>
              </a:rPr>
              <a:t>sqrt</a:t>
            </a:r>
            <a:r>
              <a:rPr lang="en-US" altLang="zh-CN" dirty="0" smtClean="0">
                <a:latin typeface="Lucida Console" pitchFamily="49" charset="0"/>
                <a:ea typeface="宋体" charset="-122"/>
              </a:rPr>
              <a:t>(5)</a:t>
            </a:r>
            <a:r>
              <a:rPr lang="en-US" altLang="zh-CN" dirty="0" smtClean="0">
                <a:ea typeface="宋体" charset="-122"/>
              </a:rPr>
              <a:t> without  header file may give wrong result!</a:t>
            </a:r>
          </a:p>
          <a:p>
            <a:r>
              <a:rPr lang="en-US" altLang="zh-CN" sz="2000" dirty="0" err="1" smtClean="0">
                <a:latin typeface="Lucida Console" pitchFamily="49" charset="0"/>
                <a:ea typeface="宋体" charset="-122"/>
              </a:rPr>
              <a:t>gcc</a:t>
            </a:r>
            <a:r>
              <a:rPr lang="en-US" altLang="zh-CN" sz="2000" dirty="0" smtClean="0">
                <a:latin typeface="Lucida Console" pitchFamily="49" charset="0"/>
                <a:ea typeface="宋体" charset="-122"/>
              </a:rPr>
              <a:t> –o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b="1" dirty="0" smtClean="0">
                <a:ea typeface="宋体" charset="-122"/>
              </a:rPr>
              <a:t>a</a:t>
            </a:r>
            <a:r>
              <a:rPr lang="en-US" altLang="zh-CN" sz="2000" dirty="0" smtClean="0">
                <a:ea typeface="宋体" charset="-122"/>
              </a:rPr>
              <a:t>  </a:t>
            </a:r>
            <a:r>
              <a:rPr lang="en-US" altLang="zh-CN" sz="2000" dirty="0" err="1" smtClean="0">
                <a:latin typeface="Lucida Console" pitchFamily="49" charset="0"/>
                <a:ea typeface="宋体" charset="-122"/>
              </a:rPr>
              <a:t>main.c</a:t>
            </a:r>
            <a:r>
              <a:rPr lang="en-US" altLang="zh-CN" sz="2000" dirty="0" smtClean="0">
                <a:latin typeface="Lucida Console" pitchFamily="49" charset="0"/>
                <a:ea typeface="宋体" charset="-122"/>
              </a:rPr>
              <a:t> –lm</a:t>
            </a:r>
          </a:p>
          <a:p>
            <a:endParaRPr lang="en-US" altLang="zh-CN" sz="2000" dirty="0" smtClean="0">
              <a:ea typeface="宋体" charset="-122"/>
            </a:endParaRPr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Group 34"/>
          <p:cNvGraphicFramePr>
            <a:graphicFrameLocks noGrp="1"/>
          </p:cNvGraphicFramePr>
          <p:nvPr/>
        </p:nvGraphicFramePr>
        <p:xfrm>
          <a:off x="1143000" y="2667000"/>
          <a:ext cx="6172200" cy="24384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</a:tblGrid>
              <a:tr h="705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numerical math functions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&lt;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math.h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-lm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character strings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&lt;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string.h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character types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&lt;ctype.h&gt;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I/O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&lt;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stdio.h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ea typeface="宋体" charset="-122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main(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argc</a:t>
            </a:r>
            <a:r>
              <a:rPr lang="en-US" b="1" dirty="0">
                <a:latin typeface="Courier New" charset="0"/>
              </a:rPr>
              <a:t>, char </a:t>
            </a:r>
            <a:r>
              <a:rPr lang="en-US" b="1" dirty="0" smtClean="0">
                <a:latin typeface="Courier New" charset="0"/>
              </a:rPr>
              <a:t>*</a:t>
            </a:r>
            <a:r>
              <a:rPr lang="en-US" b="1" dirty="0" err="1" smtClean="0">
                <a:latin typeface="Courier New" charset="0"/>
              </a:rPr>
              <a:t>argv</a:t>
            </a:r>
            <a:r>
              <a:rPr lang="en-US" b="1" dirty="0" smtClean="0">
                <a:latin typeface="Courier New" charset="0"/>
              </a:rPr>
              <a:t>[])</a:t>
            </a:r>
          </a:p>
          <a:p>
            <a:r>
              <a:rPr lang="en-US" dirty="0" err="1" smtClean="0"/>
              <a:t>argc</a:t>
            </a:r>
            <a:r>
              <a:rPr lang="en-US" dirty="0" smtClean="0"/>
              <a:t> is the argument count</a:t>
            </a:r>
          </a:p>
          <a:p>
            <a:r>
              <a:rPr lang="en-US" dirty="0" err="1" smtClean="0"/>
              <a:t>argv</a:t>
            </a:r>
            <a:r>
              <a:rPr lang="en-US" dirty="0" smtClean="0"/>
              <a:t> is the argument vector</a:t>
            </a:r>
          </a:p>
          <a:p>
            <a:pPr lvl="1"/>
            <a:r>
              <a:rPr lang="en-US" dirty="0" smtClean="0"/>
              <a:t>array of strings with command-line arguments</a:t>
            </a:r>
          </a:p>
          <a:p>
            <a:pPr lvl="1"/>
            <a:r>
              <a:rPr lang="en-US" dirty="0" smtClean="0"/>
              <a:t>Name of executable + space-separated arguments</a:t>
            </a:r>
          </a:p>
          <a:p>
            <a:pPr lvl="1"/>
            <a:r>
              <a:rPr lang="en-US" dirty="0" smtClean="0"/>
              <a:t>Name of executable is stored in </a:t>
            </a:r>
            <a:r>
              <a:rPr lang="en-US" dirty="0" err="1" smtClean="0"/>
              <a:t>argv</a:t>
            </a:r>
            <a:r>
              <a:rPr lang="en-US" dirty="0" smtClean="0"/>
              <a:t>[0]</a:t>
            </a:r>
          </a:p>
          <a:p>
            <a:r>
              <a:rPr lang="en-US" altLang="zh-CN" dirty="0" smtClean="0">
                <a:ea typeface="宋体" charset="-122"/>
              </a:rPr>
              <a:t>$ </a:t>
            </a:r>
            <a:r>
              <a:rPr lang="en-US" altLang="zh-CN" dirty="0" err="1" smtClean="0">
                <a:ea typeface="宋体" charset="-122"/>
              </a:rPr>
              <a:t>a.out</a:t>
            </a:r>
            <a:r>
              <a:rPr lang="en-US" altLang="zh-CN" dirty="0" smtClean="0">
                <a:ea typeface="宋体" charset="-122"/>
              </a:rPr>
              <a:t> 1 23 ‘third </a:t>
            </a:r>
            <a:r>
              <a:rPr lang="en-US" altLang="zh-CN" dirty="0" err="1" smtClean="0">
                <a:ea typeface="宋体" charset="-122"/>
              </a:rPr>
              <a:t>arg</a:t>
            </a:r>
            <a:r>
              <a:rPr lang="en-US" altLang="zh-CN" dirty="0" smtClean="0">
                <a:ea typeface="宋体" charset="-122"/>
              </a:rPr>
              <a:t>’</a:t>
            </a:r>
          </a:p>
          <a:p>
            <a:endParaRPr lang="zh-CN" alt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/>
              <a:t> value is the return value</a:t>
            </a:r>
          </a:p>
          <a:p>
            <a:pPr lvl="1"/>
            <a:r>
              <a:rPr lang="en-US" dirty="0" smtClean="0"/>
              <a:t>convention: 0 means success, &gt; 0 some error</a:t>
            </a:r>
          </a:p>
          <a:p>
            <a:pPr lvl="1"/>
            <a:r>
              <a:rPr lang="en-US" dirty="0" smtClean="0"/>
              <a:t>can also declare as void (no return value)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7649" name="Picture 1" descr="C:\Users\Rebekah\AppData\Roaming\Tencent\Users\14288875\QQ\WinTemp\RichOle\`$2G1TQUBQOU`NG8P[3WF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81400"/>
            <a:ext cx="4245875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12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794</TotalTime>
  <Words>1744</Words>
  <Application>Microsoft Office PowerPoint</Application>
  <PresentationFormat>On-screen Show (4:3)</PresentationFormat>
  <Paragraphs>399</Paragraphs>
  <Slides>27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Introduction to C</vt:lpstr>
      <vt:lpstr>C VS. Java</vt:lpstr>
      <vt:lpstr>Simple example</vt:lpstr>
      <vt:lpstr>Simple example</vt:lpstr>
      <vt:lpstr>Compiling C</vt:lpstr>
      <vt:lpstr>Hands on</vt:lpstr>
      <vt:lpstr>Some OPTIONS</vt:lpstr>
      <vt:lpstr>Libraries</vt:lpstr>
      <vt:lpstr>main Arguments</vt:lpstr>
      <vt:lpstr>Passing arguments example</vt:lpstr>
      <vt:lpstr>Passing arguments example</vt:lpstr>
      <vt:lpstr>Primitive Data Types</vt:lpstr>
      <vt:lpstr>Typecasting example</vt:lpstr>
      <vt:lpstr>If and loops</vt:lpstr>
      <vt:lpstr>If and loops</vt:lpstr>
      <vt:lpstr>Arrays</vt:lpstr>
      <vt:lpstr>Structures</vt:lpstr>
      <vt:lpstr>Pointers</vt:lpstr>
      <vt:lpstr>Pointers in C</vt:lpstr>
      <vt:lpstr>String</vt:lpstr>
      <vt:lpstr>String library</vt:lpstr>
      <vt:lpstr>File I/O</vt:lpstr>
      <vt:lpstr>File I/O, Reading and writing</vt:lpstr>
      <vt:lpstr>File I/O, Reading and writing</vt:lpstr>
      <vt:lpstr>Example</vt:lpstr>
      <vt:lpstr>Lets write some code!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C/C++</dc:title>
  <dc:creator>Maryam Elahi</dc:creator>
  <cp:lastModifiedBy>Libuser</cp:lastModifiedBy>
  <cp:revision>91</cp:revision>
  <dcterms:created xsi:type="dcterms:W3CDTF">2012-01-12T02:04:27Z</dcterms:created>
  <dcterms:modified xsi:type="dcterms:W3CDTF">2013-01-16T05:20:28Z</dcterms:modified>
</cp:coreProperties>
</file>