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82989-564B-4EA5-94CB-544221804EE9}" type="datetimeFigureOut">
              <a:rPr lang="en-CA" smtClean="0"/>
              <a:t>12/01/2013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91782-96AF-413C-B0BC-90BBF40EAB3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76D54-5B03-4B7D-96A8-8C542D48C4C2}" type="slidenum">
              <a:rPr lang="en-US"/>
              <a:pPr/>
              <a:t>9</a:t>
            </a:fld>
            <a:endParaRPr lang="en-US"/>
          </a:p>
        </p:txBody>
      </p:sp>
      <p:sp>
        <p:nvSpPr>
          <p:cNvPr id="160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47A49-4330-4395-8DE8-9BDEE46B3ED9}" type="slidenum">
              <a:rPr lang="en-US"/>
              <a:pPr/>
              <a:t>10</a:t>
            </a:fld>
            <a:endParaRPr lang="en-US"/>
          </a:p>
        </p:txBody>
      </p:sp>
      <p:sp>
        <p:nvSpPr>
          <p:cNvPr id="161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6C6B3C-39FD-4DCC-8664-88D7A3148709}" type="slidenum">
              <a:rPr lang="en-US"/>
              <a:pPr/>
              <a:t>11</a:t>
            </a:fld>
            <a:endParaRPr lang="en-US"/>
          </a:p>
        </p:txBody>
      </p:sp>
      <p:sp>
        <p:nvSpPr>
          <p:cNvPr id="162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D2E6E-2B79-4018-9557-1DA36E516B1B}" type="slidenum">
              <a:rPr lang="en-US"/>
              <a:pPr/>
              <a:t>12</a:t>
            </a:fld>
            <a:endParaRPr lang="en-US"/>
          </a:p>
        </p:txBody>
      </p:sp>
      <p:sp>
        <p:nvSpPr>
          <p:cNvPr id="163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2F007-7A44-4936-ACB9-2CCE6C19276A}" type="slidenum">
              <a:rPr lang="en-US"/>
              <a:pPr/>
              <a:t>13</a:t>
            </a:fld>
            <a:endParaRPr lang="en-US"/>
          </a:p>
        </p:txBody>
      </p:sp>
      <p:sp>
        <p:nvSpPr>
          <p:cNvPr id="164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F22577-3B5C-4A6C-A971-DDF0C1BC6BDD}" type="datetimeFigureOut">
              <a:rPr lang="en-CA" smtClean="0"/>
              <a:pPr/>
              <a:t>12/01/2013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202610-FB45-4679-81EE-F1ACAAFF6E50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tv.ieee.org/player/html/viewer?dl=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hIQjrMHTv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History of Internet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CPSC 411 Tutorial </a:t>
            </a:r>
          </a:p>
          <a:p>
            <a:r>
              <a:rPr lang="en-CA" dirty="0" smtClean="0"/>
              <a:t>TA: Fang Wang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1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B1F4035-1177-4C52-88D0-E40D22C670ED}" type="slidenum">
              <a:rPr lang="en-US"/>
              <a:pPr/>
              <a:t>10</a:t>
            </a:fld>
            <a:endParaRPr lang="en-US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33375"/>
            <a:ext cx="7772400" cy="647700"/>
          </a:xfrm>
        </p:spPr>
        <p:txBody>
          <a:bodyPr/>
          <a:lstStyle/>
          <a:p>
            <a:r>
              <a:rPr lang="en-US" sz="3600" smtClean="0"/>
              <a:t>Internet History</a:t>
            </a:r>
            <a:endParaRPr lang="en-US" smtClean="0"/>
          </a:p>
        </p:txBody>
      </p:sp>
      <p:sp>
        <p:nvSpPr>
          <p:cNvPr id="921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95450"/>
            <a:ext cx="4152900" cy="4457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1970:</a:t>
            </a:r>
            <a:r>
              <a:rPr lang="en-US" sz="2000" smtClean="0"/>
              <a:t> ALOHAnet satellite network in Hawaii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1974:</a:t>
            </a:r>
            <a:r>
              <a:rPr lang="en-US" sz="2000" smtClean="0"/>
              <a:t> Cerf and Kahn - architecture for interconnecting networks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1976:</a:t>
            </a:r>
            <a:r>
              <a:rPr lang="en-US" sz="2000" smtClean="0"/>
              <a:t> Ethernet at Xerox PARC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ate70’s:</a:t>
            </a:r>
            <a:r>
              <a:rPr lang="en-US" sz="2000" smtClean="0"/>
              <a:t> proprietary architectures: DECnet, SNA, XNA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late 70’s:</a:t>
            </a:r>
            <a:r>
              <a:rPr lang="en-US" sz="2000" smtClean="0"/>
              <a:t> switching fixed length packets (ATM precursor)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1979:</a:t>
            </a:r>
            <a:r>
              <a:rPr lang="en-US" sz="2000" smtClean="0"/>
              <a:t> ARPAnet has 200 nodes</a:t>
            </a:r>
          </a:p>
        </p:txBody>
      </p:sp>
      <p:sp>
        <p:nvSpPr>
          <p:cNvPr id="921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800225"/>
            <a:ext cx="3810000" cy="4448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Cerf and Kahn’s internetworking principles: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minimalism, autonomy - no internal changes required to interconnect networks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best effort service model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stateless routers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decentralized control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define today’s Internet architecture</a:t>
            </a:r>
            <a:endParaRPr lang="en-US" sz="2000" smtClean="0"/>
          </a:p>
        </p:txBody>
      </p:sp>
      <p:sp>
        <p:nvSpPr>
          <p:cNvPr id="92167" name="Rectangle 5"/>
          <p:cNvSpPr>
            <a:spLocks noChangeArrowheads="1"/>
          </p:cNvSpPr>
          <p:nvPr/>
        </p:nvSpPr>
        <p:spPr bwMode="auto">
          <a:xfrm>
            <a:off x="523875" y="1028700"/>
            <a:ext cx="79724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1972-1980: Internetworking, new and proprietary nets</a:t>
            </a:r>
            <a:endParaRPr lang="en-US" sz="4000" u="sng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2168" name="Rectangle 6"/>
          <p:cNvSpPr>
            <a:spLocks noChangeArrowheads="1"/>
          </p:cNvSpPr>
          <p:nvPr/>
        </p:nvSpPr>
        <p:spPr bwMode="auto">
          <a:xfrm>
            <a:off x="4457700" y="1771650"/>
            <a:ext cx="3810000" cy="414337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31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7521CBCB-CA0D-4112-9C8C-7914714A937C}" type="slidenum">
              <a:rPr lang="en-US"/>
              <a:pPr/>
              <a:t>11</a:t>
            </a:fld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33375"/>
            <a:ext cx="7772400" cy="647700"/>
          </a:xfrm>
        </p:spPr>
        <p:txBody>
          <a:bodyPr/>
          <a:lstStyle/>
          <a:p>
            <a:r>
              <a:rPr lang="en-US" sz="3600" smtClean="0"/>
              <a:t>Internet History</a:t>
            </a:r>
            <a:endParaRPr lang="en-US" smtClean="0"/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90700"/>
            <a:ext cx="3810000" cy="4457700"/>
          </a:xfrm>
        </p:spPr>
        <p:txBody>
          <a:bodyPr/>
          <a:lstStyle/>
          <a:p>
            <a:r>
              <a:rPr lang="en-US" sz="2400" smtClean="0">
                <a:solidFill>
                  <a:schemeClr val="accent2"/>
                </a:solidFill>
              </a:rPr>
              <a:t>1983:</a:t>
            </a:r>
            <a:r>
              <a:rPr lang="en-US" sz="2400" smtClean="0"/>
              <a:t> deployment of TCP/IP</a:t>
            </a:r>
          </a:p>
          <a:p>
            <a:r>
              <a:rPr lang="en-US" sz="2400" smtClean="0">
                <a:solidFill>
                  <a:schemeClr val="accent2"/>
                </a:solidFill>
              </a:rPr>
              <a:t>1982:</a:t>
            </a:r>
            <a:r>
              <a:rPr lang="en-US" sz="2400" smtClean="0"/>
              <a:t> smtp e-mail protocol defined </a:t>
            </a:r>
          </a:p>
          <a:p>
            <a:r>
              <a:rPr lang="en-US" sz="2400" smtClean="0">
                <a:solidFill>
                  <a:schemeClr val="accent2"/>
                </a:solidFill>
              </a:rPr>
              <a:t>1983:</a:t>
            </a:r>
            <a:r>
              <a:rPr lang="en-US" sz="2400" smtClean="0"/>
              <a:t> DNS defined for name-to-IP-address translation</a:t>
            </a:r>
          </a:p>
          <a:p>
            <a:r>
              <a:rPr lang="en-US" sz="2400" smtClean="0">
                <a:solidFill>
                  <a:schemeClr val="accent2"/>
                </a:solidFill>
              </a:rPr>
              <a:t>1985:</a:t>
            </a:r>
            <a:r>
              <a:rPr lang="en-US" sz="2400" smtClean="0"/>
              <a:t> ftp protocol defined</a:t>
            </a:r>
          </a:p>
          <a:p>
            <a:r>
              <a:rPr lang="en-US" sz="2400" smtClean="0">
                <a:solidFill>
                  <a:schemeClr val="accent2"/>
                </a:solidFill>
              </a:rPr>
              <a:t>1988:</a:t>
            </a:r>
            <a:r>
              <a:rPr lang="en-US" sz="2400" smtClean="0"/>
              <a:t> TCP congestion control</a:t>
            </a:r>
          </a:p>
        </p:txBody>
      </p:sp>
      <p:sp>
        <p:nvSpPr>
          <p:cNvPr id="931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800225"/>
            <a:ext cx="3810000" cy="4448175"/>
          </a:xfrm>
        </p:spPr>
        <p:txBody>
          <a:bodyPr/>
          <a:lstStyle/>
          <a:p>
            <a:r>
              <a:rPr lang="en-US" sz="2400" smtClean="0"/>
              <a:t>new national networks: Csnet, BITnet, NSFnet, Minitel</a:t>
            </a:r>
          </a:p>
          <a:p>
            <a:r>
              <a:rPr lang="en-US" sz="2400" smtClean="0"/>
              <a:t>100,000 hosts connected to confederation of networks</a:t>
            </a:r>
          </a:p>
          <a:p>
            <a:endParaRPr lang="en-US" sz="2400" smtClean="0"/>
          </a:p>
        </p:txBody>
      </p:sp>
      <p:sp>
        <p:nvSpPr>
          <p:cNvPr id="93191" name="Rectangle 5"/>
          <p:cNvSpPr>
            <a:spLocks noChangeArrowheads="1"/>
          </p:cNvSpPr>
          <p:nvPr/>
        </p:nvSpPr>
        <p:spPr bwMode="auto">
          <a:xfrm>
            <a:off x="523875" y="1028700"/>
            <a:ext cx="7962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1980-1990: new protocols, a proliferation of networks</a:t>
            </a:r>
            <a:endParaRPr lang="en-US" sz="4000" u="sng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42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31D31AD1-49B7-4CB7-98CB-4F2521F5C961}" type="slidenum">
              <a:rPr lang="en-US"/>
              <a:pPr/>
              <a:t>12</a:t>
            </a:fld>
            <a:endParaRPr lang="en-US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33375"/>
            <a:ext cx="7772400" cy="647700"/>
          </a:xfrm>
        </p:spPr>
        <p:txBody>
          <a:bodyPr/>
          <a:lstStyle/>
          <a:p>
            <a:r>
              <a:rPr lang="en-US" sz="3600" smtClean="0"/>
              <a:t>Internet History</a:t>
            </a:r>
            <a:endParaRPr lang="en-US" smtClean="0"/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790700"/>
            <a:ext cx="4470400" cy="4457700"/>
          </a:xfrm>
        </p:spPr>
        <p:txBody>
          <a:bodyPr/>
          <a:lstStyle/>
          <a:p>
            <a:r>
              <a:rPr lang="en-US" sz="2000" smtClean="0">
                <a:solidFill>
                  <a:schemeClr val="accent2"/>
                </a:solidFill>
              </a:rPr>
              <a:t>Early 1990’s: </a:t>
            </a:r>
            <a:r>
              <a:rPr lang="en-US" sz="2000" smtClean="0"/>
              <a:t>ARPAnet decommissioned</a:t>
            </a:r>
          </a:p>
          <a:p>
            <a:r>
              <a:rPr lang="en-US" sz="2000" smtClean="0">
                <a:solidFill>
                  <a:schemeClr val="accent2"/>
                </a:solidFill>
              </a:rPr>
              <a:t>1991: </a:t>
            </a:r>
            <a:r>
              <a:rPr lang="en-US" sz="2000" smtClean="0"/>
              <a:t>NSF lifts restrictions on commercial use of NSFnet (decommissioned, 1995)</a:t>
            </a:r>
          </a:p>
          <a:p>
            <a:r>
              <a:rPr lang="en-US" sz="2000" smtClean="0">
                <a:solidFill>
                  <a:schemeClr val="accent2"/>
                </a:solidFill>
              </a:rPr>
              <a:t>early 1990s:</a:t>
            </a:r>
            <a:r>
              <a:rPr lang="en-US" sz="2000" smtClean="0"/>
              <a:t> Web</a:t>
            </a:r>
          </a:p>
          <a:p>
            <a:pPr lvl="1"/>
            <a:r>
              <a:rPr lang="en-US" sz="2000" smtClean="0"/>
              <a:t>hypertext [Bush 1945, Nelson 1960’s]</a:t>
            </a:r>
          </a:p>
          <a:p>
            <a:pPr lvl="1"/>
            <a:r>
              <a:rPr lang="en-US" sz="2000" smtClean="0"/>
              <a:t>HTML, HTTP: Berners-Lee</a:t>
            </a:r>
          </a:p>
          <a:p>
            <a:pPr lvl="1"/>
            <a:r>
              <a:rPr lang="en-US" sz="2000" smtClean="0"/>
              <a:t>1994: Mosaic, later Netscape</a:t>
            </a:r>
          </a:p>
          <a:p>
            <a:pPr lvl="1"/>
            <a:r>
              <a:rPr lang="en-US" sz="2000" smtClean="0"/>
              <a:t>late 1990’s: commercialization</a:t>
            </a:r>
            <a:r>
              <a:rPr lang="en-US" sz="1800" smtClean="0"/>
              <a:t> of the Web</a:t>
            </a:r>
          </a:p>
          <a:p>
            <a:endParaRPr lang="en-US" sz="2000" smtClean="0"/>
          </a:p>
          <a:p>
            <a:endParaRPr lang="en-US" sz="2000" smtClean="0"/>
          </a:p>
        </p:txBody>
      </p:sp>
      <p:sp>
        <p:nvSpPr>
          <p:cNvPr id="9421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00225"/>
            <a:ext cx="3965575" cy="4448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Late 1990’s – 2000’s:</a:t>
            </a:r>
            <a:endParaRPr lang="en-US" sz="2400" smtClean="0">
              <a:solidFill>
                <a:srgbClr val="FF0000"/>
              </a:solidFill>
            </a:endParaRPr>
          </a:p>
          <a:p>
            <a:r>
              <a:rPr lang="en-US" sz="2000" smtClean="0"/>
              <a:t>more killer apps: instant messaging, P2P file sharing</a:t>
            </a:r>
          </a:p>
          <a:p>
            <a:r>
              <a:rPr lang="en-US" sz="2000" smtClean="0"/>
              <a:t>network security to forefront</a:t>
            </a:r>
          </a:p>
          <a:p>
            <a:r>
              <a:rPr lang="en-US" sz="2000" smtClean="0"/>
              <a:t>est. 50 million host, 100 million+ users</a:t>
            </a:r>
          </a:p>
          <a:p>
            <a:r>
              <a:rPr lang="en-US" sz="2000" smtClean="0"/>
              <a:t>backbone links running at Gbps</a:t>
            </a:r>
          </a:p>
          <a:p>
            <a:endParaRPr lang="en-US" sz="2000" smtClean="0"/>
          </a:p>
        </p:txBody>
      </p:sp>
      <p:sp>
        <p:nvSpPr>
          <p:cNvPr id="94215" name="Rectangle 5"/>
          <p:cNvSpPr>
            <a:spLocks noChangeArrowheads="1"/>
          </p:cNvSpPr>
          <p:nvPr/>
        </p:nvSpPr>
        <p:spPr bwMode="auto">
          <a:xfrm>
            <a:off x="523875" y="1028700"/>
            <a:ext cx="7962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1990, 2000’s: commercialization, the Web, new apps</a:t>
            </a:r>
            <a:endParaRPr lang="en-US" sz="4000" u="sng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52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F2C61592-6F76-4DB2-A34C-1696BE84A31A}" type="slidenum">
              <a:rPr lang="en-US"/>
              <a:pPr/>
              <a:t>13</a:t>
            </a:fld>
            <a:endParaRPr lang="en-US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33375"/>
            <a:ext cx="7772400" cy="647700"/>
          </a:xfrm>
        </p:spPr>
        <p:txBody>
          <a:bodyPr/>
          <a:lstStyle/>
          <a:p>
            <a:r>
              <a:rPr lang="en-US" sz="3600" smtClean="0"/>
              <a:t>Internet History</a:t>
            </a:r>
            <a:endParaRPr lang="en-US" smtClean="0"/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73200"/>
            <a:ext cx="4789488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2007:</a:t>
            </a:r>
          </a:p>
          <a:p>
            <a:r>
              <a:rPr lang="en-US" sz="2400" smtClean="0"/>
              <a:t>~500 million hosts</a:t>
            </a:r>
          </a:p>
          <a:p>
            <a:r>
              <a:rPr lang="en-US" sz="2400" smtClean="0"/>
              <a:t>Voice, Video over IP</a:t>
            </a:r>
          </a:p>
          <a:p>
            <a:r>
              <a:rPr lang="en-US" sz="2400" smtClean="0"/>
              <a:t>P2P applications: BitTorrent (file sharing) Skype (VoIP), PPLive (video)</a:t>
            </a:r>
          </a:p>
          <a:p>
            <a:r>
              <a:rPr lang="en-US" sz="2400" smtClean="0"/>
              <a:t>more applications: YouTube, gaming</a:t>
            </a:r>
          </a:p>
          <a:p>
            <a:r>
              <a:rPr lang="en-US" sz="2400" smtClean="0"/>
              <a:t>wireless, mobility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>
              <a:hlinkClick r:id="rId2"/>
            </a:endParaRPr>
          </a:p>
          <a:p>
            <a:r>
              <a:rPr lang="en-CA" sz="3600" dirty="0" smtClean="0">
                <a:hlinkClick r:id="rId2"/>
              </a:rPr>
              <a:t>Interview </a:t>
            </a:r>
            <a:r>
              <a:rPr lang="en-CA" sz="3600" dirty="0" smtClean="0">
                <a:hlinkClick r:id="rId2"/>
              </a:rPr>
              <a:t>with </a:t>
            </a:r>
            <a:r>
              <a:rPr lang="en-CA" sz="3600" dirty="0" err="1" smtClean="0">
                <a:hlinkClick r:id="rId2"/>
              </a:rPr>
              <a:t>Vint</a:t>
            </a:r>
            <a:r>
              <a:rPr lang="en-CA" sz="3600" dirty="0" smtClean="0">
                <a:hlinkClick r:id="rId2"/>
              </a:rPr>
              <a:t> </a:t>
            </a:r>
            <a:r>
              <a:rPr lang="en-CA" sz="3600" dirty="0" smtClean="0">
                <a:hlinkClick r:id="rId2"/>
              </a:rPr>
              <a:t>Cerf about the early days of the Internet and </a:t>
            </a:r>
            <a:r>
              <a:rPr lang="en-CA" sz="3600" dirty="0" smtClean="0">
                <a:hlinkClick r:id="rId2"/>
              </a:rPr>
              <a:t>TCP/IP (by IEEE </a:t>
            </a:r>
            <a:r>
              <a:rPr lang="en-CA" sz="3600" dirty="0" err="1" smtClean="0">
                <a:hlinkClick r:id="rId2"/>
              </a:rPr>
              <a:t>tv</a:t>
            </a:r>
            <a:r>
              <a:rPr lang="en-CA" sz="3600" dirty="0" smtClean="0">
                <a:hlinkClick r:id="rId2"/>
              </a:rPr>
              <a:t>)</a:t>
            </a:r>
            <a:endParaRPr lang="en-CA" sz="3600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 smtClean="0"/>
              <a:t>Fang Wang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CA" sz="2800" b="1" dirty="0" smtClean="0"/>
              <a:t>Email: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CA" sz="2800" b="1" dirty="0" smtClean="0"/>
              <a:t>fmwang@ucalgary.ca</a:t>
            </a:r>
            <a:endParaRPr lang="en-CA" sz="2800" b="1" dirty="0" smtClean="0"/>
          </a:p>
          <a:p>
            <a:pPr marL="285750" indent="-285750">
              <a:buNone/>
            </a:pPr>
            <a:r>
              <a:rPr lang="en-CA" sz="2800" b="1" dirty="0" smtClean="0"/>
              <a:t>    9:00am-5:00pm, Mon-Fri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Tutorial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5400" b="1" dirty="0" smtClean="0"/>
              <a:t>Timeline</a:t>
            </a:r>
            <a:endParaRPr lang="en-CA" sz="5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de-DE" sz="2800" b="1" dirty="0" smtClean="0"/>
              <a:t>T03 Monday and Wednesday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2800" b="1" dirty="0" smtClean="0"/>
              <a:t>9:00-9:50AM in ST057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de-DE" sz="2800" b="1" dirty="0" smtClean="0"/>
              <a:t>T01 Monday and Wednesday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2800" b="1" dirty="0" smtClean="0"/>
              <a:t> 10:00-10:50AM in ST 063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5400" b="1" dirty="0" smtClean="0"/>
              <a:t>Assignments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 smtClean="0"/>
              <a:t>Four assignments, due on Feb.5, Mar.5, Mar.26, Apr.9</a:t>
            </a:r>
          </a:p>
          <a:p>
            <a:r>
              <a:rPr lang="en-CA" sz="2800" b="1" dirty="0" smtClean="0"/>
              <a:t>All details in course webpage </a:t>
            </a:r>
            <a:r>
              <a:rPr lang="en-CA" sz="2800" dirty="0" smtClean="0"/>
              <a:t>http://pages.cpsc.ucalgary.ca/~carey/CPSC441</a:t>
            </a:r>
            <a:endParaRPr lang="en-CA" sz="2800" b="1" dirty="0" smtClean="0"/>
          </a:p>
          <a:p>
            <a:endParaRPr lang="en-CA" sz="2800" b="1" dirty="0" smtClean="0"/>
          </a:p>
          <a:p>
            <a:r>
              <a:rPr lang="en-CA" sz="2800" b="1" dirty="0" smtClean="0"/>
              <a:t>Individual assignment (mostly programming assignment)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800" b="1" dirty="0" smtClean="0"/>
              <a:t>Assignments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CA" sz="3200" b="1" dirty="0" smtClean="0"/>
              <a:t>Tentative assignment topic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CA" sz="3200" b="1" dirty="0" smtClean="0"/>
              <a:t>Web Proxy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CA" sz="3200" b="1" dirty="0" smtClean="0"/>
              <a:t>TCP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CA" sz="3200" b="1" dirty="0" smtClean="0"/>
              <a:t>Routing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CA" sz="3200" b="1" dirty="0" smtClean="0"/>
              <a:t>Medium Access Control (MAC)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Today’s Tutorial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dirty="0" smtClean="0">
              <a:hlinkClick r:id="rId2"/>
            </a:endParaRPr>
          </a:p>
          <a:p>
            <a:pPr>
              <a:buNone/>
            </a:pPr>
            <a:endParaRPr lang="en-CA" dirty="0" smtClean="0">
              <a:hlinkClick r:id="rId2"/>
            </a:endParaRPr>
          </a:p>
          <a:p>
            <a:pPr>
              <a:buNone/>
            </a:pPr>
            <a:r>
              <a:rPr lang="en-CA" sz="3600" dirty="0" smtClean="0">
                <a:hlinkClick r:id="rId2"/>
              </a:rPr>
              <a:t>A video on </a:t>
            </a:r>
            <a:r>
              <a:rPr lang="en-CA" sz="3600" dirty="0" err="1" smtClean="0">
                <a:hlinkClick r:id="rId2"/>
              </a:rPr>
              <a:t>Youtube</a:t>
            </a:r>
            <a:r>
              <a:rPr lang="en-CA" sz="3600" dirty="0" smtClean="0">
                <a:hlinkClick r:id="rId2"/>
              </a:rPr>
              <a:t>: H</a:t>
            </a:r>
            <a:r>
              <a:rPr lang="en-CA" sz="3600" dirty="0" smtClean="0">
                <a:hlinkClick r:id="rId2"/>
              </a:rPr>
              <a:t>istory </a:t>
            </a:r>
            <a:r>
              <a:rPr lang="en-CA" sz="3600" dirty="0" smtClean="0">
                <a:hlinkClick r:id="rId2"/>
              </a:rPr>
              <a:t>of Internet </a:t>
            </a:r>
            <a:endParaRPr lang="en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History of the Internet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CA" sz="2800" b="1" dirty="0" smtClean="0"/>
          </a:p>
          <a:p>
            <a:r>
              <a:rPr lang="en-CA" sz="2800" b="1" dirty="0" smtClean="0"/>
              <a:t>ARPANET: 1969</a:t>
            </a:r>
          </a:p>
          <a:p>
            <a:r>
              <a:rPr lang="en-CA" sz="2800" b="1" dirty="0" smtClean="0"/>
              <a:t>Email: 1972 (Ray Tomlinson)</a:t>
            </a:r>
          </a:p>
          <a:p>
            <a:pPr lvl="4"/>
            <a:r>
              <a:rPr lang="en-CA" sz="2800" b="1" dirty="0" smtClean="0"/>
              <a:t>1982(SMTP Email protocol)</a:t>
            </a:r>
          </a:p>
          <a:p>
            <a:r>
              <a:rPr lang="en-CA" sz="2800" b="1" dirty="0" smtClean="0"/>
              <a:t>TCP: 1974 (</a:t>
            </a:r>
            <a:r>
              <a:rPr lang="en-CA" sz="2800" b="1" dirty="0" err="1" smtClean="0"/>
              <a:t>Vint</a:t>
            </a:r>
            <a:r>
              <a:rPr lang="en-CA" sz="2800" b="1" dirty="0" smtClean="0"/>
              <a:t> Cerf and Bob Kahn)</a:t>
            </a:r>
          </a:p>
          <a:p>
            <a:r>
              <a:rPr lang="en-CA" sz="2800" b="1" dirty="0" smtClean="0"/>
              <a:t>TCP/IP: 1983</a:t>
            </a:r>
          </a:p>
          <a:p>
            <a:endParaRPr lang="en-CA" sz="1800" dirty="0" smtClean="0"/>
          </a:p>
          <a:p>
            <a:endParaRPr lang="en-CA" sz="1800" dirty="0" smtClean="0"/>
          </a:p>
          <a:p>
            <a:r>
              <a:rPr lang="en-CA" sz="1800" dirty="0" smtClean="0"/>
              <a:t>Reference: </a:t>
            </a:r>
          </a:p>
          <a:p>
            <a:r>
              <a:rPr lang="en-CA" sz="1800" dirty="0" smtClean="0"/>
              <a:t>http://www.zakon.org/robert/internet/timeline/</a:t>
            </a:r>
          </a:p>
          <a:p>
            <a:r>
              <a:rPr lang="en-CA" sz="2000" dirty="0" smtClean="0"/>
              <a:t>On course </a:t>
            </a:r>
            <a:r>
              <a:rPr lang="en-CA" sz="2000" dirty="0" smtClean="0"/>
              <a:t>website under “Useful Links”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History of the Internet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CA" sz="2800" b="1" dirty="0" smtClean="0"/>
          </a:p>
          <a:p>
            <a:r>
              <a:rPr lang="en-CA" sz="2800" b="1" dirty="0" smtClean="0"/>
              <a:t>Web 1990 (Tim Berners-Lee)</a:t>
            </a:r>
          </a:p>
          <a:p>
            <a:r>
              <a:rPr lang="en-CA" sz="2800" b="1" dirty="0" smtClean="0"/>
              <a:t>Google (1998)</a:t>
            </a:r>
          </a:p>
          <a:p>
            <a:r>
              <a:rPr lang="en-CA" sz="2800" b="1" dirty="0" err="1" smtClean="0"/>
              <a:t>Facebook</a:t>
            </a:r>
            <a:r>
              <a:rPr lang="en-CA" sz="2800" b="1" dirty="0" smtClean="0"/>
              <a:t>: 2004</a:t>
            </a:r>
          </a:p>
          <a:p>
            <a:r>
              <a:rPr lang="en-CA" sz="2800" b="1" dirty="0" smtClean="0"/>
              <a:t>YouTube: 2005</a:t>
            </a:r>
          </a:p>
          <a:p>
            <a:endParaRPr lang="en-CA" sz="1800" dirty="0" smtClean="0"/>
          </a:p>
          <a:p>
            <a:endParaRPr lang="en-CA" sz="1800" dirty="0" smtClean="0"/>
          </a:p>
          <a:p>
            <a:endParaRPr lang="en-CA" sz="1800" dirty="0" smtClean="0"/>
          </a:p>
          <a:p>
            <a:endParaRPr lang="en-CA" sz="1800" dirty="0" smtClean="0"/>
          </a:p>
          <a:p>
            <a:r>
              <a:rPr lang="en-CA" sz="1800" dirty="0" smtClean="0"/>
              <a:t>Reference: </a:t>
            </a:r>
          </a:p>
          <a:p>
            <a:r>
              <a:rPr lang="en-CA" sz="1800" dirty="0" smtClean="0"/>
              <a:t>http://www.zakon.org/robert/internet/timeline/</a:t>
            </a:r>
          </a:p>
          <a:p>
            <a:r>
              <a:rPr lang="en-CA" sz="2000" dirty="0" smtClean="0"/>
              <a:t>On course </a:t>
            </a:r>
            <a:r>
              <a:rPr lang="en-CA" sz="2000" dirty="0" smtClean="0"/>
              <a:t>website under “Useful Links”</a:t>
            </a:r>
            <a:endParaRPr lang="en-CA" sz="2000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F8239DC-710E-4E59-85DB-5BC128D843A4}" type="slidenum">
              <a:rPr lang="en-US"/>
              <a:pPr/>
              <a:t>9</a:t>
            </a:fld>
            <a:endParaRPr lang="en-US"/>
          </a:p>
        </p:txBody>
      </p:sp>
      <p:pic>
        <p:nvPicPr>
          <p:cNvPr id="91140" name="Picture 6" descr="arpanet2"/>
          <p:cNvPicPr>
            <a:picLocks noChangeAspect="1" noChangeArrowheads="1"/>
          </p:cNvPicPr>
          <p:nvPr/>
        </p:nvPicPr>
        <p:blipFill>
          <a:blip r:embed="rId3" cstate="print"/>
          <a:srcRect b="8458"/>
          <a:stretch>
            <a:fillRect/>
          </a:stretch>
        </p:blipFill>
        <p:spPr bwMode="auto">
          <a:xfrm>
            <a:off x="3938588" y="3968750"/>
            <a:ext cx="2976562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33375"/>
            <a:ext cx="7772400" cy="647700"/>
          </a:xfrm>
        </p:spPr>
        <p:txBody>
          <a:bodyPr/>
          <a:lstStyle/>
          <a:p>
            <a:r>
              <a:rPr lang="en-US" sz="3600" dirty="0" smtClean="0"/>
              <a:t>Internet </a:t>
            </a:r>
            <a:r>
              <a:rPr lang="en-US" sz="3600" dirty="0" smtClean="0"/>
              <a:t>History </a:t>
            </a:r>
            <a:endParaRPr lang="en-US" dirty="0" smtClean="0"/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90700"/>
            <a:ext cx="3695700" cy="44577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1961:</a:t>
            </a:r>
            <a:r>
              <a:rPr lang="en-US" sz="2000" dirty="0" smtClean="0"/>
              <a:t> </a:t>
            </a:r>
            <a:r>
              <a:rPr lang="en-US" sz="2000" dirty="0" err="1" smtClean="0"/>
              <a:t>Kleinrock</a:t>
            </a:r>
            <a:r>
              <a:rPr lang="en-US" sz="2000" dirty="0" smtClean="0"/>
              <a:t> - </a:t>
            </a:r>
            <a:r>
              <a:rPr lang="en-US" sz="2000" dirty="0" err="1" smtClean="0"/>
              <a:t>queueing</a:t>
            </a:r>
            <a:r>
              <a:rPr lang="en-US" sz="2000" dirty="0" smtClean="0"/>
              <a:t> theory shows effectiveness of packet-switching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1964:</a:t>
            </a:r>
            <a:r>
              <a:rPr lang="en-US" sz="2000" dirty="0" smtClean="0"/>
              <a:t> </a:t>
            </a:r>
            <a:r>
              <a:rPr lang="en-US" sz="2000" dirty="0" err="1" smtClean="0"/>
              <a:t>Baran</a:t>
            </a:r>
            <a:r>
              <a:rPr lang="en-US" sz="2000" dirty="0" smtClean="0"/>
              <a:t> - packet-switching in military nets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1967:</a:t>
            </a:r>
            <a:r>
              <a:rPr lang="en-US" sz="2000" dirty="0" smtClean="0"/>
              <a:t> </a:t>
            </a:r>
            <a:r>
              <a:rPr lang="en-US" sz="2000" dirty="0" err="1" smtClean="0"/>
              <a:t>ARPAnet</a:t>
            </a:r>
            <a:r>
              <a:rPr lang="en-US" sz="2000" dirty="0" smtClean="0"/>
              <a:t> conceived by Advanced Research Projects Agency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1969:</a:t>
            </a:r>
            <a:r>
              <a:rPr lang="en-US" sz="2000" dirty="0" smtClean="0"/>
              <a:t> first </a:t>
            </a:r>
            <a:r>
              <a:rPr lang="en-US" sz="2000" dirty="0" err="1" smtClean="0"/>
              <a:t>ARPAnet</a:t>
            </a:r>
            <a:r>
              <a:rPr lang="en-US" sz="2000" dirty="0" smtClean="0"/>
              <a:t> node operational</a:t>
            </a:r>
          </a:p>
          <a:p>
            <a:endParaRPr lang="en-US" sz="2000" dirty="0" smtClean="0"/>
          </a:p>
        </p:txBody>
      </p:sp>
      <p:sp>
        <p:nvSpPr>
          <p:cNvPr id="9114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57688" y="1800225"/>
            <a:ext cx="4786312" cy="4448175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1972: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err="1" smtClean="0"/>
              <a:t>ARPAnet</a:t>
            </a:r>
            <a:r>
              <a:rPr lang="en-US" sz="2000" dirty="0" smtClean="0"/>
              <a:t> public demonstration</a:t>
            </a:r>
          </a:p>
          <a:p>
            <a:pPr lvl="1"/>
            <a:r>
              <a:rPr lang="en-US" sz="2000" dirty="0" smtClean="0"/>
              <a:t>NCP (Network Control Protocol) first host-host protocol </a:t>
            </a:r>
          </a:p>
          <a:p>
            <a:pPr lvl="1"/>
            <a:r>
              <a:rPr lang="en-US" sz="2000" dirty="0" smtClean="0"/>
              <a:t>first e-mail program</a:t>
            </a:r>
          </a:p>
          <a:p>
            <a:pPr lvl="1"/>
            <a:r>
              <a:rPr lang="en-US" sz="2000" dirty="0" err="1" smtClean="0"/>
              <a:t>ARPAnet</a:t>
            </a:r>
            <a:r>
              <a:rPr lang="en-US" sz="2000" dirty="0" smtClean="0"/>
              <a:t> has 15 nodes</a:t>
            </a:r>
          </a:p>
        </p:txBody>
      </p:sp>
      <p:sp>
        <p:nvSpPr>
          <p:cNvPr id="91144" name="Rectangle 5"/>
          <p:cNvSpPr>
            <a:spLocks noChangeArrowheads="1"/>
          </p:cNvSpPr>
          <p:nvPr/>
        </p:nvSpPr>
        <p:spPr bwMode="auto">
          <a:xfrm>
            <a:off x="523875" y="10287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1961-1972: Early packet-switching principles</a:t>
            </a:r>
            <a:endParaRPr lang="en-US" sz="4000" u="sng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550</Words>
  <Application>Microsoft Office PowerPoint</Application>
  <PresentationFormat>On-screen Show (4:3)</PresentationFormat>
  <Paragraphs>125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History of Internet</vt:lpstr>
      <vt:lpstr>Slide 2</vt:lpstr>
      <vt:lpstr>Tutorial Timeline</vt:lpstr>
      <vt:lpstr>Assignments</vt:lpstr>
      <vt:lpstr>Assignments</vt:lpstr>
      <vt:lpstr>Today’s Tutorial</vt:lpstr>
      <vt:lpstr>History of the Internet</vt:lpstr>
      <vt:lpstr>History of the Internet</vt:lpstr>
      <vt:lpstr>Internet History </vt:lpstr>
      <vt:lpstr>Internet History</vt:lpstr>
      <vt:lpstr>Internet History</vt:lpstr>
      <vt:lpstr>Internet History</vt:lpstr>
      <vt:lpstr>Internet History</vt:lpstr>
      <vt:lpstr>Slide 14</vt:lpstr>
    </vt:vector>
  </TitlesOfParts>
  <Company>University of Lethbridge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Internet</dc:title>
  <dc:creator>aaa</dc:creator>
  <cp:lastModifiedBy>aaa</cp:lastModifiedBy>
  <cp:revision>11</cp:revision>
  <dcterms:created xsi:type="dcterms:W3CDTF">2013-01-12T19:45:30Z</dcterms:created>
  <dcterms:modified xsi:type="dcterms:W3CDTF">2013-01-12T20:52:00Z</dcterms:modified>
</cp:coreProperties>
</file>