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76" r:id="rId6"/>
    <p:sldId id="278" r:id="rId7"/>
    <p:sldId id="277" r:id="rId8"/>
    <p:sldId id="279" r:id="rId9"/>
    <p:sldId id="284" r:id="rId10"/>
    <p:sldId id="282" r:id="rId11"/>
    <p:sldId id="283" r:id="rId12"/>
    <p:sldId id="288" r:id="rId13"/>
    <p:sldId id="287" r:id="rId14"/>
    <p:sldId id="293" r:id="rId15"/>
    <p:sldId id="289" r:id="rId16"/>
    <p:sldId id="290" r:id="rId17"/>
    <p:sldId id="291" r:id="rId18"/>
    <p:sldId id="292" r:id="rId19"/>
    <p:sldId id="286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05EFB-4D16-46F1-831E-BF0A1CC030F0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F8BC2-1A3E-4B31-9FAE-3DF872B183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8160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108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31286" indent="-281264" defTabSz="914108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25055" indent="-225011" defTabSz="914108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575077" indent="-225011" defTabSz="914108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25099" indent="-225011" defTabSz="914108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475121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25143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375165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25187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415DCA11-55FF-40E2-9FBC-D7A944B0D439}" type="slidenum">
              <a:rPr lang="en-US" sz="1200">
                <a:latin typeface="Times New Roman" charset="0"/>
              </a:rPr>
              <a:pPr/>
              <a:t>1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8558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1463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8959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8959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8959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7069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8593F-0658-4122-BB79-1DEF392674F0}" type="datetime1">
              <a:rPr lang="en-US" smtClean="0"/>
              <a:pPr/>
              <a:t>2/21/2013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F5DE9-91D8-4244-A808-CBD359ED8CA0}" type="datetime1">
              <a:rPr lang="en-US" smtClean="0"/>
              <a:pPr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FD55F-3777-4820-9CA7-D79FEB0F917D}" type="datetime1">
              <a:rPr lang="en-US" smtClean="0"/>
              <a:pPr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8BF6-FF23-4B92-9B9D-EF1B429C388A}" type="datetime1">
              <a:rPr lang="en-US" smtClean="0"/>
              <a:pPr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117-852B-4246-B8B5-51F5EAF52BF9}" type="datetime1">
              <a:rPr lang="en-US" smtClean="0"/>
              <a:pPr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1B5E-98CF-4977-83B3-051A0DDA8857}" type="datetime1">
              <a:rPr lang="en-US" smtClean="0"/>
              <a:pPr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5ADA-7E3B-476B-9591-F58A1D4F9D73}" type="datetime1">
              <a:rPr lang="en-US" smtClean="0"/>
              <a:pPr/>
              <a:t>2/21/2013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2355-E936-4D71-B45A-736F4D0645CB}" type="datetime1">
              <a:rPr lang="en-US" smtClean="0"/>
              <a:pPr/>
              <a:t>2/21/2013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977B-206F-45F3-BA81-F456971E7F89}" type="datetime1">
              <a:rPr lang="en-US" smtClean="0"/>
              <a:pPr/>
              <a:t>2/21/2013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E8C8C-0015-4623-B762-0DE50FBB3847}" type="datetime1">
              <a:rPr lang="en-US" smtClean="0"/>
              <a:pPr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8C8F-F528-4427-A054-30BA5CD6D3C6}" type="datetime1">
              <a:rPr lang="en-US" smtClean="0"/>
              <a:pPr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43E296-F1C3-4DB7-BD9C-ECCFDFA711C1}" type="datetime1">
              <a:rPr lang="en-US" smtClean="0"/>
              <a:pPr/>
              <a:t>2/21/2013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msdn.microsoft.com/en-us/library/ms881658.aspx" TargetMode="External"/><Relationship Id="rId3" Type="http://schemas.openxmlformats.org/officeDocument/2006/relationships/hyperlink" Target="http://ipv6.com/articles/general/User-Datagram-Protocol.htm" TargetMode="External"/><Relationship Id="rId7" Type="http://schemas.openxmlformats.org/officeDocument/2006/relationships/hyperlink" Target="http://www.youtube.com/watch?v=v-CmPz73Y8Q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User_Datagram_Protocol" TargetMode="External"/><Relationship Id="rId5" Type="http://schemas.openxmlformats.org/officeDocument/2006/relationships/hyperlink" Target="http://www.youtube.com/watch?v=KSJu5FqwEMM" TargetMode="External"/><Relationship Id="rId4" Type="http://schemas.openxmlformats.org/officeDocument/2006/relationships/hyperlink" Target="http://www.decom.fee.unicamp.br/~cardoso/ie344b/User_Datagram_Protocol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b="1" dirty="0" err="1" smtClean="0"/>
              <a:t>Udp</a:t>
            </a:r>
            <a:r>
              <a:rPr lang="en-US" sz="3600" b="1" dirty="0" smtClean="0"/>
              <a:t> </a:t>
            </a:r>
            <a:r>
              <a:rPr lang="en-US" sz="3600" b="1" dirty="0" smtClean="0"/>
              <a:t>Review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CPSC 441 Tutorial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TA: </a:t>
            </a:r>
            <a:r>
              <a:rPr lang="en-US" dirty="0" smtClean="0"/>
              <a:t>Fang Wang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208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CA" altLang="zh-CN" b="1" dirty="0" smtClean="0"/>
              <a:t>Why still use UDP?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altLang="zh-CN" sz="2200" b="1" dirty="0" smtClean="0">
                <a:solidFill>
                  <a:srgbClr val="FF0000"/>
                </a:solidFill>
              </a:rPr>
              <a:t>TCP</a:t>
            </a:r>
            <a:r>
              <a:rPr lang="en-CA" altLang="zh-CN" sz="2200" dirty="0" smtClean="0"/>
              <a:t> header is </a:t>
            </a:r>
            <a:r>
              <a:rPr lang="en-CA" altLang="zh-CN" sz="2200" b="1" u="sng" dirty="0" smtClean="0"/>
              <a:t>much larger </a:t>
            </a:r>
            <a:r>
              <a:rPr lang="en-CA" altLang="zh-CN" sz="2200" dirty="0" smtClean="0"/>
              <a:t>than the UDP header. That header is being applied to every segments, and adds up!</a:t>
            </a:r>
          </a:p>
          <a:p>
            <a:r>
              <a:rPr lang="en-CA" altLang="zh-CN" sz="2200" b="1" dirty="0" smtClean="0">
                <a:solidFill>
                  <a:srgbClr val="FF0000"/>
                </a:solidFill>
              </a:rPr>
              <a:t>UDP</a:t>
            </a:r>
            <a:r>
              <a:rPr lang="en-CA" altLang="zh-CN" sz="2200" dirty="0" smtClean="0"/>
              <a:t> advantages over TCP is that its header is much </a:t>
            </a:r>
            <a:r>
              <a:rPr lang="en-CA" altLang="zh-CN" sz="2200" b="1" u="sng" dirty="0" smtClean="0"/>
              <a:t>smaller</a:t>
            </a:r>
            <a:r>
              <a:rPr lang="en-CA" altLang="zh-CN" sz="2200" dirty="0" smtClean="0"/>
              <a:t> than TCP’s and it has </a:t>
            </a:r>
            <a:r>
              <a:rPr lang="en-CA" altLang="zh-CN" sz="2000" dirty="0" smtClean="0"/>
              <a:t>much simpler processing steps</a:t>
            </a:r>
            <a:r>
              <a:rPr lang="en-CA" altLang="zh-CN" sz="2200" dirty="0" smtClean="0"/>
              <a:t>.</a:t>
            </a:r>
          </a:p>
          <a:p>
            <a:endParaRPr lang="en-CA" altLang="zh-CN" sz="2200" dirty="0" smtClean="0"/>
          </a:p>
          <a:p>
            <a:r>
              <a:rPr lang="en-US" altLang="zh-CN" sz="2200" dirty="0" smtClean="0">
                <a:solidFill>
                  <a:srgbClr val="0070C0"/>
                </a:solidFill>
              </a:rPr>
              <a:t>UDP is widely used and recommended for: </a:t>
            </a:r>
            <a:endParaRPr lang="en-US" altLang="zh-CN" sz="2200" dirty="0" smtClean="0"/>
          </a:p>
          <a:p>
            <a:pPr lvl="1"/>
            <a:r>
              <a:rPr lang="en-US" altLang="zh-CN" sz="1900" dirty="0" smtClean="0"/>
              <a:t>When </a:t>
            </a:r>
            <a:r>
              <a:rPr lang="en-US" altLang="zh-CN" sz="1900" b="1" dirty="0" smtClean="0"/>
              <a:t>Speed</a:t>
            </a:r>
            <a:r>
              <a:rPr lang="en-US" altLang="zh-CN" sz="1900" dirty="0" smtClean="0"/>
              <a:t> Is More Important. An application values timely delivery over reliable delivery</a:t>
            </a:r>
          </a:p>
          <a:p>
            <a:pPr lvl="1"/>
            <a:r>
              <a:rPr lang="en-US" altLang="zh-CN" sz="1900" dirty="0" smtClean="0"/>
              <a:t>Places where data exchanges are </a:t>
            </a:r>
            <a:r>
              <a:rPr lang="en-US" altLang="zh-CN" sz="1900" b="1" dirty="0" smtClean="0"/>
              <a:t>short</a:t>
            </a:r>
            <a:r>
              <a:rPr lang="en-US" altLang="zh-CN" sz="1900" dirty="0" smtClean="0"/>
              <a:t> and the order of reception of datagram does not matter</a:t>
            </a:r>
          </a:p>
          <a:p>
            <a:pPr lvl="1"/>
            <a:r>
              <a:rPr lang="en-US" altLang="zh-CN" sz="1900" dirty="0" smtClean="0"/>
              <a:t>Acknowledgement of delivery is </a:t>
            </a:r>
            <a:r>
              <a:rPr lang="en-US" altLang="zh-CN" sz="1900" b="1" dirty="0" smtClean="0"/>
              <a:t>not needed</a:t>
            </a:r>
            <a:r>
              <a:rPr lang="en-US" altLang="zh-CN" sz="1900" dirty="0" smtClean="0"/>
              <a:t> </a:t>
            </a:r>
          </a:p>
          <a:p>
            <a:pPr lvl="1"/>
            <a:r>
              <a:rPr lang="en-US" altLang="zh-CN" sz="1900" dirty="0" smtClean="0"/>
              <a:t>Applications that require </a:t>
            </a:r>
            <a:r>
              <a:rPr lang="en-US" altLang="zh-CN" sz="1900" b="1" dirty="0" smtClean="0"/>
              <a:t>multicast or broadcast </a:t>
            </a:r>
            <a:r>
              <a:rPr lang="en-US" altLang="zh-CN" sz="1900" dirty="0" smtClean="0"/>
              <a:t>transmissions, since these are not supported by TCP. </a:t>
            </a:r>
            <a:endParaRPr lang="zh-CN" altLang="en-US" sz="1900" dirty="0" smtClean="0"/>
          </a:p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Some popular examples where UDP is used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altLang="zh-CN" dirty="0" smtClean="0">
                <a:solidFill>
                  <a:srgbClr val="0070C0"/>
                </a:solidFill>
              </a:rPr>
              <a:t>Multimedia</a:t>
            </a:r>
            <a:r>
              <a:rPr lang="en-CA" altLang="zh-CN" dirty="0" smtClean="0"/>
              <a:t> applications like streaming video , VOIP</a:t>
            </a:r>
            <a:br>
              <a:rPr lang="en-CA" altLang="zh-CN" dirty="0" smtClean="0"/>
            </a:br>
            <a:r>
              <a:rPr lang="en-CA" altLang="zh-CN" dirty="0" smtClean="0"/>
              <a:t>In multicast environment</a:t>
            </a:r>
          </a:p>
          <a:p>
            <a:endParaRPr lang="en-CA" altLang="zh-CN" dirty="0" smtClean="0"/>
          </a:p>
          <a:p>
            <a:r>
              <a:rPr lang="en-CA" altLang="zh-CN" dirty="0" smtClean="0"/>
              <a:t>If an application needs to </a:t>
            </a:r>
            <a:r>
              <a:rPr lang="en-CA" altLang="zh-CN" dirty="0" smtClean="0">
                <a:solidFill>
                  <a:srgbClr val="0070C0"/>
                </a:solidFill>
              </a:rPr>
              <a:t>multicast or broadcast </a:t>
            </a:r>
            <a:r>
              <a:rPr lang="en-CA" altLang="zh-CN" dirty="0" smtClean="0"/>
              <a:t>data, it must use UDP, because TCP is only supported for </a:t>
            </a:r>
            <a:r>
              <a:rPr lang="en-CA" altLang="zh-CN" dirty="0" err="1" smtClean="0"/>
              <a:t>unicast</a:t>
            </a:r>
            <a:r>
              <a:rPr lang="en-CA" altLang="zh-CN" dirty="0" smtClean="0"/>
              <a:t> communication between two devices.</a:t>
            </a:r>
          </a:p>
          <a:p>
            <a:endParaRPr lang="en-CA" altLang="zh-CN" dirty="0" smtClean="0"/>
          </a:p>
          <a:p>
            <a:r>
              <a:rPr lang="en-CA" altLang="zh-CN" dirty="0" smtClean="0"/>
              <a:t>Domain Name System (</a:t>
            </a:r>
            <a:r>
              <a:rPr lang="en-CA" altLang="zh-CN" dirty="0" smtClean="0">
                <a:solidFill>
                  <a:srgbClr val="FF0000"/>
                </a:solidFill>
              </a:rPr>
              <a:t>DNS</a:t>
            </a:r>
            <a:r>
              <a:rPr lang="en-CA" altLang="zh-CN" dirty="0" smtClean="0"/>
              <a:t>)</a:t>
            </a:r>
          </a:p>
          <a:p>
            <a:endParaRPr lang="en-CA" altLang="zh-CN" dirty="0" smtClean="0"/>
          </a:p>
          <a:p>
            <a:r>
              <a:rPr lang="en-CA" altLang="zh-CN" dirty="0" smtClean="0"/>
              <a:t>Simple network management protocol (</a:t>
            </a:r>
            <a:r>
              <a:rPr lang="en-CA" altLang="zh-CN" dirty="0" smtClean="0">
                <a:solidFill>
                  <a:srgbClr val="FF0000"/>
                </a:solidFill>
              </a:rPr>
              <a:t>SNMP</a:t>
            </a:r>
            <a:r>
              <a:rPr lang="en-CA" altLang="zh-CN" dirty="0" smtClean="0"/>
              <a:t>) </a:t>
            </a:r>
          </a:p>
          <a:p>
            <a:endParaRPr lang="en-CA" altLang="zh-CN" dirty="0" smtClean="0"/>
          </a:p>
          <a:p>
            <a:r>
              <a:rPr lang="en-CA" altLang="zh-CN" dirty="0" smtClean="0"/>
              <a:t>Dynamic Host Configuration Protocol (</a:t>
            </a:r>
            <a:r>
              <a:rPr lang="en-CA" altLang="zh-CN" dirty="0" smtClean="0">
                <a:solidFill>
                  <a:srgbClr val="FF0000"/>
                </a:solidFill>
              </a:rPr>
              <a:t>DHCP</a:t>
            </a:r>
            <a:r>
              <a:rPr lang="en-CA" altLang="zh-CN" dirty="0" smtClean="0"/>
              <a:t>) </a:t>
            </a:r>
          </a:p>
          <a:p>
            <a:endParaRPr lang="en-CA" altLang="zh-CN" dirty="0" smtClean="0"/>
          </a:p>
          <a:p>
            <a:r>
              <a:rPr lang="en-CA" altLang="zh-CN" dirty="0" smtClean="0"/>
              <a:t>Routing Information Protocol (</a:t>
            </a:r>
            <a:r>
              <a:rPr lang="en-CA" altLang="zh-CN" dirty="0" smtClean="0">
                <a:solidFill>
                  <a:srgbClr val="FF0000"/>
                </a:solidFill>
              </a:rPr>
              <a:t>RIP</a:t>
            </a:r>
            <a:r>
              <a:rPr lang="en-CA" altLang="zh-CN" dirty="0" smtClean="0"/>
              <a:t>) 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CA" altLang="zh-CN" b="1" dirty="0" smtClean="0"/>
              <a:t>UDP Socket Programming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86400" y="1752600"/>
            <a:ext cx="3200400" cy="4373563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Interaction</a:t>
            </a:r>
            <a:r>
              <a:rPr lang="en-US" altLang="zh-CN" sz="2000" dirty="0" smtClean="0"/>
              <a:t> between the UDP server and UDP client</a:t>
            </a:r>
          </a:p>
          <a:p>
            <a:endParaRPr lang="en-CA" altLang="zh-CN" sz="2000" dirty="0" smtClean="0"/>
          </a:p>
          <a:p>
            <a:r>
              <a:rPr lang="en-CA" altLang="zh-CN" sz="2000" dirty="0" smtClean="0"/>
              <a:t>A UDP </a:t>
            </a:r>
            <a:r>
              <a:rPr lang="en-CA" altLang="zh-CN" sz="2000" b="1" dirty="0" smtClean="0"/>
              <a:t>server</a:t>
            </a:r>
            <a:r>
              <a:rPr lang="en-CA" altLang="zh-CN" sz="2000" dirty="0" smtClean="0"/>
              <a:t> </a:t>
            </a:r>
            <a:r>
              <a:rPr lang="en-US" altLang="zh-CN" sz="2000" dirty="0" smtClean="0"/>
              <a:t>does not have to listen for and accept client connections</a:t>
            </a: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A UDP </a:t>
            </a:r>
            <a:r>
              <a:rPr lang="en-US" altLang="zh-CN" sz="2000" b="1" dirty="0" smtClean="0"/>
              <a:t>client</a:t>
            </a:r>
            <a:r>
              <a:rPr lang="en-US" altLang="zh-CN" sz="2000" dirty="0" smtClean="0"/>
              <a:t> does not have to connect to a server. 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1" descr="C:\Users\Rebekah\AppData\Roaming\Tencent\Users\14288875\QQ\WinTemp\RichOle\6XT)G1N5]QGT30Q6XF{HCE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4800600" cy="4678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CA" altLang="zh-CN" b="1" dirty="0" smtClean="0"/>
              <a:t>UDP server socket</a:t>
            </a:r>
            <a:endParaRPr lang="zh-CN" altLang="en-US" b="1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800600"/>
          </a:xfrm>
        </p:spPr>
        <p:txBody>
          <a:bodyPr>
            <a:normAutofit fontScale="92500"/>
          </a:bodyPr>
          <a:lstStyle/>
          <a:p>
            <a:r>
              <a:rPr lang="en-US" altLang="zh-CN" b="1" dirty="0" smtClean="0"/>
              <a:t>1. Open a </a:t>
            </a:r>
            <a:r>
              <a:rPr lang="en-CA" altLang="zh-CN" b="1" dirty="0" smtClean="0"/>
              <a:t>datagram socket with </a:t>
            </a:r>
            <a:r>
              <a:rPr lang="en-CA" altLang="zh-CN" b="1" dirty="0" smtClean="0">
                <a:solidFill>
                  <a:srgbClr val="0070C0"/>
                </a:solidFill>
              </a:rPr>
              <a:t>socket</a:t>
            </a:r>
            <a:r>
              <a:rPr lang="en-CA" altLang="zh-CN" b="1" dirty="0" smtClean="0"/>
              <a:t>.</a:t>
            </a:r>
            <a:endParaRPr lang="en-US" altLang="zh-CN" b="1" dirty="0" smtClean="0"/>
          </a:p>
          <a:p>
            <a:endParaRPr lang="en-US" altLang="zh-CN" dirty="0" smtClean="0"/>
          </a:p>
          <a:p>
            <a:r>
              <a:rPr lang="en-US" altLang="zh-CN" b="1" dirty="0" smtClean="0"/>
              <a:t>2. Name the socket with the </a:t>
            </a:r>
            <a:r>
              <a:rPr lang="en-US" altLang="zh-CN" b="1" dirty="0" smtClean="0">
                <a:solidFill>
                  <a:srgbClr val="0070C0"/>
                </a:solidFill>
              </a:rPr>
              <a:t>bind</a:t>
            </a:r>
            <a:r>
              <a:rPr lang="en-US" altLang="zh-CN" b="1" dirty="0" smtClean="0"/>
              <a:t> function, using a SOCKADDR_IN structure for the address parameter.</a:t>
            </a:r>
          </a:p>
          <a:p>
            <a:endParaRPr lang="en-US" altLang="zh-CN" b="1" dirty="0" smtClean="0"/>
          </a:p>
          <a:p>
            <a:r>
              <a:rPr lang="en-CA" altLang="zh-CN" b="1" dirty="0" smtClean="0"/>
              <a:t>3. </a:t>
            </a:r>
            <a:r>
              <a:rPr lang="en-US" altLang="zh-CN" b="1" dirty="0" smtClean="0"/>
              <a:t>Exchange data with a client using the </a:t>
            </a:r>
            <a:r>
              <a:rPr lang="en-US" altLang="zh-CN" b="1" dirty="0" err="1" smtClean="0">
                <a:solidFill>
                  <a:srgbClr val="0070C0"/>
                </a:solidFill>
              </a:rPr>
              <a:t>sendto</a:t>
            </a:r>
            <a:r>
              <a:rPr lang="en-US" altLang="zh-CN" b="1" dirty="0" smtClean="0"/>
              <a:t> and </a:t>
            </a:r>
            <a:r>
              <a:rPr lang="en-US" altLang="zh-CN" b="1" dirty="0" err="1" smtClean="0">
                <a:solidFill>
                  <a:srgbClr val="0070C0"/>
                </a:solidFill>
              </a:rPr>
              <a:t>recvfrom</a:t>
            </a:r>
            <a:r>
              <a:rPr lang="en-US" altLang="zh-CN" b="1" dirty="0" smtClean="0"/>
              <a:t> functions</a:t>
            </a:r>
          </a:p>
          <a:p>
            <a:endParaRPr lang="en-US" altLang="zh-CN" b="1" dirty="0" smtClean="0"/>
          </a:p>
          <a:p>
            <a:r>
              <a:rPr lang="en-US" altLang="zh-CN" b="1" dirty="0" smtClean="0"/>
              <a:t>4. Close the connection with the </a:t>
            </a:r>
            <a:r>
              <a:rPr lang="en-US" altLang="zh-CN" b="1" dirty="0" err="1" smtClean="0">
                <a:solidFill>
                  <a:srgbClr val="0070C0"/>
                </a:solidFill>
              </a:rPr>
              <a:t>closesocket</a:t>
            </a:r>
            <a:r>
              <a:rPr lang="en-US" altLang="zh-CN" b="1" dirty="0" smtClean="0">
                <a:solidFill>
                  <a:srgbClr val="0070C0"/>
                </a:solidFill>
              </a:rPr>
              <a:t> </a:t>
            </a:r>
            <a:r>
              <a:rPr lang="en-US" altLang="zh-CN" b="1" dirty="0" smtClean="0"/>
              <a:t>function</a:t>
            </a:r>
          </a:p>
          <a:p>
            <a:endParaRPr lang="en-US" altLang="zh-CN" b="1" dirty="0" smtClean="0"/>
          </a:p>
          <a:p>
            <a:pPr>
              <a:buNone/>
            </a:pPr>
            <a:r>
              <a:rPr lang="en-CA" altLang="zh-CN" sz="2000" dirty="0" smtClean="0">
                <a:solidFill>
                  <a:srgbClr val="FF0000"/>
                </a:solidFill>
              </a:rPr>
              <a:t>    </a:t>
            </a:r>
            <a:endParaRPr lang="zh-CN" altLang="en-US" sz="21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CA" altLang="zh-CN" b="1" dirty="0" smtClean="0"/>
              <a:t>SOCKET AND BIND FUNCTION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5181600"/>
          </a:xfrm>
        </p:spPr>
        <p:txBody>
          <a:bodyPr>
            <a:normAutofit fontScale="70000" lnSpcReduction="20000"/>
          </a:bodyPr>
          <a:lstStyle/>
          <a:p>
            <a:r>
              <a:rPr lang="sv-SE" altLang="zh-CN" sz="3800" b="1" dirty="0" smtClean="0"/>
              <a:t>SOCKET FUNCTION</a:t>
            </a:r>
          </a:p>
          <a:p>
            <a:pPr>
              <a:buNone/>
            </a:pPr>
            <a:r>
              <a:rPr lang="sv-SE" altLang="zh-CN" sz="3200" dirty="0" smtClean="0">
                <a:solidFill>
                  <a:srgbClr val="FF0000"/>
                </a:solidFill>
              </a:rPr>
              <a:t>int socket (</a:t>
            </a:r>
            <a:r>
              <a:rPr lang="en-CA" altLang="zh-CN" sz="3200" i="1" dirty="0" smtClean="0">
                <a:solidFill>
                  <a:srgbClr val="FF0000"/>
                </a:solidFill>
              </a:rPr>
              <a:t>address format</a:t>
            </a:r>
            <a:r>
              <a:rPr lang="sv-SE" altLang="zh-CN" sz="3200" dirty="0" smtClean="0">
                <a:solidFill>
                  <a:srgbClr val="FF0000"/>
                </a:solidFill>
              </a:rPr>
              <a:t>, type, int protocol);</a:t>
            </a:r>
          </a:p>
          <a:p>
            <a:pPr>
              <a:buNone/>
            </a:pPr>
            <a:r>
              <a:rPr lang="sv-SE" altLang="zh-CN" sz="3200" dirty="0" smtClean="0"/>
              <a:t>   int sock;</a:t>
            </a:r>
          </a:p>
          <a:p>
            <a:pPr>
              <a:buNone/>
            </a:pPr>
            <a:r>
              <a:rPr lang="sv-SE" altLang="zh-CN" sz="3200" dirty="0" smtClean="0"/>
              <a:t>   sock = socket( AF_INET,  SOCK_DGRAM, IPPROTO_UDP ) </a:t>
            </a:r>
          </a:p>
          <a:p>
            <a:pPr>
              <a:buNone/>
            </a:pPr>
            <a:endParaRPr lang="sv-SE" altLang="zh-CN" dirty="0" smtClean="0"/>
          </a:p>
          <a:p>
            <a:r>
              <a:rPr lang="sv-SE" altLang="zh-CN" sz="3800" b="1" dirty="0" smtClean="0"/>
              <a:t>BIND FUNCTION</a:t>
            </a:r>
            <a:endParaRPr lang="sv-SE" altLang="zh-CN" dirty="0" smtClean="0"/>
          </a:p>
          <a:p>
            <a:pPr>
              <a:buNone/>
            </a:pPr>
            <a:r>
              <a:rPr lang="en-CA" altLang="zh-CN" sz="3200" dirty="0" err="1" smtClean="0">
                <a:solidFill>
                  <a:srgbClr val="FF0000"/>
                </a:solidFill>
              </a:rPr>
              <a:t>int</a:t>
            </a:r>
            <a:r>
              <a:rPr lang="en-CA" altLang="zh-CN" sz="3200" dirty="0" smtClean="0">
                <a:solidFill>
                  <a:srgbClr val="FF0000"/>
                </a:solidFill>
              </a:rPr>
              <a:t> bind( SOCKET s, const </a:t>
            </a:r>
            <a:r>
              <a:rPr lang="en-CA" altLang="zh-CN" sz="3200" dirty="0" err="1" smtClean="0">
                <a:solidFill>
                  <a:srgbClr val="FF0000"/>
                </a:solidFill>
              </a:rPr>
              <a:t>struct</a:t>
            </a:r>
            <a:r>
              <a:rPr lang="en-CA" altLang="zh-CN" sz="3200" dirty="0" smtClean="0">
                <a:solidFill>
                  <a:srgbClr val="FF0000"/>
                </a:solidFill>
              </a:rPr>
              <a:t> </a:t>
            </a:r>
            <a:r>
              <a:rPr lang="en-CA" altLang="zh-CN" sz="3200" dirty="0" err="1" smtClean="0">
                <a:solidFill>
                  <a:srgbClr val="FF0000"/>
                </a:solidFill>
              </a:rPr>
              <a:t>sockaddr</a:t>
            </a:r>
            <a:r>
              <a:rPr lang="en-CA" altLang="zh-CN" sz="3200" dirty="0" smtClean="0">
                <a:solidFill>
                  <a:srgbClr val="FF0000"/>
                </a:solidFill>
              </a:rPr>
              <a:t> FAR* name, </a:t>
            </a:r>
            <a:r>
              <a:rPr lang="en-CA" altLang="zh-CN" sz="3200" dirty="0" err="1" smtClean="0">
                <a:solidFill>
                  <a:srgbClr val="FF0000"/>
                </a:solidFill>
              </a:rPr>
              <a:t>int</a:t>
            </a:r>
            <a:r>
              <a:rPr lang="en-CA" altLang="zh-CN" sz="3200" dirty="0" smtClean="0">
                <a:solidFill>
                  <a:srgbClr val="FF0000"/>
                </a:solidFill>
              </a:rPr>
              <a:t> </a:t>
            </a:r>
            <a:r>
              <a:rPr lang="en-CA" altLang="zh-CN" sz="3200" dirty="0" err="1" smtClean="0">
                <a:solidFill>
                  <a:srgbClr val="FF0000"/>
                </a:solidFill>
              </a:rPr>
              <a:t>namelen</a:t>
            </a:r>
            <a:r>
              <a:rPr lang="en-CA" altLang="zh-CN" sz="3200" dirty="0" smtClean="0">
                <a:solidFill>
                  <a:srgbClr val="FF0000"/>
                </a:solidFill>
              </a:rPr>
              <a:t>);</a:t>
            </a:r>
          </a:p>
          <a:p>
            <a:pPr>
              <a:buNone/>
            </a:pPr>
            <a:endParaRPr lang="en-CA" altLang="zh-CN" sz="1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CA" altLang="zh-CN" sz="3200" dirty="0" smtClean="0"/>
              <a:t>    </a:t>
            </a:r>
            <a:r>
              <a:rPr lang="en-CA" altLang="zh-CN" sz="3200" dirty="0" err="1" smtClean="0"/>
              <a:t>struct</a:t>
            </a:r>
            <a:r>
              <a:rPr lang="en-CA" altLang="zh-CN" sz="3200" dirty="0" smtClean="0"/>
              <a:t> </a:t>
            </a:r>
            <a:r>
              <a:rPr lang="en-CA" altLang="zh-CN" sz="3200" dirty="0" err="1" smtClean="0"/>
              <a:t>sockaddr_in</a:t>
            </a:r>
            <a:r>
              <a:rPr lang="en-CA" altLang="zh-CN" sz="3200" dirty="0" smtClean="0"/>
              <a:t> </a:t>
            </a:r>
            <a:r>
              <a:rPr lang="en-CA" altLang="zh-CN" sz="3200" dirty="0" err="1" smtClean="0"/>
              <a:t>myaddr</a:t>
            </a:r>
            <a:r>
              <a:rPr lang="en-CA" altLang="zh-CN" sz="3200" dirty="0" smtClean="0"/>
              <a:t>;</a:t>
            </a:r>
          </a:p>
          <a:p>
            <a:pPr>
              <a:buNone/>
            </a:pPr>
            <a:r>
              <a:rPr lang="en-CA" altLang="zh-CN" sz="3200" dirty="0" smtClean="0"/>
              <a:t>    </a:t>
            </a:r>
            <a:r>
              <a:rPr lang="en-CA" altLang="zh-CN" sz="3200" dirty="0" err="1" smtClean="0"/>
              <a:t>myaddr.sin_family</a:t>
            </a:r>
            <a:r>
              <a:rPr lang="en-CA" altLang="zh-CN" sz="3200" dirty="0" smtClean="0"/>
              <a:t> = AF_INET;</a:t>
            </a:r>
          </a:p>
          <a:p>
            <a:pPr>
              <a:buNone/>
            </a:pPr>
            <a:r>
              <a:rPr lang="en-CA" altLang="zh-CN" sz="3200" dirty="0" smtClean="0"/>
              <a:t>    </a:t>
            </a:r>
            <a:r>
              <a:rPr lang="en-CA" altLang="zh-CN" sz="3200" dirty="0" err="1" smtClean="0"/>
              <a:t>myaddr.sin_port</a:t>
            </a:r>
            <a:r>
              <a:rPr lang="en-CA" altLang="zh-CN" sz="3200" dirty="0" smtClean="0"/>
              <a:t> = </a:t>
            </a:r>
            <a:r>
              <a:rPr lang="en-CA" altLang="zh-CN" sz="3200" dirty="0" err="1" smtClean="0"/>
              <a:t>htons</a:t>
            </a:r>
            <a:r>
              <a:rPr lang="en-CA" altLang="zh-CN" sz="3200" dirty="0" smtClean="0"/>
              <a:t>( 1234 );</a:t>
            </a:r>
          </a:p>
          <a:p>
            <a:pPr>
              <a:buNone/>
            </a:pPr>
            <a:r>
              <a:rPr lang="en-CA" altLang="zh-CN" sz="3200" dirty="0" smtClean="0"/>
              <a:t>    </a:t>
            </a:r>
            <a:r>
              <a:rPr lang="en-CA" altLang="zh-CN" sz="3200" dirty="0" err="1" smtClean="0"/>
              <a:t>myaddr.sin_addr</a:t>
            </a:r>
            <a:r>
              <a:rPr lang="en-CA" altLang="zh-CN" sz="3200" dirty="0" smtClean="0"/>
              <a:t> = </a:t>
            </a:r>
            <a:r>
              <a:rPr lang="en-CA" altLang="zh-CN" sz="3200" dirty="0" err="1" smtClean="0"/>
              <a:t>htonl</a:t>
            </a:r>
            <a:r>
              <a:rPr lang="en-CA" altLang="zh-CN" sz="3200" dirty="0" smtClean="0"/>
              <a:t>( INADDR_ANY );</a:t>
            </a:r>
          </a:p>
          <a:p>
            <a:pPr>
              <a:buNone/>
            </a:pPr>
            <a:r>
              <a:rPr lang="en-CA" altLang="zh-CN" sz="3200" dirty="0" smtClean="0"/>
              <a:t>    bind(</a:t>
            </a:r>
            <a:r>
              <a:rPr lang="en-CA" altLang="zh-CN" sz="3200" dirty="0" err="1" smtClean="0"/>
              <a:t>mysock</a:t>
            </a:r>
            <a:r>
              <a:rPr lang="en-CA" altLang="zh-CN" sz="3200" dirty="0" smtClean="0"/>
              <a:t>, &amp;</a:t>
            </a:r>
            <a:r>
              <a:rPr lang="en-CA" altLang="zh-CN" sz="3200" dirty="0" err="1" smtClean="0"/>
              <a:t>myaddr</a:t>
            </a:r>
            <a:r>
              <a:rPr lang="en-CA" altLang="zh-CN" sz="3200" dirty="0" smtClean="0"/>
              <a:t>, </a:t>
            </a:r>
            <a:r>
              <a:rPr lang="en-CA" altLang="zh-CN" sz="3200" dirty="0" err="1" smtClean="0"/>
              <a:t>sizeof</a:t>
            </a:r>
            <a:r>
              <a:rPr lang="en-CA" altLang="zh-CN" sz="3200" dirty="0" smtClean="0"/>
              <a:t>(</a:t>
            </a:r>
            <a:r>
              <a:rPr lang="en-CA" altLang="zh-CN" sz="3200" dirty="0" err="1" smtClean="0"/>
              <a:t>myaddr</a:t>
            </a:r>
            <a:r>
              <a:rPr lang="en-CA" altLang="zh-CN" sz="3200" dirty="0" smtClean="0"/>
              <a:t>));</a:t>
            </a:r>
          </a:p>
          <a:p>
            <a:pPr>
              <a:buNone/>
            </a:pPr>
            <a:endParaRPr lang="en-CA" altLang="zh-CN" sz="1300" dirty="0" smtClean="0"/>
          </a:p>
          <a:p>
            <a:pPr>
              <a:buNone/>
            </a:pPr>
            <a:r>
              <a:rPr lang="en-US" altLang="zh-CN" sz="3200" dirty="0" smtClean="0"/>
              <a:t>    If no error occurs, this function returns zero. If an error occurs, it returns SOCKET_ERROR.</a:t>
            </a:r>
            <a:endParaRPr lang="zh-CN" altLang="en-US" sz="3200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CA" altLang="zh-CN" b="1" dirty="0" smtClean="0"/>
              <a:t>Sending DATA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altLang="zh-CN" sz="2600" b="1" dirty="0" smtClean="0"/>
              <a:t>SENDTO FUNCTION:</a:t>
            </a:r>
            <a:endParaRPr lang="en-US" altLang="zh-CN" sz="2600" b="1" dirty="0" smtClean="0"/>
          </a:p>
          <a:p>
            <a:pPr>
              <a:buNone/>
            </a:pPr>
            <a:r>
              <a:rPr lang="en-US" altLang="zh-CN" sz="2000" b="1" dirty="0" smtClean="0">
                <a:solidFill>
                  <a:srgbClr val="FF0000"/>
                </a:solidFill>
              </a:rPr>
              <a:t>   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int</a:t>
            </a:r>
            <a:r>
              <a:rPr lang="en-CA" altLang="zh-CN" sz="2000" dirty="0" smtClean="0">
                <a:solidFill>
                  <a:srgbClr val="FF0000"/>
                </a:solidFill>
              </a:rPr>
              <a:t>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sendto</a:t>
            </a:r>
            <a:r>
              <a:rPr lang="en-CA" altLang="zh-CN" sz="2000" dirty="0" smtClean="0">
                <a:solidFill>
                  <a:srgbClr val="FF0000"/>
                </a:solidFill>
              </a:rPr>
              <a:t>( SOCKET s, const char FAR*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buf</a:t>
            </a:r>
            <a:r>
              <a:rPr lang="en-CA" altLang="zh-CN" sz="2000" dirty="0" smtClean="0">
                <a:solidFill>
                  <a:srgbClr val="FF0000"/>
                </a:solidFill>
              </a:rPr>
              <a:t>,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int</a:t>
            </a:r>
            <a:r>
              <a:rPr lang="en-CA" altLang="zh-CN" sz="2000" dirty="0" smtClean="0">
                <a:solidFill>
                  <a:srgbClr val="FF0000"/>
                </a:solidFill>
              </a:rPr>
              <a:t>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len</a:t>
            </a:r>
            <a:r>
              <a:rPr lang="en-CA" altLang="zh-CN" sz="2000" dirty="0" smtClean="0">
                <a:solidFill>
                  <a:srgbClr val="FF0000"/>
                </a:solidFill>
              </a:rPr>
              <a:t>,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int</a:t>
            </a:r>
            <a:r>
              <a:rPr lang="en-CA" altLang="zh-CN" sz="2000" dirty="0" smtClean="0">
                <a:solidFill>
                  <a:srgbClr val="FF0000"/>
                </a:solidFill>
              </a:rPr>
              <a:t> flags, const   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struct</a:t>
            </a:r>
            <a:r>
              <a:rPr lang="en-CA" altLang="zh-CN" sz="2000" dirty="0" smtClean="0">
                <a:solidFill>
                  <a:srgbClr val="FF0000"/>
                </a:solidFill>
              </a:rPr>
              <a:t>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sockaddr</a:t>
            </a:r>
            <a:r>
              <a:rPr lang="en-CA" altLang="zh-CN" sz="2000" dirty="0" smtClean="0">
                <a:solidFill>
                  <a:srgbClr val="FF0000"/>
                </a:solidFill>
              </a:rPr>
              <a:t> FAR* to,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int</a:t>
            </a:r>
            <a:r>
              <a:rPr lang="en-CA" altLang="zh-CN" sz="2000" dirty="0" smtClean="0">
                <a:solidFill>
                  <a:srgbClr val="FF0000"/>
                </a:solidFill>
              </a:rPr>
              <a:t>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tolen</a:t>
            </a:r>
            <a:r>
              <a:rPr lang="en-CA" altLang="zh-CN" sz="2000" dirty="0" smtClean="0">
                <a:solidFill>
                  <a:srgbClr val="FF0000"/>
                </a:solidFill>
              </a:rPr>
              <a:t> );</a:t>
            </a:r>
          </a:p>
          <a:p>
            <a:pPr>
              <a:buNone/>
            </a:pPr>
            <a:endParaRPr lang="en-CA" altLang="zh-CN" sz="2000" i="1" u="sng" dirty="0" smtClean="0">
              <a:solidFill>
                <a:srgbClr val="FF0000"/>
              </a:solidFill>
            </a:endParaRPr>
          </a:p>
          <a:p>
            <a:pPr marL="720000">
              <a:buNone/>
            </a:pPr>
            <a:r>
              <a:rPr lang="en-US" altLang="zh-CN" sz="1900" i="1" u="sng" dirty="0" smtClean="0"/>
              <a:t>S</a:t>
            </a:r>
            <a:r>
              <a:rPr lang="en-US" altLang="zh-CN" sz="1900" dirty="0" smtClean="0"/>
              <a:t>: Descriptor identifying a possibly connected socket.</a:t>
            </a:r>
          </a:p>
          <a:p>
            <a:pPr marL="720000">
              <a:buNone/>
            </a:pPr>
            <a:r>
              <a:rPr lang="en-US" altLang="zh-CN" sz="1900" i="1" u="sng" dirty="0" err="1" smtClean="0"/>
              <a:t>Buf</a:t>
            </a:r>
            <a:r>
              <a:rPr lang="en-US" altLang="zh-CN" sz="1900" u="sng" dirty="0" smtClean="0"/>
              <a:t>:</a:t>
            </a:r>
            <a:r>
              <a:rPr lang="en-US" altLang="zh-CN" sz="1900" dirty="0" smtClean="0"/>
              <a:t> Buffer containing the data to be transmitted.</a:t>
            </a:r>
          </a:p>
          <a:p>
            <a:pPr marL="720000">
              <a:buNone/>
            </a:pPr>
            <a:r>
              <a:rPr lang="en-US" altLang="zh-CN" sz="1900" i="1" u="sng" dirty="0" smtClean="0"/>
              <a:t>Len</a:t>
            </a:r>
            <a:r>
              <a:rPr lang="en-US" altLang="zh-CN" sz="1900" u="sng" dirty="0" smtClean="0"/>
              <a:t>:</a:t>
            </a:r>
            <a:r>
              <a:rPr lang="en-US" altLang="zh-CN" sz="1900" dirty="0" smtClean="0"/>
              <a:t> Length of the data in the </a:t>
            </a:r>
            <a:r>
              <a:rPr lang="en-US" altLang="zh-CN" sz="1900" i="1" dirty="0" err="1" smtClean="0"/>
              <a:t>buf</a:t>
            </a:r>
            <a:r>
              <a:rPr lang="en-US" altLang="zh-CN" sz="1900" dirty="0" smtClean="0"/>
              <a:t> parameter.</a:t>
            </a:r>
          </a:p>
          <a:p>
            <a:pPr marL="720000">
              <a:buNone/>
            </a:pPr>
            <a:r>
              <a:rPr lang="en-US" altLang="zh-CN" sz="1900" i="1" u="sng" dirty="0" smtClean="0"/>
              <a:t>Flags</a:t>
            </a:r>
            <a:r>
              <a:rPr lang="en-US" altLang="zh-CN" sz="1900" u="sng" dirty="0" smtClean="0"/>
              <a:t>:</a:t>
            </a:r>
            <a:r>
              <a:rPr lang="en-US" altLang="zh-CN" sz="1900" dirty="0" smtClean="0"/>
              <a:t> Indicator specifying the way in which the call is made.</a:t>
            </a:r>
          </a:p>
          <a:p>
            <a:pPr marL="720000">
              <a:buNone/>
            </a:pPr>
            <a:r>
              <a:rPr lang="en-US" altLang="zh-CN" sz="1900" i="1" u="sng" dirty="0" smtClean="0"/>
              <a:t>To</a:t>
            </a:r>
            <a:r>
              <a:rPr lang="en-US" altLang="zh-CN" sz="1900" u="sng" dirty="0" smtClean="0"/>
              <a:t>:</a:t>
            </a:r>
            <a:r>
              <a:rPr lang="en-US" altLang="zh-CN" sz="1900" dirty="0" smtClean="0"/>
              <a:t> Optional pointer to the address of the target socket.</a:t>
            </a:r>
          </a:p>
          <a:p>
            <a:pPr marL="720000">
              <a:buNone/>
            </a:pPr>
            <a:r>
              <a:rPr lang="en-US" altLang="zh-CN" sz="1900" i="1" u="sng" dirty="0" err="1" smtClean="0"/>
              <a:t>Tolen</a:t>
            </a:r>
            <a:r>
              <a:rPr lang="en-US" altLang="zh-CN" sz="1900" i="1" u="sng" dirty="0" smtClean="0"/>
              <a:t>:</a:t>
            </a:r>
            <a:r>
              <a:rPr lang="en-US" altLang="zh-CN" sz="1900" dirty="0" smtClean="0"/>
              <a:t> Size of the address in the </a:t>
            </a:r>
            <a:r>
              <a:rPr lang="en-US" altLang="zh-CN" sz="1900" i="1" dirty="0" smtClean="0"/>
              <a:t>to</a:t>
            </a:r>
            <a:r>
              <a:rPr lang="en-US" altLang="zh-CN" sz="1900" dirty="0" smtClean="0"/>
              <a:t> parameter.</a:t>
            </a:r>
          </a:p>
          <a:p>
            <a:pPr>
              <a:buNone/>
            </a:pPr>
            <a:endParaRPr lang="en-US" altLang="zh-CN" sz="1900" dirty="0" smtClean="0"/>
          </a:p>
          <a:p>
            <a:pPr>
              <a:buNone/>
            </a:pPr>
            <a:r>
              <a:rPr lang="en-US" altLang="zh-CN" sz="1900" dirty="0" smtClean="0"/>
              <a:t>    </a:t>
            </a:r>
            <a:r>
              <a:rPr lang="en-US" altLang="zh-CN" sz="1900" b="1" dirty="0" smtClean="0"/>
              <a:t>Return value</a:t>
            </a:r>
            <a:r>
              <a:rPr lang="en-US" altLang="zh-CN" sz="1900" dirty="0" smtClean="0"/>
              <a:t>: If no error occurs, this function returns the total number of bytes sent, if an error occurs, a value of SOCKET_ERROR is returned.</a:t>
            </a:r>
            <a:endParaRPr lang="zh-CN" altLang="en-US" sz="1900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CA" altLang="zh-CN" b="1" dirty="0" smtClean="0"/>
              <a:t>Receiving Data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CA" altLang="zh-CN" sz="2800" b="1" dirty="0" smtClean="0"/>
              <a:t>RECEFROM FUNCTION:</a:t>
            </a:r>
            <a:endParaRPr lang="en-CA" altLang="zh-CN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CA" altLang="zh-CN" dirty="0" smtClean="0">
                <a:solidFill>
                  <a:srgbClr val="FF0000"/>
                </a:solidFill>
              </a:rPr>
              <a:t>   </a:t>
            </a:r>
            <a:r>
              <a:rPr lang="en-CA" altLang="zh-CN" dirty="0" err="1" smtClean="0">
                <a:solidFill>
                  <a:srgbClr val="FF0000"/>
                </a:solidFill>
              </a:rPr>
              <a:t>int</a:t>
            </a:r>
            <a:r>
              <a:rPr lang="en-CA" altLang="zh-CN" dirty="0" smtClean="0">
                <a:solidFill>
                  <a:srgbClr val="FF0000"/>
                </a:solidFill>
              </a:rPr>
              <a:t> </a:t>
            </a:r>
            <a:r>
              <a:rPr lang="en-CA" altLang="zh-CN" dirty="0" err="1" smtClean="0">
                <a:solidFill>
                  <a:srgbClr val="FF0000"/>
                </a:solidFill>
              </a:rPr>
              <a:t>recvfrom</a:t>
            </a:r>
            <a:r>
              <a:rPr lang="en-CA" altLang="zh-CN" dirty="0" smtClean="0">
                <a:solidFill>
                  <a:srgbClr val="FF0000"/>
                </a:solidFill>
              </a:rPr>
              <a:t>( SOCKET s, char FAR* </a:t>
            </a:r>
            <a:r>
              <a:rPr lang="en-CA" altLang="zh-CN" dirty="0" err="1" smtClean="0">
                <a:solidFill>
                  <a:srgbClr val="FF0000"/>
                </a:solidFill>
              </a:rPr>
              <a:t>buf</a:t>
            </a:r>
            <a:r>
              <a:rPr lang="en-CA" altLang="zh-CN" dirty="0" smtClean="0">
                <a:solidFill>
                  <a:srgbClr val="FF0000"/>
                </a:solidFill>
              </a:rPr>
              <a:t>, </a:t>
            </a:r>
            <a:r>
              <a:rPr lang="en-CA" altLang="zh-CN" dirty="0" err="1" smtClean="0">
                <a:solidFill>
                  <a:srgbClr val="FF0000"/>
                </a:solidFill>
              </a:rPr>
              <a:t>int</a:t>
            </a:r>
            <a:r>
              <a:rPr lang="en-CA" altLang="zh-CN" dirty="0" smtClean="0">
                <a:solidFill>
                  <a:srgbClr val="FF0000"/>
                </a:solidFill>
              </a:rPr>
              <a:t> </a:t>
            </a:r>
            <a:r>
              <a:rPr lang="en-CA" altLang="zh-CN" dirty="0" err="1" smtClean="0">
                <a:solidFill>
                  <a:srgbClr val="FF0000"/>
                </a:solidFill>
              </a:rPr>
              <a:t>len</a:t>
            </a:r>
            <a:r>
              <a:rPr lang="en-CA" altLang="zh-CN" dirty="0" smtClean="0">
                <a:solidFill>
                  <a:srgbClr val="FF0000"/>
                </a:solidFill>
              </a:rPr>
              <a:t>, </a:t>
            </a:r>
            <a:r>
              <a:rPr lang="en-CA" altLang="zh-CN" dirty="0" err="1" smtClean="0">
                <a:solidFill>
                  <a:srgbClr val="FF0000"/>
                </a:solidFill>
              </a:rPr>
              <a:t>int</a:t>
            </a:r>
            <a:r>
              <a:rPr lang="en-CA" altLang="zh-CN" dirty="0" smtClean="0">
                <a:solidFill>
                  <a:srgbClr val="FF0000"/>
                </a:solidFill>
              </a:rPr>
              <a:t> flags, </a:t>
            </a:r>
            <a:r>
              <a:rPr lang="en-CA" altLang="zh-CN" dirty="0" err="1" smtClean="0">
                <a:solidFill>
                  <a:srgbClr val="FF0000"/>
                </a:solidFill>
              </a:rPr>
              <a:t>struct</a:t>
            </a:r>
            <a:r>
              <a:rPr lang="en-CA" altLang="zh-CN" dirty="0" smtClean="0">
                <a:solidFill>
                  <a:srgbClr val="FF0000"/>
                </a:solidFill>
              </a:rPr>
              <a:t> </a:t>
            </a:r>
            <a:r>
              <a:rPr lang="en-CA" altLang="zh-CN" dirty="0" err="1" smtClean="0">
                <a:solidFill>
                  <a:srgbClr val="FF0000"/>
                </a:solidFill>
              </a:rPr>
              <a:t>sockaddr</a:t>
            </a:r>
            <a:r>
              <a:rPr lang="en-CA" altLang="zh-CN" dirty="0" smtClean="0">
                <a:solidFill>
                  <a:srgbClr val="FF0000"/>
                </a:solidFill>
              </a:rPr>
              <a:t> FAR* from, </a:t>
            </a:r>
            <a:r>
              <a:rPr lang="en-CA" altLang="zh-CN" dirty="0" err="1" smtClean="0">
                <a:solidFill>
                  <a:srgbClr val="FF0000"/>
                </a:solidFill>
              </a:rPr>
              <a:t>int</a:t>
            </a:r>
            <a:r>
              <a:rPr lang="en-CA" altLang="zh-CN" dirty="0" smtClean="0">
                <a:solidFill>
                  <a:srgbClr val="FF0000"/>
                </a:solidFill>
              </a:rPr>
              <a:t> FAR* </a:t>
            </a:r>
            <a:r>
              <a:rPr lang="en-CA" altLang="zh-CN" dirty="0" err="1" smtClean="0">
                <a:solidFill>
                  <a:srgbClr val="FF0000"/>
                </a:solidFill>
              </a:rPr>
              <a:t>fromlen</a:t>
            </a:r>
            <a:r>
              <a:rPr lang="en-CA" altLang="zh-CN" dirty="0" smtClean="0">
                <a:solidFill>
                  <a:srgbClr val="FF0000"/>
                </a:solidFill>
              </a:rPr>
              <a:t> );</a:t>
            </a:r>
          </a:p>
          <a:p>
            <a:endParaRPr lang="en-CA" altLang="zh-CN" dirty="0" smtClean="0">
              <a:solidFill>
                <a:srgbClr val="FF0000"/>
              </a:solidFill>
            </a:endParaRPr>
          </a:p>
          <a:p>
            <a:pPr marL="612000" indent="0">
              <a:buNone/>
            </a:pPr>
            <a:r>
              <a:rPr lang="en-US" altLang="zh-CN" sz="2000" i="1" u="sng" dirty="0" smtClean="0"/>
              <a:t>S</a:t>
            </a:r>
            <a:r>
              <a:rPr lang="en-US" altLang="zh-CN" sz="2000" u="sng" dirty="0" smtClean="0"/>
              <a:t>:</a:t>
            </a:r>
            <a:r>
              <a:rPr lang="en-US" altLang="zh-CN" sz="2000" dirty="0" smtClean="0"/>
              <a:t> Descriptor identifying a bound socket.</a:t>
            </a:r>
          </a:p>
          <a:p>
            <a:pPr marL="612000" indent="0">
              <a:buNone/>
            </a:pPr>
            <a:r>
              <a:rPr lang="en-US" altLang="zh-CN" sz="2000" i="1" u="sng" dirty="0" err="1" smtClean="0"/>
              <a:t>Buf</a:t>
            </a:r>
            <a:r>
              <a:rPr lang="en-US" altLang="zh-CN" sz="2000" u="sng" dirty="0" smtClean="0"/>
              <a:t>: </a:t>
            </a:r>
            <a:r>
              <a:rPr lang="en-US" altLang="zh-CN" sz="2000" dirty="0" smtClean="0"/>
              <a:t>Buffer for the incoming data.</a:t>
            </a:r>
          </a:p>
          <a:p>
            <a:pPr marL="612000" indent="0">
              <a:buNone/>
            </a:pPr>
            <a:r>
              <a:rPr lang="en-US" altLang="zh-CN" sz="2000" i="1" u="sng" dirty="0" smtClean="0"/>
              <a:t>Len:</a:t>
            </a:r>
            <a:r>
              <a:rPr lang="en-US" altLang="zh-CN" sz="2000" i="1" dirty="0" smtClean="0"/>
              <a:t> </a:t>
            </a:r>
            <a:r>
              <a:rPr lang="en-US" altLang="zh-CN" sz="2000" dirty="0" smtClean="0"/>
              <a:t>Length of the </a:t>
            </a:r>
            <a:r>
              <a:rPr lang="en-US" altLang="zh-CN" sz="2000" i="1" dirty="0" err="1" smtClean="0"/>
              <a:t>buf</a:t>
            </a:r>
            <a:r>
              <a:rPr lang="en-US" altLang="zh-CN" sz="2000" dirty="0" smtClean="0"/>
              <a:t> parameter.</a:t>
            </a:r>
          </a:p>
          <a:p>
            <a:pPr marL="612000" indent="0">
              <a:buNone/>
            </a:pPr>
            <a:r>
              <a:rPr lang="en-US" altLang="zh-CN" sz="2000" i="1" u="sng" dirty="0" smtClean="0"/>
              <a:t>Flags</a:t>
            </a:r>
            <a:r>
              <a:rPr lang="en-US" altLang="zh-CN" sz="2000" dirty="0" smtClean="0"/>
              <a:t>: Indicator specifying the way in which the call is made.</a:t>
            </a:r>
          </a:p>
          <a:p>
            <a:pPr marL="612000" indent="0">
              <a:buNone/>
            </a:pPr>
            <a:r>
              <a:rPr lang="en-US" altLang="zh-CN" sz="2000" i="1" u="sng" dirty="0" smtClean="0"/>
              <a:t>From</a:t>
            </a:r>
            <a:r>
              <a:rPr lang="en-US" altLang="zh-CN" sz="2000" u="sng" dirty="0" smtClean="0"/>
              <a:t>: </a:t>
            </a:r>
            <a:r>
              <a:rPr lang="en-US" altLang="zh-CN" sz="2000" dirty="0" smtClean="0"/>
              <a:t>Optional pointer to a buffer that will hold the source address on return.</a:t>
            </a:r>
          </a:p>
          <a:p>
            <a:pPr marL="612000" indent="0">
              <a:buNone/>
            </a:pPr>
            <a:r>
              <a:rPr lang="en-US" altLang="zh-CN" sz="2000" i="1" u="sng" dirty="0" err="1" smtClean="0"/>
              <a:t>Fromlen</a:t>
            </a:r>
            <a:r>
              <a:rPr lang="en-US" altLang="zh-CN" sz="2000" u="sng" dirty="0" smtClean="0"/>
              <a:t>: </a:t>
            </a:r>
            <a:r>
              <a:rPr lang="en-US" altLang="zh-CN" sz="2000" dirty="0" smtClean="0"/>
              <a:t>Optional pointer to the size of the </a:t>
            </a:r>
            <a:r>
              <a:rPr lang="en-US" altLang="zh-CN" sz="2000" i="1" dirty="0" smtClean="0"/>
              <a:t>from</a:t>
            </a:r>
            <a:r>
              <a:rPr lang="en-US" altLang="zh-CN" sz="2000" dirty="0" smtClean="0"/>
              <a:t> buffer.</a:t>
            </a:r>
          </a:p>
          <a:p>
            <a:pPr marL="612000" indent="0">
              <a:buNone/>
            </a:pPr>
            <a:endParaRPr lang="en-CA" altLang="zh-CN" sz="2000" dirty="0" smtClean="0">
              <a:solidFill>
                <a:srgbClr val="FF0000"/>
              </a:solidFill>
            </a:endParaRPr>
          </a:p>
          <a:p>
            <a:pPr marL="612000" indent="0">
              <a:buNone/>
            </a:pPr>
            <a:r>
              <a:rPr lang="en-US" altLang="zh-CN" sz="2000" b="1" dirty="0" smtClean="0"/>
              <a:t>Return value</a:t>
            </a:r>
            <a:r>
              <a:rPr lang="en-US" altLang="zh-CN" sz="2000" dirty="0" smtClean="0"/>
              <a:t>:  If no error occurs, this function returns the number of bytes received. If the connection has been gracefully closed, the return value is zero. If an error occurs, a value of SOCKET_ERROR is returned.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CA" altLang="zh-CN" b="1" dirty="0" smtClean="0"/>
              <a:t>CLOSE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altLang="zh-CN" dirty="0" smtClean="0"/>
              <a:t>More about </a:t>
            </a:r>
            <a:r>
              <a:rPr lang="en-CA" altLang="zh-CN" b="1" dirty="0" err="1" smtClean="0"/>
              <a:t>sendto</a:t>
            </a:r>
            <a:r>
              <a:rPr lang="en-CA" altLang="zh-CN" dirty="0" smtClean="0"/>
              <a:t> and </a:t>
            </a:r>
            <a:r>
              <a:rPr lang="en-CA" altLang="zh-CN" b="1" dirty="0" err="1" smtClean="0"/>
              <a:t>recefrom</a:t>
            </a:r>
            <a:r>
              <a:rPr lang="en-CA" altLang="zh-CN" dirty="0" smtClean="0"/>
              <a:t> function:</a:t>
            </a:r>
            <a:endParaRPr lang="en-US" altLang="zh-CN" dirty="0" smtClean="0"/>
          </a:p>
          <a:p>
            <a:pPr marL="648000">
              <a:buClr>
                <a:srgbClr val="C00000"/>
              </a:buClr>
            </a:pPr>
            <a:r>
              <a:rPr lang="en-US" altLang="zh-CN" sz="2000" dirty="0" smtClean="0"/>
              <a:t>Server application calls </a:t>
            </a:r>
            <a:r>
              <a:rPr lang="en-US" altLang="zh-CN" sz="2000" b="1" dirty="0" err="1" smtClean="0"/>
              <a:t>recvfrom</a:t>
            </a:r>
            <a:r>
              <a:rPr lang="en-US" altLang="zh-CN" sz="2000" dirty="0" smtClean="0"/>
              <a:t> to prepare to receive data from a client. </a:t>
            </a:r>
          </a:p>
          <a:p>
            <a:pPr marL="648000">
              <a:buClr>
                <a:srgbClr val="C00000"/>
              </a:buClr>
            </a:pPr>
            <a:r>
              <a:rPr lang="en-US" altLang="zh-CN" sz="2000" dirty="0" smtClean="0"/>
              <a:t>The </a:t>
            </a:r>
            <a:r>
              <a:rPr lang="en-US" altLang="zh-CN" sz="2000" b="1" dirty="0" err="1" smtClean="0"/>
              <a:t>sendto</a:t>
            </a:r>
            <a:r>
              <a:rPr lang="en-US" altLang="zh-CN" sz="2000" dirty="0" smtClean="0"/>
              <a:t> function is used on a connectionless socket to send a datagram to a specific peer socket identified by the </a:t>
            </a:r>
            <a:r>
              <a:rPr lang="en-US" altLang="zh-CN" sz="2000" i="1" dirty="0" smtClean="0"/>
              <a:t>to</a:t>
            </a:r>
            <a:r>
              <a:rPr lang="en-US" altLang="zh-CN" sz="2000" dirty="0" smtClean="0"/>
              <a:t> parameter. Successfully completing a </a:t>
            </a:r>
            <a:r>
              <a:rPr lang="en-US" altLang="zh-CN" sz="2000" b="1" dirty="0" err="1" smtClean="0"/>
              <a:t>sendto</a:t>
            </a:r>
            <a:r>
              <a:rPr lang="en-US" altLang="zh-CN" sz="2000" dirty="0" smtClean="0"/>
              <a:t> function call does not confirm data was successfully delivered.</a:t>
            </a:r>
            <a:endParaRPr lang="en-US" altLang="zh-CN" sz="2000" b="1" dirty="0" smtClean="0"/>
          </a:p>
          <a:p>
            <a:pPr>
              <a:buNone/>
            </a:pPr>
            <a:endParaRPr lang="en-US" altLang="zh-CN" sz="2000" b="1" dirty="0" smtClean="0"/>
          </a:p>
          <a:p>
            <a:endParaRPr lang="en-CA" altLang="zh-CN" sz="1000" b="1" dirty="0" smtClean="0"/>
          </a:p>
          <a:p>
            <a:r>
              <a:rPr lang="en-CA" altLang="zh-CN" b="1" dirty="0" smtClean="0"/>
              <a:t>CLOSE FUNCTION   </a:t>
            </a:r>
          </a:p>
          <a:p>
            <a:pPr>
              <a:buNone/>
            </a:pPr>
            <a:r>
              <a:rPr lang="en-CA" altLang="zh-CN" sz="2000" dirty="0" smtClean="0">
                <a:solidFill>
                  <a:srgbClr val="FF0000"/>
                </a:solidFill>
              </a:rPr>
              <a:t>   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int</a:t>
            </a:r>
            <a:r>
              <a:rPr lang="en-CA" altLang="zh-CN" sz="2000" dirty="0" smtClean="0">
                <a:solidFill>
                  <a:srgbClr val="FF0000"/>
                </a:solidFill>
              </a:rPr>
              <a:t>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closesocket</a:t>
            </a:r>
            <a:r>
              <a:rPr lang="en-CA" altLang="zh-CN" sz="2000" dirty="0" smtClean="0">
                <a:solidFill>
                  <a:srgbClr val="FF0000"/>
                </a:solidFill>
              </a:rPr>
              <a:t>( SOCKET s );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UDP client socket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1. Open a socket with the </a:t>
            </a:r>
            <a:r>
              <a:rPr lang="en-US" altLang="zh-CN" b="1" dirty="0" smtClean="0">
                <a:solidFill>
                  <a:srgbClr val="0070C0"/>
                </a:solidFill>
              </a:rPr>
              <a:t>socket</a:t>
            </a:r>
            <a:r>
              <a:rPr lang="en-US" altLang="zh-CN" b="1" dirty="0" smtClean="0"/>
              <a:t> function.</a:t>
            </a:r>
          </a:p>
          <a:p>
            <a:endParaRPr lang="en-US" altLang="zh-CN" b="1" dirty="0" smtClean="0"/>
          </a:p>
          <a:p>
            <a:r>
              <a:rPr lang="en-US" altLang="zh-CN" b="1" dirty="0" smtClean="0"/>
              <a:t>2. Exchange data with server using </a:t>
            </a:r>
            <a:r>
              <a:rPr lang="en-US" altLang="zh-CN" b="1" dirty="0" err="1" smtClean="0">
                <a:solidFill>
                  <a:srgbClr val="0070C0"/>
                </a:solidFill>
              </a:rPr>
              <a:t>sendto</a:t>
            </a:r>
            <a:r>
              <a:rPr lang="en-US" altLang="zh-CN" b="1" dirty="0" smtClean="0"/>
              <a:t> and </a:t>
            </a:r>
            <a:r>
              <a:rPr lang="en-US" altLang="zh-CN" b="1" dirty="0" err="1" smtClean="0">
                <a:solidFill>
                  <a:srgbClr val="0070C0"/>
                </a:solidFill>
              </a:rPr>
              <a:t>recvfrom</a:t>
            </a:r>
            <a:r>
              <a:rPr lang="en-US" altLang="zh-CN" b="1" dirty="0" smtClean="0"/>
              <a:t>.</a:t>
            </a:r>
          </a:p>
          <a:p>
            <a:endParaRPr lang="en-US" altLang="zh-CN" b="1" dirty="0" smtClean="0"/>
          </a:p>
          <a:p>
            <a:r>
              <a:rPr lang="en-US" altLang="zh-CN" b="1" dirty="0" smtClean="0"/>
              <a:t>3. Close the connection with the </a:t>
            </a:r>
            <a:r>
              <a:rPr lang="en-US" altLang="zh-CN" b="1" dirty="0" err="1" smtClean="0">
                <a:solidFill>
                  <a:srgbClr val="0070C0"/>
                </a:solidFill>
              </a:rPr>
              <a:t>closesocket</a:t>
            </a:r>
            <a:r>
              <a:rPr lang="en-US" altLang="zh-CN" b="1" dirty="0" smtClean="0">
                <a:solidFill>
                  <a:srgbClr val="0070C0"/>
                </a:solidFill>
              </a:rPr>
              <a:t> </a:t>
            </a:r>
            <a:r>
              <a:rPr lang="en-CA" altLang="zh-CN" b="1" dirty="0" smtClean="0"/>
              <a:t>function. </a:t>
            </a:r>
            <a:endParaRPr lang="en-US" altLang="zh-CN" b="1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CA" altLang="zh-CN" b="1" dirty="0" smtClean="0"/>
              <a:t>E</a:t>
            </a:r>
            <a:r>
              <a:rPr lang="en-CA" altLang="zh-CN" b="1" dirty="0" smtClean="0"/>
              <a:t>xample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One simple example: ping/pong UDP client and server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is </a:t>
            </a:r>
            <a:r>
              <a:rPr lang="en-US" b="1" dirty="0" smtClean="0"/>
              <a:t>UDP?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73563"/>
          </a:xfrm>
        </p:spPr>
        <p:txBody>
          <a:bodyPr>
            <a:noAutofit/>
          </a:bodyPr>
          <a:lstStyle/>
          <a:p>
            <a:r>
              <a:rPr lang="en-US" sz="2000" dirty="0" smtClean="0"/>
              <a:t>UDP stands </a:t>
            </a:r>
            <a:r>
              <a:rPr lang="en-US" sz="2000" dirty="0"/>
              <a:t>for 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User Datagram Protocol.</a:t>
            </a:r>
          </a:p>
          <a:p>
            <a:r>
              <a:rPr lang="en-US" altLang="zh-CN" sz="2000" dirty="0" smtClean="0"/>
              <a:t>It is a simple protocol  in </a:t>
            </a:r>
            <a:r>
              <a:rPr lang="en-US" altLang="zh-CN" sz="2000" dirty="0" smtClean="0">
                <a:solidFill>
                  <a:srgbClr val="FF0000"/>
                </a:solidFill>
              </a:rPr>
              <a:t>Transport Layer </a:t>
            </a:r>
            <a:r>
              <a:rPr lang="en-US" altLang="zh-CN" sz="2000" dirty="0" smtClean="0"/>
              <a:t>of the OSI model. UDP was defined in RFC 768.</a:t>
            </a:r>
            <a:endParaRPr lang="en-US" sz="2000" dirty="0" smtClean="0"/>
          </a:p>
          <a:p>
            <a:pPr lvl="1"/>
            <a:r>
              <a:rPr lang="en-US" sz="1800" dirty="0" smtClean="0"/>
              <a:t>Alternative to the Transmission Control </a:t>
            </a:r>
          </a:p>
          <a:p>
            <a:pPr lvl="1">
              <a:buNone/>
            </a:pPr>
            <a:r>
              <a:rPr lang="en-US" sz="1800" dirty="0" smtClean="0"/>
              <a:t>    Protocol (TCP) and, together with IP,</a:t>
            </a:r>
          </a:p>
          <a:p>
            <a:pPr lvl="1">
              <a:buNone/>
            </a:pPr>
            <a:r>
              <a:rPr lang="en-US" sz="1800" dirty="0" smtClean="0"/>
              <a:t>    is also referred to as UDP/IP</a:t>
            </a:r>
          </a:p>
          <a:p>
            <a:pPr lvl="1"/>
            <a:r>
              <a:rPr lang="en-US" sz="1800" dirty="0" smtClean="0"/>
              <a:t>Programs on networked computers </a:t>
            </a:r>
          </a:p>
          <a:p>
            <a:pPr lvl="1">
              <a:buNone/>
            </a:pPr>
            <a:r>
              <a:rPr lang="en-US" sz="1800" dirty="0" smtClean="0"/>
              <a:t>    can send short  messages sometimes </a:t>
            </a:r>
          </a:p>
          <a:p>
            <a:pPr lvl="1">
              <a:buNone/>
            </a:pPr>
            <a:r>
              <a:rPr lang="en-US" sz="1800" dirty="0" smtClean="0"/>
              <a:t>    known as </a:t>
            </a:r>
            <a:r>
              <a:rPr lang="en-US" sz="1800" dirty="0" smtClean="0">
                <a:solidFill>
                  <a:srgbClr val="FF0000"/>
                </a:solidFill>
              </a:rPr>
              <a:t>datagram</a:t>
            </a:r>
            <a:r>
              <a:rPr lang="en-US" sz="1800" dirty="0" smtClean="0"/>
              <a:t> (using  </a:t>
            </a:r>
          </a:p>
          <a:p>
            <a:pPr lvl="1">
              <a:buNone/>
            </a:pPr>
            <a:r>
              <a:rPr lang="en-US" sz="1800" dirty="0" smtClean="0"/>
              <a:t>    Datagram Sockets) to one another.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6865" name="Picture 1" descr="C:\Users\Rebekah\AppData\Roaming\Tencent\Users\14288875\QQ\WinTemp\RichOle\F(YI2HFU`ZY8V6`P[)@_XZ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667000"/>
            <a:ext cx="2857500" cy="3343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693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Reference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endParaRPr lang="en-US" altLang="zh-CN" sz="2000" dirty="0" smtClean="0">
              <a:hlinkClick r:id="rId3"/>
            </a:endParaRPr>
          </a:p>
          <a:p>
            <a:r>
              <a:rPr lang="en-CA" altLang="zh-CN" sz="2000" dirty="0" smtClean="0">
                <a:hlinkClick r:id="rId3"/>
              </a:rPr>
              <a:t>http://ipv6.com/articles/general/User-Datagram-Protocol.htm</a:t>
            </a:r>
            <a:endParaRPr lang="en-CA" altLang="zh-CN" sz="2000" dirty="0" smtClean="0"/>
          </a:p>
          <a:p>
            <a:r>
              <a:rPr lang="en-CA" altLang="zh-CN" sz="1800" dirty="0" smtClean="0">
                <a:hlinkClick r:id="rId4"/>
              </a:rPr>
              <a:t>http://www.decom.fee.unicamp.br/~cardoso/ie344b/User_Datagram_Protocol.pdf</a:t>
            </a:r>
            <a:endParaRPr lang="en-CA" altLang="zh-CN" sz="1800" dirty="0" smtClean="0"/>
          </a:p>
          <a:p>
            <a:r>
              <a:rPr lang="en-CA" altLang="zh-CN" sz="1800" dirty="0" smtClean="0">
                <a:hlinkClick r:id="rId5"/>
              </a:rPr>
              <a:t>http://www.youtube.com/watch?v=KSJu5FqwEMM</a:t>
            </a:r>
            <a:endParaRPr lang="en-CA" altLang="zh-CN" sz="1800" dirty="0" smtClean="0"/>
          </a:p>
          <a:p>
            <a:r>
              <a:rPr lang="en-CA" altLang="zh-CN" sz="1800" dirty="0" smtClean="0">
                <a:hlinkClick r:id="rId6"/>
              </a:rPr>
              <a:t>http://en.wikipedia.org/wiki/User_Datagram_Protocol</a:t>
            </a:r>
            <a:endParaRPr lang="en-CA" altLang="zh-CN" sz="1800" dirty="0" smtClean="0"/>
          </a:p>
          <a:p>
            <a:r>
              <a:rPr lang="en-CA" altLang="zh-CN" sz="1800" dirty="0" smtClean="0">
                <a:hlinkClick r:id="rId7"/>
              </a:rPr>
              <a:t>http://www.youtube.com/watch?v=v-CmPz73Y8Q</a:t>
            </a:r>
            <a:endParaRPr lang="en-CA" altLang="zh-CN" sz="1800" dirty="0" smtClean="0"/>
          </a:p>
          <a:p>
            <a:r>
              <a:rPr lang="en-CA" altLang="zh-CN" sz="1800" dirty="0" smtClean="0">
                <a:hlinkClick r:id="rId8"/>
              </a:rPr>
              <a:t>http://msdn.microsoft.com/en-us/library/ms881658.aspx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471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CA" b="1" dirty="0" smtClean="0"/>
              <a:t>Features of UDP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5029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UDP is a minimal </a:t>
            </a:r>
            <a:r>
              <a:rPr lang="en-US" sz="2000" dirty="0" smtClean="0">
                <a:solidFill>
                  <a:srgbClr val="FF0000"/>
                </a:solidFill>
              </a:rPr>
              <a:t>message-oriented</a:t>
            </a:r>
            <a:r>
              <a:rPr lang="en-US" sz="2000" dirty="0" smtClean="0"/>
              <a:t> Transport Layer protocol.</a:t>
            </a:r>
          </a:p>
          <a:p>
            <a:r>
              <a:rPr lang="en-US" altLang="zh-CN" sz="2000" dirty="0" smtClean="0"/>
              <a:t>Unreliable Datagram Protocol :</a:t>
            </a:r>
          </a:p>
          <a:p>
            <a:pPr lvl="1"/>
            <a:r>
              <a:rPr lang="en-US" altLang="zh-CN" sz="1800" dirty="0" smtClean="0"/>
              <a:t>UDP provides no guarantees to the upper layer protocol for message delivery</a:t>
            </a:r>
          </a:p>
          <a:p>
            <a:pPr lvl="1"/>
            <a:r>
              <a:rPr lang="en-US" altLang="zh-CN" dirty="0" smtClean="0"/>
              <a:t>the UDP protocol layer retains no state of UDP messages once sent</a:t>
            </a:r>
            <a:r>
              <a:rPr lang="en-US" altLang="zh-CN" sz="2000" dirty="0" smtClean="0"/>
              <a:t>        </a:t>
            </a:r>
          </a:p>
          <a:p>
            <a:r>
              <a:rPr lang="en-US" sz="2000" dirty="0" smtClean="0"/>
              <a:t>UDP provides application</a:t>
            </a:r>
          </a:p>
          <a:p>
            <a:pPr>
              <a:buNone/>
            </a:pPr>
            <a:r>
              <a:rPr lang="en-US" sz="2000" dirty="0" smtClean="0"/>
              <a:t>    multiplexing (via </a:t>
            </a:r>
            <a:r>
              <a:rPr lang="en-US" sz="2000" dirty="0" smtClean="0">
                <a:solidFill>
                  <a:srgbClr val="0070C0"/>
                </a:solidFill>
              </a:rPr>
              <a:t>port numbers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Provide integrity verification </a:t>
            </a:r>
          </a:p>
          <a:p>
            <a:pPr>
              <a:buNone/>
            </a:pPr>
            <a:r>
              <a:rPr lang="en-US" sz="2000" dirty="0" smtClean="0"/>
              <a:t>    (via checksum) of the header</a:t>
            </a:r>
          </a:p>
          <a:p>
            <a:pPr>
              <a:buNone/>
            </a:pPr>
            <a:r>
              <a:rPr lang="en-US" sz="2000" dirty="0" smtClean="0"/>
              <a:t>    and payload.</a:t>
            </a:r>
            <a:endParaRPr lang="en-US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4817" name="Picture 1" descr="C:\Users\Rebekah\AppData\Roaming\Tencent\Users\14288875\QQ\WinTemp\RichOle\H(%XGD~YV[T@XD~30S3DA@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810000"/>
            <a:ext cx="3762224" cy="228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70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CA" altLang="zh-CN" b="1" dirty="0" smtClean="0"/>
              <a:t>UDP header</a:t>
            </a:r>
            <a:r>
              <a:rPr lang="en-CA" altLang="zh-CN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153400" cy="2667000"/>
          </a:xfrm>
        </p:spPr>
        <p:txBody>
          <a:bodyPr>
            <a:noAutofit/>
          </a:bodyPr>
          <a:lstStyle/>
          <a:p>
            <a:r>
              <a:rPr lang="en-US" altLang="zh-CN" sz="2000" dirty="0" smtClean="0"/>
              <a:t>The UDP header consists of 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4</a:t>
            </a:r>
            <a:r>
              <a:rPr lang="en-US" altLang="zh-CN" sz="2000" dirty="0" smtClean="0"/>
              <a:t> fields, each of which is 2 bytes.</a:t>
            </a:r>
          </a:p>
          <a:p>
            <a:r>
              <a:rPr lang="en-US" altLang="zh-CN" sz="2000" dirty="0" smtClean="0"/>
              <a:t>The use of two of those is optional in </a:t>
            </a:r>
            <a:r>
              <a:rPr lang="en-US" altLang="zh-CN" sz="2000" b="1" dirty="0" smtClean="0"/>
              <a:t>IPv4</a:t>
            </a:r>
            <a:r>
              <a:rPr lang="en-US" altLang="zh-CN" sz="2000" dirty="0" smtClean="0"/>
              <a:t> (pink background in table). In </a:t>
            </a:r>
            <a:r>
              <a:rPr lang="en-US" altLang="zh-CN" sz="2000" b="1" dirty="0" smtClean="0"/>
              <a:t>IPv6</a:t>
            </a:r>
            <a:r>
              <a:rPr lang="en-US" altLang="zh-CN" sz="2000" dirty="0" smtClean="0"/>
              <a:t> only </a:t>
            </a:r>
            <a:r>
              <a:rPr lang="en-US" altLang="zh-CN" sz="2000" u="sng" dirty="0" smtClean="0"/>
              <a:t>the source port </a:t>
            </a:r>
            <a:r>
              <a:rPr lang="en-US" altLang="zh-CN" sz="2000" dirty="0" smtClean="0"/>
              <a:t>is optional.</a:t>
            </a:r>
            <a:endParaRPr lang="en-US" sz="2000" dirty="0" smtClean="0"/>
          </a:p>
          <a:p>
            <a:r>
              <a:rPr lang="en-CA" altLang="zh-CN" sz="2000" b="1" dirty="0" smtClean="0"/>
              <a:t>Source port number </a:t>
            </a:r>
            <a:r>
              <a:rPr lang="en-US" sz="2000" dirty="0" smtClean="0"/>
              <a:t> </a:t>
            </a:r>
          </a:p>
          <a:p>
            <a:pPr lvl="1"/>
            <a:r>
              <a:rPr lang="en-US" altLang="zh-CN" sz="1800" dirty="0" smtClean="0"/>
              <a:t>Identifies the sender's port , should be assumed to be the port to reply to if needed.</a:t>
            </a:r>
          </a:p>
          <a:p>
            <a:pPr lvl="1"/>
            <a:r>
              <a:rPr lang="en-US" altLang="zh-CN" sz="1800" dirty="0" smtClean="0"/>
              <a:t>If not used, then it should be zero. </a:t>
            </a:r>
          </a:p>
          <a:p>
            <a:pPr lvl="1"/>
            <a:r>
              <a:rPr lang="en-US" altLang="zh-CN" sz="1800" dirty="0" smtClean="0"/>
              <a:t>If the source host is the client </a:t>
            </a:r>
            <a:r>
              <a:rPr lang="en-US" altLang="zh-CN" sz="1800" dirty="0" smtClean="0">
                <a:sym typeface="Wingdings" pitchFamily="2" charset="2"/>
              </a:rPr>
              <a:t> </a:t>
            </a:r>
            <a:r>
              <a:rPr lang="en-US" altLang="zh-CN" sz="1800" dirty="0" smtClean="0"/>
              <a:t>an ephemeral port number. </a:t>
            </a:r>
          </a:p>
          <a:p>
            <a:pPr lvl="1"/>
            <a:r>
              <a:rPr lang="en-US" altLang="zh-CN" sz="1800" dirty="0" smtClean="0"/>
              <a:t>If the source host is the server</a:t>
            </a:r>
            <a:r>
              <a:rPr lang="en-US" altLang="zh-CN" sz="1800" dirty="0" smtClean="0">
                <a:sym typeface="Wingdings" pitchFamily="2" charset="2"/>
              </a:rPr>
              <a:t></a:t>
            </a:r>
            <a:r>
              <a:rPr lang="en-US" altLang="zh-CN" sz="1800" dirty="0" smtClean="0"/>
              <a:t> a well-known port number</a:t>
            </a:r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2770" name="Picture 2" descr="C:\Users\Rebekah\AppData\Roaming\Tencent\Users\14288875\QQ\WinTemp\RichOle\9~}UD[CMA$%4Y$ZDBQHCP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676399"/>
            <a:ext cx="5562600" cy="18715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2891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CA" altLang="zh-CN" b="1" dirty="0" smtClean="0"/>
              <a:t>UDP header 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581400"/>
            <a:ext cx="8686800" cy="2667000"/>
          </a:xfrm>
        </p:spPr>
        <p:txBody>
          <a:bodyPr>
            <a:noAutofit/>
          </a:bodyPr>
          <a:lstStyle/>
          <a:p>
            <a:r>
              <a:rPr lang="en-CA" altLang="zh-CN" sz="2000" b="1" dirty="0" smtClean="0"/>
              <a:t>Destination port number </a:t>
            </a:r>
          </a:p>
          <a:p>
            <a:pPr lvl="1"/>
            <a:r>
              <a:rPr lang="en-US" altLang="zh-CN" sz="1800" dirty="0" smtClean="0"/>
              <a:t>Identifies the receiver's port and is required</a:t>
            </a:r>
          </a:p>
          <a:p>
            <a:pPr lvl="1"/>
            <a:r>
              <a:rPr lang="en-US" altLang="zh-CN" sz="1800" dirty="0" smtClean="0"/>
              <a:t>if the client is the destination host</a:t>
            </a:r>
            <a:r>
              <a:rPr lang="en-US" altLang="zh-CN" sz="1800" dirty="0" smtClean="0">
                <a:sym typeface="Wingdings" pitchFamily="2" charset="2"/>
              </a:rPr>
              <a:t> </a:t>
            </a:r>
            <a:r>
              <a:rPr lang="en-US" altLang="zh-CN" sz="1800" dirty="0" smtClean="0"/>
              <a:t>an ephemeral port number. </a:t>
            </a:r>
          </a:p>
          <a:p>
            <a:pPr lvl="1"/>
            <a:r>
              <a:rPr lang="en-US" altLang="zh-CN" sz="1800" dirty="0" smtClean="0"/>
              <a:t>if the destination host is the server</a:t>
            </a:r>
            <a:r>
              <a:rPr lang="en-US" altLang="zh-CN" sz="1800" dirty="0" smtClean="0">
                <a:sym typeface="Wingdings" pitchFamily="2" charset="2"/>
              </a:rPr>
              <a:t></a:t>
            </a:r>
            <a:r>
              <a:rPr lang="en-US" altLang="zh-CN" sz="1800" dirty="0" smtClean="0"/>
              <a:t> a well-known port number</a:t>
            </a:r>
          </a:p>
          <a:p>
            <a:pPr marL="342900" lvl="1">
              <a:buClr>
                <a:schemeClr val="accent1"/>
              </a:buClr>
            </a:pPr>
            <a:r>
              <a:rPr lang="en-CA" altLang="zh-CN" b="1" dirty="0" smtClean="0"/>
              <a:t>Length </a:t>
            </a:r>
          </a:p>
          <a:p>
            <a:pPr lvl="1"/>
            <a:r>
              <a:rPr lang="en-US" altLang="zh-CN" sz="1800" dirty="0" smtClean="0"/>
              <a:t>Specifies the length in bytes of the entire datagram: header and data</a:t>
            </a:r>
          </a:p>
          <a:p>
            <a:pPr lvl="1"/>
            <a:r>
              <a:rPr lang="en-US" altLang="zh-CN" sz="1800" dirty="0" smtClean="0"/>
              <a:t>The minimum length is </a:t>
            </a:r>
            <a:r>
              <a:rPr lang="en-US" altLang="zh-CN" sz="1800" dirty="0" smtClean="0">
                <a:solidFill>
                  <a:srgbClr val="FF0000"/>
                </a:solidFill>
              </a:rPr>
              <a:t>8</a:t>
            </a:r>
            <a:r>
              <a:rPr lang="en-US" altLang="zh-CN" sz="1800" dirty="0" smtClean="0"/>
              <a:t> bytes = the length of the header. </a:t>
            </a:r>
          </a:p>
          <a:p>
            <a:pPr lvl="1"/>
            <a:r>
              <a:rPr lang="en-US" altLang="zh-CN" sz="1800" dirty="0" smtClean="0"/>
              <a:t>The field size sets a theoretical limit of 65,535 bytes (</a:t>
            </a:r>
            <a:r>
              <a:rPr lang="en-US" altLang="zh-CN" sz="1800" b="1" dirty="0" smtClean="0">
                <a:solidFill>
                  <a:srgbClr val="0070C0"/>
                </a:solidFill>
              </a:rPr>
              <a:t>8 byte header + 65,527 bytes of data</a:t>
            </a:r>
            <a:r>
              <a:rPr lang="en-US" altLang="zh-CN" sz="1800" dirty="0" smtClean="0"/>
              <a:t>) for a UDP datagram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2770" name="Picture 2" descr="C:\Users\Rebekah\AppData\Roaming\Tencent\Users\14288875\QQ\WinTemp\RichOle\9~}UD[CMA$%4Y$ZDBQHCP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676399"/>
            <a:ext cx="5562600" cy="18715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2891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CA" altLang="zh-CN" b="1" dirty="0" smtClean="0"/>
              <a:t>UDP header</a:t>
            </a:r>
            <a:r>
              <a:rPr lang="en-CA" altLang="zh-CN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505200"/>
            <a:ext cx="8915400" cy="3657600"/>
          </a:xfrm>
        </p:spPr>
        <p:txBody>
          <a:bodyPr>
            <a:noAutofit/>
          </a:bodyPr>
          <a:lstStyle/>
          <a:p>
            <a:r>
              <a:rPr lang="en-CA" altLang="zh-CN" sz="2000" b="1" dirty="0" smtClean="0"/>
              <a:t>Checksum </a:t>
            </a:r>
            <a:endParaRPr lang="zh-CN" altLang="en-US" sz="2000" dirty="0" smtClean="0"/>
          </a:p>
          <a:p>
            <a:pPr lvl="1"/>
            <a:r>
              <a:rPr lang="en-US" altLang="zh-CN" sz="1800" dirty="0" smtClean="0"/>
              <a:t>The checksum field is used for error-checking of the header and data.</a:t>
            </a:r>
          </a:p>
          <a:p>
            <a:pPr lvl="1"/>
            <a:r>
              <a:rPr lang="en-US" altLang="zh-CN" sz="1800" dirty="0" smtClean="0"/>
              <a:t> If no checksum is generated by the transmitter, the field uses the value all-zeros.</a:t>
            </a:r>
          </a:p>
          <a:p>
            <a:pPr lvl="1"/>
            <a:r>
              <a:rPr lang="en-US" altLang="zh-CN" sz="1800" dirty="0" smtClean="0"/>
              <a:t>This field is not optional for </a:t>
            </a:r>
            <a:r>
              <a:rPr lang="en-CA" altLang="zh-CN" sz="1800" dirty="0" smtClean="0"/>
              <a:t>IPv6.</a:t>
            </a:r>
            <a:endParaRPr lang="en-US" altLang="zh-CN" sz="1800" dirty="0" smtClean="0"/>
          </a:p>
          <a:p>
            <a:pPr marL="342900" lvl="1">
              <a:buClr>
                <a:schemeClr val="accent1"/>
              </a:buClr>
            </a:pPr>
            <a:r>
              <a:rPr lang="en-US" altLang="zh-CN" dirty="0" smtClean="0"/>
              <a:t>UDP uses Pseudo header to define the checksum. It is calculated over the combination of </a:t>
            </a:r>
            <a:r>
              <a:rPr lang="en-US" altLang="zh-CN" dirty="0" smtClean="0">
                <a:solidFill>
                  <a:srgbClr val="FF0000"/>
                </a:solidFill>
              </a:rPr>
              <a:t>pseudo header </a:t>
            </a:r>
            <a:r>
              <a:rPr lang="en-US" altLang="zh-CN" dirty="0" smtClean="0"/>
              <a:t>and </a:t>
            </a:r>
            <a:r>
              <a:rPr lang="en-US" altLang="zh-CN" dirty="0" smtClean="0">
                <a:solidFill>
                  <a:srgbClr val="FF0000"/>
                </a:solidFill>
              </a:rPr>
              <a:t>UDP message</a:t>
            </a:r>
            <a:r>
              <a:rPr lang="en-US" altLang="zh-CN" dirty="0" smtClean="0"/>
              <a:t>.</a:t>
            </a:r>
          </a:p>
          <a:p>
            <a:pPr marL="342900" lvl="1">
              <a:buClr>
                <a:schemeClr val="accent1"/>
              </a:buClr>
            </a:pPr>
            <a:r>
              <a:rPr lang="en-US" altLang="zh-CN" b="1" dirty="0" smtClean="0"/>
              <a:t>The pseudo header contains:</a:t>
            </a:r>
            <a:r>
              <a:rPr lang="en-US" altLang="zh-CN" dirty="0" smtClean="0"/>
              <a:t> the IP Source Address field, the IP Destination Address field, the IP Protocol field and the UDP Length field. 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2770" name="Picture 2" descr="C:\Users\Rebekah\AppData\Roaming\Tencent\Users\14288875\QQ\WinTemp\RichOle\9~}UD[CMA$%4Y$ZDBQHCP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676399"/>
            <a:ext cx="5562600" cy="18715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2891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B</a:t>
            </a:r>
            <a:r>
              <a:rPr lang="en-US" altLang="zh-CN" b="1" dirty="0" smtClean="0"/>
              <a:t>asic </a:t>
            </a:r>
            <a:r>
              <a:rPr lang="en-US" altLang="zh-CN" b="1" dirty="0" smtClean="0"/>
              <a:t>O</a:t>
            </a:r>
            <a:r>
              <a:rPr lang="en-US" altLang="zh-CN" b="1" dirty="0" smtClean="0"/>
              <a:t>perations</a:t>
            </a:r>
            <a:r>
              <a:rPr lang="en-US" altLang="zh-CN" b="1" dirty="0" smtClean="0"/>
              <a:t>  for </a:t>
            </a:r>
            <a:r>
              <a:rPr lang="en-US" altLang="zh-CN" b="1" dirty="0" smtClean="0"/>
              <a:t>Transmission </a:t>
            </a:r>
            <a:r>
              <a:rPr lang="en-US" altLang="zh-CN" b="1" dirty="0" smtClean="0"/>
              <a:t>using UDP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1.</a:t>
            </a:r>
            <a:r>
              <a:rPr lang="en-US" altLang="zh-CN" b="1" dirty="0" smtClean="0"/>
              <a:t>Higher-Layer Data Transfer</a:t>
            </a:r>
            <a:r>
              <a:rPr lang="en-US" altLang="zh-CN" dirty="0" smtClean="0"/>
              <a:t>: An application sends a message to the UDP software. </a:t>
            </a:r>
            <a:br>
              <a:rPr lang="en-US" altLang="zh-CN" dirty="0" smtClean="0"/>
            </a:b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en-US" altLang="zh-CN" b="1" dirty="0" smtClean="0"/>
              <a:t>UDP Message Encapsulation</a:t>
            </a:r>
            <a:r>
              <a:rPr lang="en-US" altLang="zh-CN" dirty="0" smtClean="0"/>
              <a:t>: The higher-layer message is encapsulated into the Data field of a UDP message. The </a:t>
            </a:r>
            <a:r>
              <a:rPr lang="en-US" altLang="zh-CN" dirty="0" smtClean="0">
                <a:solidFill>
                  <a:srgbClr val="FF0000"/>
                </a:solidFill>
              </a:rPr>
              <a:t>headers of the UDP message </a:t>
            </a:r>
            <a:r>
              <a:rPr lang="en-US" altLang="zh-CN" dirty="0" smtClean="0"/>
              <a:t>are filled in, including :</a:t>
            </a:r>
          </a:p>
          <a:p>
            <a:pPr lvl="1"/>
            <a:r>
              <a:rPr lang="en-US" altLang="zh-CN" sz="1900" dirty="0" smtClean="0"/>
              <a:t>the Source Port of the application that sent the data to UDP</a:t>
            </a:r>
          </a:p>
          <a:p>
            <a:pPr lvl="1"/>
            <a:r>
              <a:rPr lang="en-US" altLang="zh-CN" sz="1900" dirty="0" smtClean="0"/>
              <a:t>the Destination Port of the intended recipient.</a:t>
            </a:r>
          </a:p>
          <a:p>
            <a:pPr lvl="1"/>
            <a:r>
              <a:rPr lang="en-US" altLang="zh-CN" sz="1900" dirty="0" smtClean="0"/>
              <a:t>The checksum value is also calculated. 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en-US" altLang="zh-CN" b="1" dirty="0" smtClean="0"/>
              <a:t>Transfer Message to IP</a:t>
            </a:r>
            <a:r>
              <a:rPr lang="en-US" altLang="zh-CN" dirty="0" smtClean="0"/>
              <a:t>: The UDP message is passed to IP for transmission. </a:t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Difference between TCP and UDP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altLang="zh-CN" dirty="0" smtClean="0"/>
              <a:t>One interesting </a:t>
            </a:r>
            <a:r>
              <a:rPr lang="en-CA" altLang="zh-CN" b="1" dirty="0" smtClean="0"/>
              <a:t>video </a:t>
            </a:r>
            <a:r>
              <a:rPr lang="en-CA" altLang="zh-CN" dirty="0" smtClean="0"/>
              <a:t>about TCP </a:t>
            </a:r>
            <a:r>
              <a:rPr lang="en-CA" altLang="zh-CN" dirty="0" err="1" smtClean="0"/>
              <a:t>vs</a:t>
            </a:r>
            <a:r>
              <a:rPr lang="en-CA" altLang="zh-CN" dirty="0" smtClean="0"/>
              <a:t> UDP:</a:t>
            </a:r>
          </a:p>
          <a:p>
            <a:pPr>
              <a:buNone/>
            </a:pPr>
            <a:r>
              <a:rPr lang="en-CA" altLang="zh-CN" dirty="0" smtClean="0">
                <a:solidFill>
                  <a:srgbClr val="002060"/>
                </a:solidFill>
              </a:rPr>
              <a:t>    </a:t>
            </a:r>
            <a:r>
              <a:rPr lang="en-CA" altLang="zh-CN" b="1" dirty="0" smtClean="0">
                <a:solidFill>
                  <a:srgbClr val="0070C0"/>
                </a:solidFill>
              </a:rPr>
              <a:t>http://www.youtube.com/watch?v=KSJu5FqwEMM</a:t>
            </a:r>
          </a:p>
          <a:p>
            <a:endParaRPr lang="en-CA" altLang="zh-CN" b="1" dirty="0" smtClean="0">
              <a:solidFill>
                <a:srgbClr val="002060"/>
              </a:solidFill>
            </a:endParaRPr>
          </a:p>
          <a:p>
            <a:r>
              <a:rPr lang="en-US" altLang="zh-CN" b="1" dirty="0" smtClean="0"/>
              <a:t>TCP</a:t>
            </a:r>
            <a:r>
              <a:rPr lang="en-US" altLang="zh-CN" dirty="0" smtClean="0"/>
              <a:t> is a </a:t>
            </a:r>
            <a:r>
              <a:rPr lang="en-US" altLang="zh-CN" dirty="0" smtClean="0">
                <a:solidFill>
                  <a:srgbClr val="FF0000"/>
                </a:solidFill>
              </a:rPr>
              <a:t>connection-oriented</a:t>
            </a:r>
            <a:r>
              <a:rPr lang="en-US" altLang="zh-CN" dirty="0" smtClean="0"/>
              <a:t> protocol; a connection can be made from client to server, and from then on any data can be sent along that connection. </a:t>
            </a:r>
          </a:p>
          <a:p>
            <a:endParaRPr lang="en-US" altLang="zh-CN" dirty="0" smtClean="0"/>
          </a:p>
          <a:p>
            <a:r>
              <a:rPr lang="en-US" altLang="zh-CN" b="1" dirty="0" smtClean="0"/>
              <a:t>UDP</a:t>
            </a:r>
            <a:r>
              <a:rPr lang="en-US" altLang="zh-CN" dirty="0" smtClean="0"/>
              <a:t> is a simpler </a:t>
            </a:r>
            <a:r>
              <a:rPr lang="en-US" altLang="zh-CN" dirty="0" smtClean="0">
                <a:solidFill>
                  <a:srgbClr val="FF0000"/>
                </a:solidFill>
              </a:rPr>
              <a:t>message-based connectionless </a:t>
            </a:r>
            <a:r>
              <a:rPr lang="en-US" altLang="zh-CN" dirty="0" smtClean="0"/>
              <a:t>protocol. The UDP messages (packets) that cross the network is in the independent units.</a:t>
            </a:r>
            <a:endParaRPr lang="en-CA" altLang="zh-CN" dirty="0" smtClean="0"/>
          </a:p>
          <a:p>
            <a:endParaRPr lang="en-CA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Difference between TCP and UDP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5" name="Picture 1" descr="C:\Users\Rebekah\AppData\Roaming\Tencent\Users\14288875\QQ\WinTemp\RichOle\ZTURCO5(S(F)~E@506V]Y6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905000"/>
            <a:ext cx="5606374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650</TotalTime>
  <Words>582</Words>
  <Application>Microsoft Office PowerPoint</Application>
  <PresentationFormat>On-screen Show (4:3)</PresentationFormat>
  <Paragraphs>191</Paragraphs>
  <Slides>20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Udp Review</vt:lpstr>
      <vt:lpstr>What is UDP?</vt:lpstr>
      <vt:lpstr>Features of UDP</vt:lpstr>
      <vt:lpstr>UDP header </vt:lpstr>
      <vt:lpstr>UDP header </vt:lpstr>
      <vt:lpstr>UDP header </vt:lpstr>
      <vt:lpstr>Basic Operations  for Transmission using UDP</vt:lpstr>
      <vt:lpstr>Difference between TCP and UDP</vt:lpstr>
      <vt:lpstr>Difference between TCP and UDP</vt:lpstr>
      <vt:lpstr>Why still use UDP?</vt:lpstr>
      <vt:lpstr>Some popular examples where UDP is used</vt:lpstr>
      <vt:lpstr>UDP Socket Programming</vt:lpstr>
      <vt:lpstr>UDP server socket</vt:lpstr>
      <vt:lpstr>SOCKET AND BIND FUNCTION</vt:lpstr>
      <vt:lpstr>Sending DATA</vt:lpstr>
      <vt:lpstr>Receiving Data</vt:lpstr>
      <vt:lpstr>CLOSE</vt:lpstr>
      <vt:lpstr>UDP client socket</vt:lpstr>
      <vt:lpstr>Example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 Protocol Specification</dc:title>
  <dc:creator>Maryam Elahi</dc:creator>
  <cp:lastModifiedBy>aaa</cp:lastModifiedBy>
  <cp:revision>156</cp:revision>
  <dcterms:created xsi:type="dcterms:W3CDTF">2012-01-18T23:43:45Z</dcterms:created>
  <dcterms:modified xsi:type="dcterms:W3CDTF">2013-02-21T17:14:36Z</dcterms:modified>
</cp:coreProperties>
</file>