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4" r:id="rId15"/>
    <p:sldId id="275" r:id="rId16"/>
    <p:sldId id="272" r:id="rId17"/>
    <p:sldId id="273" r:id="rId18"/>
    <p:sldId id="278" r:id="rId19"/>
    <p:sldId id="279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C2085-4957-445F-9A5B-34ECC7D08D99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32B59-D922-43CD-A431-F8131539C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493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86548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5128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87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0210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5796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56593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6EA8-6014-4649-9D0D-0A55A19DE0B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04351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6EA8-6014-4649-9D0D-0A55A19DE0B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48674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6EA8-6014-4649-9D0D-0A55A19DE0B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17226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6EA8-6014-4649-9D0D-0A55A19DE0B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1722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6157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5319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945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0110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1200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8100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604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32B59-D922-43CD-A431-F8131539CE7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7156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32D22-E769-4262-877A-81DBF96AB28D}" type="datetime1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7150E91-196E-4D00-8354-DB118CF089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AE36-CABE-430F-AF1B-FC376730D6C7}" type="datetime1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9DDF-36AB-4A45-BAD9-093B27E6F6E0}" type="datetime1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1C15BC-CEC3-AD4D-ACCB-50BAD3B90F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82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0110-06F2-414A-91A7-68318CCD01C9}" type="datetime1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FA319-FFEC-4D7F-974C-DEADC823677A}" type="datetime1">
              <a:rPr lang="en-US" smtClean="0"/>
              <a:pPr/>
              <a:t>4/9/2013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F2184-7C74-468B-8C6B-6A4657AD65B4}" type="datetime1">
              <a:rPr lang="en-US" smtClean="0"/>
              <a:pPr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4CCC-EEDD-442C-8C35-2D115F868F5A}" type="datetime1">
              <a:rPr lang="en-US" smtClean="0"/>
              <a:pPr/>
              <a:t>4/9/2013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64BC-7137-46A1-A7B9-F289A467D338}" type="datetime1">
              <a:rPr lang="en-US" smtClean="0"/>
              <a:pPr/>
              <a:t>4/9/2013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BE77-95A6-4C44-8497-364BD7C847F5}" type="datetime1">
              <a:rPr lang="en-US" smtClean="0"/>
              <a:pPr/>
              <a:t>4/9/2013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46A6-21A4-402C-891A-D40090FC9366}" type="datetime1">
              <a:rPr lang="en-US" smtClean="0"/>
              <a:pPr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2AD5-8127-4AD8-974A-7CE9D8631669}" type="datetime1">
              <a:rPr lang="en-US" smtClean="0"/>
              <a:pPr/>
              <a:t>4/9/2013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087DCD9-F642-4C2A-81CE-37984E28CB4F}" type="datetime1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7150E91-196E-4D00-8354-DB118CF089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/>
              <a:t>CPSC 441 Tutorial </a:t>
            </a:r>
          </a:p>
          <a:p>
            <a:pPr>
              <a:defRPr/>
            </a:pPr>
            <a:r>
              <a:rPr lang="en-US" dirty="0"/>
              <a:t>TA: </a:t>
            </a:r>
            <a:r>
              <a:rPr lang="en-US" dirty="0" smtClean="0"/>
              <a:t>Fang WANG</a:t>
            </a:r>
            <a:endParaRPr lang="en-US" dirty="0"/>
          </a:p>
          <a:p>
            <a:pPr>
              <a:defRPr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253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ZapfDingbats" pitchFamily="82" charset="2"/>
              <a:buNone/>
            </a:pPr>
            <a:r>
              <a:rPr lang="en-US" dirty="0"/>
              <a:t> </a:t>
            </a:r>
            <a:r>
              <a:rPr lang="en-US" dirty="0" smtClean="0"/>
              <a:t>	“… is the practice </a:t>
            </a:r>
            <a:r>
              <a:rPr lang="en-US" dirty="0"/>
              <a:t>and study of techniques </a:t>
            </a:r>
            <a:r>
              <a:rPr lang="en-US" dirty="0" smtClean="0"/>
              <a:t>for secure communication”</a:t>
            </a:r>
            <a:r>
              <a:rPr lang="en-US" sz="1700" dirty="0" smtClean="0"/>
              <a:t>[Wikipedia]</a:t>
            </a:r>
            <a:r>
              <a:rPr lang="en-US" dirty="0" smtClean="0"/>
              <a:t>. </a:t>
            </a:r>
          </a:p>
          <a:p>
            <a:pPr>
              <a:buFont typeface="ZapfDingbats" pitchFamily="82" charset="2"/>
              <a:buNone/>
            </a:pPr>
            <a:endParaRPr lang="en-US" dirty="0" smtClean="0"/>
          </a:p>
          <a:p>
            <a:pPr>
              <a:buFont typeface="ZapfDingbats" pitchFamily="82" charset="2"/>
              <a:buNone/>
            </a:pPr>
            <a:r>
              <a:rPr lang="en-US" u="sng" dirty="0" smtClean="0"/>
              <a:t>Goals: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Confidentiality: </a:t>
            </a:r>
            <a:r>
              <a:rPr lang="en-US" dirty="0" smtClean="0"/>
              <a:t>only sender, intended receiver should “understand” message contents</a:t>
            </a:r>
          </a:p>
          <a:p>
            <a:pPr lvl="1"/>
            <a:r>
              <a:rPr lang="en-US" dirty="0" smtClean="0"/>
              <a:t>sender </a:t>
            </a:r>
            <a:r>
              <a:rPr lang="en-US" dirty="0"/>
              <a:t>encrypts message</a:t>
            </a:r>
          </a:p>
          <a:p>
            <a:pPr lvl="1"/>
            <a:r>
              <a:rPr lang="en-US" dirty="0"/>
              <a:t>receiver decrypts message</a:t>
            </a:r>
          </a:p>
          <a:p>
            <a:r>
              <a:rPr lang="en-US" dirty="0">
                <a:solidFill>
                  <a:schemeClr val="accent2"/>
                </a:solidFill>
              </a:rPr>
              <a:t>Authentication: </a:t>
            </a:r>
            <a:r>
              <a:rPr lang="en-US" dirty="0"/>
              <a:t>sender, receiver want to confirm identity of each other </a:t>
            </a:r>
          </a:p>
          <a:p>
            <a:r>
              <a:rPr lang="en-US" dirty="0">
                <a:solidFill>
                  <a:schemeClr val="accent2"/>
                </a:solidFill>
              </a:rPr>
              <a:t>Message integrity: </a:t>
            </a:r>
            <a:r>
              <a:rPr lang="en-US" dirty="0"/>
              <a:t>sender, receiver want to ensure message not altered (in transit, or afterwards) without detection</a:t>
            </a:r>
          </a:p>
          <a:p>
            <a:r>
              <a:rPr lang="en-US" dirty="0">
                <a:solidFill>
                  <a:schemeClr val="accent2"/>
                </a:solidFill>
              </a:rPr>
              <a:t>Access and availability: </a:t>
            </a:r>
            <a:r>
              <a:rPr lang="en-US" dirty="0"/>
              <a:t>services must be accessible and available to users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305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 language of cryptography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27025" y="5349875"/>
            <a:ext cx="8218488" cy="12033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smtClean="0">
                <a:solidFill>
                  <a:srgbClr val="FF0000"/>
                </a:solidFill>
              </a:rPr>
              <a:t>m </a:t>
            </a:r>
            <a:r>
              <a:rPr lang="en-US" smtClean="0"/>
              <a:t>plaintext message</a:t>
            </a:r>
          </a:p>
          <a:p>
            <a:pPr>
              <a:buFont typeface="ZapfDingbats" pitchFamily="82" charset="2"/>
              <a:buNone/>
            </a:pPr>
            <a:r>
              <a:rPr lang="en-US" smtClean="0">
                <a:solidFill>
                  <a:srgbClr val="FF0000"/>
                </a:solidFill>
              </a:rPr>
              <a:t>K</a:t>
            </a:r>
            <a:r>
              <a:rPr lang="en-US" baseline="-25000" smtClean="0">
                <a:solidFill>
                  <a:srgbClr val="FF0000"/>
                </a:solidFill>
              </a:rPr>
              <a:t>A</a:t>
            </a:r>
            <a:r>
              <a:rPr lang="en-US" smtClean="0">
                <a:solidFill>
                  <a:srgbClr val="FF0000"/>
                </a:solidFill>
              </a:rPr>
              <a:t>(m) </a:t>
            </a:r>
            <a:r>
              <a:rPr lang="en-US" smtClean="0"/>
              <a:t>ciphertext, encrypted with key K</a:t>
            </a:r>
            <a:r>
              <a:rPr lang="en-US" baseline="-25000" smtClean="0"/>
              <a:t>A</a:t>
            </a:r>
            <a:endParaRPr lang="en-US" smtClean="0"/>
          </a:p>
          <a:p>
            <a:pPr>
              <a:buFont typeface="ZapfDingbats" pitchFamily="82" charset="2"/>
              <a:buNone/>
            </a:pPr>
            <a:r>
              <a:rPr lang="en-US" smtClean="0">
                <a:solidFill>
                  <a:srgbClr val="FF3300"/>
                </a:solidFill>
              </a:rPr>
              <a:t>m = K</a:t>
            </a:r>
            <a:r>
              <a:rPr lang="en-US" baseline="-25000" smtClean="0">
                <a:solidFill>
                  <a:srgbClr val="FF3300"/>
                </a:solidFill>
              </a:rPr>
              <a:t>B</a:t>
            </a:r>
            <a:r>
              <a:rPr lang="en-US" smtClean="0">
                <a:solidFill>
                  <a:srgbClr val="FF3300"/>
                </a:solidFill>
              </a:rPr>
              <a:t>(K</a:t>
            </a:r>
            <a:r>
              <a:rPr lang="en-US" baseline="-25000" smtClean="0">
                <a:solidFill>
                  <a:srgbClr val="FF3300"/>
                </a:solidFill>
              </a:rPr>
              <a:t>A</a:t>
            </a:r>
            <a:r>
              <a:rPr lang="en-US" smtClean="0">
                <a:solidFill>
                  <a:srgbClr val="FF3300"/>
                </a:solidFill>
              </a:rPr>
              <a:t>(m))</a:t>
            </a:r>
            <a:endParaRPr lang="en-US" baseline="-25000" smtClean="0">
              <a:solidFill>
                <a:srgbClr val="FF3300"/>
              </a:solidFill>
            </a:endParaRPr>
          </a:p>
          <a:p>
            <a:pPr>
              <a:buFont typeface="ZapfDingbats" pitchFamily="82" charset="2"/>
              <a:buNone/>
            </a:pPr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96900" y="1985962"/>
            <a:ext cx="7805738" cy="3309938"/>
            <a:chOff x="357" y="896"/>
            <a:chExt cx="4917" cy="2085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357" y="1679"/>
              <a:ext cx="789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plaintext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4482" y="1667"/>
              <a:ext cx="789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plaintext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2391" y="1655"/>
              <a:ext cx="918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ciphertext</a:t>
              </a:r>
            </a:p>
          </p:txBody>
        </p:sp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1342" y="1036"/>
              <a:ext cx="329" cy="383"/>
              <a:chOff x="195" y="1789"/>
              <a:chExt cx="329" cy="383"/>
            </a:xfrm>
          </p:grpSpPr>
          <p:sp>
            <p:nvSpPr>
              <p:cNvPr id="31" name="Text Box 9"/>
              <p:cNvSpPr txBox="1">
                <a:spLocks noChangeArrowheads="1"/>
              </p:cNvSpPr>
              <p:nvPr/>
            </p:nvSpPr>
            <p:spPr bwMode="auto">
              <a:xfrm>
                <a:off x="195" y="1789"/>
                <a:ext cx="233" cy="28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>
                    <a:solidFill>
                      <a:srgbClr val="FF0000"/>
                    </a:solidFill>
                  </a:rPr>
                  <a:t>K</a:t>
                </a:r>
                <a:endParaRPr lang="en-US" sz="2400">
                  <a:solidFill>
                    <a:srgbClr val="FF0000"/>
                  </a:solidFill>
                  <a:latin typeface="Times New Roman" charset="0"/>
                </a:endParaRPr>
              </a:p>
            </p:txBody>
          </p:sp>
          <p:sp>
            <p:nvSpPr>
              <p:cNvPr id="32" name="Text Box 10"/>
              <p:cNvSpPr txBox="1">
                <a:spLocks noChangeArrowheads="1"/>
              </p:cNvSpPr>
              <p:nvPr/>
            </p:nvSpPr>
            <p:spPr bwMode="auto">
              <a:xfrm>
                <a:off x="291" y="1922"/>
                <a:ext cx="23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A</a:t>
                </a:r>
                <a:endParaRPr lang="en-US">
                  <a:solidFill>
                    <a:srgbClr val="FF0000"/>
                  </a:solidFill>
                  <a:latin typeface="Times New Roman" charset="0"/>
                </a:endParaRPr>
              </a:p>
            </p:txBody>
          </p:sp>
        </p:grpSp>
        <p:pic>
          <p:nvPicPr>
            <p:cNvPr id="10" name="Picture 11" descr="Alic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8" y="1050"/>
              <a:ext cx="440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2" descr="Ev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83" y="2165"/>
              <a:ext cx="682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249" y="1621"/>
              <a:ext cx="877" cy="5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1244" y="1627"/>
              <a:ext cx="90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encryption</a:t>
              </a:r>
            </a:p>
            <a:p>
              <a:pPr algn="ctr"/>
              <a:r>
                <a:rPr lang="en-US">
                  <a:solidFill>
                    <a:schemeClr val="bg1"/>
                  </a:solidFill>
                </a:rPr>
                <a:t>algorithm</a:t>
              </a: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3606" y="1629"/>
              <a:ext cx="868" cy="5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3591" y="1644"/>
              <a:ext cx="96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decryption </a:t>
              </a:r>
            </a:p>
            <a:p>
              <a:pPr algn="ctr"/>
              <a:r>
                <a:rPr lang="en-US">
                  <a:solidFill>
                    <a:schemeClr val="bg1"/>
                  </a:solidFill>
                </a:rPr>
                <a:t>algorithm</a:t>
              </a: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2144" y="1881"/>
              <a:ext cx="1450" cy="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2446" y="1914"/>
              <a:ext cx="361" cy="576"/>
            </a:xfrm>
            <a:custGeom>
              <a:avLst/>
              <a:gdLst>
                <a:gd name="T0" fmla="*/ 0 w 344"/>
                <a:gd name="T1" fmla="*/ 0 h 789"/>
                <a:gd name="T2" fmla="*/ 358 w 344"/>
                <a:gd name="T3" fmla="*/ 55 h 789"/>
                <a:gd name="T4" fmla="*/ 379 w 344"/>
                <a:gd name="T5" fmla="*/ 307 h 789"/>
                <a:gd name="T6" fmla="*/ 0 60000 65536"/>
                <a:gd name="T7" fmla="*/ 0 60000 65536"/>
                <a:gd name="T8" fmla="*/ 0 60000 65536"/>
                <a:gd name="T9" fmla="*/ 0 w 344"/>
                <a:gd name="T10" fmla="*/ 0 h 789"/>
                <a:gd name="T11" fmla="*/ 344 w 344"/>
                <a:gd name="T12" fmla="*/ 789 h 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789">
                  <a:moveTo>
                    <a:pt x="0" y="0"/>
                  </a:moveTo>
                  <a:cubicBezTo>
                    <a:pt x="52" y="24"/>
                    <a:pt x="255" y="10"/>
                    <a:pt x="310" y="142"/>
                  </a:cubicBezTo>
                  <a:cubicBezTo>
                    <a:pt x="344" y="248"/>
                    <a:pt x="324" y="654"/>
                    <a:pt x="328" y="78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 flipH="1">
              <a:off x="2871" y="1913"/>
              <a:ext cx="361" cy="576"/>
            </a:xfrm>
            <a:custGeom>
              <a:avLst/>
              <a:gdLst>
                <a:gd name="T0" fmla="*/ 0 w 344"/>
                <a:gd name="T1" fmla="*/ 0 h 789"/>
                <a:gd name="T2" fmla="*/ 358 w 344"/>
                <a:gd name="T3" fmla="*/ 55 h 789"/>
                <a:gd name="T4" fmla="*/ 379 w 344"/>
                <a:gd name="T5" fmla="*/ 307 h 789"/>
                <a:gd name="T6" fmla="*/ 0 60000 65536"/>
                <a:gd name="T7" fmla="*/ 0 60000 65536"/>
                <a:gd name="T8" fmla="*/ 0 60000 65536"/>
                <a:gd name="T9" fmla="*/ 0 w 344"/>
                <a:gd name="T10" fmla="*/ 0 h 789"/>
                <a:gd name="T11" fmla="*/ 344 w 344"/>
                <a:gd name="T12" fmla="*/ 789 h 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789">
                  <a:moveTo>
                    <a:pt x="0" y="0"/>
                  </a:moveTo>
                  <a:cubicBezTo>
                    <a:pt x="52" y="24"/>
                    <a:pt x="255" y="10"/>
                    <a:pt x="310" y="142"/>
                  </a:cubicBezTo>
                  <a:cubicBezTo>
                    <a:pt x="344" y="248"/>
                    <a:pt x="324" y="654"/>
                    <a:pt x="328" y="78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 flipH="1">
              <a:off x="1495" y="1382"/>
              <a:ext cx="1" cy="2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H="1">
              <a:off x="3744" y="1363"/>
              <a:ext cx="1" cy="2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1603" y="897"/>
              <a:ext cx="950" cy="63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Alice’s </a:t>
              </a:r>
            </a:p>
            <a:p>
              <a:r>
                <a:rPr lang="en-US"/>
                <a:t>encryption</a:t>
              </a:r>
            </a:p>
            <a:p>
              <a:r>
                <a:rPr lang="en-US"/>
                <a:t>key</a:t>
              </a:r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3896" y="940"/>
              <a:ext cx="950" cy="63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Bob’s </a:t>
              </a:r>
            </a:p>
            <a:p>
              <a:r>
                <a:rPr lang="en-US"/>
                <a:t>decryption</a:t>
              </a:r>
            </a:p>
            <a:p>
              <a:r>
                <a:rPr lang="en-US"/>
                <a:t>key</a:t>
              </a:r>
            </a:p>
          </p:txBody>
        </p:sp>
        <p:pic>
          <p:nvPicPr>
            <p:cNvPr id="23" name="Picture 24" descr="Bob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62" y="1178"/>
              <a:ext cx="51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4" name="Group 25"/>
            <p:cNvGrpSpPr>
              <a:grpSpLocks/>
            </p:cNvGrpSpPr>
            <p:nvPr/>
          </p:nvGrpSpPr>
          <p:grpSpPr bwMode="auto">
            <a:xfrm>
              <a:off x="3656" y="1118"/>
              <a:ext cx="321" cy="383"/>
              <a:chOff x="195" y="1789"/>
              <a:chExt cx="321" cy="383"/>
            </a:xfrm>
          </p:grpSpPr>
          <p:sp>
            <p:nvSpPr>
              <p:cNvPr id="29" name="Text Box 26"/>
              <p:cNvSpPr txBox="1">
                <a:spLocks noChangeArrowheads="1"/>
              </p:cNvSpPr>
              <p:nvPr/>
            </p:nvSpPr>
            <p:spPr bwMode="auto">
              <a:xfrm>
                <a:off x="195" y="1789"/>
                <a:ext cx="233" cy="28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>
                    <a:solidFill>
                      <a:srgbClr val="FF0000"/>
                    </a:solidFill>
                  </a:rPr>
                  <a:t>K</a:t>
                </a:r>
                <a:endParaRPr lang="en-US" sz="2400">
                  <a:solidFill>
                    <a:srgbClr val="FF0000"/>
                  </a:solidFill>
                  <a:latin typeface="Times New Roman" charset="0"/>
                </a:endParaRPr>
              </a:p>
            </p:txBody>
          </p:sp>
          <p:sp>
            <p:nvSpPr>
              <p:cNvPr id="30" name="Text Box 27"/>
              <p:cNvSpPr txBox="1">
                <a:spLocks noChangeArrowheads="1"/>
              </p:cNvSpPr>
              <p:nvPr/>
            </p:nvSpPr>
            <p:spPr bwMode="auto">
              <a:xfrm>
                <a:off x="299" y="1922"/>
                <a:ext cx="2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B</a:t>
                </a:r>
                <a:endParaRPr lang="en-US">
                  <a:solidFill>
                    <a:srgbClr val="FF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25" name="Line 28"/>
            <p:cNvSpPr>
              <a:spLocks noChangeShapeType="1"/>
            </p:cNvSpPr>
            <p:nvPr/>
          </p:nvSpPr>
          <p:spPr bwMode="auto">
            <a:xfrm>
              <a:off x="780" y="1897"/>
              <a:ext cx="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9"/>
            <p:cNvSpPr>
              <a:spLocks noChangeShapeType="1"/>
            </p:cNvSpPr>
            <p:nvPr/>
          </p:nvSpPr>
          <p:spPr bwMode="auto">
            <a:xfrm>
              <a:off x="4518" y="1904"/>
              <a:ext cx="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7" name="Picture 30" descr="BS00768_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flipH="1" flipV="1">
              <a:off x="1371" y="896"/>
              <a:ext cx="293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31" descr="BS00768_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flipH="1" flipV="1">
              <a:off x="3625" y="955"/>
              <a:ext cx="293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173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encryption scheme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0850" y="1797050"/>
            <a:ext cx="8077200" cy="1214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dirty="0" smtClean="0">
                <a:solidFill>
                  <a:schemeClr val="accent2"/>
                </a:solidFill>
              </a:rPr>
              <a:t>substitution cipher: </a:t>
            </a:r>
            <a:r>
              <a:rPr lang="en-US" dirty="0" smtClean="0"/>
              <a:t>substituting one thing for another</a:t>
            </a:r>
          </a:p>
          <a:p>
            <a:pPr lvl="1"/>
            <a:r>
              <a:rPr lang="en-US" dirty="0" err="1" smtClean="0"/>
              <a:t>monoalphabetic</a:t>
            </a:r>
            <a:r>
              <a:rPr lang="en-US" dirty="0" smtClean="0"/>
              <a:t> cipher: substitute one letter for another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352550" y="2728912"/>
            <a:ext cx="712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latin typeface="Courier New" charset="0"/>
              </a:rPr>
              <a:t>plaintext:  abcdefghijklmnopqrstuvwxyz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89037" y="3508375"/>
            <a:ext cx="7304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latin typeface="Courier New" charset="0"/>
              </a:rPr>
              <a:t>ciphertext:  mnbvcxzasdfghjklpoiuytrewq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3714750" y="3138487"/>
            <a:ext cx="0" cy="4937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8288337" y="3101975"/>
            <a:ext cx="0" cy="4937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298700" y="427990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latin typeface="Courier New" charset="0"/>
              </a:rPr>
              <a:t>Plaintext: bob. i love you. alice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143125" y="4705350"/>
            <a:ext cx="6391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latin typeface="Courier New" charset="0"/>
              </a:rPr>
              <a:t>ciphertext: nkn. s gktc wky. mgsbc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363662" y="4214812"/>
            <a:ext cx="779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u="sng">
                <a:solidFill>
                  <a:schemeClr val="accent2"/>
                </a:solidFill>
              </a:rPr>
              <a:t>E.g.:</a:t>
            </a:r>
            <a:endParaRPr lang="en-US" sz="2400" u="sng">
              <a:latin typeface="Times New Roman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50850" y="5730875"/>
            <a:ext cx="83121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accent2"/>
                </a:solidFill>
              </a:rPr>
              <a:t>Key: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the mapping from the set of 26 letters to </a:t>
            </a:r>
            <a:r>
              <a:rPr lang="en-US" sz="2000" dirty="0" smtClean="0">
                <a:solidFill>
                  <a:schemeClr val="tx2"/>
                </a:solidFill>
              </a:rPr>
              <a:t>the set </a:t>
            </a:r>
            <a:r>
              <a:rPr lang="en-US" sz="2000" dirty="0">
                <a:solidFill>
                  <a:schemeClr val="tx2"/>
                </a:solidFill>
              </a:rPr>
              <a:t>of </a:t>
            </a:r>
            <a:r>
              <a:rPr lang="en-US" sz="2000" dirty="0" smtClean="0">
                <a:solidFill>
                  <a:schemeClr val="tx2"/>
                </a:solidFill>
              </a:rPr>
              <a:t>26 letters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577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Cryptography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Crypto often uses keys: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Algorithm is known to everyone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Only “keys” are secret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Public </a:t>
            </a:r>
            <a:r>
              <a:rPr lang="en-US" dirty="0">
                <a:solidFill>
                  <a:schemeClr val="accent2"/>
                </a:solidFill>
              </a:rPr>
              <a:t>key cryptography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Involves the use of two keys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</a:rPr>
              <a:t>Symmetric key cryptography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Involves the use one key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Hash </a:t>
            </a:r>
            <a:r>
              <a:rPr lang="en-US" dirty="0">
                <a:solidFill>
                  <a:schemeClr val="accent2"/>
                </a:solidFill>
              </a:rPr>
              <a:t>functions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Involves the use of no keys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Nothing secret: How can this be useful</a:t>
            </a:r>
            <a:r>
              <a:rPr lang="en-US" dirty="0" smtClean="0"/>
              <a:t>? 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744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Message Integrity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communicating parties to verify that received messages are authentic.</a:t>
            </a:r>
          </a:p>
          <a:p>
            <a:pPr lvl="1"/>
            <a:r>
              <a:rPr lang="en-US" dirty="0"/>
              <a:t>Content of message has not been altered</a:t>
            </a:r>
          </a:p>
          <a:p>
            <a:pPr lvl="1"/>
            <a:r>
              <a:rPr lang="en-US" dirty="0"/>
              <a:t>Source of message is who/what you think it is</a:t>
            </a:r>
          </a:p>
          <a:p>
            <a:pPr lvl="1"/>
            <a:r>
              <a:rPr lang="en-US" dirty="0"/>
              <a:t>Message has not been replayed</a:t>
            </a:r>
          </a:p>
          <a:p>
            <a:pPr lvl="1"/>
            <a:r>
              <a:rPr lang="en-US" dirty="0"/>
              <a:t>Sequence of messages is </a:t>
            </a:r>
            <a:r>
              <a:rPr lang="en-US" dirty="0" smtClean="0"/>
              <a:t>maintained</a:t>
            </a:r>
          </a:p>
          <a:p>
            <a:pPr lvl="1"/>
            <a:endParaRPr lang="en-US" dirty="0"/>
          </a:p>
          <a:p>
            <a:pPr marL="114300" indent="0">
              <a:buNone/>
            </a:pPr>
            <a:r>
              <a:rPr lang="en-US" dirty="0" smtClean="0"/>
              <a:t>Hash functions are useful here.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764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Message Digests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6128" y="1719070"/>
            <a:ext cx="4145872" cy="475793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Function </a:t>
            </a:r>
            <a:r>
              <a:rPr lang="en-US" sz="2000" dirty="0"/>
              <a:t>H( ) that takes as input an arbitrary length message and outputs a fixed-length string: </a:t>
            </a:r>
            <a:r>
              <a:rPr lang="en-US" sz="2000" dirty="0">
                <a:solidFill>
                  <a:schemeClr val="accent2"/>
                </a:solidFill>
              </a:rPr>
              <a:t>“message signature”</a:t>
            </a:r>
          </a:p>
          <a:p>
            <a:endParaRPr lang="en-US" sz="2000" dirty="0" smtClean="0"/>
          </a:p>
          <a:p>
            <a:r>
              <a:rPr lang="en-US" sz="2000" dirty="0" smtClean="0"/>
              <a:t>H</a:t>
            </a:r>
            <a:r>
              <a:rPr lang="en-US" sz="2000" dirty="0"/>
              <a:t>( ) is often called a </a:t>
            </a:r>
            <a:r>
              <a:rPr lang="en-US" sz="2000" dirty="0">
                <a:solidFill>
                  <a:schemeClr val="accent2"/>
                </a:solidFill>
              </a:rPr>
              <a:t>“hash function</a:t>
            </a:r>
            <a:r>
              <a:rPr lang="en-US" sz="2000" dirty="0" smtClean="0">
                <a:solidFill>
                  <a:schemeClr val="accent2"/>
                </a:solidFill>
              </a:rPr>
              <a:t>”</a:t>
            </a:r>
          </a:p>
          <a:p>
            <a:endParaRPr lang="en-US" sz="2000" dirty="0">
              <a:solidFill>
                <a:schemeClr val="accent2"/>
              </a:solidFill>
            </a:endParaRPr>
          </a:p>
          <a:p>
            <a:pPr marL="114300" indent="0">
              <a:buNone/>
            </a:pPr>
            <a:r>
              <a:rPr lang="en-US" sz="2000" dirty="0" smtClean="0"/>
              <a:t>To be able check the integrity of a message:</a:t>
            </a:r>
          </a:p>
          <a:p>
            <a:r>
              <a:rPr lang="en-US" sz="2000" dirty="0" smtClean="0"/>
              <a:t>Sender sends the message signature along with the message</a:t>
            </a:r>
          </a:p>
          <a:p>
            <a:r>
              <a:rPr lang="en-US" sz="2000" dirty="0" smtClean="0"/>
              <a:t>Receiver applies the hash function on the received message and compares it to the </a:t>
            </a:r>
            <a:r>
              <a:rPr lang="en-US" sz="2000" dirty="0"/>
              <a:t>message signature</a:t>
            </a:r>
          </a:p>
          <a:p>
            <a:pPr>
              <a:buFont typeface="ZapfDingbats" pitchFamily="82" charset="2"/>
              <a:buNone/>
            </a:pPr>
            <a:endParaRPr lang="en-US" sz="2000" dirty="0"/>
          </a:p>
        </p:txBody>
      </p:sp>
      <p:sp>
        <p:nvSpPr>
          <p:cNvPr id="5632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3657600"/>
            <a:ext cx="3810000" cy="3030537"/>
          </a:xfrm>
        </p:spPr>
        <p:txBody>
          <a:bodyPr/>
          <a:lstStyle/>
          <a:p>
            <a:r>
              <a:rPr lang="en-US" sz="2000" dirty="0"/>
              <a:t>Desirable properties:</a:t>
            </a:r>
          </a:p>
          <a:p>
            <a:pPr lvl="1"/>
            <a:r>
              <a:rPr lang="en-US" sz="1800" dirty="0"/>
              <a:t>Easy to calculate</a:t>
            </a:r>
          </a:p>
          <a:p>
            <a:pPr lvl="1"/>
            <a:r>
              <a:rPr lang="en-US" sz="1800" dirty="0"/>
              <a:t>Irreversibility: Can’t determine m from H(m)</a:t>
            </a:r>
          </a:p>
          <a:p>
            <a:pPr lvl="1"/>
            <a:r>
              <a:rPr lang="en-US" sz="1800" dirty="0"/>
              <a:t>Collision resistance: Computationally difficult to produce m and m’ such that H(m) = H(m’)</a:t>
            </a:r>
          </a:p>
          <a:p>
            <a:pPr lvl="1"/>
            <a:r>
              <a:rPr lang="en-US" sz="1800" dirty="0"/>
              <a:t>Seemingly random output</a:t>
            </a:r>
          </a:p>
          <a:p>
            <a:pPr lvl="1"/>
            <a:endParaRPr lang="en-US" sz="1800" dirty="0"/>
          </a:p>
        </p:txBody>
      </p:sp>
      <p:grpSp>
        <p:nvGrpSpPr>
          <p:cNvPr id="56326" name="Group 5"/>
          <p:cNvGrpSpPr>
            <a:grpSpLocks/>
          </p:cNvGrpSpPr>
          <p:nvPr/>
        </p:nvGrpSpPr>
        <p:grpSpPr bwMode="auto">
          <a:xfrm>
            <a:off x="4922325" y="1768476"/>
            <a:ext cx="3009900" cy="1887537"/>
            <a:chOff x="3070" y="529"/>
            <a:chExt cx="1896" cy="1189"/>
          </a:xfrm>
        </p:grpSpPr>
        <p:sp>
          <p:nvSpPr>
            <p:cNvPr id="56327" name="Rectangle 6"/>
            <p:cNvSpPr>
              <a:spLocks noChangeArrowheads="1"/>
            </p:cNvSpPr>
            <p:nvPr/>
          </p:nvSpPr>
          <p:spPr bwMode="auto">
            <a:xfrm>
              <a:off x="4313" y="1452"/>
              <a:ext cx="507" cy="2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28" name="Rectangle 7"/>
            <p:cNvSpPr>
              <a:spLocks noChangeArrowheads="1"/>
            </p:cNvSpPr>
            <p:nvPr/>
          </p:nvSpPr>
          <p:spPr bwMode="auto">
            <a:xfrm>
              <a:off x="3073" y="536"/>
              <a:ext cx="854" cy="59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29" name="Text Box 8"/>
            <p:cNvSpPr txBox="1">
              <a:spLocks noChangeArrowheads="1"/>
            </p:cNvSpPr>
            <p:nvPr/>
          </p:nvSpPr>
          <p:spPr bwMode="auto">
            <a:xfrm>
              <a:off x="3070" y="529"/>
              <a:ext cx="846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large </a:t>
              </a:r>
            </a:p>
            <a:p>
              <a:pPr algn="ctr"/>
              <a:r>
                <a:rPr lang="en-US" dirty="0">
                  <a:solidFill>
                    <a:srgbClr val="FF0000"/>
                  </a:solidFill>
                </a:rPr>
                <a:t>message</a:t>
              </a:r>
            </a:p>
            <a:p>
              <a:pPr algn="ctr"/>
              <a:r>
                <a:rPr lang="en-US" i="1" dirty="0">
                  <a:solidFill>
                    <a:srgbClr val="FF0000"/>
                  </a:solidFill>
                </a:rPr>
                <a:t>m</a:t>
              </a:r>
            </a:p>
          </p:txBody>
        </p:sp>
        <p:sp>
          <p:nvSpPr>
            <p:cNvPr id="56330" name="Rectangle 9"/>
            <p:cNvSpPr>
              <a:spLocks noChangeArrowheads="1"/>
            </p:cNvSpPr>
            <p:nvPr/>
          </p:nvSpPr>
          <p:spPr bwMode="auto">
            <a:xfrm>
              <a:off x="4241" y="609"/>
              <a:ext cx="698" cy="4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1" name="Text Box 10"/>
            <p:cNvSpPr txBox="1">
              <a:spLocks noChangeArrowheads="1"/>
            </p:cNvSpPr>
            <p:nvPr/>
          </p:nvSpPr>
          <p:spPr bwMode="auto">
            <a:xfrm>
              <a:off x="4216" y="615"/>
              <a:ext cx="75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H: Hash</a:t>
              </a:r>
            </a:p>
            <a:p>
              <a:pPr algn="ctr"/>
              <a:r>
                <a:rPr lang="en-US">
                  <a:solidFill>
                    <a:schemeClr val="bg1"/>
                  </a:solidFill>
                </a:rPr>
                <a:t>Function</a:t>
              </a:r>
            </a:p>
          </p:txBody>
        </p:sp>
        <p:sp>
          <p:nvSpPr>
            <p:cNvPr id="56332" name="Line 11"/>
            <p:cNvSpPr>
              <a:spLocks noChangeShapeType="1"/>
            </p:cNvSpPr>
            <p:nvPr/>
          </p:nvSpPr>
          <p:spPr bwMode="auto">
            <a:xfrm>
              <a:off x="3930" y="832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3" name="Text Box 12"/>
            <p:cNvSpPr txBox="1">
              <a:spLocks noChangeArrowheads="1"/>
            </p:cNvSpPr>
            <p:nvPr/>
          </p:nvSpPr>
          <p:spPr bwMode="auto">
            <a:xfrm>
              <a:off x="4282" y="1467"/>
              <a:ext cx="5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H(</a:t>
              </a:r>
              <a:r>
                <a:rPr lang="en-US" i="1" dirty="0">
                  <a:solidFill>
                    <a:srgbClr val="FF0000"/>
                  </a:solidFill>
                </a:rPr>
                <a:t>m</a:t>
              </a:r>
              <a:r>
                <a:rPr lang="en-US" dirty="0">
                  <a:solidFill>
                    <a:srgbClr val="FF0000"/>
                  </a:solidFill>
                </a:rPr>
                <a:t>)</a:t>
              </a:r>
            </a:p>
          </p:txBody>
        </p:sp>
        <p:sp>
          <p:nvSpPr>
            <p:cNvPr id="56334" name="Line 13"/>
            <p:cNvSpPr>
              <a:spLocks noChangeShapeType="1"/>
            </p:cNvSpPr>
            <p:nvPr/>
          </p:nvSpPr>
          <p:spPr bwMode="auto">
            <a:xfrm>
              <a:off x="4513" y="1096"/>
              <a:ext cx="0" cy="34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817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Symmetric key cryptography</a:t>
            </a:r>
            <a:endParaRPr lang="en-US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268788"/>
            <a:ext cx="8218488" cy="21320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200" dirty="0">
                <a:solidFill>
                  <a:schemeClr val="accent2"/>
                </a:solidFill>
              </a:rPr>
              <a:t>symmetric key </a:t>
            </a:r>
            <a:r>
              <a:rPr lang="en-US" sz="2200" dirty="0"/>
              <a:t>crypto: Bob and Alice share same (symmetric) key: K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sz="2400" u="sng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000" u="sng" dirty="0" smtClean="0">
                <a:solidFill>
                  <a:schemeClr val="accent2"/>
                </a:solidFill>
              </a:rPr>
              <a:t>Q</a:t>
            </a:r>
            <a:r>
              <a:rPr lang="en-US" sz="2000" u="sng" dirty="0">
                <a:solidFill>
                  <a:schemeClr val="accent2"/>
                </a:solidFill>
              </a:rPr>
              <a:t>: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/>
              <a:t>how do Bob and Alice agree on key value?</a:t>
            </a:r>
            <a:endParaRPr lang="en-US" sz="2000" i="1" dirty="0"/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6491288" y="2763837"/>
            <a:ext cx="1252537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plaintext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462338" y="2744787"/>
            <a:ext cx="1457325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ciphertext</a:t>
            </a:r>
          </a:p>
        </p:txBody>
      </p:sp>
      <p:sp>
        <p:nvSpPr>
          <p:cNvPr id="26653" name="Text Box 7"/>
          <p:cNvSpPr txBox="1">
            <a:spLocks noChangeArrowheads="1"/>
          </p:cNvSpPr>
          <p:nvPr/>
        </p:nvSpPr>
        <p:spPr bwMode="auto">
          <a:xfrm>
            <a:off x="2174876" y="1847851"/>
            <a:ext cx="3698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K</a:t>
            </a:r>
            <a:endParaRPr lang="en-US" sz="2400">
              <a:solidFill>
                <a:srgbClr val="FF0000"/>
              </a:solidFill>
              <a:latin typeface="Times New Roman" charset="0"/>
            </a:endParaRPr>
          </a:p>
        </p:txBody>
      </p:sp>
      <p:pic>
        <p:nvPicPr>
          <p:cNvPr id="26632" name="Picture 9" descr="Al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0950" y="1798637"/>
            <a:ext cx="698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3" name="Rectangle 10"/>
          <p:cNvSpPr>
            <a:spLocks noChangeArrowheads="1"/>
          </p:cNvSpPr>
          <p:nvPr/>
        </p:nvSpPr>
        <p:spPr bwMode="auto">
          <a:xfrm>
            <a:off x="1982788" y="2705100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4" name="Text Box 11"/>
          <p:cNvSpPr txBox="1">
            <a:spLocks noChangeArrowheads="1"/>
          </p:cNvSpPr>
          <p:nvPr/>
        </p:nvSpPr>
        <p:spPr bwMode="auto">
          <a:xfrm>
            <a:off x="1974850" y="2714625"/>
            <a:ext cx="1435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encryption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algorithm</a:t>
            </a:r>
          </a:p>
        </p:txBody>
      </p:sp>
      <p:sp>
        <p:nvSpPr>
          <p:cNvPr id="26635" name="Rectangle 12"/>
          <p:cNvSpPr>
            <a:spLocks noChangeArrowheads="1"/>
          </p:cNvSpPr>
          <p:nvPr/>
        </p:nvSpPr>
        <p:spPr bwMode="auto">
          <a:xfrm>
            <a:off x="5100638" y="2703512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6" name="Text Box 13"/>
          <p:cNvSpPr txBox="1">
            <a:spLocks noChangeArrowheads="1"/>
          </p:cNvSpPr>
          <p:nvPr/>
        </p:nvSpPr>
        <p:spPr bwMode="auto">
          <a:xfrm>
            <a:off x="5076825" y="2727325"/>
            <a:ext cx="1527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decryption 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algorithm</a:t>
            </a:r>
          </a:p>
        </p:txBody>
      </p:sp>
      <p:sp>
        <p:nvSpPr>
          <p:cNvPr id="26637" name="Line 14"/>
          <p:cNvSpPr>
            <a:spLocks noChangeShapeType="1"/>
          </p:cNvSpPr>
          <p:nvPr/>
        </p:nvSpPr>
        <p:spPr bwMode="auto">
          <a:xfrm>
            <a:off x="3403600" y="3117850"/>
            <a:ext cx="1692275" cy="7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8" name="Line 15"/>
          <p:cNvSpPr>
            <a:spLocks noChangeShapeType="1"/>
          </p:cNvSpPr>
          <p:nvPr/>
        </p:nvSpPr>
        <p:spPr bwMode="auto">
          <a:xfrm flipH="1">
            <a:off x="2373313" y="2325687"/>
            <a:ext cx="1587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39" name="Picture 16" descr="Bo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5788" y="1987550"/>
            <a:ext cx="81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0" name="Line 17"/>
          <p:cNvSpPr>
            <a:spLocks noChangeShapeType="1"/>
          </p:cNvSpPr>
          <p:nvPr/>
        </p:nvSpPr>
        <p:spPr bwMode="auto">
          <a:xfrm>
            <a:off x="1238250" y="3143250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1" name="Line 18"/>
          <p:cNvSpPr>
            <a:spLocks noChangeShapeType="1"/>
          </p:cNvSpPr>
          <p:nvPr/>
        </p:nvSpPr>
        <p:spPr bwMode="auto">
          <a:xfrm>
            <a:off x="6548438" y="3140075"/>
            <a:ext cx="6746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42" name="Picture 19" descr="BS00768_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 flipV="1">
            <a:off x="2511425" y="1771650"/>
            <a:ext cx="465138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51" name="Text Box 22"/>
          <p:cNvSpPr txBox="1">
            <a:spLocks noChangeArrowheads="1"/>
          </p:cNvSpPr>
          <p:nvPr/>
        </p:nvSpPr>
        <p:spPr bwMode="auto">
          <a:xfrm>
            <a:off x="5360987" y="1797051"/>
            <a:ext cx="36988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K</a:t>
            </a:r>
            <a:endParaRPr lang="en-US" sz="240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26645" name="Line 24"/>
          <p:cNvSpPr>
            <a:spLocks noChangeShapeType="1"/>
          </p:cNvSpPr>
          <p:nvPr/>
        </p:nvSpPr>
        <p:spPr bwMode="auto">
          <a:xfrm flipH="1">
            <a:off x="5559425" y="2274887"/>
            <a:ext cx="1588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46" name="Picture 25" descr="BS00768_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 flipV="1">
            <a:off x="5697538" y="1720850"/>
            <a:ext cx="465137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7" name="Text Box 26"/>
          <p:cNvSpPr txBox="1">
            <a:spLocks noChangeArrowheads="1"/>
          </p:cNvSpPr>
          <p:nvPr/>
        </p:nvSpPr>
        <p:spPr bwMode="auto">
          <a:xfrm>
            <a:off x="387350" y="2774950"/>
            <a:ext cx="1516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plaintext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message, m</a:t>
            </a:r>
          </a:p>
        </p:txBody>
      </p:sp>
      <p:sp>
        <p:nvSpPr>
          <p:cNvPr id="26648" name="Text Box 27"/>
          <p:cNvSpPr txBox="1">
            <a:spLocks noChangeArrowheads="1"/>
          </p:cNvSpPr>
          <p:nvPr/>
        </p:nvSpPr>
        <p:spPr bwMode="auto">
          <a:xfrm>
            <a:off x="3791030" y="3281362"/>
            <a:ext cx="7713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K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m)</a:t>
            </a:r>
          </a:p>
        </p:txBody>
      </p:sp>
      <p:sp>
        <p:nvSpPr>
          <p:cNvPr id="26650" name="Text Box 35"/>
          <p:cNvSpPr txBox="1">
            <a:spLocks noChangeArrowheads="1"/>
          </p:cNvSpPr>
          <p:nvPr/>
        </p:nvSpPr>
        <p:spPr bwMode="auto">
          <a:xfrm>
            <a:off x="6689725" y="3273425"/>
            <a:ext cx="1497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 = </a:t>
            </a:r>
            <a:r>
              <a:rPr lang="en-US" dirty="0" smtClean="0">
                <a:solidFill>
                  <a:srgbClr val="FF0000"/>
                </a:solidFill>
              </a:rPr>
              <a:t>K(K(m</a:t>
            </a:r>
            <a:r>
              <a:rPr lang="en-US" dirty="0">
                <a:solidFill>
                  <a:srgbClr val="FF0000"/>
                </a:solidFill>
              </a:rPr>
              <a:t>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0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4262438" y="1722437"/>
            <a:ext cx="4291012" cy="47545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Public Key Cryptography</a:t>
            </a:r>
            <a:endParaRPr lang="en-US"/>
          </a:p>
        </p:txBody>
      </p:sp>
      <p:sp>
        <p:nvSpPr>
          <p:cNvPr id="4096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828800"/>
            <a:ext cx="3962400" cy="4648200"/>
          </a:xfrm>
        </p:spPr>
        <p:txBody>
          <a:bodyPr/>
          <a:lstStyle/>
          <a:p>
            <a:r>
              <a:rPr lang="en-US" sz="2200" dirty="0" smtClean="0"/>
              <a:t>Problem with symmetric keys cryptography: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/>
              <a:t>sender, receiver know shared secret </a:t>
            </a:r>
            <a:r>
              <a:rPr lang="en-US" dirty="0" smtClean="0"/>
              <a:t>key</a:t>
            </a:r>
          </a:p>
          <a:p>
            <a:endParaRPr lang="en-US" sz="2000" dirty="0" smtClean="0"/>
          </a:p>
          <a:p>
            <a:pPr lvl="1"/>
            <a:r>
              <a:rPr lang="en-US" dirty="0" smtClean="0"/>
              <a:t>Q</a:t>
            </a:r>
            <a:r>
              <a:rPr lang="en-US" dirty="0"/>
              <a:t>: how to agree on key in first place (particularly if never “met”)?</a:t>
            </a:r>
          </a:p>
          <a:p>
            <a:endParaRPr lang="en-US" sz="2400" dirty="0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4343400" y="1828800"/>
            <a:ext cx="4038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public key cryptography</a:t>
            </a:r>
            <a:endParaRPr lang="en-US" sz="2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</a:pPr>
            <a:r>
              <a:rPr lang="en-US" sz="2200" dirty="0" smtClean="0"/>
              <a:t>radically </a:t>
            </a:r>
            <a:r>
              <a:rPr lang="en-US" sz="2200" dirty="0"/>
              <a:t>different approach [Diffie-Hellman76, RSA78]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</a:pPr>
            <a:r>
              <a:rPr lang="en-US" sz="2200" dirty="0" smtClean="0"/>
              <a:t>sender</a:t>
            </a:r>
            <a:r>
              <a:rPr lang="en-US" sz="2200" dirty="0"/>
              <a:t>, receiver do </a:t>
            </a:r>
            <a:r>
              <a:rPr lang="en-US" sz="2200" i="1" dirty="0">
                <a:solidFill>
                  <a:schemeClr val="accent2"/>
                </a:solidFill>
              </a:rPr>
              <a:t>not</a:t>
            </a:r>
            <a:r>
              <a:rPr lang="en-US" sz="2200" dirty="0"/>
              <a:t> share secret key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</a:pPr>
            <a:r>
              <a:rPr lang="en-US" sz="2200" i="1" dirty="0" smtClean="0">
                <a:solidFill>
                  <a:schemeClr val="accent2"/>
                </a:solidFill>
              </a:rPr>
              <a:t>public </a:t>
            </a:r>
            <a:r>
              <a:rPr lang="en-US" sz="2200" dirty="0"/>
              <a:t>encryption key </a:t>
            </a:r>
            <a:r>
              <a:rPr lang="en-US" sz="2200" i="1" dirty="0">
                <a:solidFill>
                  <a:schemeClr val="accent2"/>
                </a:solidFill>
              </a:rPr>
              <a:t> </a:t>
            </a:r>
            <a:r>
              <a:rPr lang="en-US" sz="2200" dirty="0"/>
              <a:t>known to</a:t>
            </a:r>
            <a:r>
              <a:rPr lang="en-US" sz="2200" i="1" dirty="0">
                <a:solidFill>
                  <a:schemeClr val="accent2"/>
                </a:solidFill>
              </a:rPr>
              <a:t> all</a:t>
            </a:r>
            <a:endParaRPr lang="en-US" sz="2200" i="1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</a:pPr>
            <a:r>
              <a:rPr lang="en-US" sz="2200" i="1" dirty="0" smtClean="0">
                <a:solidFill>
                  <a:schemeClr val="accent2"/>
                </a:solidFill>
              </a:rPr>
              <a:t>private</a:t>
            </a:r>
            <a:r>
              <a:rPr lang="en-US" sz="2200" dirty="0" smtClean="0"/>
              <a:t> </a:t>
            </a:r>
            <a:r>
              <a:rPr lang="en-US" sz="2200" dirty="0"/>
              <a:t>decryption key known only to receiver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 sz="2200" dirty="0"/>
          </a:p>
        </p:txBody>
      </p:sp>
      <p:pic>
        <p:nvPicPr>
          <p:cNvPr id="40967" name="Picture 6" descr="j0078625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199438" y="1647825"/>
            <a:ext cx="563562" cy="1712913"/>
          </a:xfr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C15BC-CEC3-AD4D-ACCB-50BAD3B90FB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542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IP </a:t>
            </a:r>
            <a:r>
              <a:rPr lang="en-CA" dirty="0" smtClean="0"/>
              <a:t>Vulnerabilities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dirty="0" smtClean="0"/>
              <a:t>• </a:t>
            </a:r>
            <a:r>
              <a:rPr lang="en-CA" dirty="0" smtClean="0"/>
              <a:t>Unencrypted transmission</a:t>
            </a:r>
          </a:p>
          <a:p>
            <a:r>
              <a:rPr lang="en-CA" dirty="0" smtClean="0"/>
              <a:t>– Eavesdropping possible at any intermediate host during routing</a:t>
            </a:r>
          </a:p>
          <a:p>
            <a:r>
              <a:rPr lang="en-CA" dirty="0" smtClean="0"/>
              <a:t>• No source authentication</a:t>
            </a:r>
          </a:p>
          <a:p>
            <a:r>
              <a:rPr lang="en-CA" dirty="0" smtClean="0"/>
              <a:t>– Sender can spoof source address, making it difficult to trace packet back to </a:t>
            </a:r>
          </a:p>
          <a:p>
            <a:r>
              <a:rPr lang="en-CA" dirty="0" smtClean="0"/>
              <a:t>attacker</a:t>
            </a:r>
          </a:p>
          <a:p>
            <a:r>
              <a:rPr lang="en-CA" dirty="0" smtClean="0"/>
              <a:t>• No integrity checking</a:t>
            </a:r>
          </a:p>
          <a:p>
            <a:r>
              <a:rPr lang="en-CA" dirty="0" smtClean="0"/>
              <a:t>– Entire packet, header and payload, can be modified while en route to </a:t>
            </a:r>
          </a:p>
          <a:p>
            <a:r>
              <a:rPr lang="en-CA" dirty="0" smtClean="0"/>
              <a:t>destination, enabling content forgeries, redirections, and man-in-the-middle </a:t>
            </a:r>
          </a:p>
          <a:p>
            <a:r>
              <a:rPr lang="en-CA" dirty="0" smtClean="0"/>
              <a:t>attacks</a:t>
            </a:r>
          </a:p>
          <a:p>
            <a:r>
              <a:rPr lang="en-CA" dirty="0" smtClean="0"/>
              <a:t>• No bandwidth constraints</a:t>
            </a:r>
          </a:p>
          <a:p>
            <a:r>
              <a:rPr lang="en-CA" dirty="0" smtClean="0"/>
              <a:t>– Large number of packets can be injected into network to launch a denial-</a:t>
            </a:r>
            <a:r>
              <a:rPr lang="en-CA" dirty="0" err="1" smtClean="0"/>
              <a:t>ofservice</a:t>
            </a:r>
            <a:r>
              <a:rPr lang="en-CA" dirty="0" smtClean="0"/>
              <a:t> attack</a:t>
            </a:r>
          </a:p>
          <a:p>
            <a:r>
              <a:rPr lang="en-CA" dirty="0" smtClean="0"/>
              <a:t>– Broadcast addresses provide additional leverage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C15BC-CEC3-AD4D-ACCB-50BAD3B90FB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TCP </a:t>
            </a:r>
            <a:r>
              <a:rPr lang="en-CA" dirty="0" err="1" smtClean="0"/>
              <a:t>syn</a:t>
            </a:r>
            <a:r>
              <a:rPr lang="en-CA" dirty="0" smtClean="0"/>
              <a:t> flooding attack</a:t>
            </a:r>
            <a:endParaRPr lang="en-CA" dirty="0"/>
          </a:p>
        </p:txBody>
      </p:sp>
      <p:pic>
        <p:nvPicPr>
          <p:cNvPr id="5" name="Content Placeholder 4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6530" y="2026595"/>
            <a:ext cx="6690940" cy="382557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The field of network security is about:</a:t>
            </a:r>
          </a:p>
          <a:p>
            <a:pPr lvl="1"/>
            <a:r>
              <a:rPr lang="en-US" dirty="0"/>
              <a:t>how bad guys can attack computer networks</a:t>
            </a:r>
          </a:p>
          <a:p>
            <a:pPr lvl="1"/>
            <a:r>
              <a:rPr lang="en-US" dirty="0"/>
              <a:t>how we can defend networks against attacks</a:t>
            </a:r>
          </a:p>
          <a:p>
            <a:pPr lvl="1"/>
            <a:r>
              <a:rPr lang="en-US" dirty="0"/>
              <a:t>how to design architectures that are immune to attacks</a:t>
            </a:r>
          </a:p>
          <a:p>
            <a:endParaRPr lang="en-US" dirty="0" smtClean="0">
              <a:solidFill>
                <a:srgbClr val="FF3300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Internet </a:t>
            </a:r>
            <a:r>
              <a:rPr lang="en-US" dirty="0">
                <a:solidFill>
                  <a:schemeClr val="accent2"/>
                </a:solidFill>
              </a:rPr>
              <a:t>not originally designed with (much) security in mind</a:t>
            </a:r>
          </a:p>
          <a:p>
            <a:pPr lvl="1"/>
            <a:r>
              <a:rPr lang="en-US" i="1" dirty="0"/>
              <a:t>original vision:</a:t>
            </a:r>
            <a:r>
              <a:rPr lang="en-US" dirty="0"/>
              <a:t> “a group of mutually trusting users attached to a transparent network”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  <a:p>
            <a:pPr lvl="1"/>
            <a:r>
              <a:rPr lang="en-US" dirty="0" smtClean="0"/>
              <a:t>Security </a:t>
            </a:r>
            <a:r>
              <a:rPr lang="en-US" dirty="0"/>
              <a:t>considerations in all layers!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942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References</a:t>
            </a:r>
            <a:endParaRPr lang="en-US" dirty="0"/>
          </a:p>
        </p:txBody>
      </p:sp>
      <p:sp>
        <p:nvSpPr>
          <p:cNvPr id="4096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828800"/>
            <a:ext cx="8686800" cy="4648200"/>
          </a:xfrm>
        </p:spPr>
        <p:txBody>
          <a:bodyPr/>
          <a:lstStyle/>
          <a:p>
            <a:r>
              <a:rPr lang="en-US" sz="2200" dirty="0" smtClean="0"/>
              <a:t>Some of the slides are from the course of CPSC626 network security </a:t>
            </a:r>
          </a:p>
          <a:p>
            <a:r>
              <a:rPr lang="en-US" sz="2200" dirty="0" smtClean="0"/>
              <a:t>Some slides from Computer Networking: A Top Down </a:t>
            </a:r>
            <a:r>
              <a:rPr lang="en-US" sz="2200" dirty="0" smtClean="0"/>
              <a:t>Approach, 5th </a:t>
            </a:r>
            <a:r>
              <a:rPr lang="en-US" sz="2200" dirty="0" smtClean="0"/>
              <a:t>edition. </a:t>
            </a:r>
            <a:r>
              <a:rPr lang="en-US" sz="2200" dirty="0" smtClean="0"/>
              <a:t>Jim Kurose, Keith Ross, Addison-Wesley, April 2009.</a:t>
            </a:r>
          </a:p>
          <a:p>
            <a:endParaRPr lang="en-US" sz="2200" dirty="0" smtClean="0"/>
          </a:p>
          <a:p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C15BC-CEC3-AD4D-ACCB-50BAD3B90FB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542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Malware can get in host from a </a:t>
            </a:r>
            <a:r>
              <a:rPr lang="en-US" dirty="0">
                <a:solidFill>
                  <a:schemeClr val="accent2"/>
                </a:solidFill>
              </a:rPr>
              <a:t>virus</a:t>
            </a:r>
            <a:r>
              <a:rPr lang="en-US" dirty="0"/>
              <a:t>, </a:t>
            </a:r>
            <a:r>
              <a:rPr lang="en-US" dirty="0">
                <a:solidFill>
                  <a:schemeClr val="accent2"/>
                </a:solidFill>
              </a:rPr>
              <a:t>worm</a:t>
            </a:r>
            <a:r>
              <a:rPr lang="en-US" dirty="0"/>
              <a:t>, or </a:t>
            </a:r>
            <a:r>
              <a:rPr lang="en-US" dirty="0" err="1">
                <a:solidFill>
                  <a:schemeClr val="accent2"/>
                </a:solidFill>
              </a:rPr>
              <a:t>trojan</a:t>
            </a:r>
            <a:r>
              <a:rPr lang="en-US" dirty="0">
                <a:solidFill>
                  <a:schemeClr val="accent2"/>
                </a:solidFill>
              </a:rPr>
              <a:t> horse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Spyware malware</a:t>
            </a:r>
            <a:r>
              <a:rPr lang="en-US" dirty="0"/>
              <a:t> can record keystrokes, web sites visited, upload info to collection site.</a:t>
            </a:r>
            <a:br>
              <a:rPr lang="en-US" dirty="0"/>
            </a:br>
            <a:endParaRPr lang="en-US" dirty="0"/>
          </a:p>
          <a:p>
            <a:r>
              <a:rPr lang="en-US" dirty="0"/>
              <a:t>Infected host can be enrolled in a </a:t>
            </a:r>
            <a:r>
              <a:rPr lang="en-US" dirty="0">
                <a:solidFill>
                  <a:schemeClr val="accent2"/>
                </a:solidFill>
              </a:rPr>
              <a:t>botnet</a:t>
            </a:r>
            <a:r>
              <a:rPr lang="en-US" dirty="0"/>
              <a:t>, used for spam and </a:t>
            </a:r>
            <a:r>
              <a:rPr lang="en-US" dirty="0" err="1"/>
              <a:t>DDoS</a:t>
            </a:r>
            <a:r>
              <a:rPr lang="en-US" dirty="0"/>
              <a:t> </a:t>
            </a:r>
            <a:r>
              <a:rPr lang="en-US" dirty="0" smtClean="0"/>
              <a:t>(denial of service)attacks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Malware is often </a:t>
            </a:r>
            <a:r>
              <a:rPr lang="en-US" dirty="0">
                <a:solidFill>
                  <a:schemeClr val="accent2"/>
                </a:solidFill>
              </a:rPr>
              <a:t>self-replicating</a:t>
            </a:r>
            <a:r>
              <a:rPr lang="en-US" dirty="0"/>
              <a:t>: from an infected host, seeks entry into other hosts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19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malware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Trojan horse</a:t>
            </a:r>
          </a:p>
          <a:p>
            <a:pPr lvl="1"/>
            <a:r>
              <a:rPr lang="en-US" sz="2000" dirty="0"/>
              <a:t>Hidden part of some otherwise useful software</a:t>
            </a:r>
          </a:p>
          <a:p>
            <a:pPr lvl="1"/>
            <a:r>
              <a:rPr lang="en-US" sz="2000" dirty="0"/>
              <a:t>Today often on a Web page (Active-X, plugin)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Virus</a:t>
            </a:r>
          </a:p>
          <a:p>
            <a:pPr lvl="1"/>
            <a:r>
              <a:rPr lang="en-US" sz="2000" dirty="0"/>
              <a:t>infection by receiving object (e.g., e-mail attachment), actively executing</a:t>
            </a:r>
          </a:p>
          <a:p>
            <a:pPr lvl="1"/>
            <a:r>
              <a:rPr lang="en-US" sz="2000" dirty="0"/>
              <a:t>self-replicating: propagate itself to other hosts, users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209092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Worm</a:t>
            </a:r>
            <a:r>
              <a:rPr lang="en-US" sz="2400" dirty="0">
                <a:solidFill>
                  <a:schemeClr val="accent2"/>
                </a:solidFill>
              </a:rPr>
              <a:t>:</a:t>
            </a:r>
          </a:p>
          <a:p>
            <a:pPr lvl="1"/>
            <a:r>
              <a:rPr lang="en-US" sz="2000" dirty="0"/>
              <a:t>infection by passively receiving object that gets itself executed</a:t>
            </a:r>
          </a:p>
          <a:p>
            <a:pPr lvl="1"/>
            <a:r>
              <a:rPr lang="en-US" sz="2000" dirty="0"/>
              <a:t>self- replicating: propagates to other hosts, users</a:t>
            </a:r>
          </a:p>
          <a:p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8575" y="3810000"/>
            <a:ext cx="3502025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990600" y="6172200"/>
            <a:ext cx="4176712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400">
                <a:latin typeface="Arial" charset="0"/>
              </a:rPr>
              <a:t>Sapphire Worm: aggregate scans/sec</a:t>
            </a:r>
          </a:p>
          <a:p>
            <a:pPr algn="ctr"/>
            <a:r>
              <a:rPr lang="en-US" sz="1400">
                <a:latin typeface="Arial" charset="0"/>
              </a:rPr>
              <a:t> in first 5 minutes of outbreak (CAIDA, UWisc data)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687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5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Denial of service</a:t>
            </a:r>
            <a:endParaRPr lang="en-US" dirty="0"/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457994" y="3409951"/>
            <a:ext cx="4114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sz="1900" dirty="0" smtClean="0">
                <a:solidFill>
                  <a:schemeClr val="tx2"/>
                </a:solidFill>
                <a:latin typeface="+mn-lt"/>
              </a:rPr>
              <a:t>1. select </a:t>
            </a:r>
            <a:r>
              <a:rPr lang="en-US" sz="1900" dirty="0">
                <a:solidFill>
                  <a:schemeClr val="tx2"/>
                </a:solidFill>
                <a:latin typeface="+mn-lt"/>
              </a:rPr>
              <a:t>target</a:t>
            </a: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457200" y="3886200"/>
            <a:ext cx="37957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sz="1900" dirty="0" smtClean="0">
                <a:solidFill>
                  <a:schemeClr val="tx2"/>
                </a:solidFill>
                <a:latin typeface="+mn-lt"/>
              </a:rPr>
              <a:t>2. break </a:t>
            </a:r>
            <a:r>
              <a:rPr lang="en-US" sz="1900" dirty="0">
                <a:solidFill>
                  <a:schemeClr val="tx2"/>
                </a:solidFill>
                <a:latin typeface="+mn-lt"/>
              </a:rPr>
              <a:t>into hosts around the network </a:t>
            </a:r>
          </a:p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AutoNum type="arabicPeriod" startAt="2"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457200" y="4724400"/>
            <a:ext cx="4114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sz="1900" dirty="0" smtClean="0">
                <a:solidFill>
                  <a:schemeClr val="tx2"/>
                </a:solidFill>
                <a:latin typeface="+mn-lt"/>
              </a:rPr>
              <a:t>3. send </a:t>
            </a:r>
            <a:r>
              <a:rPr lang="en-US" sz="1900" dirty="0">
                <a:solidFill>
                  <a:schemeClr val="tx2"/>
                </a:solidFill>
                <a:latin typeface="+mn-lt"/>
              </a:rPr>
              <a:t>packets toward target from compromised hosts</a:t>
            </a:r>
          </a:p>
        </p:txBody>
      </p:sp>
      <p:grpSp>
        <p:nvGrpSpPr>
          <p:cNvPr id="60" name="Group 59"/>
          <p:cNvGrpSpPr>
            <a:grpSpLocks/>
          </p:cNvGrpSpPr>
          <p:nvPr/>
        </p:nvGrpSpPr>
        <p:grpSpPr bwMode="auto">
          <a:xfrm>
            <a:off x="4690277" y="3146424"/>
            <a:ext cx="3641731" cy="3559176"/>
            <a:chOff x="2820" y="1549"/>
            <a:chExt cx="2294" cy="2242"/>
          </a:xfrm>
        </p:grpSpPr>
        <p:grpSp>
          <p:nvGrpSpPr>
            <p:cNvPr id="61" name="Group 60"/>
            <p:cNvGrpSpPr>
              <a:grpSpLocks/>
            </p:cNvGrpSpPr>
            <p:nvPr/>
          </p:nvGrpSpPr>
          <p:grpSpPr bwMode="auto">
            <a:xfrm>
              <a:off x="4029" y="2153"/>
              <a:ext cx="233" cy="529"/>
              <a:chOff x="5086" y="1108"/>
              <a:chExt cx="198" cy="417"/>
            </a:xfrm>
          </p:grpSpPr>
          <p:sp>
            <p:nvSpPr>
              <p:cNvPr id="97" name="AutoShape 8"/>
              <p:cNvSpPr>
                <a:spLocks noChangeArrowheads="1"/>
              </p:cNvSpPr>
              <p:nvPr/>
            </p:nvSpPr>
            <p:spPr bwMode="auto">
              <a:xfrm>
                <a:off x="5086" y="1428"/>
                <a:ext cx="198" cy="97"/>
              </a:xfrm>
              <a:prstGeom prst="parallelogram">
                <a:avLst>
                  <a:gd name="adj" fmla="val 78635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98" name="Rectangle 97"/>
              <p:cNvSpPr>
                <a:spLocks noChangeArrowheads="1"/>
              </p:cNvSpPr>
              <p:nvPr/>
            </p:nvSpPr>
            <p:spPr bwMode="auto">
              <a:xfrm>
                <a:off x="5186" y="1111"/>
                <a:ext cx="91" cy="320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99" name="Rectangle 98"/>
              <p:cNvSpPr>
                <a:spLocks noChangeArrowheads="1"/>
              </p:cNvSpPr>
              <p:nvPr/>
            </p:nvSpPr>
            <p:spPr bwMode="auto">
              <a:xfrm>
                <a:off x="5087" y="1202"/>
                <a:ext cx="126" cy="320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00" name="AutoShape 11"/>
              <p:cNvSpPr>
                <a:spLocks noChangeArrowheads="1"/>
              </p:cNvSpPr>
              <p:nvPr/>
            </p:nvSpPr>
            <p:spPr bwMode="auto">
              <a:xfrm>
                <a:off x="5086" y="1108"/>
                <a:ext cx="198" cy="97"/>
              </a:xfrm>
              <a:prstGeom prst="parallelogram">
                <a:avLst>
                  <a:gd name="adj" fmla="val 78635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01" name="Line 12"/>
              <p:cNvSpPr>
                <a:spLocks noChangeShapeType="1"/>
              </p:cNvSpPr>
              <p:nvPr/>
            </p:nvSpPr>
            <p:spPr bwMode="auto">
              <a:xfrm>
                <a:off x="5284" y="1115"/>
                <a:ext cx="0" cy="3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02" name="Line 13"/>
              <p:cNvSpPr>
                <a:spLocks noChangeShapeType="1"/>
              </p:cNvSpPr>
              <p:nvPr/>
            </p:nvSpPr>
            <p:spPr bwMode="auto">
              <a:xfrm flipH="1">
                <a:off x="5213" y="1428"/>
                <a:ext cx="71" cy="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03" name="Rectangle 102"/>
              <p:cNvSpPr>
                <a:spLocks noChangeArrowheads="1"/>
              </p:cNvSpPr>
              <p:nvPr/>
            </p:nvSpPr>
            <p:spPr bwMode="auto">
              <a:xfrm>
                <a:off x="5104" y="1244"/>
                <a:ext cx="82" cy="184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04" name="Rectangle 103"/>
              <p:cNvSpPr>
                <a:spLocks noChangeArrowheads="1"/>
              </p:cNvSpPr>
              <p:nvPr/>
            </p:nvSpPr>
            <p:spPr bwMode="auto">
              <a:xfrm>
                <a:off x="5115" y="1300"/>
                <a:ext cx="63" cy="6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pic>
          <p:nvPicPr>
            <p:cNvPr id="62" name="Picture 6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3" y="1549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4" name="Picture 6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4" y="1633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5" name="Picture 6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4" y="1651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6" name="Picture 6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3" y="2069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7" name="Picture 6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9" y="2070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8" name="Picture 6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3" y="3029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9" name="Picture 6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0" y="2096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0" name="Picture 6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0" y="2558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1" name="Picture 7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5" y="2951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2" name="Picture 7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3" y="2506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3" name="Picture 7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3" y="3196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4" name="Picture 7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9" y="3457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5" name="Picture 7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1" y="3126"/>
              <a:ext cx="344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6" name="Picture 7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0" y="1668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7" name="Picture 7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4" y="1668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Picture 7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3" y="2122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Picture 7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3" y="2549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" name="Picture 7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3" y="2976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" name="Picture 8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0" y="3438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" name="Picture 8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7" y="3054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" name="Picture 8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1" y="2085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4" name="Picture 8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" y="3141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5" name="Picture 8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5" y="1570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6" name="Line 63"/>
            <p:cNvSpPr>
              <a:spLocks noChangeShapeType="1"/>
            </p:cNvSpPr>
            <p:nvPr/>
          </p:nvSpPr>
          <p:spPr bwMode="auto">
            <a:xfrm flipV="1">
              <a:off x="3570" y="2487"/>
              <a:ext cx="436" cy="16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7" name="Line 64"/>
            <p:cNvSpPr>
              <a:spLocks noChangeShapeType="1"/>
            </p:cNvSpPr>
            <p:nvPr/>
          </p:nvSpPr>
          <p:spPr bwMode="auto">
            <a:xfrm flipV="1">
              <a:off x="3823" y="2696"/>
              <a:ext cx="226" cy="32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8" name="Line 65"/>
            <p:cNvSpPr>
              <a:spLocks noChangeShapeType="1"/>
            </p:cNvSpPr>
            <p:nvPr/>
          </p:nvSpPr>
          <p:spPr bwMode="auto">
            <a:xfrm flipH="1" flipV="1">
              <a:off x="4267" y="2643"/>
              <a:ext cx="595" cy="45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9" name="Line 66"/>
            <p:cNvSpPr>
              <a:spLocks noChangeShapeType="1"/>
            </p:cNvSpPr>
            <p:nvPr/>
          </p:nvSpPr>
          <p:spPr bwMode="auto">
            <a:xfrm>
              <a:off x="4145" y="1781"/>
              <a:ext cx="16" cy="46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0" name="Line 67"/>
            <p:cNvSpPr>
              <a:spLocks noChangeShapeType="1"/>
            </p:cNvSpPr>
            <p:nvPr/>
          </p:nvSpPr>
          <p:spPr bwMode="auto">
            <a:xfrm flipH="1">
              <a:off x="4239" y="2237"/>
              <a:ext cx="473" cy="18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1" name="Line 68"/>
            <p:cNvSpPr>
              <a:spLocks noChangeShapeType="1"/>
            </p:cNvSpPr>
            <p:nvPr/>
          </p:nvSpPr>
          <p:spPr bwMode="auto">
            <a:xfrm>
              <a:off x="3148" y="2309"/>
              <a:ext cx="879" cy="11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2" name="Line 69"/>
            <p:cNvSpPr>
              <a:spLocks noChangeShapeType="1"/>
            </p:cNvSpPr>
            <p:nvPr/>
          </p:nvSpPr>
          <p:spPr bwMode="auto">
            <a:xfrm flipV="1">
              <a:off x="3209" y="2588"/>
              <a:ext cx="800" cy="649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3" name="Line 70"/>
            <p:cNvSpPr>
              <a:spLocks noChangeShapeType="1"/>
            </p:cNvSpPr>
            <p:nvPr/>
          </p:nvSpPr>
          <p:spPr bwMode="auto">
            <a:xfrm flipH="1">
              <a:off x="4262" y="1849"/>
              <a:ext cx="352" cy="39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4" name="Line 71"/>
            <p:cNvSpPr>
              <a:spLocks noChangeShapeType="1"/>
            </p:cNvSpPr>
            <p:nvPr/>
          </p:nvSpPr>
          <p:spPr bwMode="auto">
            <a:xfrm flipV="1">
              <a:off x="3904" y="2808"/>
              <a:ext cx="198" cy="65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5" name="Line 72"/>
            <p:cNvSpPr>
              <a:spLocks noChangeShapeType="1"/>
            </p:cNvSpPr>
            <p:nvPr/>
          </p:nvSpPr>
          <p:spPr bwMode="auto">
            <a:xfrm>
              <a:off x="3572" y="1964"/>
              <a:ext cx="416" cy="25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6" name="Line 73"/>
            <p:cNvSpPr>
              <a:spLocks noChangeShapeType="1"/>
            </p:cNvSpPr>
            <p:nvPr/>
          </p:nvSpPr>
          <p:spPr bwMode="auto">
            <a:xfrm flipH="1" flipV="1">
              <a:off x="4319" y="2514"/>
              <a:ext cx="419" cy="11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3" name="Text Box 21"/>
            <p:cNvSpPr txBox="1">
              <a:spLocks noChangeArrowheads="1"/>
            </p:cNvSpPr>
            <p:nvPr/>
          </p:nvSpPr>
          <p:spPr bwMode="auto">
            <a:xfrm>
              <a:off x="4054" y="2707"/>
              <a:ext cx="61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n-US" sz="2000" b="1" dirty="0">
                  <a:latin typeface="Comic Sans MS" pitchFamily="66" charset="0"/>
                </a:rPr>
                <a:t>target</a:t>
              </a:r>
            </a:p>
          </p:txBody>
        </p:sp>
      </p:grpSp>
      <p:sp>
        <p:nvSpPr>
          <p:cNvPr id="105" name="Rectangle 17"/>
          <p:cNvSpPr txBox="1">
            <a:spLocks noChangeArrowheads="1"/>
          </p:cNvSpPr>
          <p:nvPr/>
        </p:nvSpPr>
        <p:spPr>
          <a:xfrm>
            <a:off x="457994" y="1716087"/>
            <a:ext cx="8077200" cy="14843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Bad guys can attack servers and network infrastructure</a:t>
            </a:r>
            <a:endParaRPr lang="en-US" dirty="0" smtClean="0"/>
          </a:p>
          <a:p>
            <a:pPr lvl="1"/>
            <a:r>
              <a:rPr lang="en-US" dirty="0" smtClean="0"/>
              <a:t>Denial </a:t>
            </a:r>
            <a:r>
              <a:rPr lang="en-US" dirty="0"/>
              <a:t>of service (</a:t>
            </a:r>
            <a:r>
              <a:rPr lang="en-US" dirty="0" err="1"/>
              <a:t>DoS</a:t>
            </a:r>
            <a:r>
              <a:rPr lang="en-US" dirty="0"/>
              <a:t>): attackers make resources (server, bandwidth) unavailable to legitimate traffic by overwhelming resource with bogus traffic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711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Sniffing</a:t>
            </a:r>
            <a:endParaRPr lang="en-US" dirty="0"/>
          </a:p>
        </p:txBody>
      </p:sp>
      <p:sp>
        <p:nvSpPr>
          <p:cNvPr id="4" name="Rectangle 17"/>
          <p:cNvSpPr txBox="1">
            <a:spLocks noChangeArrowheads="1"/>
          </p:cNvSpPr>
          <p:nvPr/>
        </p:nvSpPr>
        <p:spPr>
          <a:xfrm>
            <a:off x="493713" y="1676400"/>
            <a:ext cx="8077200" cy="14843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bad guys can sniff packets</a:t>
            </a:r>
            <a:endParaRPr lang="en-US" dirty="0" smtClean="0"/>
          </a:p>
          <a:p>
            <a:pPr lvl="1"/>
            <a:r>
              <a:rPr lang="en-US" dirty="0" smtClean="0"/>
              <a:t>broadcast media (shared Ethernet, wireless)</a:t>
            </a:r>
          </a:p>
          <a:p>
            <a:pPr lvl="1"/>
            <a:r>
              <a:rPr lang="en-US" dirty="0" smtClean="0"/>
              <a:t>reads/records </a:t>
            </a:r>
            <a:r>
              <a:rPr lang="en-US" dirty="0" smtClean="0"/>
              <a:t>all packets (e.g., including passwords!) passing by</a:t>
            </a:r>
            <a:endParaRPr lang="en-US" dirty="0"/>
          </a:p>
        </p:txBody>
      </p:sp>
      <p:graphicFrame>
        <p:nvGraphicFramePr>
          <p:cNvPr id="5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81303207"/>
              </p:ext>
            </p:extLst>
          </p:nvPr>
        </p:nvGraphicFramePr>
        <p:xfrm>
          <a:off x="6294438" y="5111750"/>
          <a:ext cx="668337" cy="530225"/>
        </p:xfrm>
        <a:graphic>
          <a:graphicData uri="http://schemas.openxmlformats.org/presentationml/2006/ole">
            <p:oleObj spid="_x0000_s1090" name="ClipArt" r:id="rId4" imgW="1307263" imgH="1084139" progId="">
              <p:embed/>
            </p:oleObj>
          </a:graphicData>
        </a:graphic>
      </p:graphicFrame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1905000" y="3681413"/>
            <a:ext cx="384175" cy="723900"/>
            <a:chOff x="4180" y="783"/>
            <a:chExt cx="150" cy="307"/>
          </a:xfrm>
        </p:grpSpPr>
        <p:sp>
          <p:nvSpPr>
            <p:cNvPr id="7" name="AutoShape 2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2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2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AutoShape 2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2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2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2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28"/>
          <p:cNvGrpSpPr>
            <a:grpSpLocks/>
          </p:cNvGrpSpPr>
          <p:nvPr/>
        </p:nvGrpSpPr>
        <p:grpSpPr bwMode="auto">
          <a:xfrm>
            <a:off x="2859088" y="5172075"/>
            <a:ext cx="642937" cy="328613"/>
            <a:chOff x="3600" y="219"/>
            <a:chExt cx="360" cy="175"/>
          </a:xfrm>
        </p:grpSpPr>
        <p:sp>
          <p:nvSpPr>
            <p:cNvPr id="16" name="Oval 2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3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3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3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20" name="Oval 3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" name="Group 3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6" name="Line 3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3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3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" name="Line 3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4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4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29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80489295"/>
              </p:ext>
            </p:extLst>
          </p:nvPr>
        </p:nvGraphicFramePr>
        <p:xfrm>
          <a:off x="4437063" y="3743325"/>
          <a:ext cx="668337" cy="530225"/>
        </p:xfrm>
        <a:graphic>
          <a:graphicData uri="http://schemas.openxmlformats.org/presentationml/2006/ole">
            <p:oleObj spid="_x0000_s1091" name="ClipArt" r:id="rId5" imgW="1307263" imgH="1084139" progId="">
              <p:embed/>
            </p:oleObj>
          </a:graphicData>
        </a:graphic>
      </p:graphicFrame>
      <p:sp>
        <p:nvSpPr>
          <p:cNvPr id="30" name="Freeform 43"/>
          <p:cNvSpPr>
            <a:spLocks/>
          </p:cNvSpPr>
          <p:nvPr/>
        </p:nvSpPr>
        <p:spPr bwMode="auto">
          <a:xfrm>
            <a:off x="2005013" y="4406900"/>
            <a:ext cx="4587875" cy="728663"/>
          </a:xfrm>
          <a:custGeom>
            <a:avLst/>
            <a:gdLst>
              <a:gd name="T0" fmla="*/ 2147483647 w 2620"/>
              <a:gd name="T1" fmla="*/ 0 h 459"/>
              <a:gd name="T2" fmla="*/ 0 w 2620"/>
              <a:gd name="T3" fmla="*/ 2147483647 h 459"/>
              <a:gd name="T4" fmla="*/ 2147483647 w 2620"/>
              <a:gd name="T5" fmla="*/ 2147483647 h 459"/>
              <a:gd name="T6" fmla="*/ 2147483647 w 2620"/>
              <a:gd name="T7" fmla="*/ 2147483647 h 459"/>
              <a:gd name="T8" fmla="*/ 0 60000 65536"/>
              <a:gd name="T9" fmla="*/ 0 60000 65536"/>
              <a:gd name="T10" fmla="*/ 0 60000 65536"/>
              <a:gd name="T11" fmla="*/ 0 60000 65536"/>
              <a:gd name="T12" fmla="*/ 0 w 2620"/>
              <a:gd name="T13" fmla="*/ 0 h 459"/>
              <a:gd name="T14" fmla="*/ 2620 w 2620"/>
              <a:gd name="T15" fmla="*/ 459 h 4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20" h="459">
                <a:moveTo>
                  <a:pt x="2" y="0"/>
                </a:moveTo>
                <a:lnTo>
                  <a:pt x="0" y="253"/>
                </a:lnTo>
                <a:lnTo>
                  <a:pt x="2620" y="253"/>
                </a:lnTo>
                <a:lnTo>
                  <a:pt x="2620" y="459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44"/>
          <p:cNvSpPr>
            <a:spLocks/>
          </p:cNvSpPr>
          <p:nvPr/>
        </p:nvSpPr>
        <p:spPr bwMode="auto">
          <a:xfrm>
            <a:off x="4837113" y="4276725"/>
            <a:ext cx="4762" cy="522288"/>
          </a:xfrm>
          <a:custGeom>
            <a:avLst/>
            <a:gdLst>
              <a:gd name="T0" fmla="*/ 0 w 3"/>
              <a:gd name="T1" fmla="*/ 2147483647 h 329"/>
              <a:gd name="T2" fmla="*/ 2147483647 w 3"/>
              <a:gd name="T3" fmla="*/ 0 h 329"/>
              <a:gd name="T4" fmla="*/ 0 60000 65536"/>
              <a:gd name="T5" fmla="*/ 0 60000 65536"/>
              <a:gd name="T6" fmla="*/ 0 w 3"/>
              <a:gd name="T7" fmla="*/ 0 h 329"/>
              <a:gd name="T8" fmla="*/ 3 w 3"/>
              <a:gd name="T9" fmla="*/ 329 h 3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329">
                <a:moveTo>
                  <a:pt x="0" y="329"/>
                </a:moveTo>
                <a:lnTo>
                  <a:pt x="3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45"/>
          <p:cNvSpPr>
            <a:spLocks noChangeShapeType="1"/>
          </p:cNvSpPr>
          <p:nvPr/>
        </p:nvSpPr>
        <p:spPr bwMode="auto">
          <a:xfrm flipV="1">
            <a:off x="3179763" y="4799013"/>
            <a:ext cx="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46"/>
          <p:cNvSpPr>
            <a:spLocks noChangeShapeType="1"/>
          </p:cNvSpPr>
          <p:nvPr/>
        </p:nvSpPr>
        <p:spPr bwMode="auto">
          <a:xfrm flipV="1">
            <a:off x="3198813" y="5510213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Text Box 47"/>
          <p:cNvSpPr txBox="1">
            <a:spLocks noChangeArrowheads="1"/>
          </p:cNvSpPr>
          <p:nvPr/>
        </p:nvSpPr>
        <p:spPr bwMode="auto">
          <a:xfrm>
            <a:off x="1452563" y="3695700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A</a:t>
            </a:r>
            <a:endParaRPr lang="en-US"/>
          </a:p>
        </p:txBody>
      </p:sp>
      <p:sp>
        <p:nvSpPr>
          <p:cNvPr id="35" name="Text Box 48"/>
          <p:cNvSpPr txBox="1">
            <a:spLocks noChangeArrowheads="1"/>
          </p:cNvSpPr>
          <p:nvPr/>
        </p:nvSpPr>
        <p:spPr bwMode="auto">
          <a:xfrm>
            <a:off x="6937375" y="5159375"/>
            <a:ext cx="376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B</a:t>
            </a:r>
            <a:endParaRPr lang="en-US"/>
          </a:p>
        </p:txBody>
      </p:sp>
      <p:sp>
        <p:nvSpPr>
          <p:cNvPr id="36" name="Text Box 49"/>
          <p:cNvSpPr txBox="1">
            <a:spLocks noChangeArrowheads="1"/>
          </p:cNvSpPr>
          <p:nvPr/>
        </p:nvSpPr>
        <p:spPr bwMode="auto">
          <a:xfrm>
            <a:off x="5046663" y="3673475"/>
            <a:ext cx="36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C</a:t>
            </a:r>
            <a:endParaRPr lang="en-US"/>
          </a:p>
        </p:txBody>
      </p:sp>
      <p:grpSp>
        <p:nvGrpSpPr>
          <p:cNvPr id="37" name="Group 50"/>
          <p:cNvGrpSpPr>
            <a:grpSpLocks/>
          </p:cNvGrpSpPr>
          <p:nvPr/>
        </p:nvGrpSpPr>
        <p:grpSpPr bwMode="auto">
          <a:xfrm>
            <a:off x="3833813" y="4926013"/>
            <a:ext cx="2295525" cy="336550"/>
            <a:chOff x="2418" y="3342"/>
            <a:chExt cx="1446" cy="212"/>
          </a:xfrm>
        </p:grpSpPr>
        <p:sp>
          <p:nvSpPr>
            <p:cNvPr id="38" name="Rectangle 51"/>
            <p:cNvSpPr>
              <a:spLocks noChangeArrowheads="1"/>
            </p:cNvSpPr>
            <p:nvPr/>
          </p:nvSpPr>
          <p:spPr bwMode="auto">
            <a:xfrm>
              <a:off x="2463" y="3366"/>
              <a:ext cx="1356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52"/>
            <p:cNvSpPr>
              <a:spLocks noChangeShapeType="1"/>
            </p:cNvSpPr>
            <p:nvPr/>
          </p:nvSpPr>
          <p:spPr bwMode="auto">
            <a:xfrm>
              <a:off x="2784" y="3372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53"/>
            <p:cNvSpPr>
              <a:spLocks noChangeShapeType="1"/>
            </p:cNvSpPr>
            <p:nvPr/>
          </p:nvSpPr>
          <p:spPr bwMode="auto">
            <a:xfrm>
              <a:off x="3186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54"/>
            <p:cNvSpPr>
              <a:spLocks noChangeShapeType="1"/>
            </p:cNvSpPr>
            <p:nvPr/>
          </p:nvSpPr>
          <p:spPr bwMode="auto">
            <a:xfrm>
              <a:off x="3321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Text Box 55"/>
            <p:cNvSpPr txBox="1">
              <a:spLocks noChangeArrowheads="1"/>
            </p:cNvSpPr>
            <p:nvPr/>
          </p:nvSpPr>
          <p:spPr bwMode="auto">
            <a:xfrm>
              <a:off x="2418" y="3342"/>
              <a:ext cx="144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>
                  <a:latin typeface="Arial" charset="0"/>
                </a:rPr>
                <a:t>src:B dest:A     payload</a:t>
              </a:r>
              <a:endParaRPr lang="en-US" sz="1600"/>
            </a:p>
          </p:txBody>
        </p:sp>
      </p:grpSp>
      <p:sp>
        <p:nvSpPr>
          <p:cNvPr id="43" name="Freeform 56"/>
          <p:cNvSpPr>
            <a:spLocks/>
          </p:cNvSpPr>
          <p:nvPr/>
        </p:nvSpPr>
        <p:spPr bwMode="auto">
          <a:xfrm>
            <a:off x="3802063" y="4881563"/>
            <a:ext cx="2635250" cy="241300"/>
          </a:xfrm>
          <a:custGeom>
            <a:avLst/>
            <a:gdLst>
              <a:gd name="T0" fmla="*/ 2147483647 w 1660"/>
              <a:gd name="T1" fmla="*/ 2147483647 h 152"/>
              <a:gd name="T2" fmla="*/ 2147483647 w 1660"/>
              <a:gd name="T3" fmla="*/ 0 h 152"/>
              <a:gd name="T4" fmla="*/ 0 w 1660"/>
              <a:gd name="T5" fmla="*/ 2147483647 h 152"/>
              <a:gd name="T6" fmla="*/ 0 60000 65536"/>
              <a:gd name="T7" fmla="*/ 0 60000 65536"/>
              <a:gd name="T8" fmla="*/ 0 60000 65536"/>
              <a:gd name="T9" fmla="*/ 0 w 1660"/>
              <a:gd name="T10" fmla="*/ 0 h 152"/>
              <a:gd name="T11" fmla="*/ 1660 w 1660"/>
              <a:gd name="T12" fmla="*/ 152 h 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0" h="152">
                <a:moveTo>
                  <a:pt x="1660" y="152"/>
                </a:moveTo>
                <a:lnTo>
                  <a:pt x="1660" y="0"/>
                </a:lnTo>
                <a:lnTo>
                  <a:pt x="0" y="4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57"/>
          <p:cNvSpPr>
            <a:spLocks noChangeShapeType="1"/>
          </p:cNvSpPr>
          <p:nvPr/>
        </p:nvSpPr>
        <p:spPr bwMode="auto">
          <a:xfrm flipV="1">
            <a:off x="4945063" y="4278313"/>
            <a:ext cx="0" cy="603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59"/>
          <p:cNvSpPr>
            <a:spLocks noChangeArrowheads="1"/>
          </p:cNvSpPr>
          <p:nvPr/>
        </p:nvSpPr>
        <p:spPr bwMode="auto">
          <a:xfrm>
            <a:off x="573088" y="5943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Arial" pitchFamily="34" charset="0"/>
              <a:buChar char="•"/>
            </a:pPr>
            <a:r>
              <a:rPr lang="en-US" dirty="0" err="1">
                <a:latin typeface="Comic Sans MS" charset="0"/>
              </a:rPr>
              <a:t>Wireshark</a:t>
            </a:r>
            <a:r>
              <a:rPr lang="en-US" dirty="0">
                <a:latin typeface="Comic Sans MS" charset="0"/>
              </a:rPr>
              <a:t> software </a:t>
            </a:r>
            <a:r>
              <a:rPr lang="en-US" dirty="0" smtClean="0">
                <a:latin typeface="Comic Sans MS" charset="0"/>
              </a:rPr>
              <a:t>is an example of a </a:t>
            </a:r>
            <a:r>
              <a:rPr lang="en-US" dirty="0">
                <a:latin typeface="Comic Sans MS" charset="0"/>
              </a:rPr>
              <a:t>packet-sniffer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None/>
            </a:pPr>
            <a:endParaRPr lang="en-US" dirty="0">
              <a:latin typeface="Comic Sans MS" charset="0"/>
            </a:endParaRPr>
          </a:p>
        </p:txBody>
      </p:sp>
      <p:pic>
        <p:nvPicPr>
          <p:cNvPr id="46" name="Picture 6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37075" y="3740150"/>
            <a:ext cx="471488" cy="4429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62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spoofing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81000" y="1905000"/>
            <a:ext cx="8077200" cy="198437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bad guys can use false source addresses</a:t>
            </a:r>
            <a:endParaRPr lang="en-US" i="1" dirty="0" smtClean="0">
              <a:solidFill>
                <a:srgbClr val="FF3300"/>
              </a:solidFill>
            </a:endParaRPr>
          </a:p>
          <a:p>
            <a:pPr lvl="1"/>
            <a:r>
              <a:rPr lang="en-US" i="1" dirty="0" smtClean="0">
                <a:solidFill>
                  <a:schemeClr val="accent2"/>
                </a:solidFill>
              </a:rPr>
              <a:t>IP spoofing: </a:t>
            </a:r>
            <a:r>
              <a:rPr lang="en-US" dirty="0" smtClean="0"/>
              <a:t>send packet with false source address</a:t>
            </a:r>
            <a:endParaRPr lang="en-US" dirty="0"/>
          </a:p>
        </p:txBody>
      </p:sp>
      <p:graphicFrame>
        <p:nvGraphicFramePr>
          <p:cNvPr id="5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66608947"/>
              </p:ext>
            </p:extLst>
          </p:nvPr>
        </p:nvGraphicFramePr>
        <p:xfrm>
          <a:off x="6299200" y="4694237"/>
          <a:ext cx="668337" cy="530225"/>
        </p:xfrm>
        <a:graphic>
          <a:graphicData uri="http://schemas.openxmlformats.org/presentationml/2006/ole">
            <p:oleObj spid="_x0000_s2112" name="ClipArt" r:id="rId4" imgW="1307263" imgH="1084139" progId="">
              <p:embed/>
            </p:oleObj>
          </a:graphicData>
        </a:graphic>
      </p:graphicFrame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1909762" y="3263900"/>
            <a:ext cx="384175" cy="723900"/>
            <a:chOff x="4180" y="783"/>
            <a:chExt cx="150" cy="307"/>
          </a:xfrm>
        </p:grpSpPr>
        <p:sp>
          <p:nvSpPr>
            <p:cNvPr id="7" name="AutoShape 4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4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4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AutoShape 5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5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5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5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5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55"/>
          <p:cNvGrpSpPr>
            <a:grpSpLocks/>
          </p:cNvGrpSpPr>
          <p:nvPr/>
        </p:nvGrpSpPr>
        <p:grpSpPr bwMode="auto">
          <a:xfrm>
            <a:off x="2863850" y="4754562"/>
            <a:ext cx="642937" cy="328613"/>
            <a:chOff x="3600" y="219"/>
            <a:chExt cx="360" cy="175"/>
          </a:xfrm>
        </p:grpSpPr>
        <p:sp>
          <p:nvSpPr>
            <p:cNvPr id="16" name="Oval 5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5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5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5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20" name="Oval 6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" name="Group 6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6" name="Line 6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6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6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6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" name="Line 6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6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6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29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67315175"/>
              </p:ext>
            </p:extLst>
          </p:nvPr>
        </p:nvGraphicFramePr>
        <p:xfrm>
          <a:off x="4441825" y="3325812"/>
          <a:ext cx="668337" cy="530225"/>
        </p:xfrm>
        <a:graphic>
          <a:graphicData uri="http://schemas.openxmlformats.org/presentationml/2006/ole">
            <p:oleObj spid="_x0000_s2113" name="ClipArt" r:id="rId5" imgW="1307263" imgH="1084139" progId="">
              <p:embed/>
            </p:oleObj>
          </a:graphicData>
        </a:graphic>
      </p:graphicFrame>
      <p:sp>
        <p:nvSpPr>
          <p:cNvPr id="30" name="Freeform 70"/>
          <p:cNvSpPr>
            <a:spLocks/>
          </p:cNvSpPr>
          <p:nvPr/>
        </p:nvSpPr>
        <p:spPr bwMode="auto">
          <a:xfrm>
            <a:off x="2009775" y="3989387"/>
            <a:ext cx="4587875" cy="728663"/>
          </a:xfrm>
          <a:custGeom>
            <a:avLst/>
            <a:gdLst>
              <a:gd name="T0" fmla="*/ 2147483647 w 2620"/>
              <a:gd name="T1" fmla="*/ 0 h 459"/>
              <a:gd name="T2" fmla="*/ 0 w 2620"/>
              <a:gd name="T3" fmla="*/ 2147483647 h 459"/>
              <a:gd name="T4" fmla="*/ 2147483647 w 2620"/>
              <a:gd name="T5" fmla="*/ 2147483647 h 459"/>
              <a:gd name="T6" fmla="*/ 2147483647 w 2620"/>
              <a:gd name="T7" fmla="*/ 2147483647 h 459"/>
              <a:gd name="T8" fmla="*/ 0 60000 65536"/>
              <a:gd name="T9" fmla="*/ 0 60000 65536"/>
              <a:gd name="T10" fmla="*/ 0 60000 65536"/>
              <a:gd name="T11" fmla="*/ 0 60000 65536"/>
              <a:gd name="T12" fmla="*/ 0 w 2620"/>
              <a:gd name="T13" fmla="*/ 0 h 459"/>
              <a:gd name="T14" fmla="*/ 2620 w 2620"/>
              <a:gd name="T15" fmla="*/ 459 h 4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20" h="459">
                <a:moveTo>
                  <a:pt x="2" y="0"/>
                </a:moveTo>
                <a:lnTo>
                  <a:pt x="0" y="253"/>
                </a:lnTo>
                <a:lnTo>
                  <a:pt x="2620" y="253"/>
                </a:lnTo>
                <a:lnTo>
                  <a:pt x="2620" y="459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71"/>
          <p:cNvSpPr>
            <a:spLocks/>
          </p:cNvSpPr>
          <p:nvPr/>
        </p:nvSpPr>
        <p:spPr bwMode="auto">
          <a:xfrm>
            <a:off x="4841875" y="3859212"/>
            <a:ext cx="4762" cy="522288"/>
          </a:xfrm>
          <a:custGeom>
            <a:avLst/>
            <a:gdLst>
              <a:gd name="T0" fmla="*/ 0 w 3"/>
              <a:gd name="T1" fmla="*/ 2147483647 h 329"/>
              <a:gd name="T2" fmla="*/ 2147483647 w 3"/>
              <a:gd name="T3" fmla="*/ 0 h 329"/>
              <a:gd name="T4" fmla="*/ 0 60000 65536"/>
              <a:gd name="T5" fmla="*/ 0 60000 65536"/>
              <a:gd name="T6" fmla="*/ 0 w 3"/>
              <a:gd name="T7" fmla="*/ 0 h 329"/>
              <a:gd name="T8" fmla="*/ 3 w 3"/>
              <a:gd name="T9" fmla="*/ 329 h 3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329">
                <a:moveTo>
                  <a:pt x="0" y="329"/>
                </a:moveTo>
                <a:lnTo>
                  <a:pt x="3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72"/>
          <p:cNvSpPr>
            <a:spLocks noChangeShapeType="1"/>
          </p:cNvSpPr>
          <p:nvPr/>
        </p:nvSpPr>
        <p:spPr bwMode="auto">
          <a:xfrm flipV="1">
            <a:off x="3184525" y="4381500"/>
            <a:ext cx="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73"/>
          <p:cNvSpPr>
            <a:spLocks noChangeShapeType="1"/>
          </p:cNvSpPr>
          <p:nvPr/>
        </p:nvSpPr>
        <p:spPr bwMode="auto">
          <a:xfrm flipV="1">
            <a:off x="3203575" y="5092700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Text Box 74"/>
          <p:cNvSpPr txBox="1">
            <a:spLocks noChangeArrowheads="1"/>
          </p:cNvSpPr>
          <p:nvPr/>
        </p:nvSpPr>
        <p:spPr bwMode="auto">
          <a:xfrm>
            <a:off x="1457325" y="3278187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A</a:t>
            </a:r>
            <a:endParaRPr lang="en-US"/>
          </a:p>
        </p:txBody>
      </p:sp>
      <p:sp>
        <p:nvSpPr>
          <p:cNvPr id="35" name="Text Box 75"/>
          <p:cNvSpPr txBox="1">
            <a:spLocks noChangeArrowheads="1"/>
          </p:cNvSpPr>
          <p:nvPr/>
        </p:nvSpPr>
        <p:spPr bwMode="auto">
          <a:xfrm>
            <a:off x="6942137" y="4741862"/>
            <a:ext cx="376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B</a:t>
            </a:r>
            <a:endParaRPr lang="en-US"/>
          </a:p>
        </p:txBody>
      </p:sp>
      <p:sp>
        <p:nvSpPr>
          <p:cNvPr id="36" name="Text Box 76"/>
          <p:cNvSpPr txBox="1">
            <a:spLocks noChangeArrowheads="1"/>
          </p:cNvSpPr>
          <p:nvPr/>
        </p:nvSpPr>
        <p:spPr bwMode="auto">
          <a:xfrm>
            <a:off x="5051425" y="3255962"/>
            <a:ext cx="36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C</a:t>
            </a:r>
            <a:endParaRPr lang="en-US"/>
          </a:p>
        </p:txBody>
      </p:sp>
      <p:sp>
        <p:nvSpPr>
          <p:cNvPr id="37" name="Freeform 77"/>
          <p:cNvSpPr>
            <a:spLocks/>
          </p:cNvSpPr>
          <p:nvPr/>
        </p:nvSpPr>
        <p:spPr bwMode="auto">
          <a:xfrm>
            <a:off x="2019300" y="3836987"/>
            <a:ext cx="2967037" cy="704850"/>
          </a:xfrm>
          <a:custGeom>
            <a:avLst/>
            <a:gdLst>
              <a:gd name="T0" fmla="*/ 2147483647 w 1869"/>
              <a:gd name="T1" fmla="*/ 0 h 444"/>
              <a:gd name="T2" fmla="*/ 2147483647 w 1869"/>
              <a:gd name="T3" fmla="*/ 2147483647 h 444"/>
              <a:gd name="T4" fmla="*/ 0 w 1869"/>
              <a:gd name="T5" fmla="*/ 2147483647 h 444"/>
              <a:gd name="T6" fmla="*/ 0 60000 65536"/>
              <a:gd name="T7" fmla="*/ 0 60000 65536"/>
              <a:gd name="T8" fmla="*/ 0 60000 65536"/>
              <a:gd name="T9" fmla="*/ 0 w 1869"/>
              <a:gd name="T10" fmla="*/ 0 h 444"/>
              <a:gd name="T11" fmla="*/ 1869 w 1869"/>
              <a:gd name="T12" fmla="*/ 444 h 4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69" h="444">
                <a:moveTo>
                  <a:pt x="1869" y="0"/>
                </a:moveTo>
                <a:lnTo>
                  <a:pt x="1869" y="444"/>
                </a:lnTo>
                <a:lnTo>
                  <a:pt x="0" y="444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8" name="Group 78"/>
          <p:cNvGrpSpPr>
            <a:grpSpLocks/>
          </p:cNvGrpSpPr>
          <p:nvPr/>
        </p:nvGrpSpPr>
        <p:grpSpPr bwMode="auto">
          <a:xfrm>
            <a:off x="2486025" y="4319587"/>
            <a:ext cx="2295525" cy="336550"/>
            <a:chOff x="2418" y="3342"/>
            <a:chExt cx="1446" cy="212"/>
          </a:xfrm>
        </p:grpSpPr>
        <p:sp>
          <p:nvSpPr>
            <p:cNvPr id="39" name="Rectangle 79"/>
            <p:cNvSpPr>
              <a:spLocks noChangeArrowheads="1"/>
            </p:cNvSpPr>
            <p:nvPr/>
          </p:nvSpPr>
          <p:spPr bwMode="auto">
            <a:xfrm>
              <a:off x="2463" y="3366"/>
              <a:ext cx="1356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80"/>
            <p:cNvSpPr>
              <a:spLocks noChangeShapeType="1"/>
            </p:cNvSpPr>
            <p:nvPr/>
          </p:nvSpPr>
          <p:spPr bwMode="auto">
            <a:xfrm>
              <a:off x="2784" y="3372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81"/>
            <p:cNvSpPr>
              <a:spLocks noChangeShapeType="1"/>
            </p:cNvSpPr>
            <p:nvPr/>
          </p:nvSpPr>
          <p:spPr bwMode="auto">
            <a:xfrm>
              <a:off x="3186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82"/>
            <p:cNvSpPr>
              <a:spLocks noChangeShapeType="1"/>
            </p:cNvSpPr>
            <p:nvPr/>
          </p:nvSpPr>
          <p:spPr bwMode="auto">
            <a:xfrm>
              <a:off x="3321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Text Box 83"/>
            <p:cNvSpPr txBox="1">
              <a:spLocks noChangeArrowheads="1"/>
            </p:cNvSpPr>
            <p:nvPr/>
          </p:nvSpPr>
          <p:spPr bwMode="auto">
            <a:xfrm>
              <a:off x="2418" y="3342"/>
              <a:ext cx="144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>
                  <a:solidFill>
                    <a:srgbClr val="FF0000"/>
                  </a:solidFill>
                  <a:latin typeface="Arial" charset="0"/>
                </a:rPr>
                <a:t>src:B</a:t>
              </a:r>
              <a:r>
                <a:rPr lang="en-US" sz="1600">
                  <a:latin typeface="Arial" charset="0"/>
                </a:rPr>
                <a:t> dest:A     payload</a:t>
              </a:r>
              <a:endParaRPr lang="en-US" sz="1600"/>
            </a:p>
          </p:txBody>
        </p:sp>
      </p:grpSp>
      <p:pic>
        <p:nvPicPr>
          <p:cNvPr id="44" name="Picture 8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18037" y="3351212"/>
            <a:ext cx="471488" cy="4429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572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and playback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93713" y="1731963"/>
            <a:ext cx="8077200" cy="148431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bad guys can record and playback</a:t>
            </a:r>
            <a:endParaRPr lang="en-US" dirty="0" smtClean="0"/>
          </a:p>
          <a:p>
            <a:pPr lvl="1"/>
            <a:r>
              <a:rPr lang="en-US" dirty="0" smtClean="0"/>
              <a:t>sniff sensitive info (e.g., password), and use later</a:t>
            </a:r>
          </a:p>
          <a:p>
            <a:pPr lvl="2"/>
            <a:r>
              <a:rPr lang="en-US" dirty="0" smtClean="0"/>
              <a:t>password holder </a:t>
            </a:r>
            <a:r>
              <a:rPr lang="en-US" i="1" dirty="0" smtClean="0"/>
              <a:t>is </a:t>
            </a:r>
            <a:r>
              <a:rPr lang="en-US" dirty="0" smtClean="0"/>
              <a:t>the legit user from system point of view</a:t>
            </a:r>
            <a:endParaRPr lang="en-US" dirty="0"/>
          </a:p>
        </p:txBody>
      </p:sp>
      <p:graphicFrame>
        <p:nvGraphicFramePr>
          <p:cNvPr id="5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19740206"/>
              </p:ext>
            </p:extLst>
          </p:nvPr>
        </p:nvGraphicFramePr>
        <p:xfrm>
          <a:off x="6099175" y="5414963"/>
          <a:ext cx="668338" cy="530225"/>
        </p:xfrm>
        <a:graphic>
          <a:graphicData uri="http://schemas.openxmlformats.org/presentationml/2006/ole">
            <p:oleObj spid="_x0000_s3134" name="ClipArt" r:id="rId4" imgW="1307263" imgH="1084139" progId="">
              <p:embed/>
            </p:oleObj>
          </a:graphicData>
        </a:graphic>
      </p:graphicFrame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1709738" y="3984625"/>
            <a:ext cx="384175" cy="723900"/>
            <a:chOff x="4180" y="783"/>
            <a:chExt cx="150" cy="307"/>
          </a:xfrm>
        </p:grpSpPr>
        <p:sp>
          <p:nvSpPr>
            <p:cNvPr id="7" name="AutoShape 4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4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4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AutoShape 4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4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5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5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5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53"/>
          <p:cNvGrpSpPr>
            <a:grpSpLocks/>
          </p:cNvGrpSpPr>
          <p:nvPr/>
        </p:nvGrpSpPr>
        <p:grpSpPr bwMode="auto">
          <a:xfrm>
            <a:off x="2663825" y="5475288"/>
            <a:ext cx="642938" cy="328612"/>
            <a:chOff x="3600" y="219"/>
            <a:chExt cx="360" cy="175"/>
          </a:xfrm>
        </p:grpSpPr>
        <p:sp>
          <p:nvSpPr>
            <p:cNvPr id="16" name="Oval 54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55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56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57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20" name="Oval 58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" name="Group 59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6" name="Line 6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6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6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63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" name="Line 6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6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6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29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14910613"/>
              </p:ext>
            </p:extLst>
          </p:nvPr>
        </p:nvGraphicFramePr>
        <p:xfrm>
          <a:off x="4241800" y="4046538"/>
          <a:ext cx="668338" cy="530225"/>
        </p:xfrm>
        <a:graphic>
          <a:graphicData uri="http://schemas.openxmlformats.org/presentationml/2006/ole">
            <p:oleObj spid="_x0000_s3135" name="ClipArt" r:id="rId5" imgW="1307263" imgH="1084139" progId="">
              <p:embed/>
            </p:oleObj>
          </a:graphicData>
        </a:graphic>
      </p:graphicFrame>
      <p:sp>
        <p:nvSpPr>
          <p:cNvPr id="30" name="Freeform 68"/>
          <p:cNvSpPr>
            <a:spLocks/>
          </p:cNvSpPr>
          <p:nvPr/>
        </p:nvSpPr>
        <p:spPr bwMode="auto">
          <a:xfrm>
            <a:off x="1809750" y="4710113"/>
            <a:ext cx="4587875" cy="728662"/>
          </a:xfrm>
          <a:custGeom>
            <a:avLst/>
            <a:gdLst>
              <a:gd name="T0" fmla="*/ 2147483647 w 2620"/>
              <a:gd name="T1" fmla="*/ 0 h 459"/>
              <a:gd name="T2" fmla="*/ 0 w 2620"/>
              <a:gd name="T3" fmla="*/ 2147483647 h 459"/>
              <a:gd name="T4" fmla="*/ 2147483647 w 2620"/>
              <a:gd name="T5" fmla="*/ 2147483647 h 459"/>
              <a:gd name="T6" fmla="*/ 2147483647 w 2620"/>
              <a:gd name="T7" fmla="*/ 2147483647 h 459"/>
              <a:gd name="T8" fmla="*/ 0 60000 65536"/>
              <a:gd name="T9" fmla="*/ 0 60000 65536"/>
              <a:gd name="T10" fmla="*/ 0 60000 65536"/>
              <a:gd name="T11" fmla="*/ 0 60000 65536"/>
              <a:gd name="T12" fmla="*/ 0 w 2620"/>
              <a:gd name="T13" fmla="*/ 0 h 459"/>
              <a:gd name="T14" fmla="*/ 2620 w 2620"/>
              <a:gd name="T15" fmla="*/ 459 h 4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20" h="459">
                <a:moveTo>
                  <a:pt x="2" y="0"/>
                </a:moveTo>
                <a:lnTo>
                  <a:pt x="0" y="253"/>
                </a:lnTo>
                <a:lnTo>
                  <a:pt x="2620" y="253"/>
                </a:lnTo>
                <a:lnTo>
                  <a:pt x="2620" y="459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69"/>
          <p:cNvSpPr>
            <a:spLocks/>
          </p:cNvSpPr>
          <p:nvPr/>
        </p:nvSpPr>
        <p:spPr bwMode="auto">
          <a:xfrm>
            <a:off x="4641850" y="4579938"/>
            <a:ext cx="4763" cy="522287"/>
          </a:xfrm>
          <a:custGeom>
            <a:avLst/>
            <a:gdLst>
              <a:gd name="T0" fmla="*/ 0 w 3"/>
              <a:gd name="T1" fmla="*/ 2147483647 h 329"/>
              <a:gd name="T2" fmla="*/ 2147483647 w 3"/>
              <a:gd name="T3" fmla="*/ 0 h 329"/>
              <a:gd name="T4" fmla="*/ 0 60000 65536"/>
              <a:gd name="T5" fmla="*/ 0 60000 65536"/>
              <a:gd name="T6" fmla="*/ 0 w 3"/>
              <a:gd name="T7" fmla="*/ 0 h 329"/>
              <a:gd name="T8" fmla="*/ 3 w 3"/>
              <a:gd name="T9" fmla="*/ 329 h 3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329">
                <a:moveTo>
                  <a:pt x="0" y="329"/>
                </a:moveTo>
                <a:lnTo>
                  <a:pt x="3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70"/>
          <p:cNvSpPr>
            <a:spLocks noChangeShapeType="1"/>
          </p:cNvSpPr>
          <p:nvPr/>
        </p:nvSpPr>
        <p:spPr bwMode="auto">
          <a:xfrm flipV="1">
            <a:off x="2984500" y="5102225"/>
            <a:ext cx="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71"/>
          <p:cNvSpPr>
            <a:spLocks noChangeShapeType="1"/>
          </p:cNvSpPr>
          <p:nvPr/>
        </p:nvSpPr>
        <p:spPr bwMode="auto">
          <a:xfrm flipV="1">
            <a:off x="3003550" y="5813425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Text Box 72"/>
          <p:cNvSpPr txBox="1">
            <a:spLocks noChangeArrowheads="1"/>
          </p:cNvSpPr>
          <p:nvPr/>
        </p:nvSpPr>
        <p:spPr bwMode="auto">
          <a:xfrm>
            <a:off x="1257300" y="3998913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A</a:t>
            </a:r>
            <a:endParaRPr lang="en-US"/>
          </a:p>
        </p:txBody>
      </p:sp>
      <p:sp>
        <p:nvSpPr>
          <p:cNvPr id="35" name="Text Box 73"/>
          <p:cNvSpPr txBox="1">
            <a:spLocks noChangeArrowheads="1"/>
          </p:cNvSpPr>
          <p:nvPr/>
        </p:nvSpPr>
        <p:spPr bwMode="auto">
          <a:xfrm>
            <a:off x="6742113" y="5462588"/>
            <a:ext cx="376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B</a:t>
            </a:r>
            <a:endParaRPr lang="en-US"/>
          </a:p>
        </p:txBody>
      </p:sp>
      <p:sp>
        <p:nvSpPr>
          <p:cNvPr id="36" name="Text Box 74"/>
          <p:cNvSpPr txBox="1">
            <a:spLocks noChangeArrowheads="1"/>
          </p:cNvSpPr>
          <p:nvPr/>
        </p:nvSpPr>
        <p:spPr bwMode="auto">
          <a:xfrm>
            <a:off x="4365625" y="3616325"/>
            <a:ext cx="36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mic Sans MS" charset="0"/>
              </a:rPr>
              <a:t>C</a:t>
            </a:r>
            <a:endParaRPr lang="en-US"/>
          </a:p>
        </p:txBody>
      </p:sp>
      <p:grpSp>
        <p:nvGrpSpPr>
          <p:cNvPr id="37" name="Group 84"/>
          <p:cNvGrpSpPr>
            <a:grpSpLocks/>
          </p:cNvGrpSpPr>
          <p:nvPr/>
        </p:nvGrpSpPr>
        <p:grpSpPr bwMode="auto">
          <a:xfrm>
            <a:off x="4800600" y="4795838"/>
            <a:ext cx="3538538" cy="290512"/>
            <a:chOff x="3114" y="3021"/>
            <a:chExt cx="2229" cy="183"/>
          </a:xfrm>
        </p:grpSpPr>
        <p:sp>
          <p:nvSpPr>
            <p:cNvPr id="38" name="Rectangle 76"/>
            <p:cNvSpPr>
              <a:spLocks noChangeArrowheads="1"/>
            </p:cNvSpPr>
            <p:nvPr/>
          </p:nvSpPr>
          <p:spPr bwMode="auto">
            <a:xfrm>
              <a:off x="3114" y="3021"/>
              <a:ext cx="2229" cy="18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77"/>
            <p:cNvSpPr>
              <a:spLocks noChangeShapeType="1"/>
            </p:cNvSpPr>
            <p:nvPr/>
          </p:nvSpPr>
          <p:spPr bwMode="auto">
            <a:xfrm>
              <a:off x="3435" y="3027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78"/>
            <p:cNvSpPr>
              <a:spLocks noChangeShapeType="1"/>
            </p:cNvSpPr>
            <p:nvPr/>
          </p:nvSpPr>
          <p:spPr bwMode="auto">
            <a:xfrm>
              <a:off x="3837" y="3030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79"/>
            <p:cNvSpPr>
              <a:spLocks noChangeShapeType="1"/>
            </p:cNvSpPr>
            <p:nvPr/>
          </p:nvSpPr>
          <p:spPr bwMode="auto">
            <a:xfrm>
              <a:off x="3972" y="3030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" name="Text Box 80"/>
          <p:cNvSpPr txBox="1">
            <a:spLocks noChangeArrowheads="1"/>
          </p:cNvSpPr>
          <p:nvPr/>
        </p:nvSpPr>
        <p:spPr bwMode="auto">
          <a:xfrm>
            <a:off x="4727575" y="4772025"/>
            <a:ext cx="386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Arial" charset="0"/>
              </a:rPr>
              <a:t>src:B dest:A     user: B; password: foo</a:t>
            </a:r>
            <a:endParaRPr lang="en-US" sz="1600"/>
          </a:p>
        </p:txBody>
      </p:sp>
      <p:sp>
        <p:nvSpPr>
          <p:cNvPr id="43" name="Freeform 81"/>
          <p:cNvSpPr>
            <a:spLocks/>
          </p:cNvSpPr>
          <p:nvPr/>
        </p:nvSpPr>
        <p:spPr bwMode="auto">
          <a:xfrm>
            <a:off x="1731963" y="4751388"/>
            <a:ext cx="4510087" cy="674687"/>
          </a:xfrm>
          <a:custGeom>
            <a:avLst/>
            <a:gdLst>
              <a:gd name="T0" fmla="*/ 2147483647 w 2841"/>
              <a:gd name="T1" fmla="*/ 2147483647 h 425"/>
              <a:gd name="T2" fmla="*/ 2147483647 w 2841"/>
              <a:gd name="T3" fmla="*/ 2147483647 h 425"/>
              <a:gd name="T4" fmla="*/ 0 w 2841"/>
              <a:gd name="T5" fmla="*/ 2147483647 h 425"/>
              <a:gd name="T6" fmla="*/ 0 w 2841"/>
              <a:gd name="T7" fmla="*/ 0 h 425"/>
              <a:gd name="T8" fmla="*/ 0 60000 65536"/>
              <a:gd name="T9" fmla="*/ 0 60000 65536"/>
              <a:gd name="T10" fmla="*/ 0 60000 65536"/>
              <a:gd name="T11" fmla="*/ 0 60000 65536"/>
              <a:gd name="T12" fmla="*/ 0 w 2841"/>
              <a:gd name="T13" fmla="*/ 0 h 425"/>
              <a:gd name="T14" fmla="*/ 2841 w 2841"/>
              <a:gd name="T15" fmla="*/ 425 h 4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41" h="425">
                <a:moveTo>
                  <a:pt x="2841" y="425"/>
                </a:moveTo>
                <a:lnTo>
                  <a:pt x="2841" y="273"/>
                </a:lnTo>
                <a:lnTo>
                  <a:pt x="0" y="271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82"/>
          <p:cNvSpPr>
            <a:spLocks noChangeShapeType="1"/>
          </p:cNvSpPr>
          <p:nvPr/>
        </p:nvSpPr>
        <p:spPr bwMode="auto">
          <a:xfrm flipV="1">
            <a:off x="4749800" y="4581525"/>
            <a:ext cx="0" cy="603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5" name="Picture 8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6100" y="4029075"/>
            <a:ext cx="471488" cy="4429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</p:pic>
      <p:pic>
        <p:nvPicPr>
          <p:cNvPr id="46" name="Picture 85" descr="EN00179_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37088" y="4284663"/>
            <a:ext cx="6810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579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Bob</a:t>
            </a:r>
            <a:r>
              <a:rPr lang="en-US" dirty="0" smtClean="0"/>
              <a:t> and </a:t>
            </a:r>
            <a:r>
              <a:rPr lang="en-US" dirty="0">
                <a:solidFill>
                  <a:srgbClr val="00B050"/>
                </a:solidFill>
              </a:rPr>
              <a:t>Alice </a:t>
            </a:r>
            <a:r>
              <a:rPr lang="en-US" dirty="0" smtClean="0"/>
              <a:t>want </a:t>
            </a:r>
            <a:r>
              <a:rPr lang="en-US" dirty="0"/>
              <a:t>to communicate </a:t>
            </a:r>
            <a:r>
              <a:rPr lang="en-US" dirty="0" smtClean="0"/>
              <a:t>securely.</a:t>
            </a: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Trudy</a:t>
            </a:r>
            <a:r>
              <a:rPr lang="en-US" dirty="0"/>
              <a:t> (intruder) may intercept, delete, add messages</a:t>
            </a:r>
          </a:p>
          <a:p>
            <a:endParaRPr lang="en-US" dirty="0"/>
          </a:p>
        </p:txBody>
      </p:sp>
      <p:pic>
        <p:nvPicPr>
          <p:cNvPr id="4" name="Picture 6" descr="Al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7950" y="3519488"/>
            <a:ext cx="6985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Bo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81825" y="3567113"/>
            <a:ext cx="81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Ev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4408488" y="5486400"/>
            <a:ext cx="1082675" cy="1295400"/>
          </a:xfrm>
          <a:prstGeom prst="rect">
            <a:avLst/>
          </a:prstGeom>
          <a:noFill/>
        </p:spPr>
      </p:pic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2052638" y="4354513"/>
            <a:ext cx="1293812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084388" y="4316413"/>
            <a:ext cx="11509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secure</a:t>
            </a:r>
          </a:p>
          <a:p>
            <a:r>
              <a:rPr lang="en-US">
                <a:solidFill>
                  <a:schemeClr val="bg1"/>
                </a:solidFill>
              </a:rPr>
              <a:t>sender</a:t>
            </a: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5780088" y="4367213"/>
            <a:ext cx="1293812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5745163" y="4343400"/>
            <a:ext cx="13668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secure</a:t>
            </a:r>
          </a:p>
          <a:p>
            <a:r>
              <a:rPr lang="en-US">
                <a:solidFill>
                  <a:schemeClr val="bg1"/>
                </a:solidFill>
              </a:rPr>
              <a:t>receiver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3052763" y="3609975"/>
            <a:ext cx="124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channel</a:t>
            </a:r>
          </a:p>
        </p:txBody>
      </p:sp>
      <p:sp>
        <p:nvSpPr>
          <p:cNvPr id="12" name="Line 19"/>
          <p:cNvSpPr>
            <a:spLocks noChangeShapeType="1"/>
          </p:cNvSpPr>
          <p:nvPr/>
        </p:nvSpPr>
        <p:spPr bwMode="auto">
          <a:xfrm>
            <a:off x="3768725" y="4032250"/>
            <a:ext cx="238125" cy="449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3332163" y="4552950"/>
            <a:ext cx="2447925" cy="3667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flipV="1">
            <a:off x="3375025" y="4765675"/>
            <a:ext cx="24606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4200525" y="3567113"/>
            <a:ext cx="1889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data, control messages</a:t>
            </a:r>
          </a:p>
        </p:txBody>
      </p:sp>
      <p:sp>
        <p:nvSpPr>
          <p:cNvPr id="16" name="Line 24"/>
          <p:cNvSpPr>
            <a:spLocks noChangeShapeType="1"/>
          </p:cNvSpPr>
          <p:nvPr/>
        </p:nvSpPr>
        <p:spPr bwMode="auto">
          <a:xfrm>
            <a:off x="5046663" y="4184650"/>
            <a:ext cx="223837" cy="517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25"/>
          <p:cNvSpPr>
            <a:spLocks/>
          </p:cNvSpPr>
          <p:nvPr/>
        </p:nvSpPr>
        <p:spPr bwMode="auto">
          <a:xfrm>
            <a:off x="3854450" y="4805363"/>
            <a:ext cx="573088" cy="914400"/>
          </a:xfrm>
          <a:custGeom>
            <a:avLst/>
            <a:gdLst>
              <a:gd name="T0" fmla="*/ 0 w 344"/>
              <a:gd name="T1" fmla="*/ 0 h 789"/>
              <a:gd name="T2" fmla="*/ 516446 w 344"/>
              <a:gd name="T3" fmla="*/ 164569 h 789"/>
              <a:gd name="T4" fmla="*/ 546433 w 344"/>
              <a:gd name="T5" fmla="*/ 914400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26"/>
          <p:cNvSpPr>
            <a:spLocks/>
          </p:cNvSpPr>
          <p:nvPr/>
        </p:nvSpPr>
        <p:spPr bwMode="auto">
          <a:xfrm flipH="1">
            <a:off x="4529138" y="4803775"/>
            <a:ext cx="573087" cy="914400"/>
          </a:xfrm>
          <a:custGeom>
            <a:avLst/>
            <a:gdLst>
              <a:gd name="T0" fmla="*/ 0 w 344"/>
              <a:gd name="T1" fmla="*/ 0 h 789"/>
              <a:gd name="T2" fmla="*/ 516445 w 344"/>
              <a:gd name="T3" fmla="*/ 164569 h 789"/>
              <a:gd name="T4" fmla="*/ 546432 w 344"/>
              <a:gd name="T5" fmla="*/ 914400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27"/>
          <p:cNvSpPr>
            <a:spLocks noChangeShapeType="1"/>
          </p:cNvSpPr>
          <p:nvPr/>
        </p:nvSpPr>
        <p:spPr bwMode="auto">
          <a:xfrm flipV="1">
            <a:off x="1279525" y="4735513"/>
            <a:ext cx="814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 Box 28"/>
          <p:cNvSpPr txBox="1">
            <a:spLocks noChangeArrowheads="1"/>
          </p:cNvSpPr>
          <p:nvPr/>
        </p:nvSpPr>
        <p:spPr bwMode="auto">
          <a:xfrm>
            <a:off x="504825" y="4465638"/>
            <a:ext cx="81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21" name="Line 29"/>
          <p:cNvSpPr>
            <a:spLocks noChangeShapeType="1"/>
          </p:cNvSpPr>
          <p:nvPr/>
        </p:nvSpPr>
        <p:spPr bwMode="auto">
          <a:xfrm flipV="1">
            <a:off x="7086600" y="4705350"/>
            <a:ext cx="814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 Box 30"/>
          <p:cNvSpPr txBox="1">
            <a:spLocks noChangeArrowheads="1"/>
          </p:cNvSpPr>
          <p:nvPr/>
        </p:nvSpPr>
        <p:spPr bwMode="auto">
          <a:xfrm>
            <a:off x="7874000" y="4435475"/>
            <a:ext cx="81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701675" y="3238500"/>
            <a:ext cx="7489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Alice</a:t>
            </a:r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7670800" y="3249613"/>
            <a:ext cx="6254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Bob</a:t>
            </a:r>
          </a:p>
        </p:txBody>
      </p:sp>
      <p:sp>
        <p:nvSpPr>
          <p:cNvPr id="25" name="Text Box 33"/>
          <p:cNvSpPr txBox="1">
            <a:spLocks noChangeArrowheads="1"/>
          </p:cNvSpPr>
          <p:nvPr/>
        </p:nvSpPr>
        <p:spPr bwMode="auto">
          <a:xfrm>
            <a:off x="3359150" y="5876925"/>
            <a:ext cx="103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Trudy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0E91-196E-4D00-8354-DB118CF089B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334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143</TotalTime>
  <Words>971</Words>
  <Application>Microsoft Office PowerPoint</Application>
  <PresentationFormat>On-screen Show (4:3)</PresentationFormat>
  <Paragraphs>236</Paragraphs>
  <Slides>20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Apothecary</vt:lpstr>
      <vt:lpstr>ClipArt</vt:lpstr>
      <vt:lpstr>Network Security</vt:lpstr>
      <vt:lpstr>Network security</vt:lpstr>
      <vt:lpstr>Malware</vt:lpstr>
      <vt:lpstr>Types of malware</vt:lpstr>
      <vt:lpstr>Denial of service</vt:lpstr>
      <vt:lpstr>Packet Sniffing</vt:lpstr>
      <vt:lpstr>IP spoofing</vt:lpstr>
      <vt:lpstr>Record and playback</vt:lpstr>
      <vt:lpstr>Secure communication</vt:lpstr>
      <vt:lpstr>Cryptography</vt:lpstr>
      <vt:lpstr>The language of cryptography</vt:lpstr>
      <vt:lpstr>Simple encryption scheme</vt:lpstr>
      <vt:lpstr>Types of Cryptography</vt:lpstr>
      <vt:lpstr>Message Integrity</vt:lpstr>
      <vt:lpstr>Message Digests</vt:lpstr>
      <vt:lpstr>Symmetric key cryptography</vt:lpstr>
      <vt:lpstr>Public Key Cryptography</vt:lpstr>
      <vt:lpstr>IP Vulnerabilities</vt:lpstr>
      <vt:lpstr>TCP syn flooding attack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Security</dc:title>
  <dc:creator>Maryam Elahi</dc:creator>
  <cp:lastModifiedBy>aaa</cp:lastModifiedBy>
  <cp:revision>38</cp:revision>
  <dcterms:created xsi:type="dcterms:W3CDTF">2012-03-31T00:06:53Z</dcterms:created>
  <dcterms:modified xsi:type="dcterms:W3CDTF">2013-04-10T04:27:59Z</dcterms:modified>
</cp:coreProperties>
</file>