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46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4" r:id="rId2"/>
    <p:sldMasterId id="2147483680" r:id="rId3"/>
    <p:sldMasterId id="2147483726" r:id="rId4"/>
  </p:sldMasterIdLst>
  <p:notesMasterIdLst>
    <p:notesMasterId r:id="rId110"/>
  </p:notesMasterIdLst>
  <p:handoutMasterIdLst>
    <p:handoutMasterId r:id="rId111"/>
  </p:handoutMasterIdLst>
  <p:sldIdLst>
    <p:sldId id="500" r:id="rId5"/>
    <p:sldId id="325" r:id="rId6"/>
    <p:sldId id="402" r:id="rId7"/>
    <p:sldId id="379" r:id="rId8"/>
    <p:sldId id="450" r:id="rId9"/>
    <p:sldId id="380" r:id="rId10"/>
    <p:sldId id="381" r:id="rId11"/>
    <p:sldId id="382" r:id="rId12"/>
    <p:sldId id="291" r:id="rId13"/>
    <p:sldId id="327" r:id="rId14"/>
    <p:sldId id="413" r:id="rId15"/>
    <p:sldId id="326" r:id="rId16"/>
    <p:sldId id="260" r:id="rId17"/>
    <p:sldId id="261" r:id="rId18"/>
    <p:sldId id="262" r:id="rId19"/>
    <p:sldId id="277" r:id="rId20"/>
    <p:sldId id="505" r:id="rId21"/>
    <p:sldId id="452" r:id="rId22"/>
    <p:sldId id="329" r:id="rId23"/>
    <p:sldId id="263" r:id="rId24"/>
    <p:sldId id="264" r:id="rId25"/>
    <p:sldId id="331" r:id="rId26"/>
    <p:sldId id="265" r:id="rId27"/>
    <p:sldId id="266" r:id="rId28"/>
    <p:sldId id="330" r:id="rId29"/>
    <p:sldId id="293" r:id="rId30"/>
    <p:sldId id="267" r:id="rId31"/>
    <p:sldId id="269" r:id="rId32"/>
    <p:sldId id="332" r:id="rId33"/>
    <p:sldId id="333" r:id="rId34"/>
    <p:sldId id="268" r:id="rId35"/>
    <p:sldId id="270" r:id="rId36"/>
    <p:sldId id="271" r:id="rId37"/>
    <p:sldId id="334" r:id="rId38"/>
    <p:sldId id="273" r:id="rId39"/>
    <p:sldId id="335" r:id="rId40"/>
    <p:sldId id="374" r:id="rId41"/>
    <p:sldId id="375" r:id="rId42"/>
    <p:sldId id="376" r:id="rId43"/>
    <p:sldId id="453" r:id="rId44"/>
    <p:sldId id="454" r:id="rId45"/>
    <p:sldId id="455" r:id="rId46"/>
    <p:sldId id="274" r:id="rId47"/>
    <p:sldId id="456" r:id="rId48"/>
    <p:sldId id="399" r:id="rId49"/>
    <p:sldId id="400" r:id="rId50"/>
    <p:sldId id="401" r:id="rId51"/>
    <p:sldId id="457" r:id="rId52"/>
    <p:sldId id="281" r:id="rId53"/>
    <p:sldId id="282" r:id="rId54"/>
    <p:sldId id="283" r:id="rId55"/>
    <p:sldId id="338" r:id="rId56"/>
    <p:sldId id="284" r:id="rId57"/>
    <p:sldId id="294" r:id="rId58"/>
    <p:sldId id="285" r:id="rId59"/>
    <p:sldId id="286" r:id="rId60"/>
    <p:sldId id="289" r:id="rId61"/>
    <p:sldId id="290" r:id="rId62"/>
    <p:sldId id="339" r:id="rId63"/>
    <p:sldId id="458" r:id="rId64"/>
    <p:sldId id="296" r:id="rId65"/>
    <p:sldId id="297" r:id="rId66"/>
    <p:sldId id="389" r:id="rId67"/>
    <p:sldId id="298" r:id="rId68"/>
    <p:sldId id="405" r:id="rId69"/>
    <p:sldId id="406" r:id="rId70"/>
    <p:sldId id="390" r:id="rId71"/>
    <p:sldId id="391" r:id="rId72"/>
    <p:sldId id="302" r:id="rId73"/>
    <p:sldId id="303" r:id="rId74"/>
    <p:sldId id="304" r:id="rId75"/>
    <p:sldId id="305" r:id="rId76"/>
    <p:sldId id="407" r:id="rId77"/>
    <p:sldId id="506" r:id="rId78"/>
    <p:sldId id="459" r:id="rId79"/>
    <p:sldId id="432" r:id="rId80"/>
    <p:sldId id="416" r:id="rId81"/>
    <p:sldId id="418" r:id="rId82"/>
    <p:sldId id="460" r:id="rId83"/>
    <p:sldId id="417" r:id="rId84"/>
    <p:sldId id="420" r:id="rId85"/>
    <p:sldId id="421" r:id="rId86"/>
    <p:sldId id="422" r:id="rId87"/>
    <p:sldId id="434" r:id="rId88"/>
    <p:sldId id="468" r:id="rId89"/>
    <p:sldId id="507" r:id="rId90"/>
    <p:sldId id="469" r:id="rId91"/>
    <p:sldId id="470" r:id="rId92"/>
    <p:sldId id="471" r:id="rId93"/>
    <p:sldId id="472" r:id="rId94"/>
    <p:sldId id="473" r:id="rId95"/>
    <p:sldId id="474" r:id="rId96"/>
    <p:sldId id="475" r:id="rId97"/>
    <p:sldId id="498" r:id="rId98"/>
    <p:sldId id="508" r:id="rId99"/>
    <p:sldId id="496" r:id="rId100"/>
    <p:sldId id="497" r:id="rId101"/>
    <p:sldId id="499" r:id="rId102"/>
    <p:sldId id="502" r:id="rId103"/>
    <p:sldId id="478" r:id="rId104"/>
    <p:sldId id="479" r:id="rId105"/>
    <p:sldId id="503" r:id="rId106"/>
    <p:sldId id="504" r:id="rId107"/>
    <p:sldId id="494" r:id="rId108"/>
    <p:sldId id="495" r:id="rId10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chemeClr val="accent2"/>
      </a:buClr>
      <a:buSzPct val="85000"/>
      <a:buFont typeface="ZapfDingbats" pitchFamily="82" charset="2"/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FFFF00"/>
    <a:srgbClr val="DDDDDD"/>
    <a:srgbClr val="FFCCFF"/>
    <a:srgbClr val="FF99CC"/>
    <a:srgbClr val="CC00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-10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presProps" Target="pres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033552F2-50C0-42FD-A257-C32690A93C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SzTx/>
              <a:buFontTx/>
              <a:buNone/>
              <a:defRPr sz="13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Sz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fld id="{B21EB5AE-4A50-48E3-9BF7-4C16EF6983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D04447-EDAD-4B03-87CD-391645BB0416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EB037C-A9D2-482D-86E2-8A0DAE2EB00A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74E865-AF06-4E05-8FA8-960CF703ECAE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344BA-1C1E-4E77-A6EC-22D8B3836568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BE8EF7-EA92-41D6-8BB1-AB29AEF86020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3FD79E-4C9E-4051-8AF4-41CB236D4DCA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7D601C-4563-45EF-BA3D-FBF409A209CD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9A0B72-C5A0-47AC-A027-CAF8590B3D47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9EDE9D-278A-4F57-9CA4-E44B434CAA24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677CD-2065-4E37-9405-D45530148035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3C176-E1E1-4E66-BE5A-23C1F3040F75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5511C-AC58-4B55-9D04-C9953E398BB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00A3E2-4731-497A-B47C-9E37C8782352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26FDC-8A06-4B58-894E-D17C5B1C055C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BBB2A-DBE8-4CD1-ADED-58C134BED247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676C3-3258-4C5C-9E88-F970E99A6BC3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8AA859-4284-4645-BFCE-E3E1AD686DF4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93930-8577-4D9B-A4E9-6CF97ED94C64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D0F08-F0BE-453B-A3EE-E6AD955133CA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1C1910-DF04-47FA-B322-192341D984C4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EC59C5-C598-4003-8D34-1012510E746E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A4132-4010-46EF-8D0C-CCA69FCBB571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8BF78C-45B3-48A6-8264-0F622411956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C5B9B-EA6B-4C93-8772-49C8BA190C7F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497845-B418-48D9-9FD6-78EC3A830110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07673-2B5C-4075-87D9-C50F430313DB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4F065-9E29-4F99-9A53-188B088234DF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361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72CA2-C3A2-46DB-A8D3-7F856AC0F3FA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382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0EA58-1D0C-4E6C-9A67-43EA8DF87BB1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3B890A-F8CD-474C-9D4F-9DB7367C2713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69FC7-55C4-496D-A66A-F9699EB2012E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3EA88-0CA9-429B-948B-EAFE959D9394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C26AC-7847-40BE-9B5F-94DD2C1C413C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0F81A-3F30-4968-AC44-E9F731025179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01C42-E7DD-448A-8F31-C9E71427F61F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0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F7EC1-0268-4BB3-B7A9-1B9A288EC9BF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2F5C6-E12C-4AFF-9D86-50112D3071C5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4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D8294-E40B-4E21-AC19-E4BAA90B48BC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64534-CE99-4A29-A21F-BC29435AF5FD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F07E7-E571-4998-9C0E-5D8661B8831A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60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5A3CC-FDE5-41C7-9730-949AC7D1D5FE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7C366-1185-4A10-B09C-3DACDA79BDF0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64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951A4-92B9-4C27-B9C5-D1D559DCECFA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66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3C87E-7F4E-4AF2-9198-48F6B3D85BAF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17E18F-C198-476F-A3B4-9CDCAB58A8B1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9A615-A588-48A9-B680-F60EFB25CF3C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71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31221-1567-47EB-A715-65F8EC0F4580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73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B81CA9-17D1-42F4-8269-00334A33A4ED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75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C0A909-4F72-479A-A17D-B56ED2CAABF6}" type="slidenum">
              <a:rPr lang="en-US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77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5DCED-5948-47A8-80C3-D9CF3A6E97F7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79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0B11B4-C016-4146-9A46-322516F8A238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81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64B80-5D35-454F-902E-FA1470DC4942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83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A5E10-271A-434F-8905-00BBBB4C9DFB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85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7BB26-1EBB-4BDD-A078-C031825D267C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87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F4AA28-5B18-4C88-BEEA-939BECC0BFC9}" type="slidenum">
              <a:rPr lang="en-US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14FEFC-2A85-4305-BD7D-53D7C016642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89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324C8-EB58-4BEC-B59C-D417621A1764}" type="slidenum">
              <a:rPr lang="en-US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91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DFA84-53B7-4700-A350-9EA9DEBAE660}" type="slidenum">
              <a:rPr lang="en-US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93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CBC1D6-6CFA-4679-B98F-E24D044001F9}" type="slidenum">
              <a:rPr lang="en-US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95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682D1-21E1-4DBE-80FA-1D8D14DEF124}" type="slidenum">
              <a:rPr lang="en-US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97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56B80-9D31-415A-8CBC-11ADB0DFDA86}" type="slidenum">
              <a:rPr lang="en-US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99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D85D5-ECEF-4F14-A738-7E35C09A8D45}" type="slidenum">
              <a:rPr lang="en-US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01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FD7D77-83D9-4A35-B558-3101B9779FC2}" type="slidenum">
              <a:rPr lang="en-US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03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80A5B-7989-4B01-82B5-AC894DA600C3}" type="slidenum">
              <a:rPr lang="en-US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05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A8A45-67B2-4A03-8096-61EDC42F12F8}" type="slidenum">
              <a:rPr lang="en-US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07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36F24-1279-4D60-A560-D7F00D3E92D2}" type="slidenum">
              <a:rPr lang="en-US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0FD92-BC2C-4C0F-AF1D-21AFBD29D135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09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EB5C1-2A41-4E1A-8E2E-93F03DEDCB03}" type="slidenum">
              <a:rPr lang="en-US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11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037070-85C8-47CA-B5AF-50D29475B974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6D04C-5C89-44C2-8252-A1877D93D286}" type="slidenum">
              <a:rPr lang="en-US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17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D13F3-F5DF-43DF-B6F5-4FEAA586B96D}" type="slidenum">
              <a:rPr lang="en-US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191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A95A2-BFCF-453B-8096-A7DF99DBDAB1}" type="slidenum">
              <a:rPr lang="en-US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21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F3A2FC-45A4-4172-89E4-187CF1C41F45}" type="slidenum">
              <a:rPr lang="en-US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232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82306-F558-49B2-8959-D09BBCA16C34}" type="slidenum">
              <a:rPr lang="en-US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C6EB5-19D2-4F87-801B-74A7AD7D2007}" type="slidenum">
              <a:rPr lang="en-US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273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A4934-B105-4828-9F85-5A077EDAE630}" type="slidenum">
              <a:rPr lang="en-US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29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2E5CA-D32A-4156-850E-3C1B8065E8F4}" type="slidenum">
              <a:rPr lang="en-US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A12FE-F1B9-47B5-84CB-3AC7D47367DB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314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DCF7B-EBB2-4F32-A30C-0B4486E261CE}" type="slidenum">
              <a:rPr lang="en-US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334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AE97D-7A1A-4FBC-9294-4A5673F17470}" type="slidenum">
              <a:rPr lang="en-US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2515F-F73C-4990-9D0D-DE6B3B69C098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802BB-8304-46E1-ACCD-5502A7DFC007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40CDA9E6-437D-4B29-9921-AE4C8B1108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2AB49-E2FA-4C5E-B04E-44C632EA5693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3110EF4E-3ED5-4256-8BFF-B3497FAB3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7D5A6-717F-47FB-8F18-1B4990E9EE49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708CECC7-5BEE-4C9B-AD86-F7C84C7895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79459-3D46-407D-A440-18D5ED5E385B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DBE3EF0-20CD-438C-8ECA-57443869A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E2BF-ADAA-461D-B70D-E130DC49542E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4AB3A8F7-EA6C-4042-9B84-359103EE31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06F42-2A61-4AB4-BE20-E8F871248893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FDC8A246-606F-4C28-877C-C35335FE96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DA4AB-2501-4933-BDAD-EE6704DE009B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54668866-AC63-4EA9-B927-2DD485DFE5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98FD0-268C-47E0-87EC-5089FC5113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594FC-C9DF-43BE-97AA-6D907383BD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D0DA0F-2954-4451-94A8-D6E4484F51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AF9F-87DD-4089-B435-A8E298827C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966B11-6FE3-4E96-803A-730F6D9B8CA2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9BA7EFC7-BE4D-4D74-BD62-56E70B3C3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FF7B8-5D3C-44FA-A4B8-27794C49AB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553BB-8AB9-4991-B78A-EB4D48309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F914F-0CB1-4C4D-81A2-ADF591BB3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D91A89-96EE-4FC0-A7A7-F3EF1E47D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D80C0-6DE5-4E93-A483-01D86A1405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E4147-E83E-43C0-A9AC-C32AB157D7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24E7F-9CD7-4466-B194-DADD8AC8D9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8AA288-9B1D-4DA7-B656-EB7C1DA99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6B2CF-EFB5-43D0-9D65-A06593E17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39C5A2-6045-49E6-985A-7B725B464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802F5-2CF2-489B-8FA0-41C6E7EA8CAC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5291AD69-BCC8-40F6-8036-9D9AA92BF7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F588A-DAC4-48BB-9651-2132C33B20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0ED15-69AA-4840-8F21-24FC330D4839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CBA47398-FBE0-4F66-A77B-3EB3638849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F036E-DF65-4AD4-90D4-791439C5C303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91B02C90-F8EA-4642-91A5-A6C4A0756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304ED-48BF-411B-AA6E-9F1A1EDBA4B7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4EAD05AB-7FA0-48D2-A625-F368478FFC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17FEB-6519-4B70-ACF8-069F224897AD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7769426C-A417-4A72-9B00-9E3E3DBF1E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FA1A9-DC9A-456E-9EBB-8957E61DF6DC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AC5ED67D-FC06-4C91-88E9-84CEEBD85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20DEB-26E8-4534-A5C8-B3A08E9675A3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96C5E780-DEA4-4555-983C-BE172C0783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7614C-69B5-4CF3-8768-0819F4B74365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ECF50D4-D478-499E-9160-9E78D1A73D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CB81A-3670-492F-BD3E-F08309B682C1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7AF6136F-6056-4D76-A814-2353B385CE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C7913-48B1-4DD6-A95D-68270A2F76FA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C2723B83-ADCB-494A-B448-8D58DF97D4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D0A09-2694-4249-8643-5BE594BC685A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FAE4B374-EFC1-455F-80F4-1EBD25B7FB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FD0FC-533F-41C4-A925-174CB4AAEB8E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3AD38058-9F56-41C6-8B88-AF1B6837AA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135E-F554-40C4-BD0D-AB64F5543871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4788F1CC-1F67-4DD8-9103-890E9224AF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C2AF7-9B36-44B9-B694-C5EBA20103C9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23D3AF1F-A867-4C1A-A4D5-C0204D8C80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7D78A-ADB5-4FC0-9921-B24DBDDE762F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70B01758-E175-416B-9771-7DC97831B9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3DDEE-D9BE-43D8-87B7-21944006AE6B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F37F4158-8EDC-4CED-B2A7-4EC860743C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5D3CE-EEA6-42FE-B589-BE2F5CC36B37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297482BB-D04F-4849-B521-012D3BEAE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fld id="{20AD1354-BD63-4F7D-8791-CF7B0E1092B3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r>
              <a:rPr lang="en-US"/>
              <a:t>2-</a:t>
            </a:r>
            <a:fld id="{4269987E-AE50-4314-80FB-A515BBF2B7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fld id="{9E2148B0-C536-4AF2-90A8-7F5F3BC5F3CD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r>
              <a:rPr lang="en-US"/>
              <a:t>2-</a:t>
            </a:r>
            <a:fld id="{12DC29A2-4934-4158-BAA7-5734431E1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fld id="{69C0B3F7-829F-49EB-BE06-8DF59C4B2734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r>
              <a:rPr lang="en-US"/>
              <a:t>2-</a:t>
            </a:r>
            <a:fld id="{0D4C1FB5-EAC6-4194-9A26-051D5140CE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11313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fld id="{ACCB4702-9649-43D4-9843-C80073537991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r>
              <a:rPr lang="en-US"/>
              <a:t>2-</a:t>
            </a:r>
            <a:fld id="{BB431C23-3F52-46BA-ADB1-A69BB00C3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5F9D4-9573-4FCA-A22F-B37ADDF33007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D5ED668E-7430-4F19-8671-991475E94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fld id="{63729545-0349-438C-9476-5AC3BBCDECF1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r>
              <a:rPr lang="en-US"/>
              <a:t>2-</a:t>
            </a:r>
            <a:fld id="{302B11E3-56C1-409D-A86E-DF1108859D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fld id="{994EBCC6-86A8-48FA-914B-CB746B7ADD58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r>
              <a:rPr lang="en-US"/>
              <a:t>2-</a:t>
            </a:r>
            <a:fld id="{5842530E-AF69-4CD8-AC16-CD6EEEFC6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fld id="{D36518EE-3EEE-43EC-8279-09148B0344B2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r>
              <a:rPr lang="en-US"/>
              <a:t>1-</a:t>
            </a:r>
            <a:fld id="{A046E119-475F-499E-923C-F012C43B4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fld id="{4105265D-517D-4107-B0FF-1C5A33AC491B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r>
              <a:rPr lang="en-US"/>
              <a:t>1-</a:t>
            </a:r>
            <a:fld id="{366DCC2C-638C-4710-A29E-A10D9AE352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fld id="{06677205-7894-499F-ABD8-05896935FA27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r>
              <a:rPr lang="en-US"/>
              <a:t>2-</a:t>
            </a:r>
            <a:fld id="{EBDC1081-36D9-4950-9B81-47D49B38EE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fld id="{575FC380-D595-4167-BFC8-CE37E2E01D53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r>
              <a:rPr lang="en-US"/>
              <a:t>1-</a:t>
            </a:r>
            <a:fld id="{7C07BDEF-12C1-4073-B5FB-5C7759F316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30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30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fld id="{E0D6A77C-E2A9-4B49-9B6F-74AC8D3BF425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r>
              <a:rPr lang="en-US"/>
              <a:t>1-</a:t>
            </a:r>
            <a:fld id="{8EEB8FF7-0E39-43B9-AE56-43DDDD523E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11313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11613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fld id="{00281ED2-BF9C-4157-9437-E14872ACAA87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lvl1pPr>
          </a:lstStyle>
          <a:p>
            <a:r>
              <a:rPr lang="en-US"/>
              <a:t>1</a:t>
            </a:r>
            <a:fld id="{354773EA-C8A7-441B-B6FB-8A93E2480F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17784-6154-443D-8F5F-70AAD59E9BC9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01C78E0A-2727-4961-89E3-446A23C80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ACB23-C42D-4209-B58F-FE0AFB5496E4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79F54A9F-1E37-48B0-863E-47E01E15D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65E70-06D2-4D76-B46D-58AA72B0AA39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DFDBAB94-0501-4A4D-BF14-06F354D8E6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EB8DD-B453-4194-8644-40CA8B0D5207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2-</a:t>
            </a:r>
            <a:fld id="{B76FD018-05E2-4D32-8D39-93873D1ACB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fld id="{D9A54B0D-896C-45A7-A212-F1D5FF9BB25B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Tahoma" pitchFamily="34" charset="0"/>
              </a:defRPr>
            </a:lvl1pPr>
          </a:lstStyle>
          <a:p>
            <a:r>
              <a:rPr lang="en-US"/>
              <a:t>2-</a:t>
            </a:r>
            <a:fld id="{AA5CD544-2567-40AA-B78F-38F8064214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Gill Sans MT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Gill Sans MT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1BDF715E-38C3-40AD-82E3-F7BF404A9B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  <p:sldLayoutId id="2147484124" r:id="rId14"/>
    <p:sldLayoutId id="2147484125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000099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E6D42D91-9F4A-4442-B2A9-BB92552E0096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r>
              <a:rPr lang="en-US"/>
              <a:t>2-</a:t>
            </a:r>
            <a:fld id="{EC084176-C3D1-49D0-B155-A30FE638E4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Gill Sans MT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Gill Sans MT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11313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C78978C7-133F-404B-8096-5F19C088088F}" type="datetime1">
              <a:rPr lang="en-US"/>
              <a:pPr/>
              <a:t>1/28/2013</a:t>
            </a:fld>
            <a:endParaRPr 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67475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r>
              <a:rPr lang="en-US"/>
              <a:t>2-</a:t>
            </a:r>
            <a:fld id="{ACDD3B34-272B-4448-90DD-3CFF945FEAB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7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Microsoft_Office_Excel_97-2003_Worksheet1.xls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62600" y="6453188"/>
            <a:ext cx="2895600" cy="287337"/>
          </a:xfrm>
          <a:noFill/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mtClean="0">
                <a:ea typeface="ＭＳ Ｐゴシック" pitchFamily="34" charset="-128"/>
                <a:cs typeface="Arial" pitchFamily="34" charset="0"/>
              </a:rPr>
              <a:t>Application Layer</a:t>
            </a:r>
          </a:p>
        </p:txBody>
      </p:sp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736D48BC-9986-45B7-B963-872FC6C2A5DF}" type="slidenum">
              <a:rPr lang="en-US"/>
              <a:pPr/>
              <a:t>1</a:t>
            </a:fld>
            <a:endParaRPr 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Gill Sans MT" pitchFamily="34" charset="0"/>
              </a:rPr>
              <a:t>Chapter 2</a:t>
            </a:r>
            <a:r>
              <a:rPr lang="en-US" sz="4800">
                <a:solidFill>
                  <a:srgbClr val="000099"/>
                </a:solidFill>
                <a:latin typeface="Gill Sans MT" pitchFamily="34" charset="0"/>
              </a:rPr>
              <a:t/>
            </a:r>
            <a:br>
              <a:rPr lang="en-US" sz="4800">
                <a:solidFill>
                  <a:srgbClr val="000099"/>
                </a:solidFill>
                <a:latin typeface="Gill Sans MT" pitchFamily="34" charset="0"/>
              </a:rPr>
            </a:br>
            <a:r>
              <a:rPr lang="en-US" sz="4400">
                <a:solidFill>
                  <a:srgbClr val="000099"/>
                </a:solidFill>
                <a:latin typeface="Gill Sans MT" pitchFamily="34" charset="0"/>
              </a:rPr>
              <a:t>Application Layer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6184900" y="3078163"/>
            <a:ext cx="2881313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800" i="1">
                <a:solidFill>
                  <a:srgbClr val="008000"/>
                </a:solidFill>
                <a:latin typeface="Gill Sans MT" pitchFamily="34" charset="0"/>
              </a:rPr>
              <a:t>Computer Networking: A Top Down Approach </a:t>
            </a:r>
            <a:r>
              <a:rPr lang="en-US" sz="2800">
                <a:solidFill>
                  <a:srgbClr val="008000"/>
                </a:solidFill>
                <a:latin typeface="Gill Sans MT" pitchFamily="34" charset="0"/>
              </a:rPr>
              <a:t/>
            </a:r>
            <a:br>
              <a:rPr lang="en-US" sz="2800">
                <a:solidFill>
                  <a:srgbClr val="008000"/>
                </a:solidFill>
                <a:latin typeface="Gill Sans MT" pitchFamily="34" charset="0"/>
              </a:rPr>
            </a:br>
            <a:r>
              <a:rPr lang="en-US">
                <a:solidFill>
                  <a:srgbClr val="008000"/>
                </a:solidFill>
                <a:latin typeface="Gill Sans MT" pitchFamily="34" charset="0"/>
              </a:rPr>
              <a:t>6</a:t>
            </a:r>
            <a:r>
              <a:rPr lang="en-US" baseline="30000">
                <a:solidFill>
                  <a:srgbClr val="008000"/>
                </a:solidFill>
                <a:latin typeface="Gill Sans MT" pitchFamily="34" charset="0"/>
              </a:rPr>
              <a:t>th</a:t>
            </a:r>
            <a:r>
              <a:rPr lang="en-US">
                <a:solidFill>
                  <a:srgbClr val="008000"/>
                </a:solidFill>
                <a:latin typeface="Gill Sans MT" pitchFamily="34" charset="0"/>
              </a:rPr>
              <a:t> edition </a:t>
            </a:r>
            <a:br>
              <a:rPr lang="en-US">
                <a:solidFill>
                  <a:srgbClr val="008000"/>
                </a:solidFill>
                <a:latin typeface="Gill Sans MT" pitchFamily="34" charset="0"/>
              </a:rPr>
            </a:br>
            <a:r>
              <a:rPr lang="en-US">
                <a:solidFill>
                  <a:srgbClr val="008000"/>
                </a:solidFill>
                <a:latin typeface="Gill Sans MT" pitchFamily="34" charset="0"/>
              </a:rPr>
              <a:t>Jim Kurose, Keith Ross</a:t>
            </a:r>
            <a:br>
              <a:rPr lang="en-US">
                <a:solidFill>
                  <a:srgbClr val="008000"/>
                </a:solidFill>
                <a:latin typeface="Gill Sans MT" pitchFamily="34" charset="0"/>
              </a:rPr>
            </a:br>
            <a:r>
              <a:rPr lang="en-US">
                <a:solidFill>
                  <a:srgbClr val="008000"/>
                </a:solidFill>
                <a:latin typeface="Gill Sans MT" pitchFamily="34" charset="0"/>
              </a:rPr>
              <a:t>Addison-Wesley</a:t>
            </a:r>
            <a:br>
              <a:rPr lang="en-US">
                <a:solidFill>
                  <a:srgbClr val="008000"/>
                </a:solidFill>
                <a:latin typeface="Gill Sans MT" pitchFamily="34" charset="0"/>
              </a:rPr>
            </a:br>
            <a:r>
              <a:rPr lang="en-US">
                <a:solidFill>
                  <a:srgbClr val="008000"/>
                </a:solidFill>
                <a:latin typeface="Gill Sans MT" pitchFamily="34" charset="0"/>
              </a:rPr>
              <a:t>March 2012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369888" y="3268663"/>
            <a:ext cx="53784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A note on the use of these ppt slides: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We</a:t>
            </a:r>
            <a:r>
              <a:rPr lang="ja-JP" altLang="en-US" sz="1200">
                <a:solidFill>
                  <a:srgbClr val="000000"/>
                </a:solidFill>
              </a:rPr>
              <a:t>’</a:t>
            </a:r>
            <a:r>
              <a:rPr lang="en-US" altLang="ja-JP" sz="1200">
                <a:solidFill>
                  <a:srgbClr val="000000"/>
                </a:solidFill>
              </a:rPr>
              <a:t>re making these slides freely available to all (faculty, students, readers). They</a:t>
            </a:r>
            <a:r>
              <a:rPr lang="ja-JP" altLang="en-US" sz="1200">
                <a:solidFill>
                  <a:srgbClr val="000000"/>
                </a:solidFill>
              </a:rPr>
              <a:t>’</a:t>
            </a:r>
            <a:r>
              <a:rPr lang="en-US" altLang="ja-JP" sz="1200">
                <a:solidFill>
                  <a:srgbClr val="000000"/>
                </a:solidFill>
              </a:rPr>
              <a:t>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>
                <a:solidFill>
                  <a:srgbClr val="000000"/>
                </a:solidFill>
              </a:rPr>
              <a:t>lot</a:t>
            </a:r>
            <a:r>
              <a:rPr lang="en-US" altLang="ja-JP" sz="1200">
                <a:solidFill>
                  <a:srgbClr val="000000"/>
                </a:solidFill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373063" y="4267200"/>
            <a:ext cx="5378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400">
              <a:solidFill>
                <a:srgbClr val="000000"/>
              </a:solidFill>
              <a:latin typeface="Gill Sans MT" pitchFamily="34" charset="0"/>
            </a:endParaRPr>
          </a:p>
          <a:p>
            <a:pPr marL="173038" indent="-173038">
              <a:spcBef>
                <a:spcPct val="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1200">
                <a:solidFill>
                  <a:srgbClr val="000000"/>
                </a:solidFill>
              </a:rPr>
              <a:t>If you use these slides (e.g., in a class) that you mention their source (after all, we</a:t>
            </a:r>
            <a:r>
              <a:rPr lang="ja-JP" altLang="en-US" sz="1200">
                <a:solidFill>
                  <a:srgbClr val="000000"/>
                </a:solidFill>
              </a:rPr>
              <a:t>’</a:t>
            </a:r>
            <a:r>
              <a:rPr lang="en-US" altLang="ja-JP" sz="1200">
                <a:solidFill>
                  <a:srgbClr val="000000"/>
                </a:solidFill>
              </a:rPr>
              <a:t>d like people to use our book!)</a:t>
            </a:r>
          </a:p>
          <a:p>
            <a:pPr marL="173038" indent="-173038">
              <a:spcBef>
                <a:spcPct val="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1200">
                <a:solidFill>
                  <a:srgbClr val="000000"/>
                </a:solidFill>
              </a:rPr>
              <a:t>If you post any slides on a www site, that you note that they are adapted from (or perhaps identical to) our slides, and note our copyright of this material.</a:t>
            </a:r>
          </a:p>
          <a:p>
            <a:pPr marL="173038" indent="-173038">
              <a:spcBef>
                <a:spcPct val="0"/>
              </a:spcBef>
              <a:buClr>
                <a:srgbClr val="3333CC"/>
              </a:buClr>
              <a:buSzTx/>
              <a:buFont typeface="Wingdings" pitchFamily="2" charset="2"/>
              <a:buChar char="q"/>
            </a:pPr>
            <a:endParaRPr lang="en-US" sz="1200">
              <a:solidFill>
                <a:srgbClr val="000000"/>
              </a:solidFill>
            </a:endParaRPr>
          </a:p>
          <a:p>
            <a:pPr marL="173038" indent="-173038">
              <a:lnSpc>
                <a:spcPct val="85000"/>
              </a:lnSpc>
              <a:spcBef>
                <a:spcPct val="0"/>
              </a:spcBef>
              <a:buClr>
                <a:srgbClr val="3333CC"/>
              </a:buClr>
              <a:buSzTx/>
              <a:buFont typeface="Wingdings" pitchFamily="2" charset="2"/>
              <a:buNone/>
            </a:pPr>
            <a:r>
              <a:rPr lang="en-US" sz="1200">
                <a:solidFill>
                  <a:srgbClr val="000000"/>
                </a:solidFill>
              </a:rPr>
              <a:t>Thanks and enjoy!  JFK/KWR</a:t>
            </a:r>
          </a:p>
          <a:p>
            <a:pPr marL="173038" indent="-173038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solidFill>
                <a:srgbClr val="000000"/>
              </a:solidFill>
            </a:endParaRPr>
          </a:p>
          <a:p>
            <a:pPr marL="173038" indent="-173038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     All material copyright 1996-2012</a:t>
            </a:r>
          </a:p>
          <a:p>
            <a:pPr marL="173038" indent="-173038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</a:rPr>
              <a:t>     J.F Kurose and K.W. Ross, All Rights Reserved</a:t>
            </a:r>
          </a:p>
        </p:txBody>
      </p:sp>
      <p:pic>
        <p:nvPicPr>
          <p:cNvPr id="6554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5942013"/>
            <a:ext cx="1873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2097088"/>
            <a:ext cx="36560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1" descr="6e_cov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2525" y="511175"/>
            <a:ext cx="2306638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8294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76409634-F6C8-4DDD-9115-11973116C284}" type="slidenum">
              <a:rPr lang="en-US"/>
              <a:pPr/>
              <a:t>10</a:t>
            </a:fld>
            <a:endParaRPr lang="en-US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23825"/>
            <a:ext cx="8077200" cy="8969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Sockets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9250" y="1208088"/>
            <a:ext cx="8232775" cy="2328862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process sends/receives messages to/from its </a:t>
            </a: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socket</a:t>
            </a:r>
          </a:p>
          <a:p>
            <a:r>
              <a:rPr lang="en-US" sz="2400" smtClean="0">
                <a:ea typeface="ＭＳ Ｐゴシック" pitchFamily="34" charset="-128"/>
              </a:rPr>
              <a:t>socket analogous to door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sending process shoves message out door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sending process relies on transport infrastructure on other side of door to deliver message to socket at receiving process</a:t>
            </a:r>
          </a:p>
        </p:txBody>
      </p:sp>
      <p:pic>
        <p:nvPicPr>
          <p:cNvPr id="82949" name="Picture 43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800100"/>
            <a:ext cx="19161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0" name="Freeform 66"/>
          <p:cNvSpPr>
            <a:spLocks/>
          </p:cNvSpPr>
          <p:nvPr/>
        </p:nvSpPr>
        <p:spPr bwMode="auto">
          <a:xfrm>
            <a:off x="6948488" y="3751263"/>
            <a:ext cx="736600" cy="1998662"/>
          </a:xfrm>
          <a:custGeom>
            <a:avLst/>
            <a:gdLst>
              <a:gd name="T0" fmla="*/ 2147483647 w 464"/>
              <a:gd name="T1" fmla="*/ 2147483647 h 1259"/>
              <a:gd name="T2" fmla="*/ 0 w 464"/>
              <a:gd name="T3" fmla="*/ 0 h 1259"/>
              <a:gd name="T4" fmla="*/ 2147483647 w 464"/>
              <a:gd name="T5" fmla="*/ 2147483647 h 1259"/>
              <a:gd name="T6" fmla="*/ 2147483647 w 464"/>
              <a:gd name="T7" fmla="*/ 2147483647 h 1259"/>
              <a:gd name="T8" fmla="*/ 2147483647 w 464"/>
              <a:gd name="T9" fmla="*/ 2147483647 h 1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4"/>
              <a:gd name="T16" fmla="*/ 0 h 1259"/>
              <a:gd name="T17" fmla="*/ 464 w 464"/>
              <a:gd name="T18" fmla="*/ 1259 h 12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4" h="1259">
                <a:moveTo>
                  <a:pt x="464" y="1060"/>
                </a:moveTo>
                <a:lnTo>
                  <a:pt x="0" y="0"/>
                </a:lnTo>
                <a:lnTo>
                  <a:pt x="6" y="1258"/>
                </a:lnTo>
                <a:lnTo>
                  <a:pt x="382" y="1259"/>
                </a:lnTo>
                <a:lnTo>
                  <a:pt x="464" y="106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1" name="Freeform 7"/>
          <p:cNvSpPr>
            <a:spLocks/>
          </p:cNvSpPr>
          <p:nvPr/>
        </p:nvSpPr>
        <p:spPr bwMode="auto">
          <a:xfrm>
            <a:off x="3633788" y="5048250"/>
            <a:ext cx="1808162" cy="103187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Text Box 51"/>
          <p:cNvSpPr txBox="1">
            <a:spLocks noChangeArrowheads="1"/>
          </p:cNvSpPr>
          <p:nvPr/>
        </p:nvSpPr>
        <p:spPr bwMode="auto">
          <a:xfrm>
            <a:off x="4071938" y="5180013"/>
            <a:ext cx="874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Internet</a:t>
            </a:r>
          </a:p>
        </p:txBody>
      </p:sp>
      <p:sp>
        <p:nvSpPr>
          <p:cNvPr id="82953" name="Line 52"/>
          <p:cNvSpPr>
            <a:spLocks noChangeShapeType="1"/>
          </p:cNvSpPr>
          <p:nvPr/>
        </p:nvSpPr>
        <p:spPr bwMode="auto">
          <a:xfrm>
            <a:off x="3392488" y="5591175"/>
            <a:ext cx="2211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Text Box 53"/>
          <p:cNvSpPr txBox="1">
            <a:spLocks noChangeArrowheads="1"/>
          </p:cNvSpPr>
          <p:nvPr/>
        </p:nvSpPr>
        <p:spPr bwMode="auto">
          <a:xfrm>
            <a:off x="7413625" y="4816475"/>
            <a:ext cx="1063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controlled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by OS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82955" name="Text Box 56"/>
          <p:cNvSpPr txBox="1">
            <a:spLocks noChangeArrowheads="1"/>
          </p:cNvSpPr>
          <p:nvPr/>
        </p:nvSpPr>
        <p:spPr bwMode="auto">
          <a:xfrm>
            <a:off x="7391400" y="3916363"/>
            <a:ext cx="1470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controlled by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app developer</a:t>
            </a:r>
          </a:p>
        </p:txBody>
      </p:sp>
      <p:sp>
        <p:nvSpPr>
          <p:cNvPr id="82956" name="Freeform 45"/>
          <p:cNvSpPr>
            <a:spLocks/>
          </p:cNvSpPr>
          <p:nvPr/>
        </p:nvSpPr>
        <p:spPr bwMode="auto">
          <a:xfrm>
            <a:off x="1208088" y="3814763"/>
            <a:ext cx="758825" cy="1997075"/>
          </a:xfrm>
          <a:custGeom>
            <a:avLst/>
            <a:gdLst>
              <a:gd name="T0" fmla="*/ 0 w 478"/>
              <a:gd name="T1" fmla="*/ 2147483647 h 1258"/>
              <a:gd name="T2" fmla="*/ 2147483647 w 478"/>
              <a:gd name="T3" fmla="*/ 0 h 1258"/>
              <a:gd name="T4" fmla="*/ 2147483647 w 478"/>
              <a:gd name="T5" fmla="*/ 2147483647 h 1258"/>
              <a:gd name="T6" fmla="*/ 2147483647 w 478"/>
              <a:gd name="T7" fmla="*/ 2147483647 h 1258"/>
              <a:gd name="T8" fmla="*/ 0 w 478"/>
              <a:gd name="T9" fmla="*/ 2147483647 h 12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8"/>
              <a:gd name="T16" fmla="*/ 0 h 1258"/>
              <a:gd name="T17" fmla="*/ 478 w 478"/>
              <a:gd name="T18" fmla="*/ 1258 h 12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8" h="1258">
                <a:moveTo>
                  <a:pt x="0" y="1040"/>
                </a:moveTo>
                <a:lnTo>
                  <a:pt x="478" y="0"/>
                </a:lnTo>
                <a:lnTo>
                  <a:pt x="472" y="1258"/>
                </a:lnTo>
                <a:lnTo>
                  <a:pt x="41" y="1246"/>
                </a:lnTo>
                <a:lnTo>
                  <a:pt x="0" y="104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7" name="Rectangle 23"/>
          <p:cNvSpPr>
            <a:spLocks noChangeArrowheads="1"/>
          </p:cNvSpPr>
          <p:nvPr/>
        </p:nvSpPr>
        <p:spPr bwMode="auto">
          <a:xfrm>
            <a:off x="2011363" y="3770313"/>
            <a:ext cx="1296987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2958" name="Rectangle 24"/>
          <p:cNvSpPr>
            <a:spLocks noChangeArrowheads="1"/>
          </p:cNvSpPr>
          <p:nvPr/>
        </p:nvSpPr>
        <p:spPr bwMode="auto">
          <a:xfrm>
            <a:off x="1973263" y="3824288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2959" name="Line 25"/>
          <p:cNvSpPr>
            <a:spLocks noChangeShapeType="1"/>
          </p:cNvSpPr>
          <p:nvPr/>
        </p:nvSpPr>
        <p:spPr bwMode="auto">
          <a:xfrm>
            <a:off x="1982788" y="45847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Text Box 26"/>
          <p:cNvSpPr txBox="1">
            <a:spLocks noChangeArrowheads="1"/>
          </p:cNvSpPr>
          <p:nvPr/>
        </p:nvSpPr>
        <p:spPr bwMode="auto">
          <a:xfrm>
            <a:off x="1939925" y="456723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969696"/>
                </a:solidFill>
                <a:latin typeface="Tahoma" pitchFamily="34" charset="0"/>
              </a:rPr>
              <a:t>transport</a:t>
            </a:r>
          </a:p>
        </p:txBody>
      </p:sp>
      <p:sp>
        <p:nvSpPr>
          <p:cNvPr id="82961" name="Line 27"/>
          <p:cNvSpPr>
            <a:spLocks noChangeShapeType="1"/>
          </p:cNvSpPr>
          <p:nvPr/>
        </p:nvSpPr>
        <p:spPr bwMode="auto">
          <a:xfrm>
            <a:off x="1990725" y="49053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2" name="Line 28"/>
          <p:cNvSpPr>
            <a:spLocks noChangeShapeType="1"/>
          </p:cNvSpPr>
          <p:nvPr/>
        </p:nvSpPr>
        <p:spPr bwMode="auto">
          <a:xfrm>
            <a:off x="1976438" y="5214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3" name="Line 29"/>
          <p:cNvSpPr>
            <a:spLocks noChangeShapeType="1"/>
          </p:cNvSpPr>
          <p:nvPr/>
        </p:nvSpPr>
        <p:spPr bwMode="auto">
          <a:xfrm>
            <a:off x="1976438" y="550068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64" name="Text Box 26"/>
          <p:cNvSpPr txBox="1">
            <a:spLocks noChangeArrowheads="1"/>
          </p:cNvSpPr>
          <p:nvPr/>
        </p:nvSpPr>
        <p:spPr bwMode="auto">
          <a:xfrm>
            <a:off x="1974850" y="38147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ahoma" pitchFamily="34" charset="0"/>
              </a:rPr>
              <a:t>application</a:t>
            </a:r>
          </a:p>
        </p:txBody>
      </p:sp>
      <p:sp>
        <p:nvSpPr>
          <p:cNvPr id="82965" name="Text Box 26"/>
          <p:cNvSpPr txBox="1">
            <a:spLocks noChangeArrowheads="1"/>
          </p:cNvSpPr>
          <p:nvPr/>
        </p:nvSpPr>
        <p:spPr bwMode="auto">
          <a:xfrm>
            <a:off x="1930400" y="547211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969696"/>
                </a:solidFill>
                <a:latin typeface="Tahoma" pitchFamily="34" charset="0"/>
              </a:rPr>
              <a:t>physical</a:t>
            </a:r>
          </a:p>
        </p:txBody>
      </p:sp>
      <p:sp>
        <p:nvSpPr>
          <p:cNvPr id="82966" name="Text Box 26"/>
          <p:cNvSpPr txBox="1">
            <a:spLocks noChangeArrowheads="1"/>
          </p:cNvSpPr>
          <p:nvPr/>
        </p:nvSpPr>
        <p:spPr bwMode="auto">
          <a:xfrm>
            <a:off x="1949450" y="51863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969696"/>
                </a:solidFill>
                <a:latin typeface="Tahoma" pitchFamily="34" charset="0"/>
              </a:rPr>
              <a:t>link</a:t>
            </a:r>
          </a:p>
        </p:txBody>
      </p:sp>
      <p:sp>
        <p:nvSpPr>
          <p:cNvPr id="82967" name="Text Box 26"/>
          <p:cNvSpPr txBox="1">
            <a:spLocks noChangeArrowheads="1"/>
          </p:cNvSpPr>
          <p:nvPr/>
        </p:nvSpPr>
        <p:spPr bwMode="auto">
          <a:xfrm>
            <a:off x="1939925" y="489108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969696"/>
                </a:solidFill>
                <a:latin typeface="Tahoma" pitchFamily="34" charset="0"/>
              </a:rPr>
              <a:t>network</a:t>
            </a:r>
          </a:p>
        </p:txBody>
      </p:sp>
      <p:sp>
        <p:nvSpPr>
          <p:cNvPr id="82968" name="Oval 57"/>
          <p:cNvSpPr>
            <a:spLocks noChangeArrowheads="1"/>
          </p:cNvSpPr>
          <p:nvPr/>
        </p:nvSpPr>
        <p:spPr bwMode="auto">
          <a:xfrm>
            <a:off x="2108200" y="4089400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process</a:t>
            </a:r>
          </a:p>
        </p:txBody>
      </p:sp>
      <p:grpSp>
        <p:nvGrpSpPr>
          <p:cNvPr id="82969" name="Group 58"/>
          <p:cNvGrpSpPr>
            <a:grpSpLocks/>
          </p:cNvGrpSpPr>
          <p:nvPr/>
        </p:nvGrpSpPr>
        <p:grpSpPr bwMode="auto">
          <a:xfrm>
            <a:off x="2355850" y="4449763"/>
            <a:ext cx="546100" cy="225425"/>
            <a:chOff x="1287" y="2524"/>
            <a:chExt cx="260" cy="100"/>
          </a:xfrm>
        </p:grpSpPr>
        <p:sp>
          <p:nvSpPr>
            <p:cNvPr id="82999" name="Rectangle 5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00" name="Rectangle 60"/>
            <p:cNvSpPr>
              <a:spLocks noChangeArrowheads="1"/>
            </p:cNvSpPr>
            <p:nvPr/>
          </p:nvSpPr>
          <p:spPr bwMode="auto">
            <a:xfrm>
              <a:off x="1338" y="2537"/>
              <a:ext cx="1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01" name="Rectangle 61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02" name="Rectangle 62"/>
            <p:cNvSpPr>
              <a:spLocks noChangeArrowheads="1"/>
            </p:cNvSpPr>
            <p:nvPr/>
          </p:nvSpPr>
          <p:spPr bwMode="auto">
            <a:xfrm>
              <a:off x="1298" y="2583"/>
              <a:ext cx="26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70" name="Rectangle 23"/>
          <p:cNvSpPr>
            <a:spLocks noChangeArrowheads="1"/>
          </p:cNvSpPr>
          <p:nvPr/>
        </p:nvSpPr>
        <p:spPr bwMode="auto">
          <a:xfrm>
            <a:off x="5673725" y="3741738"/>
            <a:ext cx="1296988" cy="1981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2971" name="Rectangle 24"/>
          <p:cNvSpPr>
            <a:spLocks noChangeArrowheads="1"/>
          </p:cNvSpPr>
          <p:nvPr/>
        </p:nvSpPr>
        <p:spPr bwMode="auto">
          <a:xfrm>
            <a:off x="5635625" y="3795713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2972" name="Line 25"/>
          <p:cNvSpPr>
            <a:spLocks noChangeShapeType="1"/>
          </p:cNvSpPr>
          <p:nvPr/>
        </p:nvSpPr>
        <p:spPr bwMode="auto">
          <a:xfrm>
            <a:off x="5645150" y="45561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73" name="Text Box 26"/>
          <p:cNvSpPr txBox="1">
            <a:spLocks noChangeArrowheads="1"/>
          </p:cNvSpPr>
          <p:nvPr/>
        </p:nvSpPr>
        <p:spPr bwMode="auto">
          <a:xfrm>
            <a:off x="5602288" y="453866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969696"/>
                </a:solidFill>
                <a:latin typeface="Tahoma" pitchFamily="34" charset="0"/>
              </a:rPr>
              <a:t>transport</a:t>
            </a:r>
          </a:p>
        </p:txBody>
      </p:sp>
      <p:sp>
        <p:nvSpPr>
          <p:cNvPr id="82974" name="Line 27"/>
          <p:cNvSpPr>
            <a:spLocks noChangeShapeType="1"/>
          </p:cNvSpPr>
          <p:nvPr/>
        </p:nvSpPr>
        <p:spPr bwMode="auto">
          <a:xfrm>
            <a:off x="5653088" y="48768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75" name="Line 28"/>
          <p:cNvSpPr>
            <a:spLocks noChangeShapeType="1"/>
          </p:cNvSpPr>
          <p:nvPr/>
        </p:nvSpPr>
        <p:spPr bwMode="auto">
          <a:xfrm>
            <a:off x="5638800" y="51863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76" name="Line 29"/>
          <p:cNvSpPr>
            <a:spLocks noChangeShapeType="1"/>
          </p:cNvSpPr>
          <p:nvPr/>
        </p:nvSpPr>
        <p:spPr bwMode="auto">
          <a:xfrm>
            <a:off x="5638800" y="54721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77" name="Text Box 26"/>
          <p:cNvSpPr txBox="1">
            <a:spLocks noChangeArrowheads="1"/>
          </p:cNvSpPr>
          <p:nvPr/>
        </p:nvSpPr>
        <p:spPr bwMode="auto">
          <a:xfrm>
            <a:off x="5637213" y="378618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latin typeface="Tahoma" pitchFamily="34" charset="0"/>
              </a:rPr>
              <a:t>application</a:t>
            </a:r>
          </a:p>
        </p:txBody>
      </p:sp>
      <p:sp>
        <p:nvSpPr>
          <p:cNvPr id="82978" name="Text Box 26"/>
          <p:cNvSpPr txBox="1">
            <a:spLocks noChangeArrowheads="1"/>
          </p:cNvSpPr>
          <p:nvPr/>
        </p:nvSpPr>
        <p:spPr bwMode="auto">
          <a:xfrm>
            <a:off x="5592763" y="544353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969696"/>
                </a:solidFill>
                <a:latin typeface="Tahoma" pitchFamily="34" charset="0"/>
              </a:rPr>
              <a:t>physical</a:t>
            </a:r>
          </a:p>
        </p:txBody>
      </p:sp>
      <p:sp>
        <p:nvSpPr>
          <p:cNvPr id="82979" name="Text Box 26"/>
          <p:cNvSpPr txBox="1">
            <a:spLocks noChangeArrowheads="1"/>
          </p:cNvSpPr>
          <p:nvPr/>
        </p:nvSpPr>
        <p:spPr bwMode="auto">
          <a:xfrm>
            <a:off x="5611813" y="5157788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969696"/>
                </a:solidFill>
                <a:latin typeface="Tahoma" pitchFamily="34" charset="0"/>
              </a:rPr>
              <a:t>link</a:t>
            </a:r>
          </a:p>
        </p:txBody>
      </p:sp>
      <p:sp>
        <p:nvSpPr>
          <p:cNvPr id="82980" name="Text Box 26"/>
          <p:cNvSpPr txBox="1">
            <a:spLocks noChangeArrowheads="1"/>
          </p:cNvSpPr>
          <p:nvPr/>
        </p:nvSpPr>
        <p:spPr bwMode="auto">
          <a:xfrm>
            <a:off x="5602288" y="4862513"/>
            <a:ext cx="13176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400">
                <a:solidFill>
                  <a:srgbClr val="969696"/>
                </a:solidFill>
                <a:latin typeface="Tahoma" pitchFamily="34" charset="0"/>
              </a:rPr>
              <a:t>network</a:t>
            </a:r>
          </a:p>
        </p:txBody>
      </p:sp>
      <p:sp>
        <p:nvSpPr>
          <p:cNvPr id="82981" name="Oval 78"/>
          <p:cNvSpPr>
            <a:spLocks noChangeArrowheads="1"/>
          </p:cNvSpPr>
          <p:nvPr/>
        </p:nvSpPr>
        <p:spPr bwMode="auto">
          <a:xfrm>
            <a:off x="5770563" y="4060825"/>
            <a:ext cx="990600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process</a:t>
            </a:r>
          </a:p>
        </p:txBody>
      </p:sp>
      <p:grpSp>
        <p:nvGrpSpPr>
          <p:cNvPr id="82982" name="Group 79"/>
          <p:cNvGrpSpPr>
            <a:grpSpLocks/>
          </p:cNvGrpSpPr>
          <p:nvPr/>
        </p:nvGrpSpPr>
        <p:grpSpPr bwMode="auto">
          <a:xfrm>
            <a:off x="6018213" y="4421188"/>
            <a:ext cx="546100" cy="225425"/>
            <a:chOff x="1287" y="2524"/>
            <a:chExt cx="260" cy="100"/>
          </a:xfrm>
        </p:grpSpPr>
        <p:sp>
          <p:nvSpPr>
            <p:cNvPr id="82995" name="Rectangle 8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6" name="Rectangle 81"/>
            <p:cNvSpPr>
              <a:spLocks noChangeArrowheads="1"/>
            </p:cNvSpPr>
            <p:nvPr/>
          </p:nvSpPr>
          <p:spPr bwMode="auto">
            <a:xfrm>
              <a:off x="1338" y="2537"/>
              <a:ext cx="156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7" name="Rectangle 82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8" name="Rectangle 83"/>
            <p:cNvSpPr>
              <a:spLocks noChangeArrowheads="1"/>
            </p:cNvSpPr>
            <p:nvPr/>
          </p:nvSpPr>
          <p:spPr bwMode="auto">
            <a:xfrm>
              <a:off x="1298" y="2583"/>
              <a:ext cx="26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83" name="Line 88"/>
          <p:cNvSpPr>
            <a:spLocks noChangeShapeType="1"/>
          </p:cNvSpPr>
          <p:nvPr/>
        </p:nvSpPr>
        <p:spPr bwMode="auto">
          <a:xfrm flipH="1">
            <a:off x="6827838" y="4192588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4" name="Line 89"/>
          <p:cNvSpPr>
            <a:spLocks noChangeShapeType="1"/>
          </p:cNvSpPr>
          <p:nvPr/>
        </p:nvSpPr>
        <p:spPr bwMode="auto">
          <a:xfrm>
            <a:off x="7053263" y="4618038"/>
            <a:ext cx="0" cy="10223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5" name="Line 90"/>
          <p:cNvSpPr>
            <a:spLocks noChangeShapeType="1"/>
          </p:cNvSpPr>
          <p:nvPr/>
        </p:nvSpPr>
        <p:spPr bwMode="auto">
          <a:xfrm flipH="1">
            <a:off x="7077075" y="5118100"/>
            <a:ext cx="60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6" name="Text Box 56"/>
          <p:cNvSpPr txBox="1">
            <a:spLocks noChangeArrowheads="1"/>
          </p:cNvSpPr>
          <p:nvPr/>
        </p:nvSpPr>
        <p:spPr bwMode="auto">
          <a:xfrm>
            <a:off x="3990975" y="3873500"/>
            <a:ext cx="91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i="1">
                <a:solidFill>
                  <a:srgbClr val="CC0000"/>
                </a:solidFill>
              </a:rPr>
              <a:t>socket</a:t>
            </a:r>
          </a:p>
        </p:txBody>
      </p:sp>
      <p:sp>
        <p:nvSpPr>
          <p:cNvPr id="82987" name="Line 92"/>
          <p:cNvSpPr>
            <a:spLocks noChangeShapeType="1"/>
          </p:cNvSpPr>
          <p:nvPr/>
        </p:nvSpPr>
        <p:spPr bwMode="auto">
          <a:xfrm flipV="1">
            <a:off x="2994025" y="4073525"/>
            <a:ext cx="968375" cy="4349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88" name="Line 93"/>
          <p:cNvSpPr>
            <a:spLocks noChangeShapeType="1"/>
          </p:cNvSpPr>
          <p:nvPr/>
        </p:nvSpPr>
        <p:spPr bwMode="auto">
          <a:xfrm flipH="1" flipV="1">
            <a:off x="4929188" y="4062413"/>
            <a:ext cx="968375" cy="4349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989" name="Group 96"/>
          <p:cNvGrpSpPr>
            <a:grpSpLocks/>
          </p:cNvGrpSpPr>
          <p:nvPr/>
        </p:nvGrpSpPr>
        <p:grpSpPr bwMode="auto">
          <a:xfrm>
            <a:off x="784225" y="5127625"/>
            <a:ext cx="719138" cy="773113"/>
            <a:chOff x="-44" y="1473"/>
            <a:chExt cx="981" cy="1105"/>
          </a:xfrm>
        </p:grpSpPr>
        <p:pic>
          <p:nvPicPr>
            <p:cNvPr id="82993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94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90" name="Group 99"/>
          <p:cNvGrpSpPr>
            <a:grpSpLocks/>
          </p:cNvGrpSpPr>
          <p:nvPr/>
        </p:nvGrpSpPr>
        <p:grpSpPr bwMode="auto">
          <a:xfrm flipH="1">
            <a:off x="7480300" y="5322888"/>
            <a:ext cx="719138" cy="773112"/>
            <a:chOff x="-44" y="1473"/>
            <a:chExt cx="981" cy="1105"/>
          </a:xfrm>
        </p:grpSpPr>
        <p:pic>
          <p:nvPicPr>
            <p:cNvPr id="82991" name="Picture 100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92" name="Freeform 10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4985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C0300914-6CF5-4197-A340-334B8255D71D}" type="slidenum">
              <a:rPr lang="en-US"/>
              <a:pPr/>
              <a:t>100</a:t>
            </a:fld>
            <a:endParaRPr lang="en-US"/>
          </a:p>
        </p:txBody>
      </p:sp>
      <p:pic>
        <p:nvPicPr>
          <p:cNvPr id="249859" name="Picture 16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868363"/>
            <a:ext cx="63992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860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96850"/>
            <a:ext cx="7772400" cy="903288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Socket programming </a:t>
            </a:r>
            <a:r>
              <a:rPr lang="en-US" sz="4000" i="1" smtClean="0">
                <a:solidFill>
                  <a:srgbClr val="CC0000"/>
                </a:solidFill>
                <a:ea typeface="ＭＳ Ｐゴシック" pitchFamily="34" charset="-128"/>
              </a:rPr>
              <a:t>with TCP</a:t>
            </a: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2498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352550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client must contact server</a:t>
            </a:r>
          </a:p>
          <a:p>
            <a:r>
              <a:rPr lang="en-US" sz="2200" smtClean="0">
                <a:ea typeface="ＭＳ Ｐゴシック" pitchFamily="34" charset="-128"/>
              </a:rPr>
              <a:t>server process must first be running</a:t>
            </a:r>
          </a:p>
          <a:p>
            <a:r>
              <a:rPr lang="en-US" sz="2200" smtClean="0">
                <a:ea typeface="ＭＳ Ｐゴシック" pitchFamily="34" charset="-128"/>
              </a:rPr>
              <a:t>server must have created socket (door) that welcomes client</a:t>
            </a:r>
            <a:r>
              <a:rPr lang="ja-JP" altLang="en-US" sz="2200" smtClean="0">
                <a:ea typeface="ＭＳ Ｐゴシック" pitchFamily="34" charset="-128"/>
              </a:rPr>
              <a:t>’</a:t>
            </a:r>
            <a:r>
              <a:rPr lang="en-US" altLang="ja-JP" sz="2200" smtClean="0">
                <a:ea typeface="ＭＳ Ｐゴシック" pitchFamily="34" charset="-128"/>
              </a:rPr>
              <a:t>s contact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client contacts server by:</a:t>
            </a:r>
          </a:p>
          <a:p>
            <a:r>
              <a:rPr lang="en-US" sz="2200" smtClean="0">
                <a:ea typeface="ＭＳ Ｐゴシック" pitchFamily="34" charset="-128"/>
              </a:rPr>
              <a:t>Creating TCP socket, specifying IP address, port number of server process</a:t>
            </a:r>
          </a:p>
          <a:p>
            <a:r>
              <a:rPr lang="en-US" sz="2200" i="1" smtClean="0">
                <a:solidFill>
                  <a:srgbClr val="CC0000"/>
                </a:solidFill>
                <a:ea typeface="ＭＳ Ｐゴシック" pitchFamily="34" charset="-128"/>
              </a:rPr>
              <a:t>when client creates socket:</a:t>
            </a:r>
            <a:r>
              <a:rPr lang="en-US" sz="2200" smtClean="0">
                <a:ea typeface="ＭＳ Ｐゴシック" pitchFamily="34" charset="-128"/>
              </a:rPr>
              <a:t> client TCP establishes connection to server TCP</a:t>
            </a:r>
          </a:p>
          <a:p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2498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90650"/>
            <a:ext cx="3962400" cy="3000375"/>
          </a:xfrm>
        </p:spPr>
        <p:txBody>
          <a:bodyPr/>
          <a:lstStyle/>
          <a:p>
            <a:r>
              <a:rPr lang="en-US" sz="2200" smtClean="0">
                <a:ea typeface="ＭＳ Ｐゴシック" pitchFamily="34" charset="-128"/>
              </a:rPr>
              <a:t>when contacted by client, </a:t>
            </a:r>
            <a:r>
              <a:rPr lang="en-US" sz="2200" i="1" smtClean="0">
                <a:solidFill>
                  <a:srgbClr val="CC0000"/>
                </a:solidFill>
                <a:ea typeface="ＭＳ Ｐゴシック" pitchFamily="34" charset="-128"/>
              </a:rPr>
              <a:t>server TCP creates new socket</a:t>
            </a:r>
            <a:r>
              <a:rPr lang="en-US" sz="2200" smtClean="0">
                <a:ea typeface="ＭＳ Ｐゴシック" pitchFamily="34" charset="-128"/>
              </a:rPr>
              <a:t> for server process to communicate with that particular client</a:t>
            </a:r>
          </a:p>
          <a:p>
            <a:pPr lvl="1"/>
            <a:r>
              <a:rPr lang="en-US" sz="2200" smtClean="0">
                <a:ea typeface="ＭＳ Ｐゴシック" pitchFamily="34" charset="-128"/>
              </a:rPr>
              <a:t>allows server to talk with multiple clients</a:t>
            </a:r>
          </a:p>
          <a:p>
            <a:pPr lvl="1"/>
            <a:r>
              <a:rPr lang="en-US" sz="2200" smtClean="0">
                <a:ea typeface="ＭＳ Ｐゴシック" pitchFamily="34" charset="-128"/>
              </a:rPr>
              <a:t>source port numbers used to distinguish clients (more in Chap 3)</a:t>
            </a:r>
            <a:endParaRPr lang="en-US" sz="2200" i="1" smtClean="0">
              <a:ea typeface="ＭＳ Ｐゴシック" pitchFamily="34" charset="-128"/>
            </a:endParaRPr>
          </a:p>
        </p:txBody>
      </p:sp>
      <p:sp>
        <p:nvSpPr>
          <p:cNvPr id="249863" name="Text Box 6"/>
          <p:cNvSpPr txBox="1">
            <a:spLocks noChangeArrowheads="1"/>
          </p:cNvSpPr>
          <p:nvPr/>
        </p:nvSpPr>
        <p:spPr bwMode="auto">
          <a:xfrm>
            <a:off x="4733925" y="4964113"/>
            <a:ext cx="404336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0099"/>
                </a:solidFill>
                <a:latin typeface="Gill Sans MT" pitchFamily="34" charset="0"/>
              </a:rPr>
              <a:t>TCP provides reliable, in-order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0099"/>
                </a:solidFill>
                <a:latin typeface="Gill Sans MT" pitchFamily="34" charset="0"/>
              </a:rPr>
              <a:t>byte-stream transfer (</a:t>
            </a:r>
            <a:r>
              <a:rPr lang="ja-JP" altLang="en-US" sz="2400">
                <a:solidFill>
                  <a:srgbClr val="000099"/>
                </a:solidFill>
                <a:latin typeface="Gill Sans MT" pitchFamily="34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pitchFamily="34" charset="0"/>
              </a:rPr>
              <a:t>pipe</a:t>
            </a:r>
            <a:r>
              <a:rPr lang="ja-JP" altLang="en-US" sz="2400">
                <a:solidFill>
                  <a:srgbClr val="000099"/>
                </a:solidFill>
                <a:latin typeface="Gill Sans MT" pitchFamily="34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pitchFamily="34" charset="0"/>
              </a:rPr>
              <a:t>)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0099"/>
                </a:solidFill>
                <a:latin typeface="Gill Sans MT" pitchFamily="34" charset="0"/>
              </a:rPr>
              <a:t>between client and server</a:t>
            </a:r>
          </a:p>
        </p:txBody>
      </p:sp>
      <p:grpSp>
        <p:nvGrpSpPr>
          <p:cNvPr id="249864" name="Group 8"/>
          <p:cNvGrpSpPr>
            <a:grpSpLocks/>
          </p:cNvGrpSpPr>
          <p:nvPr/>
        </p:nvGrpSpPr>
        <p:grpSpPr bwMode="auto">
          <a:xfrm>
            <a:off x="4605338" y="4521200"/>
            <a:ext cx="2862262" cy="460375"/>
            <a:chOff x="-9" y="3823"/>
            <a:chExt cx="1803" cy="290"/>
          </a:xfrm>
        </p:grpSpPr>
        <p:sp>
          <p:nvSpPr>
            <p:cNvPr id="249865" name="Rectangle 9"/>
            <p:cNvSpPr>
              <a:spLocks noChangeArrowheads="1"/>
            </p:cNvSpPr>
            <p:nvPr/>
          </p:nvSpPr>
          <p:spPr bwMode="auto">
            <a:xfrm>
              <a:off x="96" y="3825"/>
              <a:ext cx="11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buClr>
                  <a:srgbClr val="3333CC"/>
                </a:buClr>
              </a:pPr>
              <a:endParaRPr lang="en-US" sz="240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49866" name="Text Box 10"/>
            <p:cNvSpPr txBox="1">
              <a:spLocks noChangeArrowheads="1"/>
            </p:cNvSpPr>
            <p:nvPr/>
          </p:nvSpPr>
          <p:spPr bwMode="auto">
            <a:xfrm>
              <a:off x="-9" y="3823"/>
              <a:ext cx="18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rgbClr val="CC0000"/>
                  </a:solidFill>
                  <a:latin typeface="Gill Sans MT" pitchFamily="34" charset="0"/>
                </a:rPr>
                <a:t>application viewpoint: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5088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584AF358-0F77-448B-95AB-8C29FAEF0A72}" type="slidenum">
              <a:rPr lang="en-US"/>
              <a:pPr/>
              <a:t>101</a:t>
            </a:fld>
            <a:endParaRPr lang="en-US"/>
          </a:p>
        </p:txBody>
      </p:sp>
      <p:sp>
        <p:nvSpPr>
          <p:cNvPr id="250883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88900"/>
            <a:ext cx="7772400" cy="947738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Client/server socket interaction: TCP</a:t>
            </a: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57313" y="3016250"/>
            <a:ext cx="1931987" cy="930275"/>
            <a:chOff x="827" y="2027"/>
            <a:chExt cx="1217" cy="586"/>
          </a:xfrm>
        </p:grpSpPr>
        <p:sp>
          <p:nvSpPr>
            <p:cNvPr id="250921" name="Text Box 4"/>
            <p:cNvSpPr txBox="1">
              <a:spLocks noChangeArrowheads="1"/>
            </p:cNvSpPr>
            <p:nvPr/>
          </p:nvSpPr>
          <p:spPr bwMode="auto">
            <a:xfrm>
              <a:off x="827" y="2027"/>
              <a:ext cx="105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wait for incoming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connection request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0922" name="Text Box 5"/>
            <p:cNvSpPr txBox="1">
              <a:spLocks noChangeArrowheads="1"/>
            </p:cNvSpPr>
            <p:nvPr/>
          </p:nvSpPr>
          <p:spPr bwMode="auto">
            <a:xfrm>
              <a:off x="828" y="2283"/>
              <a:ext cx="12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CC0000"/>
                  </a:solidFill>
                </a:rPr>
                <a:t>connectionSocket =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CC0000"/>
                  </a:solidFill>
                </a:rPr>
                <a:t>serverSocket.accept()</a:t>
              </a:r>
              <a:endParaRPr lang="en-US" sz="24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338263" y="1776413"/>
            <a:ext cx="2357437" cy="1317625"/>
            <a:chOff x="821" y="1246"/>
            <a:chExt cx="1485" cy="830"/>
          </a:xfrm>
        </p:grpSpPr>
        <p:grpSp>
          <p:nvGrpSpPr>
            <p:cNvPr id="250917" name="Group 7"/>
            <p:cNvGrpSpPr>
              <a:grpSpLocks/>
            </p:cNvGrpSpPr>
            <p:nvPr/>
          </p:nvGrpSpPr>
          <p:grpSpPr bwMode="auto">
            <a:xfrm>
              <a:off x="821" y="1246"/>
              <a:ext cx="1485" cy="586"/>
              <a:chOff x="329" y="1270"/>
              <a:chExt cx="1485" cy="586"/>
            </a:xfrm>
          </p:grpSpPr>
          <p:sp>
            <p:nvSpPr>
              <p:cNvPr id="250919" name="Text Box 8"/>
              <p:cNvSpPr txBox="1">
                <a:spLocks noChangeArrowheads="1"/>
              </p:cNvSpPr>
              <p:nvPr/>
            </p:nvSpPr>
            <p:spPr bwMode="auto">
              <a:xfrm>
                <a:off x="329" y="1270"/>
                <a:ext cx="1213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</a:rPr>
                  <a:t>create socket,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</a:rPr>
                  <a:t>port=</a:t>
                </a:r>
                <a:r>
                  <a:rPr lang="en-US" sz="1400" b="1">
                    <a:solidFill>
                      <a:srgbClr val="000000"/>
                    </a:solidFill>
                    <a:latin typeface="Courier New" pitchFamily="49" charset="0"/>
                  </a:rPr>
                  <a:t>x</a:t>
                </a:r>
                <a:r>
                  <a:rPr lang="en-US" sz="1400">
                    <a:solidFill>
                      <a:srgbClr val="000000"/>
                    </a:solidFill>
                  </a:rPr>
                  <a:t>, for incoming request:</a:t>
                </a: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920" name="Text Box 9"/>
              <p:cNvSpPr txBox="1">
                <a:spLocks noChangeArrowheads="1"/>
              </p:cNvSpPr>
              <p:nvPr/>
            </p:nvSpPr>
            <p:spPr bwMode="auto">
              <a:xfrm>
                <a:off x="333" y="1662"/>
                <a:ext cx="148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en-US" sz="1400">
                    <a:solidFill>
                      <a:srgbClr val="CC0000"/>
                    </a:solidFill>
                  </a:rPr>
                  <a:t>serverSocket = socket()</a:t>
                </a:r>
                <a:endParaRPr lang="en-US" sz="2400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50918" name="Line 10"/>
            <p:cNvSpPr>
              <a:spLocks noChangeShapeType="1"/>
            </p:cNvSpPr>
            <p:nvPr/>
          </p:nvSpPr>
          <p:spPr bwMode="auto">
            <a:xfrm>
              <a:off x="1284" y="1872"/>
              <a:ext cx="0" cy="20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135563" y="3024188"/>
            <a:ext cx="2357437" cy="728662"/>
            <a:chOff x="3333" y="1204"/>
            <a:chExt cx="1485" cy="459"/>
          </a:xfrm>
        </p:grpSpPr>
        <p:sp>
          <p:nvSpPr>
            <p:cNvPr id="250915" name="Text Box 12"/>
            <p:cNvSpPr txBox="1">
              <a:spLocks noChangeArrowheads="1"/>
            </p:cNvSpPr>
            <p:nvPr/>
          </p:nvSpPr>
          <p:spPr bwMode="auto">
            <a:xfrm>
              <a:off x="3335" y="1204"/>
              <a:ext cx="145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create socket,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connect to </a:t>
              </a:r>
              <a:r>
                <a:rPr lang="en-US" sz="1400" b="1">
                  <a:solidFill>
                    <a:srgbClr val="000000"/>
                  </a:solidFill>
                  <a:latin typeface="Courier New" pitchFamily="49" charset="0"/>
                </a:rPr>
                <a:t>hostid</a:t>
              </a:r>
              <a:r>
                <a:rPr lang="en-US" sz="1400">
                  <a:solidFill>
                    <a:srgbClr val="000000"/>
                  </a:solidFill>
                </a:rPr>
                <a:t>, port=</a:t>
              </a:r>
              <a:r>
                <a:rPr lang="en-US" sz="1400" b="1">
                  <a:solidFill>
                    <a:srgbClr val="000000"/>
                  </a:solidFill>
                  <a:latin typeface="Courier New" pitchFamily="49" charset="0"/>
                </a:rPr>
                <a:t>x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0916" name="Text Box 13"/>
            <p:cNvSpPr txBox="1">
              <a:spLocks noChangeArrowheads="1"/>
            </p:cNvSpPr>
            <p:nvPr/>
          </p:nvSpPr>
          <p:spPr bwMode="auto">
            <a:xfrm>
              <a:off x="3333" y="1469"/>
              <a:ext cx="148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CC0000"/>
                  </a:solidFill>
                </a:rPr>
                <a:t>clientSocket = socket()</a:t>
              </a:r>
              <a:endParaRPr lang="en-US" sz="24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50887" name="Text Box 22"/>
          <p:cNvSpPr txBox="1">
            <a:spLocks noChangeArrowheads="1"/>
          </p:cNvSpPr>
          <p:nvPr/>
        </p:nvSpPr>
        <p:spPr bwMode="auto">
          <a:xfrm>
            <a:off x="725488" y="1139825"/>
            <a:ext cx="353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Gill Sans MT" pitchFamily="34" charset="0"/>
              </a:rPr>
              <a:t>server</a:t>
            </a:r>
            <a:r>
              <a:rPr lang="en-US" sz="2400">
                <a:solidFill>
                  <a:srgbClr val="000000"/>
                </a:solidFill>
                <a:latin typeface="Gill Sans MT" pitchFamily="34" charset="0"/>
              </a:rPr>
              <a:t> (running</a:t>
            </a: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 on</a:t>
            </a:r>
            <a:r>
              <a:rPr lang="en-US" sz="18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1800" b="1">
                <a:solidFill>
                  <a:srgbClr val="000000"/>
                </a:solidFill>
                <a:latin typeface="Courier New" pitchFamily="49" charset="0"/>
              </a:rPr>
              <a:t>hostid</a:t>
            </a:r>
            <a:r>
              <a:rPr lang="en-US" sz="2400">
                <a:solidFill>
                  <a:srgbClr val="000000"/>
                </a:solidFill>
                <a:latin typeface="Gill Sans MT" pitchFamily="34" charset="0"/>
              </a:rPr>
              <a:t>)</a:t>
            </a:r>
          </a:p>
        </p:txBody>
      </p:sp>
      <p:sp>
        <p:nvSpPr>
          <p:cNvPr id="250888" name="Text Box 23"/>
          <p:cNvSpPr txBox="1">
            <a:spLocks noChangeArrowheads="1"/>
          </p:cNvSpPr>
          <p:nvPr/>
        </p:nvSpPr>
        <p:spPr bwMode="auto">
          <a:xfrm>
            <a:off x="5411788" y="1135063"/>
            <a:ext cx="962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Gill Sans MT" pitchFamily="34" charset="0"/>
              </a:rPr>
              <a:t>client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2978150" y="3808413"/>
            <a:ext cx="4041775" cy="1371600"/>
            <a:chOff x="1848" y="2526"/>
            <a:chExt cx="2546" cy="864"/>
          </a:xfrm>
        </p:grpSpPr>
        <p:sp>
          <p:nvSpPr>
            <p:cNvPr id="250910" name="Line 25"/>
            <p:cNvSpPr>
              <a:spLocks noChangeShapeType="1"/>
            </p:cNvSpPr>
            <p:nvPr/>
          </p:nvSpPr>
          <p:spPr bwMode="auto">
            <a:xfrm flipH="1">
              <a:off x="3792" y="2964"/>
              <a:ext cx="6" cy="42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50911" name="Group 26"/>
            <p:cNvGrpSpPr>
              <a:grpSpLocks/>
            </p:cNvGrpSpPr>
            <p:nvPr/>
          </p:nvGrpSpPr>
          <p:grpSpPr bwMode="auto">
            <a:xfrm>
              <a:off x="1848" y="2526"/>
              <a:ext cx="2546" cy="516"/>
              <a:chOff x="1848" y="2526"/>
              <a:chExt cx="2546" cy="516"/>
            </a:xfrm>
          </p:grpSpPr>
          <p:sp>
            <p:nvSpPr>
              <p:cNvPr id="250912" name="Text Box 27"/>
              <p:cNvSpPr txBox="1">
                <a:spLocks noChangeArrowheads="1"/>
              </p:cNvSpPr>
              <p:nvPr/>
            </p:nvSpPr>
            <p:spPr bwMode="auto">
              <a:xfrm>
                <a:off x="3335" y="2675"/>
                <a:ext cx="105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</a:rPr>
                  <a:t>send request using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CC0000"/>
                    </a:solidFill>
                  </a:rPr>
                  <a:t>clientSocket</a:t>
                </a:r>
                <a:endParaRPr lang="en-US" sz="2400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913" name="Line 28"/>
              <p:cNvSpPr>
                <a:spLocks noChangeShapeType="1"/>
              </p:cNvSpPr>
              <p:nvPr/>
            </p:nvSpPr>
            <p:spPr bwMode="auto">
              <a:xfrm>
                <a:off x="3792" y="2526"/>
                <a:ext cx="0" cy="204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0914" name="Line 29"/>
              <p:cNvSpPr>
                <a:spLocks noChangeShapeType="1"/>
              </p:cNvSpPr>
              <p:nvPr/>
            </p:nvSpPr>
            <p:spPr bwMode="auto">
              <a:xfrm flipH="1">
                <a:off x="1848" y="2790"/>
                <a:ext cx="1518" cy="252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1347788" y="3903663"/>
            <a:ext cx="4097337" cy="1487487"/>
            <a:chOff x="821" y="2586"/>
            <a:chExt cx="2581" cy="937"/>
          </a:xfrm>
        </p:grpSpPr>
        <p:sp>
          <p:nvSpPr>
            <p:cNvPr id="250905" name="Text Box 31"/>
            <p:cNvSpPr txBox="1">
              <a:spLocks noChangeArrowheads="1"/>
            </p:cNvSpPr>
            <p:nvPr/>
          </p:nvSpPr>
          <p:spPr bwMode="auto">
            <a:xfrm>
              <a:off x="821" y="2789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read request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CC0000"/>
                  </a:solidFill>
                </a:rPr>
                <a:t>connectionSocke</a:t>
              </a:r>
              <a:r>
                <a:rPr lang="en-US" sz="1400">
                  <a:solidFill>
                    <a:srgbClr val="FF0000"/>
                  </a:solidFill>
                </a:rPr>
                <a:t>t</a:t>
              </a: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0906" name="Text Box 32"/>
            <p:cNvSpPr txBox="1">
              <a:spLocks noChangeArrowheads="1"/>
            </p:cNvSpPr>
            <p:nvPr/>
          </p:nvSpPr>
          <p:spPr bwMode="auto">
            <a:xfrm>
              <a:off x="851" y="3197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write reply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CC0000"/>
                  </a:solidFill>
                </a:rPr>
                <a:t>connectionSocket</a:t>
              </a:r>
              <a:endParaRPr lang="en-US" sz="24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50907" name="Line 33"/>
            <p:cNvSpPr>
              <a:spLocks noChangeShapeType="1"/>
            </p:cNvSpPr>
            <p:nvPr/>
          </p:nvSpPr>
          <p:spPr bwMode="auto">
            <a:xfrm>
              <a:off x="1278" y="2586"/>
              <a:ext cx="0" cy="24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0908" name="Line 34"/>
            <p:cNvSpPr>
              <a:spLocks noChangeShapeType="1"/>
            </p:cNvSpPr>
            <p:nvPr/>
          </p:nvSpPr>
          <p:spPr bwMode="auto">
            <a:xfrm flipH="1">
              <a:off x="1284" y="3090"/>
              <a:ext cx="6" cy="15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0909" name="Line 35"/>
            <p:cNvSpPr>
              <a:spLocks noChangeShapeType="1"/>
            </p:cNvSpPr>
            <p:nvPr/>
          </p:nvSpPr>
          <p:spPr bwMode="auto">
            <a:xfrm>
              <a:off x="1866" y="3306"/>
              <a:ext cx="1536" cy="18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250891" name="Picture 45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88" y="758825"/>
            <a:ext cx="7313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892" name="Line 49"/>
          <p:cNvSpPr>
            <a:spLocks noChangeShapeType="1"/>
          </p:cNvSpPr>
          <p:nvPr/>
        </p:nvSpPr>
        <p:spPr bwMode="auto">
          <a:xfrm>
            <a:off x="804863" y="1589088"/>
            <a:ext cx="3341687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2967038" y="3103563"/>
            <a:ext cx="2200275" cy="587375"/>
            <a:chOff x="3043" y="1189"/>
            <a:chExt cx="1386" cy="370"/>
          </a:xfrm>
        </p:grpSpPr>
        <p:sp>
          <p:nvSpPr>
            <p:cNvPr id="250903" name="Line 37"/>
            <p:cNvSpPr>
              <a:spLocks noChangeShapeType="1"/>
            </p:cNvSpPr>
            <p:nvPr/>
          </p:nvSpPr>
          <p:spPr bwMode="auto">
            <a:xfrm>
              <a:off x="3043" y="1372"/>
              <a:ext cx="138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0904" name="Text Box 38"/>
            <p:cNvSpPr txBox="1">
              <a:spLocks noChangeArrowheads="1"/>
            </p:cNvSpPr>
            <p:nvPr/>
          </p:nvSpPr>
          <p:spPr bwMode="auto">
            <a:xfrm>
              <a:off x="3106" y="1189"/>
              <a:ext cx="1204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CC0000"/>
                  </a:solidFill>
                </a:rPr>
                <a:t>TCP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CC0000"/>
                  </a:solidFill>
                </a:rPr>
                <a:t>connection setup</a:t>
              </a:r>
              <a:endParaRPr lang="en-US" sz="2400">
                <a:solidFill>
                  <a:srgbClr val="CC0000"/>
                </a:solidFill>
              </a:endParaRPr>
            </a:p>
          </p:txBody>
        </p:sp>
      </p:grpSp>
      <p:sp>
        <p:nvSpPr>
          <p:cNvPr id="250894" name="Line 50"/>
          <p:cNvSpPr>
            <a:spLocks noChangeShapeType="1"/>
          </p:cNvSpPr>
          <p:nvPr/>
        </p:nvSpPr>
        <p:spPr bwMode="auto">
          <a:xfrm>
            <a:off x="5545138" y="1600200"/>
            <a:ext cx="6762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298575" y="4251325"/>
            <a:ext cx="5440363" cy="1951038"/>
            <a:chOff x="832" y="2713"/>
            <a:chExt cx="3427" cy="1229"/>
          </a:xfrm>
        </p:grpSpPr>
        <p:sp>
          <p:nvSpPr>
            <p:cNvPr id="250896" name="Text Box 15"/>
            <p:cNvSpPr txBox="1">
              <a:spLocks noChangeArrowheads="1"/>
            </p:cNvSpPr>
            <p:nvPr/>
          </p:nvSpPr>
          <p:spPr bwMode="auto">
            <a:xfrm>
              <a:off x="867" y="3514"/>
              <a:ext cx="99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close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CC0000"/>
                  </a:solidFill>
                </a:rPr>
                <a:t>connectionSocket</a:t>
              </a:r>
              <a:endParaRPr lang="en-US" sz="24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50897" name="Line 16"/>
            <p:cNvSpPr>
              <a:spLocks noChangeShapeType="1"/>
            </p:cNvSpPr>
            <p:nvPr/>
          </p:nvSpPr>
          <p:spPr bwMode="auto">
            <a:xfrm>
              <a:off x="1318" y="3437"/>
              <a:ext cx="0" cy="20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50898" name="Freeform 17"/>
            <p:cNvSpPr>
              <a:spLocks/>
            </p:cNvSpPr>
            <p:nvPr/>
          </p:nvSpPr>
          <p:spPr bwMode="auto">
            <a:xfrm>
              <a:off x="832" y="2713"/>
              <a:ext cx="492" cy="306"/>
            </a:xfrm>
            <a:custGeom>
              <a:avLst/>
              <a:gdLst>
                <a:gd name="T0" fmla="*/ 492 w 492"/>
                <a:gd name="T1" fmla="*/ 0 h 2112"/>
                <a:gd name="T2" fmla="*/ 492 w 492"/>
                <a:gd name="T3" fmla="*/ 0 h 2112"/>
                <a:gd name="T4" fmla="*/ 0 w 492"/>
                <a:gd name="T5" fmla="*/ 0 h 2112"/>
                <a:gd name="T6" fmla="*/ 0 w 492"/>
                <a:gd name="T7" fmla="*/ 0 h 2112"/>
                <a:gd name="T8" fmla="*/ 402 w 492"/>
                <a:gd name="T9" fmla="*/ 0 h 2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2112"/>
                <a:gd name="T17" fmla="*/ 492 w 492"/>
                <a:gd name="T18" fmla="*/ 2112 h 2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2112">
                  <a:moveTo>
                    <a:pt x="492" y="1968"/>
                  </a:moveTo>
                  <a:lnTo>
                    <a:pt x="492" y="2112"/>
                  </a:lnTo>
                  <a:lnTo>
                    <a:pt x="0" y="2112"/>
                  </a:lnTo>
                  <a:lnTo>
                    <a:pt x="0" y="0"/>
                  </a:lnTo>
                  <a:lnTo>
                    <a:pt x="402" y="0"/>
                  </a:lnTo>
                </a:path>
              </a:pathLst>
            </a:cu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50899" name="Group 18"/>
            <p:cNvGrpSpPr>
              <a:grpSpLocks/>
            </p:cNvGrpSpPr>
            <p:nvPr/>
          </p:nvGrpSpPr>
          <p:grpSpPr bwMode="auto">
            <a:xfrm>
              <a:off x="3393" y="3250"/>
              <a:ext cx="866" cy="692"/>
              <a:chOff x="3365" y="3377"/>
              <a:chExt cx="866" cy="692"/>
            </a:xfrm>
          </p:grpSpPr>
          <p:sp>
            <p:nvSpPr>
              <p:cNvPr id="250900" name="Text Box 19"/>
              <p:cNvSpPr txBox="1">
                <a:spLocks noChangeArrowheads="1"/>
              </p:cNvSpPr>
              <p:nvPr/>
            </p:nvSpPr>
            <p:spPr bwMode="auto">
              <a:xfrm>
                <a:off x="3365" y="3377"/>
                <a:ext cx="86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</a:rPr>
                  <a:t>read reply from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CC0000"/>
                    </a:solidFill>
                  </a:rPr>
                  <a:t>clientSocket</a:t>
                </a:r>
                <a:endParaRPr lang="en-US" sz="2400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901" name="Text Box 20"/>
              <p:cNvSpPr txBox="1">
                <a:spLocks noChangeArrowheads="1"/>
              </p:cNvSpPr>
              <p:nvPr/>
            </p:nvSpPr>
            <p:spPr bwMode="auto">
              <a:xfrm>
                <a:off x="3389" y="3743"/>
                <a:ext cx="719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000000"/>
                    </a:solidFill>
                  </a:rPr>
                  <a:t>close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>
                    <a:solidFill>
                      <a:srgbClr val="CC0000"/>
                    </a:solidFill>
                  </a:rPr>
                  <a:t>clientSocket</a:t>
                </a:r>
                <a:endParaRPr lang="en-US" sz="2400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902" name="Line 21"/>
              <p:cNvSpPr>
                <a:spLocks noChangeShapeType="1"/>
              </p:cNvSpPr>
              <p:nvPr/>
            </p:nvSpPr>
            <p:spPr bwMode="auto">
              <a:xfrm>
                <a:off x="3816" y="3690"/>
                <a:ext cx="0" cy="204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5190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2090AED5-0B0B-449B-942D-254880D0C0D2}" type="slidenum">
              <a:rPr lang="en-US"/>
              <a:pPr/>
              <a:t>102</a:t>
            </a:fld>
            <a:endParaRPr lang="en-US"/>
          </a:p>
        </p:txBody>
      </p:sp>
      <p:sp>
        <p:nvSpPr>
          <p:cNvPr id="251907" name="Rectangle 2"/>
          <p:cNvSpPr>
            <a:spLocks noChangeArrowheads="1"/>
          </p:cNvSpPr>
          <p:nvPr/>
        </p:nvSpPr>
        <p:spPr bwMode="auto">
          <a:xfrm>
            <a:off x="422275" y="88900"/>
            <a:ext cx="77724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Example  app: TCP client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251908" name="TextBox 1"/>
          <p:cNvSpPr txBox="1">
            <a:spLocks noChangeArrowheads="1"/>
          </p:cNvSpPr>
          <p:nvPr/>
        </p:nvSpPr>
        <p:spPr bwMode="auto">
          <a:xfrm>
            <a:off x="2705100" y="1651000"/>
            <a:ext cx="5894388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en-US"/>
              <a:t>from socket import *</a:t>
            </a:r>
          </a:p>
          <a:p>
            <a:pPr>
              <a:lnSpc>
                <a:spcPts val="2800"/>
              </a:lnSpc>
            </a:pPr>
            <a:r>
              <a:rPr lang="en-US"/>
              <a:t>serverName = </a:t>
            </a:r>
            <a:r>
              <a:rPr lang="en-US" altLang="en-US"/>
              <a:t>’</a:t>
            </a:r>
            <a:r>
              <a:rPr lang="en-US" altLang="ja-JP"/>
              <a:t>servername</a:t>
            </a:r>
            <a:r>
              <a:rPr lang="en-US" altLang="en-US"/>
              <a:t>’</a:t>
            </a:r>
            <a:endParaRPr lang="en-US" altLang="ja-JP"/>
          </a:p>
          <a:p>
            <a:pPr>
              <a:lnSpc>
                <a:spcPts val="2800"/>
              </a:lnSpc>
            </a:pPr>
            <a:r>
              <a:rPr lang="en-US"/>
              <a:t>serverPort = 12000</a:t>
            </a:r>
          </a:p>
          <a:p>
            <a:pPr>
              <a:lnSpc>
                <a:spcPts val="2800"/>
              </a:lnSpc>
            </a:pPr>
            <a:r>
              <a:rPr lang="en-US"/>
              <a:t>clientSocket = socket(AF_INET, SOCK_STREAM)</a:t>
            </a:r>
          </a:p>
          <a:p>
            <a:pPr>
              <a:lnSpc>
                <a:spcPts val="2800"/>
              </a:lnSpc>
            </a:pPr>
            <a:r>
              <a:rPr lang="en-US"/>
              <a:t>clientSocket.connect((serverName,serverPort))</a:t>
            </a:r>
          </a:p>
          <a:p>
            <a:pPr>
              <a:lnSpc>
                <a:spcPts val="2800"/>
              </a:lnSpc>
            </a:pPr>
            <a:r>
              <a:rPr lang="en-US"/>
              <a:t>sentence = raw_input(</a:t>
            </a:r>
            <a:r>
              <a:rPr lang="en-US" altLang="en-US"/>
              <a:t>‘</a:t>
            </a:r>
            <a:r>
              <a:rPr lang="en-US"/>
              <a:t>Input lowercase sentence:</a:t>
            </a:r>
            <a:r>
              <a:rPr lang="en-US" altLang="en-US"/>
              <a:t>’</a:t>
            </a:r>
            <a:r>
              <a:rPr lang="en-US"/>
              <a:t>)</a:t>
            </a:r>
          </a:p>
          <a:p>
            <a:pPr>
              <a:lnSpc>
                <a:spcPts val="2800"/>
              </a:lnSpc>
            </a:pPr>
            <a:r>
              <a:rPr lang="en-US"/>
              <a:t>clientSocket.send(sentence)</a:t>
            </a:r>
          </a:p>
          <a:p>
            <a:pPr>
              <a:lnSpc>
                <a:spcPts val="2800"/>
              </a:lnSpc>
            </a:pPr>
            <a:r>
              <a:rPr lang="en-US"/>
              <a:t>modifiedSentence = clientSocket.recv(1024)</a:t>
            </a:r>
          </a:p>
          <a:p>
            <a:pPr>
              <a:lnSpc>
                <a:spcPts val="2800"/>
              </a:lnSpc>
            </a:pPr>
            <a:r>
              <a:rPr lang="en-US"/>
              <a:t>print </a:t>
            </a:r>
            <a:r>
              <a:rPr lang="en-US" altLang="en-US"/>
              <a:t>‘</a:t>
            </a:r>
            <a:r>
              <a:rPr lang="en-US"/>
              <a:t>From Server:</a:t>
            </a:r>
            <a:r>
              <a:rPr lang="en-US" altLang="en-US"/>
              <a:t>’</a:t>
            </a:r>
            <a:r>
              <a:rPr lang="en-US"/>
              <a:t>, modifiedSentence</a:t>
            </a:r>
          </a:p>
          <a:p>
            <a:pPr>
              <a:lnSpc>
                <a:spcPts val="2800"/>
              </a:lnSpc>
            </a:pPr>
            <a:r>
              <a:rPr lang="en-US"/>
              <a:t>clientSocket.close()</a:t>
            </a:r>
          </a:p>
        </p:txBody>
      </p:sp>
      <p:sp>
        <p:nvSpPr>
          <p:cNvPr id="251909" name="TextBox 2"/>
          <p:cNvSpPr txBox="1">
            <a:spLocks noChangeArrowheads="1"/>
          </p:cNvSpPr>
          <p:nvPr/>
        </p:nvSpPr>
        <p:spPr bwMode="auto">
          <a:xfrm>
            <a:off x="2717800" y="1168400"/>
            <a:ext cx="2706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CC0000"/>
                </a:solidFill>
              </a:rPr>
              <a:t>Python TCPClient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0" y="2670175"/>
            <a:ext cx="2778125" cy="523875"/>
            <a:chOff x="-811" y="2671324"/>
            <a:chExt cx="2778483" cy="523220"/>
          </a:xfrm>
        </p:grpSpPr>
        <p:sp>
          <p:nvSpPr>
            <p:cNvPr id="251916" name="TextBox 31"/>
            <p:cNvSpPr txBox="1">
              <a:spLocks noChangeArrowheads="1"/>
            </p:cNvSpPr>
            <p:nvPr/>
          </p:nvSpPr>
          <p:spPr bwMode="auto">
            <a:xfrm>
              <a:off x="-811" y="2671324"/>
              <a:ext cx="227181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99"/>
                  </a:solidFill>
                </a:rPr>
                <a:t>create TCP socket for server, remote port 12000</a:t>
              </a:r>
            </a:p>
          </p:txBody>
        </p:sp>
        <p:cxnSp>
          <p:nvCxnSpPr>
            <p:cNvPr id="251917" name="Straight Connector 32"/>
            <p:cNvCxnSpPr>
              <a:cxnSpLocks noChangeShapeType="1"/>
            </p:cNvCxnSpPr>
            <p:nvPr/>
          </p:nvCxnSpPr>
          <p:spPr bwMode="auto">
            <a:xfrm>
              <a:off x="2050143" y="3165929"/>
              <a:ext cx="727529" cy="272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286500" y="2895600"/>
            <a:ext cx="2247900" cy="508000"/>
          </a:xfrm>
          <a:prstGeom prst="ellips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 sz="2400">
              <a:latin typeface="Comic Sans MS" pitchFamily="66" charset="0"/>
            </a:endParaRPr>
          </a:p>
        </p:txBody>
      </p:sp>
      <p:pic>
        <p:nvPicPr>
          <p:cNvPr id="251912" name="Picture 17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3" y="795338"/>
            <a:ext cx="45704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0" y="4157663"/>
            <a:ext cx="2794000" cy="523875"/>
            <a:chOff x="-17288" y="2918148"/>
            <a:chExt cx="2794960" cy="522566"/>
          </a:xfrm>
        </p:grpSpPr>
        <p:sp>
          <p:nvSpPr>
            <p:cNvPr id="251914" name="TextBox 31"/>
            <p:cNvSpPr txBox="1">
              <a:spLocks noChangeArrowheads="1"/>
            </p:cNvSpPr>
            <p:nvPr/>
          </p:nvSpPr>
          <p:spPr bwMode="auto">
            <a:xfrm>
              <a:off x="-17288" y="2918148"/>
              <a:ext cx="2271818" cy="522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99"/>
                  </a:solidFill>
                </a:rPr>
                <a:t>No need to attach server name, port </a:t>
              </a:r>
            </a:p>
          </p:txBody>
        </p:sp>
        <p:cxnSp>
          <p:nvCxnSpPr>
            <p:cNvPr id="251915" name="Straight Connector 32"/>
            <p:cNvCxnSpPr>
              <a:cxnSpLocks noChangeShapeType="1"/>
            </p:cNvCxnSpPr>
            <p:nvPr/>
          </p:nvCxnSpPr>
          <p:spPr bwMode="auto">
            <a:xfrm>
              <a:off x="2050143" y="3165929"/>
              <a:ext cx="727529" cy="272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5293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76FBCC17-7C40-4AA2-AF24-9E23D65A98E2}" type="slidenum">
              <a:rPr lang="en-US"/>
              <a:pPr/>
              <a:t>103</a:t>
            </a:fld>
            <a:endParaRPr lang="en-US"/>
          </a:p>
        </p:txBody>
      </p:sp>
      <p:sp>
        <p:nvSpPr>
          <p:cNvPr id="252931" name="Rectangle 2"/>
          <p:cNvSpPr>
            <a:spLocks noChangeArrowheads="1"/>
          </p:cNvSpPr>
          <p:nvPr/>
        </p:nvSpPr>
        <p:spPr bwMode="auto">
          <a:xfrm>
            <a:off x="422275" y="88900"/>
            <a:ext cx="77724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Example app: TCP server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252932" name="TextBox 1"/>
          <p:cNvSpPr txBox="1">
            <a:spLocks noChangeArrowheads="1"/>
          </p:cNvSpPr>
          <p:nvPr/>
        </p:nvSpPr>
        <p:spPr bwMode="auto">
          <a:xfrm>
            <a:off x="2717800" y="1651000"/>
            <a:ext cx="59975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from socket import *</a:t>
            </a:r>
          </a:p>
          <a:p>
            <a:r>
              <a:rPr lang="en-US"/>
              <a:t>serverPort = 12000</a:t>
            </a:r>
          </a:p>
          <a:p>
            <a:r>
              <a:rPr lang="en-US"/>
              <a:t>serverSocket = socket(AF_INET,SOCK_STREAM)</a:t>
            </a:r>
          </a:p>
          <a:p>
            <a:r>
              <a:rPr lang="en-US"/>
              <a:t>serverSocket.bind((</a:t>
            </a:r>
            <a:r>
              <a:rPr lang="en-US" altLang="en-US"/>
              <a:t>‘’</a:t>
            </a:r>
            <a:r>
              <a:rPr lang="en-US"/>
              <a:t>,serverPort))</a:t>
            </a:r>
          </a:p>
          <a:p>
            <a:r>
              <a:rPr lang="en-US"/>
              <a:t>serverSocket.listen(1)</a:t>
            </a:r>
          </a:p>
          <a:p>
            <a:r>
              <a:rPr lang="en-US"/>
              <a:t>print </a:t>
            </a:r>
            <a:r>
              <a:rPr lang="en-US" altLang="en-US"/>
              <a:t>‘</a:t>
            </a:r>
            <a:r>
              <a:rPr lang="en-US"/>
              <a:t>The server is ready to receive</a:t>
            </a:r>
            <a:r>
              <a:rPr lang="en-US" altLang="en-US"/>
              <a:t>’</a:t>
            </a:r>
            <a:endParaRPr lang="en-US"/>
          </a:p>
          <a:p>
            <a:r>
              <a:rPr lang="en-US"/>
              <a:t>while 1:</a:t>
            </a:r>
          </a:p>
          <a:p>
            <a:r>
              <a:rPr lang="en-US"/>
              <a:t>     connectionSocket, addr = serverSocket.accept()</a:t>
            </a:r>
          </a:p>
          <a:p>
            <a:r>
              <a:rPr lang="en-US"/>
              <a:t>     </a:t>
            </a:r>
          </a:p>
          <a:p>
            <a:r>
              <a:rPr lang="en-US"/>
              <a:t>     sentence = connectionSocket.recv(1024)</a:t>
            </a:r>
          </a:p>
          <a:p>
            <a:r>
              <a:rPr lang="en-US"/>
              <a:t>     capitalizedSentence = sentence.upper()</a:t>
            </a:r>
          </a:p>
          <a:p>
            <a:r>
              <a:rPr lang="en-US"/>
              <a:t>     connectionSocket.send(capitalizedSentence)</a:t>
            </a:r>
          </a:p>
          <a:p>
            <a:r>
              <a:rPr lang="en-US"/>
              <a:t>     connectionSocket.close()</a:t>
            </a:r>
            <a:endParaRPr lang="en-US" sz="1800"/>
          </a:p>
        </p:txBody>
      </p:sp>
      <p:sp>
        <p:nvSpPr>
          <p:cNvPr id="252933" name="TextBox 2"/>
          <p:cNvSpPr txBox="1">
            <a:spLocks noChangeArrowheads="1"/>
          </p:cNvSpPr>
          <p:nvPr/>
        </p:nvSpPr>
        <p:spPr bwMode="auto">
          <a:xfrm>
            <a:off x="2717800" y="1168400"/>
            <a:ext cx="2827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CC0000"/>
                </a:solidFill>
              </a:rPr>
              <a:t>Python TCPServer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2400" y="2173288"/>
            <a:ext cx="2559050" cy="566737"/>
            <a:chOff x="151614" y="2173972"/>
            <a:chExt cx="2559082" cy="566309"/>
          </a:xfrm>
        </p:grpSpPr>
        <p:sp>
          <p:nvSpPr>
            <p:cNvPr id="252951" name="TextBox 31"/>
            <p:cNvSpPr txBox="1">
              <a:spLocks noChangeArrowheads="1"/>
            </p:cNvSpPr>
            <p:nvPr/>
          </p:nvSpPr>
          <p:spPr bwMode="auto">
            <a:xfrm>
              <a:off x="151614" y="2173972"/>
              <a:ext cx="2559082" cy="56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99"/>
                  </a:solidFill>
                </a:rPr>
                <a:t>create TCP welcoming</a:t>
              </a:r>
            </a:p>
            <a:p>
              <a:r>
                <a:rPr lang="en-US" sz="1400">
                  <a:solidFill>
                    <a:srgbClr val="000099"/>
                  </a:solidFill>
                </a:rPr>
                <a:t>socket</a:t>
              </a:r>
            </a:p>
          </p:txBody>
        </p:sp>
        <p:cxnSp>
          <p:nvCxnSpPr>
            <p:cNvPr id="252952" name="Straight Connector 32"/>
            <p:cNvCxnSpPr>
              <a:cxnSpLocks noChangeShapeType="1"/>
            </p:cNvCxnSpPr>
            <p:nvPr/>
          </p:nvCxnSpPr>
          <p:spPr bwMode="auto">
            <a:xfrm>
              <a:off x="1695045" y="2596011"/>
              <a:ext cx="930227" cy="113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31763" y="3036888"/>
            <a:ext cx="2540000" cy="523875"/>
            <a:chOff x="169076" y="2884812"/>
            <a:chExt cx="2541127" cy="523220"/>
          </a:xfrm>
        </p:grpSpPr>
        <p:sp>
          <p:nvSpPr>
            <p:cNvPr id="252949" name="TextBox 26"/>
            <p:cNvSpPr txBox="1">
              <a:spLocks noChangeArrowheads="1"/>
            </p:cNvSpPr>
            <p:nvPr/>
          </p:nvSpPr>
          <p:spPr bwMode="auto">
            <a:xfrm>
              <a:off x="169076" y="2884812"/>
              <a:ext cx="227181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99"/>
                  </a:solidFill>
                </a:rPr>
                <a:t>server begins listening for  incoming TCP requests</a:t>
              </a:r>
            </a:p>
          </p:txBody>
        </p:sp>
        <p:cxnSp>
          <p:nvCxnSpPr>
            <p:cNvPr id="252950" name="Straight Connector 30"/>
            <p:cNvCxnSpPr>
              <a:cxnSpLocks noChangeShapeType="1"/>
            </p:cNvCxnSpPr>
            <p:nvPr/>
          </p:nvCxnSpPr>
          <p:spPr bwMode="auto">
            <a:xfrm>
              <a:off x="1982674" y="3169104"/>
              <a:ext cx="727529" cy="272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28638" y="3816350"/>
            <a:ext cx="2155825" cy="298450"/>
            <a:chOff x="553383" y="3714241"/>
            <a:chExt cx="2157273" cy="299227"/>
          </a:xfrm>
        </p:grpSpPr>
        <p:sp>
          <p:nvSpPr>
            <p:cNvPr id="252947" name="TextBox 34"/>
            <p:cNvSpPr txBox="1">
              <a:spLocks noChangeArrowheads="1"/>
            </p:cNvSpPr>
            <p:nvPr/>
          </p:nvSpPr>
          <p:spPr bwMode="auto">
            <a:xfrm>
              <a:off x="553383" y="3714241"/>
              <a:ext cx="1194763" cy="299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>
                  <a:solidFill>
                    <a:srgbClr val="000099"/>
                  </a:solidFill>
                </a:rPr>
                <a:t>loop forever</a:t>
              </a:r>
            </a:p>
          </p:txBody>
        </p:sp>
        <p:cxnSp>
          <p:nvCxnSpPr>
            <p:cNvPr id="252948" name="Straight Connector 35"/>
            <p:cNvCxnSpPr>
              <a:cxnSpLocks noChangeShapeType="1"/>
            </p:cNvCxnSpPr>
            <p:nvPr/>
          </p:nvCxnSpPr>
          <p:spPr bwMode="auto">
            <a:xfrm flipV="1">
              <a:off x="1266031" y="3964781"/>
              <a:ext cx="1444625" cy="396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98438" y="4176713"/>
            <a:ext cx="2813050" cy="752475"/>
            <a:chOff x="380319" y="3965998"/>
            <a:chExt cx="2392469" cy="752685"/>
          </a:xfrm>
        </p:grpSpPr>
        <p:sp>
          <p:nvSpPr>
            <p:cNvPr id="252945" name="TextBox 36"/>
            <p:cNvSpPr txBox="1">
              <a:spLocks noChangeArrowheads="1"/>
            </p:cNvSpPr>
            <p:nvPr/>
          </p:nvSpPr>
          <p:spPr bwMode="auto">
            <a:xfrm>
              <a:off x="380319" y="3965998"/>
              <a:ext cx="2184910" cy="752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>
                  <a:solidFill>
                    <a:srgbClr val="000099"/>
                  </a:solidFill>
                </a:rPr>
                <a:t>server waits on accept()</a:t>
              </a:r>
            </a:p>
            <a:p>
              <a:pPr>
                <a:lnSpc>
                  <a:spcPts val="1600"/>
                </a:lnSpc>
              </a:pPr>
              <a:r>
                <a:rPr lang="en-US" sz="1400">
                  <a:solidFill>
                    <a:srgbClr val="000099"/>
                  </a:solidFill>
                </a:rPr>
                <a:t>for incoming requests, new socket created on return</a:t>
              </a:r>
            </a:p>
          </p:txBody>
        </p:sp>
        <p:cxnSp>
          <p:nvCxnSpPr>
            <p:cNvPr id="252946" name="Straight Connector 39"/>
            <p:cNvCxnSpPr>
              <a:cxnSpLocks noChangeShapeType="1"/>
            </p:cNvCxnSpPr>
            <p:nvPr/>
          </p:nvCxnSpPr>
          <p:spPr bwMode="auto">
            <a:xfrm flipV="1">
              <a:off x="2231565" y="4229808"/>
              <a:ext cx="541223" cy="586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58763" y="5149850"/>
            <a:ext cx="2860675" cy="523875"/>
            <a:chOff x="316741" y="4661874"/>
            <a:chExt cx="2859521" cy="524153"/>
          </a:xfrm>
        </p:grpSpPr>
        <p:sp>
          <p:nvSpPr>
            <p:cNvPr id="252943" name="TextBox 61"/>
            <p:cNvSpPr txBox="1">
              <a:spLocks noChangeArrowheads="1"/>
            </p:cNvSpPr>
            <p:nvPr/>
          </p:nvSpPr>
          <p:spPr bwMode="auto">
            <a:xfrm>
              <a:off x="316741" y="4661874"/>
              <a:ext cx="2349500" cy="524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99"/>
                  </a:solidFill>
                </a:rPr>
                <a:t>read bytes from socket (but not address as in UDP)</a:t>
              </a:r>
            </a:p>
          </p:txBody>
        </p:sp>
        <p:cxnSp>
          <p:nvCxnSpPr>
            <p:cNvPr id="252944" name="Straight Connector 62"/>
            <p:cNvCxnSpPr>
              <a:cxnSpLocks noChangeShapeType="1"/>
            </p:cNvCxnSpPr>
            <p:nvPr/>
          </p:nvCxnSpPr>
          <p:spPr bwMode="auto">
            <a:xfrm>
              <a:off x="1875609" y="4682209"/>
              <a:ext cx="1300653" cy="49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27000" y="5759450"/>
            <a:ext cx="2878138" cy="738188"/>
            <a:chOff x="162014" y="4686636"/>
            <a:chExt cx="2878315" cy="738664"/>
          </a:xfrm>
        </p:grpSpPr>
        <p:sp>
          <p:nvSpPr>
            <p:cNvPr id="252941" name="TextBox 29"/>
            <p:cNvSpPr txBox="1">
              <a:spLocks noChangeArrowheads="1"/>
            </p:cNvSpPr>
            <p:nvPr/>
          </p:nvSpPr>
          <p:spPr bwMode="auto">
            <a:xfrm>
              <a:off x="162014" y="4686636"/>
              <a:ext cx="23495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99"/>
                  </a:solidFill>
                </a:rPr>
                <a:t>close connection to this client (but </a:t>
              </a:r>
              <a:r>
                <a:rPr lang="en-US" sz="1400" i="1">
                  <a:solidFill>
                    <a:srgbClr val="000099"/>
                  </a:solidFill>
                </a:rPr>
                <a:t>not</a:t>
              </a:r>
              <a:r>
                <a:rPr lang="en-US" sz="1400">
                  <a:solidFill>
                    <a:srgbClr val="000099"/>
                  </a:solidFill>
                </a:rPr>
                <a:t> welcoming socket)</a:t>
              </a:r>
            </a:p>
          </p:txBody>
        </p:sp>
        <p:cxnSp>
          <p:nvCxnSpPr>
            <p:cNvPr id="252942" name="Straight Connector 33"/>
            <p:cNvCxnSpPr>
              <a:cxnSpLocks noChangeShapeType="1"/>
            </p:cNvCxnSpPr>
            <p:nvPr/>
          </p:nvCxnSpPr>
          <p:spPr bwMode="auto">
            <a:xfrm>
              <a:off x="2184198" y="4843734"/>
              <a:ext cx="856131" cy="226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pic>
        <p:nvPicPr>
          <p:cNvPr id="252940" name="Picture 17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769938"/>
            <a:ext cx="45704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5395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AAA7D9EA-BCE7-4822-A552-3107829A0933}" type="slidenum">
              <a:rPr lang="en-US"/>
              <a:pPr/>
              <a:t>104</a:t>
            </a:fld>
            <a:endParaRPr lang="en-US"/>
          </a:p>
        </p:txBody>
      </p:sp>
      <p:pic>
        <p:nvPicPr>
          <p:cNvPr id="253955" name="Picture 11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88" y="833438"/>
            <a:ext cx="50276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956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195263"/>
            <a:ext cx="5746750" cy="8191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Chapter 2: summary</a:t>
            </a:r>
          </a:p>
        </p:txBody>
      </p:sp>
      <p:sp>
        <p:nvSpPr>
          <p:cNvPr id="2539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854200"/>
            <a:ext cx="4313238" cy="3676650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application architectures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client-server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P2P</a:t>
            </a:r>
          </a:p>
          <a:p>
            <a:r>
              <a:rPr lang="en-US" sz="2400" smtClean="0">
                <a:ea typeface="ＭＳ Ｐゴシック" pitchFamily="34" charset="-128"/>
              </a:rPr>
              <a:t>application service requirements: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reliability, bandwidth, delay</a:t>
            </a:r>
          </a:p>
          <a:p>
            <a:r>
              <a:rPr lang="en-US" sz="2400" smtClean="0">
                <a:ea typeface="ＭＳ Ｐゴシック" pitchFamily="34" charset="-128"/>
              </a:rPr>
              <a:t>Internet transport service model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connection-oriented, reliable: TCP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unreliable, datagrams: UDP</a:t>
            </a:r>
          </a:p>
        </p:txBody>
      </p:sp>
      <p:sp>
        <p:nvSpPr>
          <p:cNvPr id="2539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1813" y="1201738"/>
            <a:ext cx="7581900" cy="676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our study of network apps now complete!</a:t>
            </a:r>
          </a:p>
        </p:txBody>
      </p:sp>
      <p:sp>
        <p:nvSpPr>
          <p:cNvPr id="253959" name="Rectangle 5"/>
          <p:cNvSpPr>
            <a:spLocks noChangeArrowheads="1"/>
          </p:cNvSpPr>
          <p:nvPr/>
        </p:nvSpPr>
        <p:spPr bwMode="auto">
          <a:xfrm>
            <a:off x="4967288" y="1809750"/>
            <a:ext cx="3962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</a:rPr>
              <a:t>specific protocols: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</a:rPr>
              <a:t>HTTP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</a:rPr>
              <a:t>FTP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</a:rPr>
              <a:t>SMTP, POP, IMAP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</a:rPr>
              <a:t>DNS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</a:rPr>
              <a:t>P2P: BitTorrent, DHT 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</a:rPr>
              <a:t>socket programming: TCP, UDP sockets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5497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72837773-1F60-460A-8AF6-CEA0EA7A4A94}" type="slidenum">
              <a:rPr lang="en-US"/>
              <a:pPr/>
              <a:t>105</a:t>
            </a:fld>
            <a:endParaRPr lang="en-US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92313"/>
            <a:ext cx="3810000" cy="3657600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typical request/reply message exchange: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client requests info or service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server responds with data, status code</a:t>
            </a:r>
          </a:p>
          <a:p>
            <a:r>
              <a:rPr lang="en-US" sz="2400" smtClean="0">
                <a:ea typeface="ＭＳ Ｐゴシック" pitchFamily="34" charset="-128"/>
              </a:rPr>
              <a:t>message formats: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headers: fields giving info about data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data: info being communicated</a:t>
            </a:r>
          </a:p>
        </p:txBody>
      </p:sp>
      <p:sp>
        <p:nvSpPr>
          <p:cNvPr id="254980" name="Rectangle 5"/>
          <p:cNvSpPr>
            <a:spLocks noChangeArrowheads="1"/>
          </p:cNvSpPr>
          <p:nvPr/>
        </p:nvSpPr>
        <p:spPr bwMode="auto">
          <a:xfrm>
            <a:off x="4603750" y="1976438"/>
            <a:ext cx="4081463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3333CC"/>
              </a:buClr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important themes:</a:t>
            </a:r>
            <a:r>
              <a:rPr lang="en-US" sz="2400" i="1">
                <a:solidFill>
                  <a:srgbClr val="FF3300"/>
                </a:solidFill>
                <a:latin typeface="Gill Sans MT" pitchFamily="34" charset="0"/>
              </a:rPr>
              <a:t> 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</a:rPr>
              <a:t>control vs. data msgs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</a:rPr>
              <a:t>in-band, out-of-band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</a:rPr>
              <a:t>centralized vs. decentralized 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</a:rPr>
              <a:t>stateless vs. stateful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</a:rPr>
              <a:t>reliable vs. unreliable msg transfer 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ja-JP" altLang="en-US" sz="2400">
                <a:solidFill>
                  <a:srgbClr val="000000"/>
                </a:solidFill>
                <a:latin typeface="Gill Sans MT" pitchFamily="34" charset="0"/>
              </a:rPr>
              <a:t>“</a:t>
            </a:r>
            <a:r>
              <a:rPr lang="en-US" altLang="ja-JP" sz="2400">
                <a:solidFill>
                  <a:srgbClr val="000000"/>
                </a:solidFill>
                <a:latin typeface="Gill Sans MT" pitchFamily="34" charset="0"/>
              </a:rPr>
              <a:t>complexity at network edge</a:t>
            </a:r>
            <a:r>
              <a:rPr lang="ja-JP" altLang="en-US" sz="2400">
                <a:solidFill>
                  <a:srgbClr val="000000"/>
                </a:solidFill>
                <a:latin typeface="Gill Sans MT" pitchFamily="34" charset="0"/>
              </a:rPr>
              <a:t>”</a:t>
            </a:r>
            <a:endParaRPr lang="en-US" sz="2400">
              <a:solidFill>
                <a:srgbClr val="000000"/>
              </a:solidFill>
              <a:latin typeface="Gill Sans MT" pitchFamily="34" charset="0"/>
            </a:endParaRPr>
          </a:p>
        </p:txBody>
      </p:sp>
      <p:pic>
        <p:nvPicPr>
          <p:cNvPr id="254981" name="Picture 11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88" y="833438"/>
            <a:ext cx="50276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4982" name="Rectangle 2"/>
          <p:cNvSpPr>
            <a:spLocks noChangeArrowheads="1"/>
          </p:cNvSpPr>
          <p:nvPr/>
        </p:nvSpPr>
        <p:spPr bwMode="auto">
          <a:xfrm>
            <a:off x="506413" y="195263"/>
            <a:ext cx="5746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400">
                <a:solidFill>
                  <a:srgbClr val="000099"/>
                </a:solidFill>
                <a:latin typeface="Gill Sans MT" pitchFamily="34" charset="0"/>
              </a:rPr>
              <a:t>Chapter 2: summary</a:t>
            </a:r>
          </a:p>
        </p:txBody>
      </p:sp>
      <p:sp>
        <p:nvSpPr>
          <p:cNvPr id="254983" name="Rectangle 4"/>
          <p:cNvSpPr>
            <a:spLocks noChangeArrowheads="1"/>
          </p:cNvSpPr>
          <p:nvPr/>
        </p:nvSpPr>
        <p:spPr bwMode="auto">
          <a:xfrm>
            <a:off x="531813" y="1201738"/>
            <a:ext cx="7581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most importantly: learned about protocols!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8499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0473EF74-B2A4-4AC7-A327-0E2D08F66FFA}" type="slidenum">
              <a:rPr lang="en-US"/>
              <a:pPr/>
              <a:t>11</a:t>
            </a:fld>
            <a:endParaRPr lang="en-US"/>
          </a:p>
        </p:txBody>
      </p:sp>
      <p:pic>
        <p:nvPicPr>
          <p:cNvPr id="84995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871538"/>
            <a:ext cx="45704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273050" y="238125"/>
            <a:ext cx="7772400" cy="871538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Addressing processes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8475" y="1365250"/>
            <a:ext cx="4021138" cy="4648200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to receive messages, process  must have </a:t>
            </a: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identifier</a:t>
            </a:r>
          </a:p>
          <a:p>
            <a:r>
              <a:rPr lang="en-US" sz="2400" smtClean="0">
                <a:ea typeface="ＭＳ Ｐゴシック" pitchFamily="34" charset="-128"/>
              </a:rPr>
              <a:t>host device has unique 32-bit IP address</a:t>
            </a:r>
          </a:p>
          <a:p>
            <a:r>
              <a:rPr lang="en-US" sz="2400" i="1" u="sng" smtClean="0">
                <a:solidFill>
                  <a:srgbClr val="CC0000"/>
                </a:solidFill>
                <a:ea typeface="ＭＳ Ｐゴシック" pitchFamily="34" charset="-128"/>
              </a:rPr>
              <a:t>Q:</a:t>
            </a:r>
            <a:r>
              <a:rPr lang="en-US" sz="2400" smtClean="0">
                <a:ea typeface="ＭＳ Ｐゴシック" pitchFamily="34" charset="-128"/>
              </a:rPr>
              <a:t> does  IP address of host on which process runs suffice for identifying the process?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19638" y="1357313"/>
            <a:ext cx="4125912" cy="5218112"/>
          </a:xfrm>
          <a:noFill/>
        </p:spPr>
        <p:txBody>
          <a:bodyPr/>
          <a:lstStyle/>
          <a:p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identifier</a:t>
            </a:r>
            <a:r>
              <a:rPr lang="en-US" sz="24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includes both </a:t>
            </a: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IP address</a:t>
            </a:r>
            <a:r>
              <a:rPr lang="en-US" sz="2400" smtClean="0">
                <a:ea typeface="ＭＳ Ｐゴシック" pitchFamily="34" charset="-128"/>
              </a:rPr>
              <a:t> and </a:t>
            </a: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port numbers</a:t>
            </a:r>
            <a:r>
              <a:rPr lang="en-US" sz="2400" smtClean="0">
                <a:ea typeface="ＭＳ Ｐゴシック" pitchFamily="34" charset="-128"/>
              </a:rPr>
              <a:t> associated with process on host.</a:t>
            </a:r>
          </a:p>
          <a:p>
            <a:r>
              <a:rPr lang="en-US" sz="2400" smtClean="0">
                <a:ea typeface="ＭＳ Ｐゴシック" pitchFamily="34" charset="-128"/>
              </a:rPr>
              <a:t>example port numbers: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HTTP server: 80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mail server: 25</a:t>
            </a:r>
          </a:p>
          <a:p>
            <a:r>
              <a:rPr lang="en-US" sz="2400" smtClean="0">
                <a:ea typeface="ＭＳ Ｐゴシック" pitchFamily="34" charset="-128"/>
              </a:rPr>
              <a:t>to send HTTP message to gaia.cs.umass.edu web server:</a:t>
            </a:r>
          </a:p>
          <a:p>
            <a:pPr lvl="1"/>
            <a:r>
              <a:rPr lang="en-US" sz="2000" smtClean="0">
                <a:solidFill>
                  <a:srgbClr val="CC0000"/>
                </a:solidFill>
                <a:ea typeface="ＭＳ Ｐゴシック" pitchFamily="34" charset="-128"/>
              </a:rPr>
              <a:t>IP address:</a:t>
            </a:r>
            <a:r>
              <a:rPr lang="en-US" sz="200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000" smtClean="0">
                <a:ea typeface="ＭＳ Ｐゴシック" pitchFamily="34" charset="-128"/>
              </a:rPr>
              <a:t>128.119.245.12</a:t>
            </a:r>
          </a:p>
          <a:p>
            <a:pPr lvl="1"/>
            <a:r>
              <a:rPr lang="en-US" sz="2000" smtClean="0">
                <a:solidFill>
                  <a:srgbClr val="CC0000"/>
                </a:solidFill>
                <a:ea typeface="ＭＳ Ｐゴシック" pitchFamily="34" charset="-128"/>
              </a:rPr>
              <a:t>port number:</a:t>
            </a:r>
            <a:r>
              <a:rPr lang="en-US" sz="200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000" smtClean="0">
                <a:ea typeface="ＭＳ Ｐゴシック" pitchFamily="34" charset="-128"/>
              </a:rPr>
              <a:t>80</a:t>
            </a:r>
          </a:p>
          <a:p>
            <a:r>
              <a:rPr lang="en-US" sz="2400" smtClean="0">
                <a:ea typeface="ＭＳ Ｐゴシック" pitchFamily="34" charset="-128"/>
              </a:rPr>
              <a:t>more shortly…</a:t>
            </a:r>
          </a:p>
        </p:txBody>
      </p:sp>
      <p:sp>
        <p:nvSpPr>
          <p:cNvPr id="43020" name="Rectangle 3"/>
          <p:cNvSpPr>
            <a:spLocks noChangeArrowheads="1"/>
          </p:cNvSpPr>
          <p:nvPr/>
        </p:nvSpPr>
        <p:spPr bwMode="auto">
          <a:xfrm>
            <a:off x="549275" y="4021138"/>
            <a:ext cx="4021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85000"/>
              </a:lnSpc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400" i="1" u="sng">
                <a:solidFill>
                  <a:srgbClr val="CC0000"/>
                </a:solidFill>
                <a:latin typeface="Gill Sans MT" pitchFamily="34" charset="0"/>
              </a:rPr>
              <a:t>A:</a:t>
            </a:r>
            <a:r>
              <a:rPr lang="en-US" sz="2400">
                <a:latin typeface="Gill Sans MT" pitchFamily="34" charset="0"/>
              </a:rPr>
              <a:t> no, </a:t>
            </a:r>
            <a:r>
              <a:rPr lang="en-US" sz="2400" i="1">
                <a:latin typeface="Gill Sans MT" pitchFamily="34" charset="0"/>
              </a:rPr>
              <a:t>many</a:t>
            </a:r>
            <a:r>
              <a:rPr lang="en-US" sz="2400">
                <a:latin typeface="Gill Sans MT" pitchFamily="34" charset="0"/>
              </a:rPr>
              <a:t> processes can be running on same host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8704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95D6FCFB-C907-4702-8CD7-2A76E2B9793C}" type="slidenum">
              <a:rPr lang="en-US"/>
              <a:pPr/>
              <a:t>12</a:t>
            </a:fld>
            <a:endParaRPr lang="en-US"/>
          </a:p>
        </p:txBody>
      </p:sp>
      <p:pic>
        <p:nvPicPr>
          <p:cNvPr id="87043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911225"/>
            <a:ext cx="63992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239713"/>
            <a:ext cx="7772400" cy="8604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App-layer protocol defines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1650" y="1393825"/>
            <a:ext cx="3973513" cy="4648200"/>
          </a:xfrm>
        </p:spPr>
        <p:txBody>
          <a:bodyPr/>
          <a:lstStyle/>
          <a:p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types of messages exchanged,</a:t>
            </a:r>
            <a:r>
              <a:rPr lang="en-US" sz="2400" smtClean="0">
                <a:ea typeface="ＭＳ Ｐゴシック" pitchFamily="34" charset="-128"/>
              </a:rPr>
              <a:t>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e.g., request, response </a:t>
            </a:r>
          </a:p>
          <a:p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message syntax: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what fields in messages &amp; how fields are delineated</a:t>
            </a:r>
          </a:p>
          <a:p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message semantics</a:t>
            </a:r>
            <a:r>
              <a:rPr lang="en-US" sz="2400" smtClean="0">
                <a:ea typeface="ＭＳ Ｐゴシック" pitchFamily="34" charset="-128"/>
              </a:rPr>
              <a:t>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meaning of information in fields</a:t>
            </a:r>
          </a:p>
          <a:p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rules</a:t>
            </a:r>
            <a:r>
              <a:rPr lang="en-US" sz="2400" smtClean="0">
                <a:ea typeface="ＭＳ Ｐゴシック" pitchFamily="34" charset="-128"/>
              </a:rPr>
              <a:t> for when and how processes send &amp; respond to messages</a:t>
            </a:r>
          </a:p>
        </p:txBody>
      </p:sp>
      <p:sp>
        <p:nvSpPr>
          <p:cNvPr id="440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0" y="140811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  <a:ea typeface="ＭＳ Ｐゴシック" pitchFamily="34" charset="-128"/>
              </a:rPr>
              <a:t>open protocols:</a:t>
            </a:r>
          </a:p>
          <a:p>
            <a:r>
              <a:rPr lang="en-US" sz="2400" smtClean="0">
                <a:ea typeface="ＭＳ Ｐゴシック" pitchFamily="34" charset="-128"/>
              </a:rPr>
              <a:t>defined in RFCs</a:t>
            </a:r>
          </a:p>
          <a:p>
            <a:r>
              <a:rPr lang="en-US" sz="2400" smtClean="0">
                <a:ea typeface="ＭＳ Ｐゴシック" pitchFamily="34" charset="-128"/>
              </a:rPr>
              <a:t>allows for interoperability</a:t>
            </a:r>
          </a:p>
          <a:p>
            <a:r>
              <a:rPr lang="en-US" sz="2400" smtClean="0">
                <a:ea typeface="ＭＳ Ｐゴシック" pitchFamily="34" charset="-128"/>
              </a:rPr>
              <a:t>e.g., HTTP, SMTP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FF0000"/>
                </a:solidFill>
                <a:ea typeface="ＭＳ Ｐゴシック" pitchFamily="34" charset="-128"/>
              </a:rPr>
              <a:t>proprietary protocols:</a:t>
            </a:r>
          </a:p>
          <a:p>
            <a:r>
              <a:rPr lang="en-US" sz="2400" smtClean="0">
                <a:ea typeface="ＭＳ Ｐゴシック" pitchFamily="34" charset="-128"/>
              </a:rPr>
              <a:t>e.g., Skype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8909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287F3F88-2438-492F-BF7F-8EDE5A64A65D}" type="slidenum">
              <a:rPr lang="en-US"/>
              <a:pPr/>
              <a:t>13</a:t>
            </a:fld>
            <a:endParaRPr lang="en-US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-11113"/>
            <a:ext cx="8305800" cy="1143001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What transport service does an app need?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9413" y="1141413"/>
            <a:ext cx="4316412" cy="27971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data integrity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some apps (e.g., file transfer, web transactions) require 100% reliable data transfer</a:t>
            </a:r>
            <a:r>
              <a:rPr lang="en-US" smtClean="0">
                <a:ea typeface="ＭＳ Ｐゴシック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other apps (e.g., audio) can tolerate some loss</a:t>
            </a:r>
          </a:p>
          <a:p>
            <a:pPr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450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4813" y="3724275"/>
            <a:ext cx="3810000" cy="24431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timing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some apps (e.g., Internet telephony, interactive games) require low delay to be 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effective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4905375" y="1101725"/>
            <a:ext cx="3935413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400">
                <a:solidFill>
                  <a:srgbClr val="CC0000"/>
                </a:solidFill>
                <a:latin typeface="Gill Sans MT" pitchFamily="34" charset="0"/>
              </a:rPr>
              <a:t>throughput</a:t>
            </a:r>
          </a:p>
          <a:p>
            <a:pPr marL="342900" indent="-342900">
              <a:lnSpc>
                <a:spcPct val="90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some apps (e.g., multimedia) require minimum amount of throughput to be </a:t>
            </a:r>
            <a:r>
              <a:rPr lang="ja-JP" altLang="en-US" sz="2400">
                <a:latin typeface="Gill Sans MT" pitchFamily="34" charset="0"/>
              </a:rPr>
              <a:t>“</a:t>
            </a:r>
            <a:r>
              <a:rPr lang="en-US" altLang="ja-JP" sz="2400">
                <a:latin typeface="Gill Sans MT" pitchFamily="34" charset="0"/>
              </a:rPr>
              <a:t>effective</a:t>
            </a:r>
            <a:r>
              <a:rPr lang="ja-JP" altLang="en-US" sz="2400">
                <a:latin typeface="Gill Sans MT" pitchFamily="34" charset="0"/>
              </a:rPr>
              <a:t>”</a:t>
            </a:r>
            <a:endParaRPr lang="en-US" altLang="ja-JP" sz="2400">
              <a:latin typeface="Gill Sans MT" pitchFamily="34" charset="0"/>
            </a:endParaRPr>
          </a:p>
          <a:p>
            <a:pPr marL="342900" indent="-342900">
              <a:lnSpc>
                <a:spcPct val="90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other apps (</a:t>
            </a:r>
            <a:r>
              <a:rPr lang="ja-JP" altLang="en-US" sz="2400">
                <a:latin typeface="Gill Sans MT" pitchFamily="34" charset="0"/>
              </a:rPr>
              <a:t>“</a:t>
            </a:r>
            <a:r>
              <a:rPr lang="en-US" altLang="ja-JP" sz="2400">
                <a:latin typeface="Gill Sans MT" pitchFamily="34" charset="0"/>
              </a:rPr>
              <a:t>elastic apps</a:t>
            </a:r>
            <a:r>
              <a:rPr lang="ja-JP" altLang="en-US" sz="2400">
                <a:latin typeface="Gill Sans MT" pitchFamily="34" charset="0"/>
              </a:rPr>
              <a:t>”</a:t>
            </a:r>
            <a:r>
              <a:rPr lang="en-US" altLang="ja-JP" sz="2400">
                <a:latin typeface="Gill Sans MT" pitchFamily="34" charset="0"/>
              </a:rPr>
              <a:t>) make use of whatever throughput they get </a:t>
            </a:r>
            <a:endParaRPr lang="en-US" sz="2400">
              <a:latin typeface="Gill Sans MT" pitchFamily="34" charset="0"/>
            </a:endParaRPr>
          </a:p>
        </p:txBody>
      </p:sp>
      <p:pic>
        <p:nvPicPr>
          <p:cNvPr id="89095" name="Picture 13" descr="underline_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763588"/>
            <a:ext cx="82280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0" name="Rectangle 5"/>
          <p:cNvSpPr>
            <a:spLocks noChangeArrowheads="1"/>
          </p:cNvSpPr>
          <p:nvPr/>
        </p:nvSpPr>
        <p:spPr bwMode="auto">
          <a:xfrm>
            <a:off x="4959350" y="4554538"/>
            <a:ext cx="3935413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400">
                <a:solidFill>
                  <a:srgbClr val="CC0000"/>
                </a:solidFill>
                <a:latin typeface="Gill Sans MT" pitchFamily="34" charset="0"/>
              </a:rPr>
              <a:t>security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encryption, data integrity,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9113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9A0FF465-BFBB-45E8-A554-2D074323746B}" type="slidenum">
              <a:rPr lang="en-US"/>
              <a:pPr/>
              <a:t>14</a:t>
            </a:fld>
            <a:endParaRPr lang="en-US"/>
          </a:p>
        </p:txBody>
      </p:sp>
      <p:pic>
        <p:nvPicPr>
          <p:cNvPr id="91139" name="Picture 20" descr="underline_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806450"/>
            <a:ext cx="8228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227013"/>
            <a:ext cx="8201025" cy="815975"/>
          </a:xfrm>
        </p:spPr>
        <p:txBody>
          <a:bodyPr/>
          <a:lstStyle/>
          <a:p>
            <a:r>
              <a:rPr lang="en-US" sz="3200" smtClean="0">
                <a:ea typeface="ＭＳ Ｐゴシック" pitchFamily="34" charset="-128"/>
              </a:rPr>
              <a:t>Transport service requirements: common apps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1141" name="Text Box 3"/>
          <p:cNvSpPr txBox="1">
            <a:spLocks noChangeArrowheads="1"/>
          </p:cNvSpPr>
          <p:nvPr/>
        </p:nvSpPr>
        <p:spPr bwMode="auto">
          <a:xfrm>
            <a:off x="171450" y="1749425"/>
            <a:ext cx="25415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b="1"/>
              <a:t>application</a:t>
            </a:r>
            <a:endParaRPr lang="en-US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Web documents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real-time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stored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interactive games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text messaging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1142" name="Text Box 4"/>
          <p:cNvSpPr txBox="1">
            <a:spLocks noChangeArrowheads="1"/>
          </p:cNvSpPr>
          <p:nvPr/>
        </p:nvSpPr>
        <p:spPr bwMode="auto">
          <a:xfrm>
            <a:off x="2816225" y="1752600"/>
            <a:ext cx="15668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/>
              <a:t>data loss</a:t>
            </a: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no loss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1143" name="Text Box 5"/>
          <p:cNvSpPr txBox="1">
            <a:spLocks noChangeArrowheads="1"/>
          </p:cNvSpPr>
          <p:nvPr/>
        </p:nvSpPr>
        <p:spPr bwMode="auto">
          <a:xfrm>
            <a:off x="4535488" y="1751013"/>
            <a:ext cx="25749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/>
              <a:t>throughput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audio: 5kbps-1Mbps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video:10kbps-5Mbps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same as above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few kbps up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elastic</a:t>
            </a:r>
          </a:p>
        </p:txBody>
      </p:sp>
      <p:sp>
        <p:nvSpPr>
          <p:cNvPr id="91144" name="Text Box 6"/>
          <p:cNvSpPr txBox="1">
            <a:spLocks noChangeArrowheads="1"/>
          </p:cNvSpPr>
          <p:nvPr/>
        </p:nvSpPr>
        <p:spPr bwMode="auto">
          <a:xfrm>
            <a:off x="6935788" y="1752600"/>
            <a:ext cx="20621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/>
              <a:t>time sensitive</a:t>
            </a: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yes, 100</a:t>
            </a:r>
            <a:r>
              <a:rPr lang="ja-JP" altLang="en-US"/>
              <a:t>’</a:t>
            </a:r>
            <a:r>
              <a:rPr lang="en-US" altLang="ja-JP"/>
              <a:t>s msec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yes, few secs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yes, 100</a:t>
            </a:r>
            <a:r>
              <a:rPr lang="ja-JP" altLang="en-US"/>
              <a:t>’</a:t>
            </a:r>
            <a:r>
              <a:rPr lang="en-US" altLang="ja-JP"/>
              <a:t>s msec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yes and no</a:t>
            </a:r>
          </a:p>
        </p:txBody>
      </p:sp>
      <p:sp>
        <p:nvSpPr>
          <p:cNvPr id="91145" name="Line 7"/>
          <p:cNvSpPr>
            <a:spLocks noChangeShapeType="1"/>
          </p:cNvSpPr>
          <p:nvPr/>
        </p:nvSpPr>
        <p:spPr bwMode="auto">
          <a:xfrm flipV="1">
            <a:off x="884238" y="2133600"/>
            <a:ext cx="7562850" cy="95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Line 8"/>
          <p:cNvSpPr>
            <a:spLocks noChangeShapeType="1"/>
          </p:cNvSpPr>
          <p:nvPr/>
        </p:nvSpPr>
        <p:spPr bwMode="auto">
          <a:xfrm flipV="1">
            <a:off x="847725" y="2733675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7" name="Line 9"/>
          <p:cNvSpPr>
            <a:spLocks noChangeShapeType="1"/>
          </p:cNvSpPr>
          <p:nvPr/>
        </p:nvSpPr>
        <p:spPr bwMode="auto">
          <a:xfrm flipV="1">
            <a:off x="857250" y="302895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8" name="Line 10"/>
          <p:cNvSpPr>
            <a:spLocks noChangeShapeType="1"/>
          </p:cNvSpPr>
          <p:nvPr/>
        </p:nvSpPr>
        <p:spPr bwMode="auto">
          <a:xfrm flipV="1">
            <a:off x="866775" y="3324225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49" name="Line 11"/>
          <p:cNvSpPr>
            <a:spLocks noChangeShapeType="1"/>
          </p:cNvSpPr>
          <p:nvPr/>
        </p:nvSpPr>
        <p:spPr bwMode="auto">
          <a:xfrm flipV="1">
            <a:off x="885825" y="3933825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0" name="Line 12"/>
          <p:cNvSpPr>
            <a:spLocks noChangeShapeType="1"/>
          </p:cNvSpPr>
          <p:nvPr/>
        </p:nvSpPr>
        <p:spPr bwMode="auto">
          <a:xfrm flipV="1">
            <a:off x="838200" y="424815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1" name="Line 13"/>
          <p:cNvSpPr>
            <a:spLocks noChangeShapeType="1"/>
          </p:cNvSpPr>
          <p:nvPr/>
        </p:nvSpPr>
        <p:spPr bwMode="auto">
          <a:xfrm flipV="1">
            <a:off x="838200" y="457200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Line 14"/>
          <p:cNvSpPr>
            <a:spLocks noChangeShapeType="1"/>
          </p:cNvSpPr>
          <p:nvPr/>
        </p:nvSpPr>
        <p:spPr bwMode="auto">
          <a:xfrm flipV="1">
            <a:off x="800100" y="4883150"/>
            <a:ext cx="76295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9318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96F03716-6A4A-4B47-9E9F-3F71CA43CCFA}" type="slidenum">
              <a:rPr lang="en-US"/>
              <a:pPr/>
              <a:t>15</a:t>
            </a:fld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268288"/>
            <a:ext cx="7772400" cy="858837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Internet transport protocols services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33525"/>
            <a:ext cx="4095750" cy="4648200"/>
          </a:xfrm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i="1" smtClean="0">
                <a:solidFill>
                  <a:srgbClr val="000099"/>
                </a:solidFill>
                <a:ea typeface="ＭＳ Ｐゴシック" pitchFamily="34" charset="-128"/>
              </a:rPr>
              <a:t>TCP service:</a:t>
            </a:r>
          </a:p>
          <a:p>
            <a:pPr>
              <a:lnSpc>
                <a:spcPct val="75000"/>
              </a:lnSpc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reliable transport</a:t>
            </a:r>
            <a:r>
              <a:rPr lang="en-US" sz="2400" i="1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between sending and receiving process</a:t>
            </a:r>
            <a:endParaRPr lang="en-US" sz="2400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>
              <a:lnSpc>
                <a:spcPct val="75000"/>
              </a:lnSpc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flow control:</a:t>
            </a:r>
            <a:r>
              <a:rPr lang="en-US" sz="2400" smtClean="0">
                <a:ea typeface="ＭＳ Ｐゴシック" pitchFamily="34" charset="-128"/>
              </a:rPr>
              <a:t> sender won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t overwhelm receiver </a:t>
            </a:r>
          </a:p>
          <a:p>
            <a:pPr>
              <a:lnSpc>
                <a:spcPct val="75000"/>
              </a:lnSpc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congestion control:</a:t>
            </a:r>
            <a:r>
              <a:rPr lang="en-US" sz="2400" smtClean="0">
                <a:ea typeface="ＭＳ Ｐゴシック" pitchFamily="34" charset="-128"/>
              </a:rPr>
              <a:t> throttle sender when network overloaded</a:t>
            </a:r>
          </a:p>
          <a:p>
            <a:pPr>
              <a:lnSpc>
                <a:spcPct val="75000"/>
              </a:lnSpc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does not provide:</a:t>
            </a:r>
            <a:r>
              <a:rPr lang="en-US" sz="2400" smtClean="0">
                <a:ea typeface="ＭＳ Ｐゴシック" pitchFamily="34" charset="-128"/>
              </a:rPr>
              <a:t> timing, minimum throughput guarantee, security</a:t>
            </a:r>
          </a:p>
          <a:p>
            <a:pPr>
              <a:lnSpc>
                <a:spcPct val="75000"/>
              </a:lnSpc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connection-oriented:</a:t>
            </a:r>
            <a:r>
              <a:rPr lang="en-US" sz="2400" smtClean="0">
                <a:ea typeface="ＭＳ Ｐゴシック" pitchFamily="34" charset="-128"/>
              </a:rPr>
              <a:t> setup required between client and server processes</a:t>
            </a:r>
          </a:p>
          <a:p>
            <a:pPr>
              <a:lnSpc>
                <a:spcPct val="75000"/>
              </a:lnSpc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9318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33925" y="1484313"/>
            <a:ext cx="366712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000099"/>
                </a:solidFill>
                <a:ea typeface="ＭＳ Ｐゴシック" pitchFamily="34" charset="-128"/>
              </a:rPr>
              <a:t>UDP service:</a:t>
            </a:r>
          </a:p>
          <a:p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unreliable data transfer</a:t>
            </a:r>
            <a:r>
              <a:rPr lang="en-US" sz="2400" smtClean="0">
                <a:ea typeface="ＭＳ Ｐゴシック" pitchFamily="34" charset="-128"/>
              </a:rPr>
              <a:t> between sending and receiving process</a:t>
            </a:r>
          </a:p>
          <a:p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does not provide:</a:t>
            </a:r>
            <a:r>
              <a:rPr lang="en-US" sz="2400" smtClean="0">
                <a:ea typeface="ＭＳ Ｐゴシック" pitchFamily="34" charset="-128"/>
              </a:rPr>
              <a:t> reliability, flow control, congestion control, timing, throughput guarantee, security, orconnection setup, </a:t>
            </a:r>
          </a:p>
          <a:p>
            <a:endParaRPr lang="en-US" sz="24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400" u="sng" smtClean="0">
                <a:solidFill>
                  <a:srgbClr val="CC0000"/>
                </a:solidFill>
                <a:ea typeface="ＭＳ Ｐゴシック" pitchFamily="34" charset="-128"/>
              </a:rPr>
              <a:t>Q:</a:t>
            </a:r>
            <a:r>
              <a:rPr lang="en-US" sz="2400" smtClean="0">
                <a:ea typeface="ＭＳ Ｐゴシック" pitchFamily="34" charset="-128"/>
              </a:rPr>
              <a:t> why bother?  Why is there a UDP?</a:t>
            </a:r>
          </a:p>
        </p:txBody>
      </p:sp>
      <p:pic>
        <p:nvPicPr>
          <p:cNvPr id="93190" name="Picture 1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38" y="944563"/>
            <a:ext cx="73136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9523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AC16685C-60A9-4562-B5A8-DDB7CCB78557}" type="slidenum">
              <a:rPr lang="en-US"/>
              <a:pPr/>
              <a:t>16</a:t>
            </a:fld>
            <a:endParaRPr lang="en-US"/>
          </a:p>
        </p:txBody>
      </p:sp>
      <p:pic>
        <p:nvPicPr>
          <p:cNvPr id="95235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876300"/>
            <a:ext cx="776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261938"/>
            <a:ext cx="8747125" cy="838200"/>
          </a:xfrm>
        </p:spPr>
        <p:txBody>
          <a:bodyPr/>
          <a:lstStyle/>
          <a:p>
            <a:r>
              <a:rPr lang="en-US" sz="3200" smtClean="0">
                <a:ea typeface="ＭＳ Ｐゴシック" pitchFamily="34" charset="-128"/>
              </a:rPr>
              <a:t>Internet apps:  application, transport protocols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5237" name="Text Box 3"/>
          <p:cNvSpPr txBox="1">
            <a:spLocks noChangeArrowheads="1"/>
          </p:cNvSpPr>
          <p:nvPr/>
        </p:nvSpPr>
        <p:spPr bwMode="auto">
          <a:xfrm>
            <a:off x="215900" y="1773238"/>
            <a:ext cx="2806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b="1"/>
              <a:t>application</a:t>
            </a:r>
            <a:endParaRPr lang="en-US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remote terminal access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Web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streaming multimedia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Internet telephony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95238" name="Text Box 4"/>
          <p:cNvSpPr txBox="1">
            <a:spLocks noChangeArrowheads="1"/>
          </p:cNvSpPr>
          <p:nvPr/>
        </p:nvSpPr>
        <p:spPr bwMode="auto">
          <a:xfrm>
            <a:off x="3201988" y="1458913"/>
            <a:ext cx="282098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/>
              <a:t>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/>
              <a:t>layer protocol</a:t>
            </a: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SMTP [RFC 2821]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Telnet [RFC 854]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HTTP [RFC 2616]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FTP [RFC 959]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HTTP (e.g., YouTube), </a:t>
            </a:r>
            <a:br>
              <a:rPr lang="en-US"/>
            </a:br>
            <a:r>
              <a:rPr lang="en-US"/>
              <a:t>RTP [RFC 1889]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SIP, RTP, proprietary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(e.g., Skype)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5239" name="Text Box 5"/>
          <p:cNvSpPr txBox="1">
            <a:spLocks noChangeArrowheads="1"/>
          </p:cNvSpPr>
          <p:nvPr/>
        </p:nvSpPr>
        <p:spPr bwMode="auto">
          <a:xfrm>
            <a:off x="6030913" y="1477963"/>
            <a:ext cx="262413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/>
              <a:t>underlying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/>
              <a:t>transport protocol</a:t>
            </a: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TCP or UDP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TCP or UDP</a:t>
            </a:r>
          </a:p>
        </p:txBody>
      </p:sp>
      <p:sp>
        <p:nvSpPr>
          <p:cNvPr id="95240" name="Line 7"/>
          <p:cNvSpPr>
            <a:spLocks noChangeShapeType="1"/>
          </p:cNvSpPr>
          <p:nvPr/>
        </p:nvSpPr>
        <p:spPr bwMode="auto">
          <a:xfrm>
            <a:off x="1071563" y="2152650"/>
            <a:ext cx="7334250" cy="95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Line 8"/>
          <p:cNvSpPr>
            <a:spLocks noChangeShapeType="1"/>
          </p:cNvSpPr>
          <p:nvPr/>
        </p:nvSpPr>
        <p:spPr bwMode="auto">
          <a:xfrm flipV="1">
            <a:off x="1023938" y="2743200"/>
            <a:ext cx="732472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Line 9"/>
          <p:cNvSpPr>
            <a:spLocks noChangeShapeType="1"/>
          </p:cNvSpPr>
          <p:nvPr/>
        </p:nvSpPr>
        <p:spPr bwMode="auto">
          <a:xfrm flipV="1">
            <a:off x="1044575" y="3038475"/>
            <a:ext cx="72961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3" name="Line 10"/>
          <p:cNvSpPr>
            <a:spLocks noChangeShapeType="1"/>
          </p:cNvSpPr>
          <p:nvPr/>
        </p:nvSpPr>
        <p:spPr bwMode="auto">
          <a:xfrm flipV="1">
            <a:off x="1042988" y="3333750"/>
            <a:ext cx="7277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4" name="Line 11"/>
          <p:cNvSpPr>
            <a:spLocks noChangeShapeType="1"/>
          </p:cNvSpPr>
          <p:nvPr/>
        </p:nvSpPr>
        <p:spPr bwMode="auto">
          <a:xfrm flipV="1">
            <a:off x="1073150" y="3657600"/>
            <a:ext cx="7258050" cy="95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5" name="Line 12"/>
          <p:cNvSpPr>
            <a:spLocks noChangeShapeType="1"/>
          </p:cNvSpPr>
          <p:nvPr/>
        </p:nvSpPr>
        <p:spPr bwMode="auto">
          <a:xfrm flipV="1">
            <a:off x="1014413" y="4257675"/>
            <a:ext cx="7315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 flipV="1">
            <a:off x="839788" y="4881563"/>
            <a:ext cx="7343775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Securing TCP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TCP &amp; UDP </a:t>
            </a:r>
          </a:p>
          <a:p>
            <a:pPr>
              <a:defRPr/>
            </a:pPr>
            <a:r>
              <a:rPr lang="en-US" dirty="0" smtClean="0"/>
              <a:t>no encryption</a:t>
            </a:r>
          </a:p>
          <a:p>
            <a:pPr>
              <a:defRPr/>
            </a:pPr>
            <a:r>
              <a:rPr lang="en-US" dirty="0" err="1" smtClean="0"/>
              <a:t>cleartext</a:t>
            </a:r>
            <a:r>
              <a:rPr lang="en-US" dirty="0" smtClean="0"/>
              <a:t> </a:t>
            </a:r>
            <a:r>
              <a:rPr lang="en-US" dirty="0" err="1" smtClean="0"/>
              <a:t>passwds</a:t>
            </a:r>
            <a:r>
              <a:rPr lang="en-US" dirty="0" smtClean="0"/>
              <a:t> sent into socket traverse Internet  in </a:t>
            </a:r>
            <a:r>
              <a:rPr lang="en-US" dirty="0" err="1" smtClean="0"/>
              <a:t>cleartext</a:t>
            </a: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SSL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provides encrypted TCP connection</a:t>
            </a:r>
          </a:p>
          <a:p>
            <a:pPr>
              <a:defRPr/>
            </a:pPr>
            <a:r>
              <a:rPr lang="en-US" dirty="0" smtClean="0"/>
              <a:t>data integrity</a:t>
            </a:r>
          </a:p>
          <a:p>
            <a:pPr>
              <a:defRPr/>
            </a:pPr>
            <a:r>
              <a:rPr lang="en-US" dirty="0" smtClean="0"/>
              <a:t>end-point authentication</a:t>
            </a:r>
            <a:endParaRPr lang="en-US" dirty="0"/>
          </a:p>
        </p:txBody>
      </p:sp>
      <p:sp>
        <p:nvSpPr>
          <p:cNvPr id="97283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22228B"/>
                </a:solidFill>
                <a:ea typeface="ＭＳ Ｐゴシック" pitchFamily="34" charset="-128"/>
              </a:rPr>
              <a:t>SSL is at app layer</a:t>
            </a:r>
          </a:p>
          <a:p>
            <a:r>
              <a:rPr lang="en-US" smtClean="0">
                <a:ea typeface="ＭＳ Ｐゴシック" pitchFamily="34" charset="-128"/>
              </a:rPr>
              <a:t>Apps use SSL libraries, which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talk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to TCP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22228B"/>
                </a:solidFill>
                <a:ea typeface="ＭＳ Ｐゴシック" pitchFamily="34" charset="-128"/>
              </a:rPr>
              <a:t>SSL socket API</a:t>
            </a:r>
          </a:p>
          <a:p>
            <a:pPr marL="342900" lvl="1" indent="-342900">
              <a:buSzPct val="65000"/>
              <a:buFont typeface="Wingdings" pitchFamily="2" charset="2"/>
              <a:buChar char="v"/>
            </a:pPr>
            <a:r>
              <a:rPr lang="en-US" sz="2800" smtClean="0">
                <a:ea typeface="ＭＳ Ｐゴシック" pitchFamily="34" charset="-128"/>
              </a:rPr>
              <a:t>cleartext passwds sent into socket traverse Internet  encrypted </a:t>
            </a:r>
          </a:p>
          <a:p>
            <a:pPr marL="342900" lvl="1" indent="-342900">
              <a:buSzPct val="65000"/>
              <a:buFont typeface="Wingdings" pitchFamily="2" charset="2"/>
              <a:buChar char="v"/>
            </a:pPr>
            <a:r>
              <a:rPr lang="en-US" sz="2800" smtClean="0">
                <a:ea typeface="ＭＳ Ｐゴシック" pitchFamily="34" charset="-128"/>
              </a:rPr>
              <a:t>See Chapter 7</a:t>
            </a:r>
          </a:p>
          <a:p>
            <a:pPr marL="342900" lvl="1" indent="-342900"/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 Layer</a:t>
            </a:r>
            <a:endParaRPr lang="en-US"/>
          </a:p>
        </p:txBody>
      </p:sp>
      <p:sp>
        <p:nvSpPr>
          <p:cNvPr id="9728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20EE456D-11FA-4CB8-BAA6-AAAF0995518D}" type="slidenum">
              <a:rPr lang="en-US"/>
              <a:pPr/>
              <a:t>17</a:t>
            </a:fld>
            <a:endParaRPr lang="en-US"/>
          </a:p>
        </p:txBody>
      </p:sp>
      <p:pic>
        <p:nvPicPr>
          <p:cNvPr id="97286" name="Picture 351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1050925"/>
            <a:ext cx="282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9830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5B750AEC-0393-4973-BC91-94DAF38B2F5B}" type="slidenum">
              <a:rPr lang="en-US"/>
              <a:pPr/>
              <a:t>18</a:t>
            </a:fld>
            <a:endParaRPr lang="en-US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Chapter 2: outline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2.1 principles of network applications</a:t>
            </a:r>
          </a:p>
          <a:p>
            <a:pPr marL="912813" lvl="1"/>
            <a:r>
              <a:rPr lang="en-US" smtClean="0">
                <a:ea typeface="ＭＳ Ｐゴシック" pitchFamily="34" charset="-128"/>
              </a:rPr>
              <a:t>app architectures</a:t>
            </a:r>
          </a:p>
          <a:p>
            <a:pPr marL="912813" lvl="1"/>
            <a:r>
              <a:rPr lang="en-US" smtClean="0">
                <a:ea typeface="ＭＳ Ｐゴシック" pitchFamily="34" charset="-128"/>
              </a:rPr>
              <a:t>app requirements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2.2 Web and HTTP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2.3 FTP 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2.4 electronic mail</a:t>
            </a:r>
          </a:p>
          <a:p>
            <a:pPr marL="912813" lvl="1"/>
            <a:r>
              <a:rPr lang="en-US" smtClean="0">
                <a:ea typeface="ＭＳ Ｐゴシック" pitchFamily="34" charset="-128"/>
              </a:rPr>
              <a:t>SMTP, POP3, IMAP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2.5 DNS</a:t>
            </a:r>
          </a:p>
          <a:p>
            <a:pPr marL="457200" indent="-457200"/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9830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3600" y="1600200"/>
            <a:ext cx="3876675" cy="46482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2.6 P2P applications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2.7 socket programming with UDP and TCP</a:t>
            </a:r>
          </a:p>
        </p:txBody>
      </p:sp>
      <p:pic>
        <p:nvPicPr>
          <p:cNvPr id="98310" name="Picture 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0035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B6A8868F-06B6-4BD5-9C24-93F0FCABF248}" type="slidenum">
              <a:rPr lang="en-US"/>
              <a:pPr/>
              <a:t>19</a:t>
            </a:fld>
            <a:endParaRPr lang="en-US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01613"/>
            <a:ext cx="7772400" cy="89217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Web and HTTP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0488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i="1" smtClean="0">
                <a:ea typeface="ＭＳ Ｐゴシック" pitchFamily="34" charset="-128"/>
              </a:rPr>
              <a:t>First, a review…</a:t>
            </a:r>
          </a:p>
          <a:p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web page</a:t>
            </a:r>
            <a:r>
              <a:rPr lang="en-US" smtClean="0">
                <a:ea typeface="ＭＳ Ｐゴシック" pitchFamily="34" charset="-128"/>
              </a:rPr>
              <a:t> consists of </a:t>
            </a: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objects</a:t>
            </a:r>
          </a:p>
          <a:p>
            <a:r>
              <a:rPr lang="en-US" smtClean="0">
                <a:ea typeface="ＭＳ Ｐゴシック" pitchFamily="34" charset="-128"/>
              </a:rPr>
              <a:t>object can be HTML file, JPEG image, Java applet, audio file,…</a:t>
            </a:r>
          </a:p>
          <a:p>
            <a:r>
              <a:rPr lang="en-US" smtClean="0">
                <a:ea typeface="ＭＳ Ｐゴシック" pitchFamily="34" charset="-128"/>
              </a:rPr>
              <a:t>web page consists of </a:t>
            </a: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base HTML-file</a:t>
            </a:r>
            <a:r>
              <a:rPr lang="en-US" smtClean="0">
                <a:ea typeface="ＭＳ Ｐゴシック" pitchFamily="34" charset="-128"/>
              </a:rPr>
              <a:t> which includes </a:t>
            </a: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several referenced objects</a:t>
            </a:r>
          </a:p>
          <a:p>
            <a:r>
              <a:rPr lang="en-US" smtClean="0">
                <a:ea typeface="ＭＳ Ｐゴシック" pitchFamily="34" charset="-128"/>
              </a:rPr>
              <a:t>each object is addressable by a </a:t>
            </a: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URL, </a:t>
            </a:r>
            <a:r>
              <a:rPr lang="en-US" smtClean="0">
                <a:ea typeface="ＭＳ Ｐゴシック" pitchFamily="34" charset="-128"/>
              </a:rPr>
              <a:t>e.g.,</a:t>
            </a:r>
          </a:p>
          <a:p>
            <a:pPr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100357" name="Group 10"/>
          <p:cNvGrpSpPr>
            <a:grpSpLocks/>
          </p:cNvGrpSpPr>
          <p:nvPr/>
        </p:nvGrpSpPr>
        <p:grpSpPr bwMode="auto">
          <a:xfrm>
            <a:off x="1201738" y="4486275"/>
            <a:ext cx="6835775" cy="1144588"/>
            <a:chOff x="788" y="2955"/>
            <a:chExt cx="4306" cy="721"/>
          </a:xfrm>
        </p:grpSpPr>
        <p:sp>
          <p:nvSpPr>
            <p:cNvPr id="100359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latin typeface="Courier New" pitchFamily="49" charset="0"/>
                </a:rPr>
                <a:t>www.someschool.edu/someDept/pic.gif</a:t>
              </a:r>
            </a:p>
          </p:txBody>
        </p:sp>
        <p:sp>
          <p:nvSpPr>
            <p:cNvPr id="100360" name="AutoShape 6"/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100361" name="AutoShape 7"/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100362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/>
                <a:t>host name</a:t>
              </a:r>
            </a:p>
          </p:txBody>
        </p:sp>
        <p:sp>
          <p:nvSpPr>
            <p:cNvPr id="100363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/>
                <a:t>path</a:t>
              </a:r>
              <a:r>
                <a:rPr lang="en-US" sz="2400">
                  <a:latin typeface="Comic Sans MS" pitchFamily="66" charset="0"/>
                </a:rPr>
                <a:t> </a:t>
              </a:r>
              <a:r>
                <a:rPr lang="en-US" sz="2400"/>
                <a:t>name</a:t>
              </a:r>
            </a:p>
          </p:txBody>
        </p:sp>
      </p:grpSp>
      <p:pic>
        <p:nvPicPr>
          <p:cNvPr id="100358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895350"/>
            <a:ext cx="4113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6656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521105FB-D2BA-461B-BB45-1A088E3ACCF3}" type="slidenum">
              <a:rPr lang="en-US"/>
              <a:pPr/>
              <a:t>2</a:t>
            </a:fld>
            <a:endParaRPr lang="en-US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Chapter 2: outline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2.1 principles of network applications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2.2 Web and HTTP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2.3 FTP 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2.4 electronic mail</a:t>
            </a:r>
          </a:p>
          <a:p>
            <a:pPr marL="912813" lvl="1"/>
            <a:r>
              <a:rPr lang="en-US" smtClean="0">
                <a:ea typeface="ＭＳ Ｐゴシック" pitchFamily="34" charset="-128"/>
              </a:rPr>
              <a:t>SMTP, POP3, IMAP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2.5 DNS</a:t>
            </a:r>
          </a:p>
          <a:p>
            <a:pPr marL="457200" indent="-457200"/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73600" y="1600200"/>
            <a:ext cx="3876675" cy="46482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2.6 P2P applications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2.7 socket programming with UDP and TCP</a:t>
            </a:r>
          </a:p>
        </p:txBody>
      </p:sp>
      <p:pic>
        <p:nvPicPr>
          <p:cNvPr id="66566" name="Picture 1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0240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E2D134CE-B7CE-4D71-8E8E-E320F22EF27D}" type="slidenum">
              <a:rPr lang="en-US"/>
              <a:pPr/>
              <a:t>20</a:t>
            </a:fld>
            <a:endParaRPr lang="en-US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795337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HTTP overview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89075"/>
            <a:ext cx="3810000" cy="4648200"/>
          </a:xfrm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HTTP: hypertext transfer protocol</a:t>
            </a:r>
          </a:p>
          <a:p>
            <a:pPr>
              <a:lnSpc>
                <a:spcPct val="75000"/>
              </a:lnSpc>
            </a:pPr>
            <a:r>
              <a:rPr lang="en-US" sz="2400" smtClean="0">
                <a:ea typeface="ＭＳ Ｐゴシック" pitchFamily="34" charset="-128"/>
              </a:rPr>
              <a:t>Web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 application layer protocol</a:t>
            </a:r>
          </a:p>
          <a:p>
            <a:pPr>
              <a:lnSpc>
                <a:spcPct val="75000"/>
              </a:lnSpc>
            </a:pPr>
            <a:r>
              <a:rPr lang="en-US" sz="2400" smtClean="0">
                <a:ea typeface="ＭＳ Ｐゴシック" pitchFamily="34" charset="-128"/>
              </a:rPr>
              <a:t>client/server model</a:t>
            </a:r>
          </a:p>
          <a:p>
            <a:pPr lvl="1">
              <a:lnSpc>
                <a:spcPct val="75000"/>
              </a:lnSpc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client</a:t>
            </a:r>
            <a:r>
              <a:rPr lang="en-US" i="1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  <a:r>
              <a:rPr lang="en-US" smtClean="0">
                <a:ea typeface="ＭＳ Ｐゴシック" pitchFamily="34" charset="-128"/>
              </a:rPr>
              <a:t> browser that requests, receives, (using HTTP protocol) and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displays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Web objects </a:t>
            </a:r>
          </a:p>
          <a:p>
            <a:pPr lvl="1">
              <a:lnSpc>
                <a:spcPct val="75000"/>
              </a:lnSpc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server:</a:t>
            </a:r>
            <a:r>
              <a:rPr lang="en-US" smtClean="0">
                <a:ea typeface="ＭＳ Ｐゴシック" pitchFamily="34" charset="-128"/>
              </a:rPr>
              <a:t> Web server sends (using HTTP protocol) objects in response to requests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02405" name="Text Box 7"/>
          <p:cNvSpPr txBox="1">
            <a:spLocks noChangeArrowheads="1"/>
          </p:cNvSpPr>
          <p:nvPr/>
        </p:nvSpPr>
        <p:spPr bwMode="auto">
          <a:xfrm>
            <a:off x="4565650" y="2455863"/>
            <a:ext cx="1584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Firefox browser</a:t>
            </a:r>
            <a:endParaRPr lang="en-US" sz="2400"/>
          </a:p>
        </p:txBody>
      </p:sp>
      <p:sp>
        <p:nvSpPr>
          <p:cNvPr id="102406" name="Text Box 9"/>
          <p:cNvSpPr txBox="1">
            <a:spLocks noChangeArrowheads="1"/>
          </p:cNvSpPr>
          <p:nvPr/>
        </p:nvSpPr>
        <p:spPr bwMode="auto">
          <a:xfrm>
            <a:off x="7508875" y="3836988"/>
            <a:ext cx="1346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 sz="2400"/>
          </a:p>
        </p:txBody>
      </p:sp>
      <p:sp>
        <p:nvSpPr>
          <p:cNvPr id="102407" name="Text Box 23"/>
          <p:cNvSpPr txBox="1">
            <a:spLocks noChangeArrowheads="1"/>
          </p:cNvSpPr>
          <p:nvPr/>
        </p:nvSpPr>
        <p:spPr bwMode="auto">
          <a:xfrm>
            <a:off x="4819650" y="5218113"/>
            <a:ext cx="1525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iphone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Safari browser</a:t>
            </a:r>
            <a:endParaRPr lang="en-US" sz="240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778500" y="2136775"/>
            <a:ext cx="2101850" cy="946150"/>
            <a:chOff x="3640" y="1346"/>
            <a:chExt cx="1324" cy="596"/>
          </a:xfrm>
        </p:grpSpPr>
        <p:sp>
          <p:nvSpPr>
            <p:cNvPr id="102456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7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request</a:t>
              </a:r>
              <a:endParaRPr lang="en-US" sz="2400">
                <a:solidFill>
                  <a:srgbClr val="CC0000"/>
                </a:solidFill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889625" y="2344738"/>
            <a:ext cx="1971675" cy="904875"/>
            <a:chOff x="4141" y="394"/>
            <a:chExt cx="1242" cy="570"/>
          </a:xfrm>
        </p:grpSpPr>
        <p:sp>
          <p:nvSpPr>
            <p:cNvPr id="102454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5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response</a:t>
              </a:r>
              <a:endParaRPr lang="en-US" sz="2400">
                <a:solidFill>
                  <a:srgbClr val="CC0000"/>
                </a:solidFill>
              </a:endParaRPr>
            </a:p>
          </p:txBody>
        </p:sp>
      </p:grpSp>
      <p:pic>
        <p:nvPicPr>
          <p:cNvPr id="102410" name="Picture 3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3" y="919163"/>
            <a:ext cx="36560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7"/>
          <p:cNvGrpSpPr>
            <a:grpSpLocks/>
          </p:cNvGrpSpPr>
          <p:nvPr/>
        </p:nvGrpSpPr>
        <p:grpSpPr bwMode="auto">
          <a:xfrm rot="-3183056">
            <a:off x="5754688" y="3630613"/>
            <a:ext cx="2101850" cy="946150"/>
            <a:chOff x="3640" y="1346"/>
            <a:chExt cx="1324" cy="596"/>
          </a:xfrm>
        </p:grpSpPr>
        <p:sp>
          <p:nvSpPr>
            <p:cNvPr id="102452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3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request</a:t>
              </a:r>
              <a:endParaRPr lang="en-US" sz="2400">
                <a:solidFill>
                  <a:srgbClr val="CC0000"/>
                </a:solidFill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-3264937">
            <a:off x="5800725" y="3870325"/>
            <a:ext cx="1971675" cy="904875"/>
            <a:chOff x="4141" y="394"/>
            <a:chExt cx="1242" cy="570"/>
          </a:xfrm>
        </p:grpSpPr>
        <p:sp>
          <p:nvSpPr>
            <p:cNvPr id="102450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1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response</a:t>
              </a:r>
              <a:endParaRPr lang="en-US" sz="2400">
                <a:solidFill>
                  <a:srgbClr val="CC0000"/>
                </a:solidFill>
              </a:endParaRPr>
            </a:p>
          </p:txBody>
        </p:sp>
      </p:grpSp>
      <p:pic>
        <p:nvPicPr>
          <p:cNvPr id="102413" name="Picture 43" descr="iphone_stylized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286250"/>
            <a:ext cx="38258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14" name="Group 44"/>
          <p:cNvGrpSpPr>
            <a:grpSpLocks/>
          </p:cNvGrpSpPr>
          <p:nvPr/>
        </p:nvGrpSpPr>
        <p:grpSpPr bwMode="auto">
          <a:xfrm>
            <a:off x="4757738" y="1468438"/>
            <a:ext cx="1066800" cy="1079500"/>
            <a:chOff x="-44" y="1473"/>
            <a:chExt cx="981" cy="1105"/>
          </a:xfrm>
        </p:grpSpPr>
        <p:pic>
          <p:nvPicPr>
            <p:cNvPr id="10244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4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15" name="Group 47"/>
          <p:cNvGrpSpPr>
            <a:grpSpLocks/>
          </p:cNvGrpSpPr>
          <p:nvPr/>
        </p:nvGrpSpPr>
        <p:grpSpPr bwMode="auto">
          <a:xfrm>
            <a:off x="7878763" y="2633663"/>
            <a:ext cx="695325" cy="1282700"/>
            <a:chOff x="4140" y="429"/>
            <a:chExt cx="1425" cy="2396"/>
          </a:xfrm>
        </p:grpSpPr>
        <p:sp>
          <p:nvSpPr>
            <p:cNvPr id="102416" name="Freeform 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7" name="Rectangle 49"/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8" name="Freeform 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19" name="Freeform 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20" name="Rectangle 52"/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21" name="Group 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2446" name="AutoShape 54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7" name="AutoShape 55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22" name="Rectangle 56"/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23" name="Group 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2444" name="AutoShape 58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5" name="AutoShape 59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24" name="Rectangle 60"/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25" name="Rectangle 61"/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26" name="Group 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2442" name="AutoShape 6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3" name="AutoShape 64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27" name="Freeform 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28" name="Group 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2440" name="AutoShape 6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1" name="AutoShape 68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429" name="Rectangle 69"/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0" name="Freeform 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31" name="Freeform 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32" name="Oval 72"/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3" name="Freeform 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34" name="AutoShape 74"/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5" name="AutoShape 75"/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6" name="Oval 76"/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7" name="Oval 77"/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02438" name="Oval 78"/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39" name="Rectangle 79"/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0445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A904BE7E-5957-4093-92B8-2E956CB0265B}" type="slidenum">
              <a:rPr lang="en-US"/>
              <a:pPr/>
              <a:t>21</a:t>
            </a:fld>
            <a:endParaRPr lang="en-US"/>
          </a:p>
        </p:txBody>
      </p:sp>
      <p:sp>
        <p:nvSpPr>
          <p:cNvPr id="104451" name="Rectangle 7"/>
          <p:cNvSpPr>
            <a:spLocks noChangeArrowheads="1"/>
          </p:cNvSpPr>
          <p:nvPr/>
        </p:nvSpPr>
        <p:spPr bwMode="auto">
          <a:xfrm>
            <a:off x="4781550" y="3400425"/>
            <a:ext cx="3838575" cy="2711450"/>
          </a:xfrm>
          <a:prstGeom prst="rect">
            <a:avLst/>
          </a:prstGeom>
          <a:solidFill>
            <a:srgbClr val="FFFFF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Comic Sans MS" pitchFamily="66" charset="0"/>
            </a:endParaRPr>
          </a:p>
        </p:txBody>
      </p:sp>
      <p:sp>
        <p:nvSpPr>
          <p:cNvPr id="104452" name="Rectangle 9"/>
          <p:cNvSpPr>
            <a:spLocks noChangeArrowheads="1"/>
          </p:cNvSpPr>
          <p:nvPr/>
        </p:nvSpPr>
        <p:spPr bwMode="auto">
          <a:xfrm>
            <a:off x="7667625" y="3238500"/>
            <a:ext cx="828675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Comic Sans MS" pitchFamily="66" charset="0"/>
            </a:endParaRPr>
          </a:p>
        </p:txBody>
      </p:sp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347663"/>
            <a:ext cx="7772400" cy="795337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HTTP overview (continued)</a:t>
            </a:r>
          </a:p>
        </p:txBody>
      </p:sp>
      <p:sp>
        <p:nvSpPr>
          <p:cNvPr id="1044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511300"/>
            <a:ext cx="397192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uses TCP:</a:t>
            </a:r>
          </a:p>
          <a:p>
            <a:r>
              <a:rPr lang="en-US" sz="2400" smtClean="0">
                <a:ea typeface="ＭＳ Ｐゴシック" pitchFamily="34" charset="-128"/>
              </a:rPr>
              <a:t>client initiates TCP connection (creates socket) to server,  port 80</a:t>
            </a:r>
          </a:p>
          <a:p>
            <a:r>
              <a:rPr lang="en-US" sz="2400" smtClean="0">
                <a:ea typeface="ＭＳ Ｐゴシック" pitchFamily="34" charset="-128"/>
              </a:rPr>
              <a:t>server accepts TCP connection from client</a:t>
            </a:r>
          </a:p>
          <a:p>
            <a:r>
              <a:rPr lang="en-US" sz="2400" smtClean="0">
                <a:ea typeface="ＭＳ Ｐゴシック" pitchFamily="34" charset="-128"/>
              </a:rPr>
              <a:t>HTTP messages (application-layer protocol messages) exchanged between browser (HTTP client) and Web server (HTTP server)</a:t>
            </a:r>
          </a:p>
          <a:p>
            <a:r>
              <a:rPr lang="en-US" sz="2400" smtClean="0">
                <a:ea typeface="ＭＳ Ｐゴシック" pitchFamily="34" charset="-128"/>
              </a:rPr>
              <a:t>TCP connection closed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445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566863"/>
            <a:ext cx="3200400" cy="1447800"/>
          </a:xfrm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HTTP is </a:t>
            </a:r>
            <a:r>
              <a:rPr lang="ja-JP" altLang="en-US" i="1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i="1" smtClean="0">
                <a:solidFill>
                  <a:srgbClr val="CC0000"/>
                </a:solidFill>
                <a:ea typeface="ＭＳ Ｐゴシック" pitchFamily="34" charset="-128"/>
              </a:rPr>
              <a:t>stateless</a:t>
            </a:r>
            <a:r>
              <a:rPr lang="ja-JP" altLang="en-US" i="1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endParaRPr lang="en-US" altLang="ja-JP" i="1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lnSpc>
                <a:spcPct val="75000"/>
              </a:lnSpc>
            </a:pPr>
            <a:r>
              <a:rPr lang="en-US" sz="2400" smtClean="0">
                <a:ea typeface="ＭＳ Ｐゴシック" pitchFamily="34" charset="-128"/>
              </a:rPr>
              <a:t>server maintains no information about past client requests</a:t>
            </a:r>
          </a:p>
        </p:txBody>
      </p:sp>
      <p:sp>
        <p:nvSpPr>
          <p:cNvPr id="104456" name="Rectangle 6"/>
          <p:cNvSpPr>
            <a:spLocks noChangeArrowheads="1"/>
          </p:cNvSpPr>
          <p:nvPr/>
        </p:nvSpPr>
        <p:spPr bwMode="auto">
          <a:xfrm>
            <a:off x="4919663" y="3463925"/>
            <a:ext cx="37528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</a:pPr>
            <a:r>
              <a:rPr lang="en-US" sz="2400">
                <a:solidFill>
                  <a:srgbClr val="000099"/>
                </a:solidFill>
                <a:latin typeface="Gill Sans MT" pitchFamily="34" charset="0"/>
              </a:rPr>
              <a:t>protocols that maintain </a:t>
            </a:r>
            <a:r>
              <a:rPr lang="ja-JP" altLang="en-US" sz="2400">
                <a:solidFill>
                  <a:srgbClr val="000099"/>
                </a:solidFill>
                <a:latin typeface="Gill Sans MT" pitchFamily="34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pitchFamily="34" charset="0"/>
              </a:rPr>
              <a:t>state</a:t>
            </a:r>
            <a:r>
              <a:rPr lang="ja-JP" altLang="en-US" sz="2400">
                <a:solidFill>
                  <a:srgbClr val="000099"/>
                </a:solidFill>
                <a:latin typeface="Gill Sans MT" pitchFamily="34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pitchFamily="34" charset="0"/>
              </a:rPr>
              <a:t> are complex!</a:t>
            </a:r>
          </a:p>
          <a:p>
            <a:pPr marL="342900" indent="-342900">
              <a:lnSpc>
                <a:spcPct val="90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past history (state) must be maintained</a:t>
            </a:r>
          </a:p>
          <a:p>
            <a:pPr marL="342900" indent="-342900">
              <a:lnSpc>
                <a:spcPct val="90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if server/client crashes, their views of </a:t>
            </a:r>
            <a:r>
              <a:rPr lang="ja-JP" altLang="en-US">
                <a:latin typeface="Gill Sans MT" pitchFamily="34" charset="0"/>
              </a:rPr>
              <a:t>“</a:t>
            </a:r>
            <a:r>
              <a:rPr lang="en-US" altLang="ja-JP">
                <a:latin typeface="Gill Sans MT" pitchFamily="34" charset="0"/>
              </a:rPr>
              <a:t>state</a:t>
            </a:r>
            <a:r>
              <a:rPr lang="ja-JP" altLang="en-US">
                <a:latin typeface="Gill Sans MT" pitchFamily="34" charset="0"/>
              </a:rPr>
              <a:t>”</a:t>
            </a:r>
            <a:r>
              <a:rPr lang="en-US" altLang="ja-JP">
                <a:latin typeface="Gill Sans MT" pitchFamily="34" charset="0"/>
              </a:rPr>
              <a:t> may be inconsistent, must be reconciled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>
              <a:latin typeface="Gill Sans MT" pitchFamily="34" charset="0"/>
            </a:endParaRPr>
          </a:p>
        </p:txBody>
      </p:sp>
      <p:sp>
        <p:nvSpPr>
          <p:cNvPr id="104457" name="Text Box 8"/>
          <p:cNvSpPr txBox="1">
            <a:spLocks noChangeArrowheads="1"/>
          </p:cNvSpPr>
          <p:nvPr/>
        </p:nvSpPr>
        <p:spPr bwMode="auto">
          <a:xfrm>
            <a:off x="7677150" y="3160713"/>
            <a:ext cx="76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aside</a:t>
            </a:r>
          </a:p>
        </p:txBody>
      </p:sp>
      <p:pic>
        <p:nvPicPr>
          <p:cNvPr id="104458" name="Picture 1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1020763"/>
            <a:ext cx="63992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0649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399D2112-6490-474C-B93E-68D008AEE398}" type="slidenum">
              <a:rPr lang="en-US"/>
              <a:pPr/>
              <a:t>22</a:t>
            </a:fld>
            <a:endParaRPr lang="en-US"/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HTTP connections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non-persistent HTTP</a:t>
            </a:r>
          </a:p>
          <a:p>
            <a:r>
              <a:rPr lang="en-US" smtClean="0">
                <a:ea typeface="ＭＳ Ｐゴシック" pitchFamily="34" charset="-128"/>
              </a:rPr>
              <a:t>at most one object sent over TCP connection</a:t>
            </a:r>
          </a:p>
          <a:p>
            <a:pPr lvl="1"/>
            <a:r>
              <a:rPr lang="en-US" sz="2800" smtClean="0">
                <a:ea typeface="ＭＳ Ｐゴシック" pitchFamily="34" charset="-128"/>
              </a:rPr>
              <a:t>connection then closed</a:t>
            </a:r>
          </a:p>
          <a:p>
            <a:r>
              <a:rPr lang="en-US" smtClean="0">
                <a:ea typeface="ＭＳ Ｐゴシック" pitchFamily="34" charset="-128"/>
              </a:rPr>
              <a:t>downloading multiple objects required multiple connections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0650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1131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persistent HTTP</a:t>
            </a:r>
          </a:p>
          <a:p>
            <a:r>
              <a:rPr lang="en-US" smtClean="0">
                <a:ea typeface="ＭＳ Ｐゴシック" pitchFamily="34" charset="-128"/>
              </a:rPr>
              <a:t>multiple objects can be sent over single TCP connection between client, server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pic>
        <p:nvPicPr>
          <p:cNvPr id="106502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75" y="1031875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0854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054FE849-EAF2-49BE-BC72-4295A82BDCD4}" type="slidenum">
              <a:rPr lang="en-US"/>
              <a:pPr/>
              <a:t>23</a:t>
            </a:fld>
            <a:endParaRPr lang="en-US"/>
          </a:p>
        </p:txBody>
      </p:sp>
      <p:pic>
        <p:nvPicPr>
          <p:cNvPr id="108547" name="Picture 2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842963"/>
            <a:ext cx="50276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8" name="Line 11"/>
          <p:cNvSpPr>
            <a:spLocks noChangeShapeType="1"/>
          </p:cNvSpPr>
          <p:nvPr/>
        </p:nvSpPr>
        <p:spPr bwMode="auto">
          <a:xfrm>
            <a:off x="476250" y="2095500"/>
            <a:ext cx="0" cy="4495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9" name="Rectangle 13"/>
          <p:cNvSpPr>
            <a:spLocks noChangeArrowheads="1"/>
          </p:cNvSpPr>
          <p:nvPr/>
        </p:nvSpPr>
        <p:spPr bwMode="auto">
          <a:xfrm>
            <a:off x="238125" y="6019800"/>
            <a:ext cx="65722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Comic Sans MS" pitchFamily="66" charset="0"/>
            </a:endParaRPr>
          </a:p>
        </p:txBody>
      </p:sp>
      <p:sp>
        <p:nvSpPr>
          <p:cNvPr id="108550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190500"/>
            <a:ext cx="7772400" cy="866775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Non-persistent HTTP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85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1638" y="1114425"/>
            <a:ext cx="7942262" cy="466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suppose user enters URL:</a:t>
            </a:r>
          </a:p>
        </p:txBody>
      </p:sp>
      <p:sp>
        <p:nvSpPr>
          <p:cNvPr id="532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7225" y="2106613"/>
            <a:ext cx="3943350" cy="190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CC0000"/>
                </a:solidFill>
                <a:ea typeface="ＭＳ Ｐゴシック" pitchFamily="34" charset="-128"/>
              </a:rPr>
              <a:t>1a</a:t>
            </a:r>
            <a:r>
              <a:rPr lang="en-US" sz="2000" smtClean="0">
                <a:solidFill>
                  <a:srgbClr val="FF0000"/>
                </a:solidFill>
                <a:ea typeface="ＭＳ Ｐゴシック" pitchFamily="34" charset="-128"/>
              </a:rPr>
              <a:t>.</a:t>
            </a:r>
            <a:r>
              <a:rPr lang="en-US" sz="2000" smtClean="0">
                <a:ea typeface="ＭＳ Ｐゴシック" pitchFamily="34" charset="-128"/>
              </a:rPr>
              <a:t> HTTP client initiates TCP connection to HTTP server (process) at www.someSchool.edu on port 80</a:t>
            </a:r>
          </a:p>
        </p:txBody>
      </p:sp>
      <p:sp>
        <p:nvSpPr>
          <p:cNvPr id="53257" name="Rectangle 5"/>
          <p:cNvSpPr>
            <a:spLocks noChangeArrowheads="1"/>
          </p:cNvSpPr>
          <p:nvPr/>
        </p:nvSpPr>
        <p:spPr bwMode="auto">
          <a:xfrm>
            <a:off x="704850" y="3829050"/>
            <a:ext cx="3810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>
                <a:solidFill>
                  <a:srgbClr val="CC0000"/>
                </a:solidFill>
                <a:latin typeface="Gill Sans MT" pitchFamily="34" charset="0"/>
              </a:rPr>
              <a:t>2</a:t>
            </a:r>
            <a:r>
              <a:rPr lang="en-US">
                <a:solidFill>
                  <a:srgbClr val="FF0000"/>
                </a:solidFill>
                <a:latin typeface="Gill Sans MT" pitchFamily="34" charset="0"/>
              </a:rPr>
              <a:t>.</a:t>
            </a:r>
            <a:r>
              <a:rPr lang="en-US">
                <a:latin typeface="Gill Sans MT" pitchFamily="34" charset="0"/>
              </a:rPr>
              <a:t> HTTP client sends HTTP </a:t>
            </a:r>
            <a:r>
              <a:rPr lang="en-US" i="1">
                <a:solidFill>
                  <a:srgbClr val="000099"/>
                </a:solidFill>
                <a:latin typeface="Gill Sans MT" pitchFamily="34" charset="0"/>
              </a:rPr>
              <a:t>request message</a:t>
            </a:r>
            <a:r>
              <a:rPr lang="en-US">
                <a:latin typeface="Gill Sans MT" pitchFamily="34" charset="0"/>
              </a:rPr>
              <a:t> (containing URL) into TCP connection socket. Message indicates that client wants object someDepartment/home.index</a:t>
            </a:r>
          </a:p>
        </p:txBody>
      </p:sp>
      <p:sp>
        <p:nvSpPr>
          <p:cNvPr id="53258" name="Rectangle 6"/>
          <p:cNvSpPr>
            <a:spLocks noChangeArrowheads="1"/>
          </p:cNvSpPr>
          <p:nvPr/>
        </p:nvSpPr>
        <p:spPr bwMode="auto">
          <a:xfrm>
            <a:off x="4781550" y="2524125"/>
            <a:ext cx="3810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>
                <a:solidFill>
                  <a:srgbClr val="CC0000"/>
                </a:solidFill>
                <a:latin typeface="Gill Sans MT" pitchFamily="34" charset="0"/>
              </a:rPr>
              <a:t>1b</a:t>
            </a:r>
            <a:r>
              <a:rPr lang="en-US">
                <a:solidFill>
                  <a:srgbClr val="FF0000"/>
                </a:solidFill>
                <a:latin typeface="Gill Sans MT" pitchFamily="34" charset="0"/>
              </a:rPr>
              <a:t>.</a:t>
            </a:r>
            <a:r>
              <a:rPr lang="en-US">
                <a:latin typeface="Gill Sans MT" pitchFamily="34" charset="0"/>
              </a:rPr>
              <a:t> HTTP server at host www.someSchool.edu waiting for TCP connection at port 80.  </a:t>
            </a:r>
            <a:r>
              <a:rPr lang="ja-JP" altLang="en-US">
                <a:latin typeface="Gill Sans MT" pitchFamily="34" charset="0"/>
              </a:rPr>
              <a:t>“</a:t>
            </a:r>
            <a:r>
              <a:rPr lang="en-US" altLang="ja-JP">
                <a:latin typeface="Gill Sans MT" pitchFamily="34" charset="0"/>
              </a:rPr>
              <a:t>accepts</a:t>
            </a:r>
            <a:r>
              <a:rPr lang="ja-JP" altLang="en-US">
                <a:latin typeface="Gill Sans MT" pitchFamily="34" charset="0"/>
              </a:rPr>
              <a:t>”</a:t>
            </a:r>
            <a:r>
              <a:rPr lang="en-US" altLang="ja-JP">
                <a:latin typeface="Gill Sans MT" pitchFamily="34" charset="0"/>
              </a:rPr>
              <a:t> connection, notifying client</a:t>
            </a:r>
            <a:endParaRPr lang="en-US">
              <a:latin typeface="Gill Sans MT" pitchFamily="34" charset="0"/>
            </a:endParaRPr>
          </a:p>
        </p:txBody>
      </p:sp>
      <p:sp>
        <p:nvSpPr>
          <p:cNvPr id="53259" name="Rectangle 7"/>
          <p:cNvSpPr>
            <a:spLocks noChangeArrowheads="1"/>
          </p:cNvSpPr>
          <p:nvPr/>
        </p:nvSpPr>
        <p:spPr bwMode="auto">
          <a:xfrm>
            <a:off x="4724400" y="4381500"/>
            <a:ext cx="3810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>
                <a:solidFill>
                  <a:srgbClr val="CC0000"/>
                </a:solidFill>
                <a:latin typeface="Gill Sans MT" pitchFamily="34" charset="0"/>
              </a:rPr>
              <a:t>3</a:t>
            </a:r>
            <a:r>
              <a:rPr lang="en-US">
                <a:solidFill>
                  <a:srgbClr val="FF0000"/>
                </a:solidFill>
                <a:latin typeface="Gill Sans MT" pitchFamily="34" charset="0"/>
              </a:rPr>
              <a:t>.</a:t>
            </a:r>
            <a:r>
              <a:rPr lang="en-US">
                <a:latin typeface="Gill Sans MT" pitchFamily="34" charset="0"/>
              </a:rPr>
              <a:t> HTTP server receives request message, forms </a:t>
            </a:r>
            <a:r>
              <a:rPr lang="en-US" i="1">
                <a:solidFill>
                  <a:srgbClr val="000099"/>
                </a:solidFill>
                <a:latin typeface="Gill Sans MT" pitchFamily="34" charset="0"/>
              </a:rPr>
              <a:t>response message</a:t>
            </a:r>
            <a:r>
              <a:rPr lang="en-US">
                <a:latin typeface="Gill Sans MT" pitchFamily="34" charset="0"/>
              </a:rPr>
              <a:t> containing requested object, and sends message into its socket</a:t>
            </a:r>
          </a:p>
        </p:txBody>
      </p:sp>
      <p:sp>
        <p:nvSpPr>
          <p:cNvPr id="53261" name="Line 9"/>
          <p:cNvSpPr>
            <a:spLocks noChangeShapeType="1"/>
          </p:cNvSpPr>
          <p:nvPr/>
        </p:nvSpPr>
        <p:spPr bwMode="auto">
          <a:xfrm>
            <a:off x="3895725" y="4591050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0"/>
          <p:cNvSpPr>
            <a:spLocks noChangeShapeType="1"/>
          </p:cNvSpPr>
          <p:nvPr/>
        </p:nvSpPr>
        <p:spPr bwMode="auto">
          <a:xfrm flipH="1">
            <a:off x="3943350" y="5200650"/>
            <a:ext cx="1008063" cy="10255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Text Box 12"/>
          <p:cNvSpPr txBox="1">
            <a:spLocks noChangeArrowheads="1"/>
          </p:cNvSpPr>
          <p:nvPr/>
        </p:nvSpPr>
        <p:spPr bwMode="auto">
          <a:xfrm>
            <a:off x="247650" y="5942013"/>
            <a:ext cx="67310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bg2"/>
                </a:solidFill>
              </a:rPr>
              <a:t>time</a:t>
            </a:r>
          </a:p>
        </p:txBody>
      </p:sp>
      <p:sp>
        <p:nvSpPr>
          <p:cNvPr id="53260" name="Line 8"/>
          <p:cNvSpPr>
            <a:spLocks noChangeShapeType="1"/>
          </p:cNvSpPr>
          <p:nvPr/>
        </p:nvSpPr>
        <p:spPr bwMode="auto">
          <a:xfrm>
            <a:off x="4048125" y="2647950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Line 14"/>
          <p:cNvSpPr>
            <a:spLocks noChangeShapeType="1"/>
          </p:cNvSpPr>
          <p:nvPr/>
        </p:nvSpPr>
        <p:spPr bwMode="auto">
          <a:xfrm flipH="1">
            <a:off x="3954463" y="3259138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1" name="Text Box 15"/>
          <p:cNvSpPr txBox="1">
            <a:spLocks noChangeArrowheads="1"/>
          </p:cNvSpPr>
          <p:nvPr/>
        </p:nvSpPr>
        <p:spPr bwMode="auto">
          <a:xfrm>
            <a:off x="6680200" y="1123950"/>
            <a:ext cx="1898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(contains text,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references to 10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jpeg images)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8562" name="Rectangle 3"/>
          <p:cNvSpPr>
            <a:spLocks noChangeArrowheads="1"/>
          </p:cNvSpPr>
          <p:nvPr/>
        </p:nvSpPr>
        <p:spPr bwMode="auto">
          <a:xfrm>
            <a:off x="409575" y="1450975"/>
            <a:ext cx="79422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www.someSchool.edu/someDepartment/home.index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build="p"/>
      <p:bldP spid="53257" grpId="0"/>
      <p:bldP spid="53258" grpId="0"/>
      <p:bldP spid="53259" grpId="0"/>
      <p:bldP spid="53261" grpId="0" animBg="1"/>
      <p:bldP spid="53262" grpId="0" animBg="1"/>
      <p:bldP spid="53260" grpId="0" animBg="1"/>
      <p:bldP spid="532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1059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AE48EC1C-55B1-44C8-9358-6F96A2088BEE}" type="slidenum">
              <a:rPr lang="en-US"/>
              <a:pPr/>
              <a:t>24</a:t>
            </a:fld>
            <a:endParaRPr lang="en-US"/>
          </a:p>
        </p:txBody>
      </p:sp>
      <p:pic>
        <p:nvPicPr>
          <p:cNvPr id="110595" name="Picture 1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889000"/>
            <a:ext cx="63992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542925" y="257175"/>
            <a:ext cx="7772400" cy="866775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Non-persistent HTTP (cont.)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5427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95375" y="2058988"/>
            <a:ext cx="3810000" cy="1533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smtClean="0">
                <a:solidFill>
                  <a:srgbClr val="CC0000"/>
                </a:solidFill>
                <a:ea typeface="ＭＳ Ｐゴシック" pitchFamily="34" charset="-128"/>
              </a:rPr>
              <a:t>5</a:t>
            </a:r>
            <a:r>
              <a:rPr lang="en-US" sz="1800" smtClean="0">
                <a:solidFill>
                  <a:srgbClr val="CC0000"/>
                </a:solidFill>
                <a:ea typeface="ＭＳ Ｐゴシック" pitchFamily="34" charset="-128"/>
              </a:rPr>
              <a:t>.</a:t>
            </a:r>
            <a:r>
              <a:rPr lang="en-US" sz="1800" smtClean="0">
                <a:ea typeface="ＭＳ Ｐゴシック" pitchFamily="34" charset="-128"/>
              </a:rPr>
              <a:t> HTTP client receives response message containing html file, displays html.  Parsing html file, finds 10 referenced jpeg  objects</a:t>
            </a:r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1085850" y="3568700"/>
            <a:ext cx="3810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>
                <a:solidFill>
                  <a:srgbClr val="CC0000"/>
                </a:solidFill>
                <a:latin typeface="Gill Sans MT" pitchFamily="34" charset="0"/>
              </a:rPr>
              <a:t>6.</a:t>
            </a:r>
            <a:r>
              <a:rPr lang="en-US">
                <a:latin typeface="Gill Sans MT" pitchFamily="34" charset="0"/>
              </a:rPr>
              <a:t> Steps 1-5 repeated for each of 10 jpeg objects</a:t>
            </a: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5032375" y="1492250"/>
            <a:ext cx="3810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>
                <a:solidFill>
                  <a:srgbClr val="CC0000"/>
                </a:solidFill>
                <a:latin typeface="Gill Sans MT" pitchFamily="34" charset="0"/>
              </a:rPr>
              <a:t>4.</a:t>
            </a:r>
            <a:r>
              <a:rPr lang="en-US">
                <a:latin typeface="Gill Sans MT" pitchFamily="34" charset="0"/>
              </a:rPr>
              <a:t> HTTP server closes TCP connection. </a:t>
            </a:r>
          </a:p>
        </p:txBody>
      </p:sp>
      <p:sp>
        <p:nvSpPr>
          <p:cNvPr id="110600" name="Line 2"/>
          <p:cNvSpPr>
            <a:spLocks noChangeShapeType="1"/>
          </p:cNvSpPr>
          <p:nvPr/>
        </p:nvSpPr>
        <p:spPr bwMode="auto">
          <a:xfrm>
            <a:off x="542925" y="1519238"/>
            <a:ext cx="0" cy="25717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Rectangle 3"/>
          <p:cNvSpPr>
            <a:spLocks noChangeArrowheads="1"/>
          </p:cNvSpPr>
          <p:nvPr/>
        </p:nvSpPr>
        <p:spPr bwMode="auto">
          <a:xfrm>
            <a:off x="304800" y="3519488"/>
            <a:ext cx="342900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Comic Sans MS" pitchFamily="66" charset="0"/>
            </a:endParaRPr>
          </a:p>
        </p:txBody>
      </p:sp>
      <p:sp>
        <p:nvSpPr>
          <p:cNvPr id="110602" name="Text Box 13"/>
          <p:cNvSpPr txBox="1">
            <a:spLocks noChangeArrowheads="1"/>
          </p:cNvSpPr>
          <p:nvPr/>
        </p:nvSpPr>
        <p:spPr bwMode="auto">
          <a:xfrm>
            <a:off x="236538" y="3382963"/>
            <a:ext cx="641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bg2"/>
                </a:solidFill>
                <a:latin typeface="Gill Sans MT" pitchFamily="34" charset="0"/>
              </a:rPr>
              <a:t>time</a:t>
            </a:r>
          </a:p>
        </p:txBody>
      </p:sp>
      <p:sp>
        <p:nvSpPr>
          <p:cNvPr id="54283" name="Line 17"/>
          <p:cNvSpPr>
            <a:spLocks noChangeShapeType="1"/>
          </p:cNvSpPr>
          <p:nvPr/>
        </p:nvSpPr>
        <p:spPr bwMode="auto">
          <a:xfrm flipH="1">
            <a:off x="3762375" y="1449388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build="p"/>
      <p:bldP spid="54279" grpId="0"/>
      <p:bldP spid="542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1264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8B1B1C20-BEA1-4B3D-A9E9-FED417E040F2}" type="slidenum">
              <a:rPr lang="en-US"/>
              <a:pPr/>
              <a:t>25</a:t>
            </a:fld>
            <a:endParaRPr lang="en-US"/>
          </a:p>
        </p:txBody>
      </p:sp>
      <p:pic>
        <p:nvPicPr>
          <p:cNvPr id="112643" name="Picture 4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68338"/>
            <a:ext cx="700722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8" y="0"/>
            <a:ext cx="8223250" cy="925513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Non-persistent HTTP: response time</a:t>
            </a:r>
          </a:p>
        </p:txBody>
      </p:sp>
      <p:sp>
        <p:nvSpPr>
          <p:cNvPr id="1126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58888"/>
            <a:ext cx="4090988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RTT (definition):</a:t>
            </a:r>
            <a:r>
              <a:rPr lang="en-US" sz="2400" smtClean="0">
                <a:ea typeface="ＭＳ Ｐゴシック" pitchFamily="34" charset="-128"/>
              </a:rPr>
              <a:t> time for a small packet to travel from client to server and back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HTTP response time:</a:t>
            </a:r>
          </a:p>
          <a:p>
            <a:r>
              <a:rPr lang="en-US" sz="2400" smtClean="0">
                <a:ea typeface="ＭＳ Ｐゴシック" pitchFamily="34" charset="-128"/>
              </a:rPr>
              <a:t>one RTT to initiate TCP connection</a:t>
            </a:r>
          </a:p>
          <a:p>
            <a:r>
              <a:rPr lang="en-US" sz="2400" smtClean="0">
                <a:ea typeface="ＭＳ Ｐゴシック" pitchFamily="34" charset="-128"/>
              </a:rPr>
              <a:t>one RTT for HTTP request and first few bytes of HTTP response to return</a:t>
            </a:r>
          </a:p>
          <a:p>
            <a:r>
              <a:rPr lang="en-US" sz="2400" smtClean="0">
                <a:ea typeface="ＭＳ Ｐゴシック" pitchFamily="34" charset="-128"/>
              </a:rPr>
              <a:t>file transmission time</a:t>
            </a:r>
          </a:p>
          <a:p>
            <a:r>
              <a:rPr lang="en-US" sz="2400" smtClean="0">
                <a:ea typeface="ＭＳ Ｐゴシック" pitchFamily="34" charset="-128"/>
              </a:rPr>
              <a:t>non-persistent HTTP response time =   	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   2RTT+ file transmission  time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12646" name="Line 15"/>
          <p:cNvSpPr>
            <a:spLocks noChangeShapeType="1"/>
          </p:cNvSpPr>
          <p:nvPr/>
        </p:nvSpPr>
        <p:spPr bwMode="auto">
          <a:xfrm>
            <a:off x="6116638" y="2490788"/>
            <a:ext cx="0" cy="28321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7" name="Line 16"/>
          <p:cNvSpPr>
            <a:spLocks noChangeShapeType="1"/>
          </p:cNvSpPr>
          <p:nvPr/>
        </p:nvSpPr>
        <p:spPr bwMode="auto">
          <a:xfrm>
            <a:off x="7807325" y="2484438"/>
            <a:ext cx="0" cy="28813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8" name="Line 17"/>
          <p:cNvSpPr>
            <a:spLocks noChangeShapeType="1"/>
          </p:cNvSpPr>
          <p:nvPr/>
        </p:nvSpPr>
        <p:spPr bwMode="auto">
          <a:xfrm>
            <a:off x="6130925" y="272256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9" name="Line 18"/>
          <p:cNvSpPr>
            <a:spLocks noChangeShapeType="1"/>
          </p:cNvSpPr>
          <p:nvPr/>
        </p:nvSpPr>
        <p:spPr bwMode="auto">
          <a:xfrm flipH="1">
            <a:off x="6116638" y="3160713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0" name="Line 19"/>
          <p:cNvSpPr>
            <a:spLocks noChangeShapeType="1"/>
          </p:cNvSpPr>
          <p:nvPr/>
        </p:nvSpPr>
        <p:spPr bwMode="auto">
          <a:xfrm>
            <a:off x="6124575" y="3668713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1" name="Line 20"/>
          <p:cNvSpPr>
            <a:spLocks noChangeShapeType="1"/>
          </p:cNvSpPr>
          <p:nvPr/>
        </p:nvSpPr>
        <p:spPr bwMode="auto">
          <a:xfrm flipH="1">
            <a:off x="6140450" y="4151313"/>
            <a:ext cx="1673225" cy="379412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2" name="AutoShape 21"/>
          <p:cNvSpPr>
            <a:spLocks/>
          </p:cNvSpPr>
          <p:nvPr/>
        </p:nvSpPr>
        <p:spPr bwMode="auto">
          <a:xfrm>
            <a:off x="7886700" y="4067175"/>
            <a:ext cx="74613" cy="182563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2653" name="Text Box 22"/>
          <p:cNvSpPr txBox="1">
            <a:spLocks noChangeArrowheads="1"/>
          </p:cNvSpPr>
          <p:nvPr/>
        </p:nvSpPr>
        <p:spPr bwMode="auto">
          <a:xfrm>
            <a:off x="7916863" y="3763963"/>
            <a:ext cx="96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time to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transmit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file</a:t>
            </a:r>
          </a:p>
        </p:txBody>
      </p:sp>
      <p:sp>
        <p:nvSpPr>
          <p:cNvPr id="112654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5" name="Text Box 24"/>
          <p:cNvSpPr txBox="1">
            <a:spLocks noChangeArrowheads="1"/>
          </p:cNvSpPr>
          <p:nvPr/>
        </p:nvSpPr>
        <p:spPr bwMode="auto">
          <a:xfrm>
            <a:off x="4595813" y="2409825"/>
            <a:ext cx="12319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initiate TCP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connection</a:t>
            </a:r>
          </a:p>
        </p:txBody>
      </p:sp>
      <p:sp>
        <p:nvSpPr>
          <p:cNvPr id="112656" name="AutoShape 25"/>
          <p:cNvSpPr>
            <a:spLocks/>
          </p:cNvSpPr>
          <p:nvPr/>
        </p:nvSpPr>
        <p:spPr bwMode="auto">
          <a:xfrm>
            <a:off x="5861050" y="2747963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5000"/>
              </a:lnSpc>
            </a:pPr>
            <a:endParaRPr lang="en-US" sz="2400"/>
          </a:p>
        </p:txBody>
      </p:sp>
      <p:sp>
        <p:nvSpPr>
          <p:cNvPr id="112657" name="Text Box 26"/>
          <p:cNvSpPr txBox="1">
            <a:spLocks noChangeArrowheads="1"/>
          </p:cNvSpPr>
          <p:nvPr/>
        </p:nvSpPr>
        <p:spPr bwMode="auto">
          <a:xfrm>
            <a:off x="5378450" y="2959100"/>
            <a:ext cx="5778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RTT</a:t>
            </a:r>
          </a:p>
        </p:txBody>
      </p:sp>
      <p:sp>
        <p:nvSpPr>
          <p:cNvPr id="112658" name="Line 27"/>
          <p:cNvSpPr>
            <a:spLocks noChangeShapeType="1"/>
          </p:cNvSpPr>
          <p:nvPr/>
        </p:nvSpPr>
        <p:spPr bwMode="auto">
          <a:xfrm>
            <a:off x="5775325" y="3602038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59" name="Text Box 28"/>
          <p:cNvSpPr txBox="1">
            <a:spLocks noChangeArrowheads="1"/>
          </p:cNvSpPr>
          <p:nvPr/>
        </p:nvSpPr>
        <p:spPr bwMode="auto">
          <a:xfrm>
            <a:off x="5024438" y="3302000"/>
            <a:ext cx="8620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request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file</a:t>
            </a:r>
          </a:p>
        </p:txBody>
      </p:sp>
      <p:sp>
        <p:nvSpPr>
          <p:cNvPr id="112660" name="AutoShape 29"/>
          <p:cNvSpPr>
            <a:spLocks/>
          </p:cNvSpPr>
          <p:nvPr/>
        </p:nvSpPr>
        <p:spPr bwMode="auto">
          <a:xfrm>
            <a:off x="5867400" y="3657600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85000"/>
              </a:lnSpc>
            </a:pPr>
            <a:endParaRPr lang="en-US" sz="2400"/>
          </a:p>
        </p:txBody>
      </p:sp>
      <p:sp>
        <p:nvSpPr>
          <p:cNvPr id="112661" name="Text Box 30"/>
          <p:cNvSpPr txBox="1">
            <a:spLocks noChangeArrowheads="1"/>
          </p:cNvSpPr>
          <p:nvPr/>
        </p:nvSpPr>
        <p:spPr bwMode="auto">
          <a:xfrm>
            <a:off x="5397500" y="3881438"/>
            <a:ext cx="5778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RTT</a:t>
            </a:r>
          </a:p>
        </p:txBody>
      </p:sp>
      <p:sp>
        <p:nvSpPr>
          <p:cNvPr id="112662" name="Line 35"/>
          <p:cNvSpPr>
            <a:spLocks noChangeShapeType="1"/>
          </p:cNvSpPr>
          <p:nvPr/>
        </p:nvSpPr>
        <p:spPr bwMode="auto">
          <a:xfrm flipH="1">
            <a:off x="5786438" y="4591050"/>
            <a:ext cx="3429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63" name="Text Box 36"/>
          <p:cNvSpPr txBox="1">
            <a:spLocks noChangeArrowheads="1"/>
          </p:cNvSpPr>
          <p:nvPr/>
        </p:nvSpPr>
        <p:spPr bwMode="auto">
          <a:xfrm>
            <a:off x="5243513" y="4438650"/>
            <a:ext cx="9509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file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received</a:t>
            </a:r>
          </a:p>
        </p:txBody>
      </p:sp>
      <p:sp>
        <p:nvSpPr>
          <p:cNvPr id="112664" name="Text Box 37"/>
          <p:cNvSpPr txBox="1">
            <a:spLocks noChangeArrowheads="1"/>
          </p:cNvSpPr>
          <p:nvPr/>
        </p:nvSpPr>
        <p:spPr bwMode="auto">
          <a:xfrm>
            <a:off x="5891213" y="5337175"/>
            <a:ext cx="5683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time</a:t>
            </a:r>
          </a:p>
        </p:txBody>
      </p:sp>
      <p:sp>
        <p:nvSpPr>
          <p:cNvPr id="112665" name="Text Box 38"/>
          <p:cNvSpPr txBox="1">
            <a:spLocks noChangeArrowheads="1"/>
          </p:cNvSpPr>
          <p:nvPr/>
        </p:nvSpPr>
        <p:spPr bwMode="auto">
          <a:xfrm>
            <a:off x="7569200" y="5319713"/>
            <a:ext cx="568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time</a:t>
            </a:r>
          </a:p>
        </p:txBody>
      </p:sp>
      <p:grpSp>
        <p:nvGrpSpPr>
          <p:cNvPr id="112666" name="Group 43"/>
          <p:cNvGrpSpPr>
            <a:grpSpLocks/>
          </p:cNvGrpSpPr>
          <p:nvPr/>
        </p:nvGrpSpPr>
        <p:grpSpPr bwMode="auto">
          <a:xfrm>
            <a:off x="7607300" y="1717675"/>
            <a:ext cx="423863" cy="684213"/>
            <a:chOff x="4140" y="429"/>
            <a:chExt cx="1425" cy="2396"/>
          </a:xfrm>
        </p:grpSpPr>
        <p:sp>
          <p:nvSpPr>
            <p:cNvPr id="112670" name="Freeform 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71" name="Rectangle 45"/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72" name="Freeform 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73" name="Freeform 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74" name="Rectangle 48"/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675" name="Group 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2700" name="AutoShape 50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1" name="AutoShape 5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676" name="Rectangle 52"/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677" name="Group 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2698" name="AutoShape 5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9" name="AutoShape 55"/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678" name="Rectangle 56"/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79" name="Rectangle 57"/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680" name="Group 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2696" name="AutoShape 59"/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7" name="AutoShape 60"/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681" name="Freeform 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682" name="Group 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2694" name="AutoShape 63"/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5" name="AutoShape 64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683" name="Rectangle 65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84" name="Freeform 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85" name="Freeform 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86" name="Oval 68"/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87" name="Freeform 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88" name="AutoShape 70"/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89" name="AutoShape 71"/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0" name="Oval 72"/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1" name="Oval 73"/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12692" name="Oval 74"/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3" name="Rectangle 75"/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667" name="Group 76"/>
          <p:cNvGrpSpPr>
            <a:grpSpLocks/>
          </p:cNvGrpSpPr>
          <p:nvPr/>
        </p:nvGrpSpPr>
        <p:grpSpPr bwMode="auto">
          <a:xfrm>
            <a:off x="5605463" y="1739900"/>
            <a:ext cx="698500" cy="709613"/>
            <a:chOff x="-44" y="1473"/>
            <a:chExt cx="981" cy="1105"/>
          </a:xfrm>
        </p:grpSpPr>
        <p:pic>
          <p:nvPicPr>
            <p:cNvPr id="112668" name="Picture 77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69" name="Freeform 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1469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1EB657B2-9A8A-458E-BD65-F0F340D59347}" type="slidenum">
              <a:rPr lang="en-US"/>
              <a:pPr/>
              <a:t>26</a:t>
            </a:fld>
            <a:endParaRPr lang="en-US"/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73038"/>
            <a:ext cx="7772400" cy="838200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Persistent HTTP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414463"/>
            <a:ext cx="393382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non-persistent HTTP issues:</a:t>
            </a:r>
          </a:p>
          <a:p>
            <a:r>
              <a:rPr lang="en-US" sz="2400" smtClean="0">
                <a:ea typeface="ＭＳ Ｐゴシック" pitchFamily="34" charset="-128"/>
              </a:rPr>
              <a:t>requires 2 RTTs per object</a:t>
            </a:r>
          </a:p>
          <a:p>
            <a:r>
              <a:rPr lang="en-US" sz="2400" smtClean="0">
                <a:ea typeface="ＭＳ Ｐゴシック" pitchFamily="34" charset="-128"/>
              </a:rPr>
              <a:t>OS overhead for </a:t>
            </a:r>
            <a:r>
              <a:rPr lang="en-US" sz="2400" i="1" smtClean="0">
                <a:ea typeface="ＭＳ Ｐゴシック" pitchFamily="34" charset="-128"/>
              </a:rPr>
              <a:t>each</a:t>
            </a:r>
            <a:r>
              <a:rPr lang="en-US" sz="2400" smtClean="0">
                <a:ea typeface="ＭＳ Ｐゴシック" pitchFamily="34" charset="-128"/>
              </a:rPr>
              <a:t> TCP connection</a:t>
            </a:r>
          </a:p>
          <a:p>
            <a:r>
              <a:rPr lang="en-US" sz="2400" smtClean="0">
                <a:ea typeface="ＭＳ Ｐゴシック" pitchFamily="34" charset="-128"/>
              </a:rPr>
              <a:t>browsers often open parallel TCP connections to fetch referenced objects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  <a:p>
            <a:endParaRPr lang="en-US" sz="2000" smtClean="0">
              <a:ea typeface="ＭＳ Ｐゴシック" pitchFamily="34" charset="-128"/>
            </a:endParaRPr>
          </a:p>
          <a:p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114693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703763" y="1438275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persistent  HTTP:</a:t>
            </a:r>
          </a:p>
          <a:p>
            <a:r>
              <a:rPr lang="en-US" sz="2400" smtClean="0">
                <a:ea typeface="ＭＳ Ｐゴシック" pitchFamily="34" charset="-128"/>
              </a:rPr>
              <a:t>server leaves connection open after sending response</a:t>
            </a:r>
          </a:p>
          <a:p>
            <a:r>
              <a:rPr lang="en-US" sz="2400" smtClean="0">
                <a:ea typeface="ＭＳ Ｐゴシック" pitchFamily="34" charset="-128"/>
              </a:rPr>
              <a:t>subsequent HTTP messages  between same client/server sent over open connection</a:t>
            </a:r>
          </a:p>
          <a:p>
            <a:r>
              <a:rPr lang="en-US" sz="2400" smtClean="0">
                <a:ea typeface="ＭＳ Ｐゴシック" pitchFamily="34" charset="-128"/>
              </a:rPr>
              <a:t>client sends requests as soon as it encounters a referenced object</a:t>
            </a:r>
          </a:p>
          <a:p>
            <a:r>
              <a:rPr lang="en-US" sz="2400" smtClean="0">
                <a:ea typeface="ＭＳ Ｐゴシック" pitchFamily="34" charset="-128"/>
              </a:rPr>
              <a:t>as little as one RTT for all the referenced objects</a:t>
            </a:r>
          </a:p>
        </p:txBody>
      </p:sp>
      <p:pic>
        <p:nvPicPr>
          <p:cNvPr id="114694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" y="796925"/>
            <a:ext cx="330358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1673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54CBE28C-59DF-4DAE-A86D-7C9E9ADF127E}" type="slidenum">
              <a:rPr lang="en-US"/>
              <a:pPr/>
              <a:t>27</a:t>
            </a:fld>
            <a:endParaRPr lang="en-US"/>
          </a:p>
        </p:txBody>
      </p:sp>
      <p:pic>
        <p:nvPicPr>
          <p:cNvPr id="116739" name="Picture 2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908050"/>
            <a:ext cx="5027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34950"/>
            <a:ext cx="7772400" cy="91440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HTTP request message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two types of HTTP messages: </a:t>
            </a: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request</a:t>
            </a: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, </a:t>
            </a: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response</a:t>
            </a:r>
          </a:p>
          <a:p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HTTP request message: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ASCII (human-readable format)</a:t>
            </a:r>
            <a:endParaRPr lang="en-US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116742" name="Text Box 5"/>
          <p:cNvSpPr txBox="1">
            <a:spLocks noChangeArrowheads="1"/>
          </p:cNvSpPr>
          <p:nvPr/>
        </p:nvSpPr>
        <p:spPr bwMode="auto">
          <a:xfrm>
            <a:off x="222250" y="3036888"/>
            <a:ext cx="228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request 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(GET, POST,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HEAD commands</a:t>
            </a: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)</a:t>
            </a:r>
            <a:endParaRPr lang="en-US" sz="24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116743" name="Line 6"/>
          <p:cNvSpPr>
            <a:spLocks noChangeShapeType="1"/>
          </p:cNvSpPr>
          <p:nvPr/>
        </p:nvSpPr>
        <p:spPr bwMode="auto">
          <a:xfrm>
            <a:off x="1925638" y="3368675"/>
            <a:ext cx="868362" cy="1460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Freeform 7"/>
          <p:cNvSpPr>
            <a:spLocks/>
          </p:cNvSpPr>
          <p:nvPr/>
        </p:nvSpPr>
        <p:spPr bwMode="auto">
          <a:xfrm>
            <a:off x="2776538" y="3705225"/>
            <a:ext cx="149225" cy="1957388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Text Box 8"/>
          <p:cNvSpPr txBox="1">
            <a:spLocks noChangeArrowheads="1"/>
          </p:cNvSpPr>
          <p:nvPr/>
        </p:nvSpPr>
        <p:spPr bwMode="auto">
          <a:xfrm>
            <a:off x="1739900" y="4222750"/>
            <a:ext cx="97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 lines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auto">
          <a:xfrm>
            <a:off x="2309813" y="5789613"/>
            <a:ext cx="51117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188913" y="5121275"/>
            <a:ext cx="2343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carriage return,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line feed at start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of line indicates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000099"/>
                </a:solidFill>
              </a:rPr>
              <a:t>end of header lines</a:t>
            </a:r>
            <a:endParaRPr lang="en-US" sz="2400">
              <a:solidFill>
                <a:srgbClr val="000099"/>
              </a:solidFill>
            </a:endParaRPr>
          </a:p>
        </p:txBody>
      </p:sp>
      <p:sp>
        <p:nvSpPr>
          <p:cNvPr id="116748" name="Text Box 16"/>
          <p:cNvSpPr txBox="1">
            <a:spLocks noChangeArrowheads="1"/>
          </p:cNvSpPr>
          <p:nvPr/>
        </p:nvSpPr>
        <p:spPr bwMode="auto">
          <a:xfrm>
            <a:off x="2809875" y="3403600"/>
            <a:ext cx="60547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GET /index.html HTTP/1.1\r\n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Host: www-net.cs.umass.edu\r\n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User-Agent: Firefox/3.6.10\r\n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Accept: text/html,application/xhtml+xml\r\n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Accept-Language: en-us,en;q=0.5\r\n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Accept-Encoding: gzip,deflate\r\n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Accept-Charset: ISO-8859-1,utf-8;q=0.7\r\n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Keep-Alive: 115\r\n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Connection: keep-alive\r\n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\r\n</a:t>
            </a:r>
          </a:p>
        </p:txBody>
      </p:sp>
      <p:sp>
        <p:nvSpPr>
          <p:cNvPr id="116749" name="Line 17"/>
          <p:cNvSpPr>
            <a:spLocks noChangeShapeType="1"/>
          </p:cNvSpPr>
          <p:nvPr/>
        </p:nvSpPr>
        <p:spPr bwMode="auto">
          <a:xfrm flipH="1">
            <a:off x="6334125" y="2921000"/>
            <a:ext cx="166688" cy="51435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6750" name="Text Box 18"/>
          <p:cNvSpPr txBox="1">
            <a:spLocks noChangeArrowheads="1"/>
          </p:cNvSpPr>
          <p:nvPr/>
        </p:nvSpPr>
        <p:spPr bwMode="auto">
          <a:xfrm>
            <a:off x="6384925" y="2633663"/>
            <a:ext cx="2411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600"/>
              <a:t>carriage return character</a:t>
            </a:r>
          </a:p>
        </p:txBody>
      </p:sp>
      <p:sp>
        <p:nvSpPr>
          <p:cNvPr id="116751" name="Text Box 19"/>
          <p:cNvSpPr txBox="1">
            <a:spLocks noChangeArrowheads="1"/>
          </p:cNvSpPr>
          <p:nvPr/>
        </p:nvSpPr>
        <p:spPr bwMode="auto">
          <a:xfrm>
            <a:off x="6537325" y="2930525"/>
            <a:ext cx="186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600"/>
              <a:t>line-feed character</a:t>
            </a:r>
          </a:p>
        </p:txBody>
      </p:sp>
      <p:sp>
        <p:nvSpPr>
          <p:cNvPr id="116752" name="Line 20"/>
          <p:cNvSpPr>
            <a:spLocks noChangeShapeType="1"/>
          </p:cNvSpPr>
          <p:nvPr/>
        </p:nvSpPr>
        <p:spPr bwMode="auto">
          <a:xfrm flipH="1">
            <a:off x="6615113" y="3230563"/>
            <a:ext cx="80962" cy="2524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1878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D3CA83E2-305A-4E7F-9EE6-6090D9A09867}" type="slidenum">
              <a:rPr lang="en-US"/>
              <a:pPr/>
              <a:t>28</a:t>
            </a:fld>
            <a:endParaRPr lang="en-US"/>
          </a:p>
        </p:txBody>
      </p:sp>
      <p:pic>
        <p:nvPicPr>
          <p:cNvPr id="118787" name="Picture 1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1001713"/>
            <a:ext cx="73136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HTTP request message: general format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8789" name="Text Box 9"/>
          <p:cNvSpPr txBox="1">
            <a:spLocks noChangeArrowheads="1"/>
          </p:cNvSpPr>
          <p:nvPr/>
        </p:nvSpPr>
        <p:spPr bwMode="auto">
          <a:xfrm>
            <a:off x="6967538" y="1662113"/>
            <a:ext cx="103028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rgbClr val="CC0000"/>
                </a:solidFill>
              </a:rPr>
              <a:t>request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rgbClr val="CC0000"/>
                </a:solidFill>
              </a:rPr>
              <a:t>line</a:t>
            </a:r>
          </a:p>
        </p:txBody>
      </p:sp>
      <p:sp>
        <p:nvSpPr>
          <p:cNvPr id="118790" name="Text Box 11"/>
          <p:cNvSpPr txBox="1">
            <a:spLocks noChangeArrowheads="1"/>
          </p:cNvSpPr>
          <p:nvPr/>
        </p:nvSpPr>
        <p:spPr bwMode="auto">
          <a:xfrm>
            <a:off x="6962775" y="2678113"/>
            <a:ext cx="974725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rgbClr val="CC0000"/>
                </a:solidFill>
              </a:rPr>
              <a:t>header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rgbClr val="CC0000"/>
                </a:solidFill>
              </a:rPr>
              <a:t>lines</a:t>
            </a:r>
          </a:p>
        </p:txBody>
      </p:sp>
      <p:sp>
        <p:nvSpPr>
          <p:cNvPr id="118791" name="Rectangle 12"/>
          <p:cNvSpPr>
            <a:spLocks noChangeArrowheads="1"/>
          </p:cNvSpPr>
          <p:nvPr/>
        </p:nvSpPr>
        <p:spPr bwMode="auto">
          <a:xfrm>
            <a:off x="6578600" y="2247900"/>
            <a:ext cx="346075" cy="18192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2" name="Rectangle 13"/>
          <p:cNvSpPr>
            <a:spLocks noChangeArrowheads="1"/>
          </p:cNvSpPr>
          <p:nvPr/>
        </p:nvSpPr>
        <p:spPr bwMode="auto">
          <a:xfrm>
            <a:off x="6445250" y="2197100"/>
            <a:ext cx="290513" cy="2017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3" name="Rectangle 15"/>
          <p:cNvSpPr>
            <a:spLocks noChangeArrowheads="1"/>
          </p:cNvSpPr>
          <p:nvPr/>
        </p:nvSpPr>
        <p:spPr bwMode="auto">
          <a:xfrm>
            <a:off x="6813550" y="4303713"/>
            <a:ext cx="712788" cy="1216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4" name="Text Box 16"/>
          <p:cNvSpPr txBox="1">
            <a:spLocks noChangeArrowheads="1"/>
          </p:cNvSpPr>
          <p:nvPr/>
        </p:nvSpPr>
        <p:spPr bwMode="auto">
          <a:xfrm>
            <a:off x="6964363" y="4868863"/>
            <a:ext cx="73501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>
                <a:solidFill>
                  <a:srgbClr val="CC0000"/>
                </a:solidFill>
              </a:rPr>
              <a:t>body</a:t>
            </a:r>
          </a:p>
        </p:txBody>
      </p:sp>
      <p:sp>
        <p:nvSpPr>
          <p:cNvPr id="118795" name="Rectangle 20"/>
          <p:cNvSpPr>
            <a:spLocks noChangeArrowheads="1"/>
          </p:cNvSpPr>
          <p:nvPr/>
        </p:nvSpPr>
        <p:spPr bwMode="auto">
          <a:xfrm>
            <a:off x="1143000" y="1698625"/>
            <a:ext cx="5638800" cy="446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796" name="Line 22"/>
          <p:cNvSpPr>
            <a:spLocks noChangeShapeType="1"/>
          </p:cNvSpPr>
          <p:nvPr/>
        </p:nvSpPr>
        <p:spPr bwMode="auto">
          <a:xfrm>
            <a:off x="24511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797" name="Line 23"/>
          <p:cNvSpPr>
            <a:spLocks noChangeShapeType="1"/>
          </p:cNvSpPr>
          <p:nvPr/>
        </p:nvSpPr>
        <p:spPr bwMode="auto">
          <a:xfrm>
            <a:off x="28956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798" name="Line 24"/>
          <p:cNvSpPr>
            <a:spLocks noChangeShapeType="1"/>
          </p:cNvSpPr>
          <p:nvPr/>
        </p:nvSpPr>
        <p:spPr bwMode="auto">
          <a:xfrm>
            <a:off x="42037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799" name="Line 25"/>
          <p:cNvSpPr>
            <a:spLocks noChangeShapeType="1"/>
          </p:cNvSpPr>
          <p:nvPr/>
        </p:nvSpPr>
        <p:spPr bwMode="auto">
          <a:xfrm>
            <a:off x="4629150" y="169545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800" name="Line 26"/>
          <p:cNvSpPr>
            <a:spLocks noChangeShapeType="1"/>
          </p:cNvSpPr>
          <p:nvPr/>
        </p:nvSpPr>
        <p:spPr bwMode="auto">
          <a:xfrm>
            <a:off x="593090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801" name="Line 27"/>
          <p:cNvSpPr>
            <a:spLocks noChangeShapeType="1"/>
          </p:cNvSpPr>
          <p:nvPr/>
        </p:nvSpPr>
        <p:spPr bwMode="auto">
          <a:xfrm>
            <a:off x="6369050" y="1701800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802" name="Text Box 28"/>
          <p:cNvSpPr txBox="1">
            <a:spLocks noChangeArrowheads="1"/>
          </p:cNvSpPr>
          <p:nvPr/>
        </p:nvSpPr>
        <p:spPr bwMode="auto">
          <a:xfrm>
            <a:off x="1266825" y="1725613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rgbClr val="000099"/>
                </a:solidFill>
              </a:rPr>
              <a:t>method</a:t>
            </a:r>
          </a:p>
        </p:txBody>
      </p:sp>
      <p:sp>
        <p:nvSpPr>
          <p:cNvPr id="118803" name="Text Box 29"/>
          <p:cNvSpPr txBox="1">
            <a:spLocks noChangeArrowheads="1"/>
          </p:cNvSpPr>
          <p:nvPr/>
        </p:nvSpPr>
        <p:spPr bwMode="auto">
          <a:xfrm>
            <a:off x="2428875" y="1706563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sp</a:t>
            </a:r>
          </a:p>
        </p:txBody>
      </p:sp>
      <p:sp>
        <p:nvSpPr>
          <p:cNvPr id="118804" name="Text Box 30"/>
          <p:cNvSpPr txBox="1">
            <a:spLocks noChangeArrowheads="1"/>
          </p:cNvSpPr>
          <p:nvPr/>
        </p:nvSpPr>
        <p:spPr bwMode="auto">
          <a:xfrm>
            <a:off x="4194175" y="1712913"/>
            <a:ext cx="45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sp</a:t>
            </a:r>
          </a:p>
        </p:txBody>
      </p:sp>
      <p:sp>
        <p:nvSpPr>
          <p:cNvPr id="118805" name="Text Box 31"/>
          <p:cNvSpPr txBox="1">
            <a:spLocks noChangeArrowheads="1"/>
          </p:cNvSpPr>
          <p:nvPr/>
        </p:nvSpPr>
        <p:spPr bwMode="auto">
          <a:xfrm>
            <a:off x="5946775" y="1719263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cr</a:t>
            </a:r>
          </a:p>
        </p:txBody>
      </p:sp>
      <p:sp>
        <p:nvSpPr>
          <p:cNvPr id="118806" name="Text Box 32"/>
          <p:cNvSpPr txBox="1">
            <a:spLocks noChangeArrowheads="1"/>
          </p:cNvSpPr>
          <p:nvPr/>
        </p:nvSpPr>
        <p:spPr bwMode="auto">
          <a:xfrm>
            <a:off x="6416675" y="173037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lf</a:t>
            </a:r>
          </a:p>
        </p:txBody>
      </p:sp>
      <p:sp>
        <p:nvSpPr>
          <p:cNvPr id="118807" name="Text Box 33"/>
          <p:cNvSpPr txBox="1">
            <a:spLocks noChangeArrowheads="1"/>
          </p:cNvSpPr>
          <p:nvPr/>
        </p:nvSpPr>
        <p:spPr bwMode="auto">
          <a:xfrm>
            <a:off x="4784725" y="1712913"/>
            <a:ext cx="1003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rgbClr val="000099"/>
                </a:solidFill>
              </a:rPr>
              <a:t>version</a:t>
            </a:r>
          </a:p>
        </p:txBody>
      </p:sp>
      <p:sp>
        <p:nvSpPr>
          <p:cNvPr id="118808" name="Text Box 34"/>
          <p:cNvSpPr txBox="1">
            <a:spLocks noChangeArrowheads="1"/>
          </p:cNvSpPr>
          <p:nvPr/>
        </p:nvSpPr>
        <p:spPr bwMode="auto">
          <a:xfrm>
            <a:off x="3159125" y="1725613"/>
            <a:ext cx="69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rgbClr val="000099"/>
                </a:solidFill>
              </a:rPr>
              <a:t>URL</a:t>
            </a:r>
          </a:p>
        </p:txBody>
      </p:sp>
      <p:grpSp>
        <p:nvGrpSpPr>
          <p:cNvPr id="118809" name="Group 45"/>
          <p:cNvGrpSpPr>
            <a:grpSpLocks/>
          </p:cNvGrpSpPr>
          <p:nvPr/>
        </p:nvGrpSpPr>
        <p:grpSpPr bwMode="auto">
          <a:xfrm>
            <a:off x="1143000" y="2143125"/>
            <a:ext cx="4565650" cy="446088"/>
            <a:chOff x="192" y="1894"/>
            <a:chExt cx="2876" cy="281"/>
          </a:xfrm>
        </p:grpSpPr>
        <p:sp>
          <p:nvSpPr>
            <p:cNvPr id="118845" name="Rectangle 35"/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46" name="Line 36"/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47" name="Line 37"/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48" name="Line 39"/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49" name="Line 40"/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50" name="Text Box 41"/>
            <p:cNvSpPr txBox="1">
              <a:spLocks noChangeArrowheads="1"/>
            </p:cNvSpPr>
            <p:nvPr/>
          </p:nvSpPr>
          <p:spPr bwMode="auto">
            <a:xfrm>
              <a:off x="2538" y="1907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/>
                <a:t>cr</a:t>
              </a:r>
            </a:p>
          </p:txBody>
        </p:sp>
        <p:sp>
          <p:nvSpPr>
            <p:cNvPr id="118851" name="Text Box 42"/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/>
                <a:t>lf</a:t>
              </a:r>
            </a:p>
          </p:txBody>
        </p:sp>
        <p:sp>
          <p:nvSpPr>
            <p:cNvPr id="118852" name="Text Box 43"/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>
                  <a:solidFill>
                    <a:srgbClr val="000099"/>
                  </a:solidFill>
                </a:rPr>
                <a:t>value</a:t>
              </a:r>
            </a:p>
          </p:txBody>
        </p:sp>
        <p:sp>
          <p:nvSpPr>
            <p:cNvPr id="118853" name="Text Box 44"/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>
                  <a:solidFill>
                    <a:srgbClr val="000099"/>
                  </a:solidFill>
                </a:rPr>
                <a:t>header field name</a:t>
              </a:r>
            </a:p>
          </p:txBody>
        </p:sp>
      </p:grpSp>
      <p:grpSp>
        <p:nvGrpSpPr>
          <p:cNvPr id="118810" name="Group 46"/>
          <p:cNvGrpSpPr>
            <a:grpSpLocks/>
          </p:cNvGrpSpPr>
          <p:nvPr/>
        </p:nvGrpSpPr>
        <p:grpSpPr bwMode="auto">
          <a:xfrm>
            <a:off x="1139825" y="3619500"/>
            <a:ext cx="4565650" cy="446088"/>
            <a:chOff x="192" y="1894"/>
            <a:chExt cx="2876" cy="281"/>
          </a:xfrm>
        </p:grpSpPr>
        <p:sp>
          <p:nvSpPr>
            <p:cNvPr id="118836" name="Rectangle 47"/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37" name="Line 48"/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38" name="Line 49"/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39" name="Line 50"/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40" name="Line 51"/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41" name="Text Box 52"/>
            <p:cNvSpPr txBox="1">
              <a:spLocks noChangeArrowheads="1"/>
            </p:cNvSpPr>
            <p:nvPr/>
          </p:nvSpPr>
          <p:spPr bwMode="auto">
            <a:xfrm>
              <a:off x="2538" y="1907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/>
                <a:t>cr</a:t>
              </a:r>
            </a:p>
          </p:txBody>
        </p:sp>
        <p:sp>
          <p:nvSpPr>
            <p:cNvPr id="118842" name="Text Box 53"/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/>
                <a:t>lf</a:t>
              </a:r>
            </a:p>
          </p:txBody>
        </p:sp>
        <p:sp>
          <p:nvSpPr>
            <p:cNvPr id="118843" name="Text Box 54"/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>
                  <a:solidFill>
                    <a:srgbClr val="000099"/>
                  </a:solidFill>
                </a:rPr>
                <a:t>value</a:t>
              </a:r>
            </a:p>
          </p:txBody>
        </p:sp>
        <p:sp>
          <p:nvSpPr>
            <p:cNvPr id="118844" name="Text Box 55"/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>
                  <a:solidFill>
                    <a:srgbClr val="000099"/>
                  </a:solidFill>
                </a:rPr>
                <a:t>header field name</a:t>
              </a:r>
            </a:p>
          </p:txBody>
        </p:sp>
      </p:grpSp>
      <p:sp>
        <p:nvSpPr>
          <p:cNvPr id="118811" name="Line 56"/>
          <p:cNvSpPr>
            <a:spLocks noChangeShapeType="1"/>
          </p:cNvSpPr>
          <p:nvPr/>
        </p:nvSpPr>
        <p:spPr bwMode="auto">
          <a:xfrm>
            <a:off x="1143000" y="2590800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8812" name="Group 61"/>
          <p:cNvGrpSpPr>
            <a:grpSpLocks/>
          </p:cNvGrpSpPr>
          <p:nvPr/>
        </p:nvGrpSpPr>
        <p:grpSpPr bwMode="auto">
          <a:xfrm>
            <a:off x="974725" y="2814638"/>
            <a:ext cx="331788" cy="461962"/>
            <a:chOff x="462" y="1727"/>
            <a:chExt cx="209" cy="291"/>
          </a:xfrm>
        </p:grpSpPr>
        <p:sp>
          <p:nvSpPr>
            <p:cNvPr id="118833" name="Rectangle 59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34" name="Text Box 57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/>
                <a:t>~</a:t>
              </a:r>
            </a:p>
          </p:txBody>
        </p:sp>
        <p:sp>
          <p:nvSpPr>
            <p:cNvPr id="118835" name="Text Box 58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/>
                <a:t>~</a:t>
              </a:r>
            </a:p>
          </p:txBody>
        </p:sp>
      </p:grpSp>
      <p:sp>
        <p:nvSpPr>
          <p:cNvPr id="118813" name="Line 62"/>
          <p:cNvSpPr>
            <a:spLocks noChangeShapeType="1"/>
          </p:cNvSpPr>
          <p:nvPr/>
        </p:nvSpPr>
        <p:spPr bwMode="auto">
          <a:xfrm>
            <a:off x="5707063" y="2578100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8814" name="Group 63"/>
          <p:cNvGrpSpPr>
            <a:grpSpLocks/>
          </p:cNvGrpSpPr>
          <p:nvPr/>
        </p:nvGrpSpPr>
        <p:grpSpPr bwMode="auto">
          <a:xfrm>
            <a:off x="5538788" y="2801938"/>
            <a:ext cx="331787" cy="461962"/>
            <a:chOff x="462" y="1727"/>
            <a:chExt cx="209" cy="291"/>
          </a:xfrm>
        </p:grpSpPr>
        <p:sp>
          <p:nvSpPr>
            <p:cNvPr id="118830" name="Rectangle 64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31" name="Text Box 65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/>
                <a:t>~</a:t>
              </a:r>
            </a:p>
          </p:txBody>
        </p:sp>
        <p:sp>
          <p:nvSpPr>
            <p:cNvPr id="118832" name="Text Box 66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/>
                <a:t>~</a:t>
              </a:r>
            </a:p>
          </p:txBody>
        </p:sp>
      </p:grpSp>
      <p:grpSp>
        <p:nvGrpSpPr>
          <p:cNvPr id="118815" name="Group 77"/>
          <p:cNvGrpSpPr>
            <a:grpSpLocks/>
          </p:cNvGrpSpPr>
          <p:nvPr/>
        </p:nvGrpSpPr>
        <p:grpSpPr bwMode="auto">
          <a:xfrm>
            <a:off x="1138238" y="4065588"/>
            <a:ext cx="963612" cy="446087"/>
            <a:chOff x="3105" y="2650"/>
            <a:chExt cx="607" cy="281"/>
          </a:xfrm>
        </p:grpSpPr>
        <p:sp>
          <p:nvSpPr>
            <p:cNvPr id="118826" name="Rectangle 68"/>
            <p:cNvSpPr>
              <a:spLocks noChangeArrowheads="1"/>
            </p:cNvSpPr>
            <p:nvPr/>
          </p:nvSpPr>
          <p:spPr bwMode="auto">
            <a:xfrm>
              <a:off x="3105" y="2650"/>
              <a:ext cx="607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27" name="Line 72"/>
            <p:cNvSpPr>
              <a:spLocks noChangeShapeType="1"/>
            </p:cNvSpPr>
            <p:nvPr/>
          </p:nvSpPr>
          <p:spPr bwMode="auto">
            <a:xfrm>
              <a:off x="3406" y="2652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28" name="Text Box 73"/>
            <p:cNvSpPr txBox="1">
              <a:spLocks noChangeArrowheads="1"/>
            </p:cNvSpPr>
            <p:nvPr/>
          </p:nvSpPr>
          <p:spPr bwMode="auto">
            <a:xfrm>
              <a:off x="3140" y="2663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/>
                <a:t>cr</a:t>
              </a:r>
            </a:p>
          </p:txBody>
        </p:sp>
        <p:sp>
          <p:nvSpPr>
            <p:cNvPr id="118829" name="Text Box 74"/>
            <p:cNvSpPr txBox="1">
              <a:spLocks noChangeArrowheads="1"/>
            </p:cNvSpPr>
            <p:nvPr/>
          </p:nvSpPr>
          <p:spPr bwMode="auto">
            <a:xfrm>
              <a:off x="3436" y="2670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/>
                <a:t>lf</a:t>
              </a:r>
            </a:p>
          </p:txBody>
        </p:sp>
      </p:grpSp>
      <p:sp>
        <p:nvSpPr>
          <p:cNvPr id="118816" name="Rectangle 78"/>
          <p:cNvSpPr>
            <a:spLocks noChangeArrowheads="1"/>
          </p:cNvSpPr>
          <p:nvPr/>
        </p:nvSpPr>
        <p:spPr bwMode="auto">
          <a:xfrm>
            <a:off x="1138238" y="4513263"/>
            <a:ext cx="5170487" cy="1120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817" name="Text Box 80"/>
          <p:cNvSpPr txBox="1">
            <a:spLocks noChangeArrowheads="1"/>
          </p:cNvSpPr>
          <p:nvPr/>
        </p:nvSpPr>
        <p:spPr bwMode="auto">
          <a:xfrm>
            <a:off x="3074988" y="4837113"/>
            <a:ext cx="1411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rgbClr val="000099"/>
                </a:solidFill>
              </a:rPr>
              <a:t>entity body</a:t>
            </a:r>
          </a:p>
        </p:txBody>
      </p:sp>
      <p:grpSp>
        <p:nvGrpSpPr>
          <p:cNvPr id="118818" name="Group 81"/>
          <p:cNvGrpSpPr>
            <a:grpSpLocks/>
          </p:cNvGrpSpPr>
          <p:nvPr/>
        </p:nvGrpSpPr>
        <p:grpSpPr bwMode="auto">
          <a:xfrm>
            <a:off x="974725" y="4851400"/>
            <a:ext cx="331788" cy="461963"/>
            <a:chOff x="462" y="1727"/>
            <a:chExt cx="209" cy="291"/>
          </a:xfrm>
        </p:grpSpPr>
        <p:sp>
          <p:nvSpPr>
            <p:cNvPr id="118823" name="Rectangle 82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24" name="Text Box 83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/>
                <a:t>~</a:t>
              </a:r>
            </a:p>
          </p:txBody>
        </p:sp>
        <p:sp>
          <p:nvSpPr>
            <p:cNvPr id="118825" name="Text Box 84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/>
                <a:t>~</a:t>
              </a:r>
            </a:p>
          </p:txBody>
        </p:sp>
      </p:grpSp>
      <p:grpSp>
        <p:nvGrpSpPr>
          <p:cNvPr id="118819" name="Group 85"/>
          <p:cNvGrpSpPr>
            <a:grpSpLocks/>
          </p:cNvGrpSpPr>
          <p:nvPr/>
        </p:nvGrpSpPr>
        <p:grpSpPr bwMode="auto">
          <a:xfrm>
            <a:off x="6134100" y="4841875"/>
            <a:ext cx="331788" cy="461963"/>
            <a:chOff x="462" y="1727"/>
            <a:chExt cx="209" cy="291"/>
          </a:xfrm>
        </p:grpSpPr>
        <p:sp>
          <p:nvSpPr>
            <p:cNvPr id="118820" name="Rectangle 86"/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21" name="Text Box 87"/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/>
                <a:t>~</a:t>
              </a:r>
            </a:p>
          </p:txBody>
        </p:sp>
        <p:sp>
          <p:nvSpPr>
            <p:cNvPr id="118822" name="Text Box 88"/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/>
                <a:t>~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2083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414A7C83-0F1F-446C-9A24-17E1195A9E04}" type="slidenum">
              <a:rPr lang="en-US"/>
              <a:pPr/>
              <a:t>29</a:t>
            </a:fld>
            <a:endParaRPr lang="en-US"/>
          </a:p>
        </p:txBody>
      </p:sp>
      <p:pic>
        <p:nvPicPr>
          <p:cNvPr id="120835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" y="904875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23838"/>
            <a:ext cx="8186737" cy="903287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Uploading form input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0088" y="1343025"/>
            <a:ext cx="3810000" cy="26622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smtClean="0">
                <a:solidFill>
                  <a:srgbClr val="CC0000"/>
                </a:solidFill>
                <a:ea typeface="ＭＳ Ｐゴシック" pitchFamily="34" charset="-128"/>
              </a:rPr>
              <a:t>POST method:</a:t>
            </a: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r>
              <a:rPr lang="en-US" sz="2400" smtClean="0">
                <a:ea typeface="ＭＳ Ｐゴシック" pitchFamily="34" charset="-128"/>
              </a:rPr>
              <a:t>web page often includes form input</a:t>
            </a:r>
          </a:p>
          <a:p>
            <a:r>
              <a:rPr lang="en-US" sz="2400" smtClean="0">
                <a:ea typeface="ＭＳ Ｐゴシック" pitchFamily="34" charset="-128"/>
              </a:rPr>
              <a:t>input is uploaded to server in entity body</a:t>
            </a:r>
          </a:p>
        </p:txBody>
      </p:sp>
      <p:sp>
        <p:nvSpPr>
          <p:cNvPr id="1208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03263" y="3409950"/>
            <a:ext cx="3810000" cy="2206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smtClean="0">
                <a:solidFill>
                  <a:srgbClr val="CC0000"/>
                </a:solidFill>
                <a:ea typeface="ＭＳ Ｐゴシック" pitchFamily="34" charset="-128"/>
              </a:rPr>
              <a:t>URL method:</a:t>
            </a:r>
          </a:p>
          <a:p>
            <a:r>
              <a:rPr lang="en-US" sz="2400" smtClean="0">
                <a:ea typeface="ＭＳ Ｐゴシック" pitchFamily="34" charset="-128"/>
              </a:rPr>
              <a:t>uses GET method</a:t>
            </a:r>
          </a:p>
          <a:p>
            <a:r>
              <a:rPr lang="en-US" sz="2400" smtClean="0">
                <a:ea typeface="ＭＳ Ｐゴシック" pitchFamily="34" charset="-128"/>
              </a:rPr>
              <a:t>input is uploaded in URL field of request line: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20839" name="Text Box 5"/>
          <p:cNvSpPr txBox="1">
            <a:spLocks noChangeArrowheads="1"/>
          </p:cNvSpPr>
          <p:nvPr/>
        </p:nvSpPr>
        <p:spPr bwMode="auto">
          <a:xfrm>
            <a:off x="1798638" y="5080000"/>
            <a:ext cx="619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pitchFamily="49" charset="0"/>
              </a:rPr>
              <a:t>www.somesite.com/animalsearch?monkeys&amp;banana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6861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760A30BF-CB69-47E2-88FD-3A9E5EA6FABF}" type="slidenum">
              <a:rPr lang="en-US"/>
              <a:pPr/>
              <a:t>3</a:t>
            </a:fld>
            <a:endParaRPr lang="en-US"/>
          </a:p>
        </p:txBody>
      </p:sp>
      <p:pic>
        <p:nvPicPr>
          <p:cNvPr id="68611" name="Picture 1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" y="820738"/>
            <a:ext cx="63992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Chapter 2: application layer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 smtClean="0">
                <a:solidFill>
                  <a:srgbClr val="CC0000"/>
                </a:solidFill>
                <a:ea typeface="ＭＳ Ｐゴシック" pitchFamily="34" charset="-128"/>
              </a:rPr>
              <a:t>our goals:</a:t>
            </a: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</a:p>
          <a:p>
            <a:r>
              <a:rPr lang="en-US" sz="2400" smtClean="0">
                <a:ea typeface="ＭＳ Ｐゴシック" pitchFamily="34" charset="-128"/>
              </a:rPr>
              <a:t>conceptual, implementation aspects of network application protocols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transport-layer service models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client-server paradigm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peer-to-peer paradigm</a:t>
            </a:r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6861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441450"/>
            <a:ext cx="3667125" cy="4648200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learn about protocols by examining popular application-level protocols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HTTP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FTP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SMTP / POP3 / IMAP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DNS</a:t>
            </a:r>
          </a:p>
          <a:p>
            <a:r>
              <a:rPr lang="en-US" sz="2400" smtClean="0">
                <a:ea typeface="ＭＳ Ｐゴシック" pitchFamily="34" charset="-128"/>
              </a:rPr>
              <a:t>creating network applications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socket API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2288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152A4034-E0F7-4476-AE74-CC88A55D98AC}" type="slidenum">
              <a:rPr lang="en-US"/>
              <a:pPr/>
              <a:t>30</a:t>
            </a:fld>
            <a:endParaRPr lang="en-US"/>
          </a:p>
        </p:txBody>
      </p:sp>
      <p:pic>
        <p:nvPicPr>
          <p:cNvPr id="122883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023938"/>
            <a:ext cx="3240087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4798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Method types</a:t>
            </a: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HTTP/1.0:</a:t>
            </a:r>
          </a:p>
          <a:p>
            <a:r>
              <a:rPr lang="en-US" sz="2400" smtClean="0">
                <a:ea typeface="ＭＳ Ｐゴシック" pitchFamily="34" charset="-128"/>
              </a:rPr>
              <a:t>GET</a:t>
            </a:r>
          </a:p>
          <a:p>
            <a:r>
              <a:rPr lang="en-US" sz="2400" smtClean="0">
                <a:ea typeface="ＭＳ Ｐゴシック" pitchFamily="34" charset="-128"/>
              </a:rPr>
              <a:t>POST</a:t>
            </a:r>
          </a:p>
          <a:p>
            <a:r>
              <a:rPr lang="en-US" sz="2400" smtClean="0">
                <a:ea typeface="ＭＳ Ｐゴシック" pitchFamily="34" charset="-128"/>
              </a:rPr>
              <a:t>HEAD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asks server to leave requested object out of response</a:t>
            </a:r>
          </a:p>
        </p:txBody>
      </p:sp>
      <p:sp>
        <p:nvSpPr>
          <p:cNvPr id="1228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1131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HTTP/1.1:</a:t>
            </a:r>
          </a:p>
          <a:p>
            <a:r>
              <a:rPr lang="en-US" sz="2400" smtClean="0">
                <a:ea typeface="ＭＳ Ｐゴシック" pitchFamily="34" charset="-128"/>
              </a:rPr>
              <a:t>GET, POST, HEAD</a:t>
            </a:r>
          </a:p>
          <a:p>
            <a:r>
              <a:rPr lang="en-US" sz="2400" smtClean="0">
                <a:ea typeface="ＭＳ Ｐゴシック" pitchFamily="34" charset="-128"/>
              </a:rPr>
              <a:t>PUT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uploads file in entity body to path specified in URL field</a:t>
            </a:r>
          </a:p>
          <a:p>
            <a:r>
              <a:rPr lang="en-US" sz="2400" smtClean="0">
                <a:ea typeface="ＭＳ Ｐゴシック" pitchFamily="34" charset="-128"/>
              </a:rPr>
              <a:t>DELETE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deletes file specified in the URL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2493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EF134233-FC41-4948-AC01-63A1D7287BB2}" type="slidenum">
              <a:rPr lang="en-US"/>
              <a:pPr/>
              <a:t>31</a:t>
            </a:fld>
            <a:endParaRPr lang="en-US"/>
          </a:p>
        </p:txBody>
      </p:sp>
      <p:pic>
        <p:nvPicPr>
          <p:cNvPr id="124931" name="Picture 17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88" y="895350"/>
            <a:ext cx="54848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8750"/>
            <a:ext cx="7772400" cy="979488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HTTP response message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39700" y="1397000"/>
            <a:ext cx="1790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status line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(protocol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status code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status phrase)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1358900" y="1914525"/>
            <a:ext cx="923925" cy="257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5" name="Freeform 7"/>
          <p:cNvSpPr>
            <a:spLocks/>
          </p:cNvSpPr>
          <p:nvPr/>
        </p:nvSpPr>
        <p:spPr bwMode="auto">
          <a:xfrm>
            <a:off x="2057400" y="2305050"/>
            <a:ext cx="257175" cy="2941638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893763" y="3286125"/>
            <a:ext cx="97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 lines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124937" name="Line 9"/>
          <p:cNvSpPr>
            <a:spLocks noChangeShapeType="1"/>
          </p:cNvSpPr>
          <p:nvPr/>
        </p:nvSpPr>
        <p:spPr bwMode="auto">
          <a:xfrm flipV="1">
            <a:off x="1543050" y="5418138"/>
            <a:ext cx="757238" cy="2127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293688" y="5297488"/>
            <a:ext cx="13795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data, e.g.,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requested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HTML file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124939" name="Rectangle 15"/>
          <p:cNvSpPr>
            <a:spLocks noChangeArrowheads="1"/>
          </p:cNvSpPr>
          <p:nvPr/>
        </p:nvSpPr>
        <p:spPr bwMode="auto">
          <a:xfrm>
            <a:off x="2243138" y="2044700"/>
            <a:ext cx="6311900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HTTP/1.1 200 OK\r\n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Date: Sun, 26 Sep 2010 20:09:20 GMT\r\n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Server: Apache/2.0.52 (CentOS)\r\n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Last-Modified: Tue, 30 Oct 2007 17:00:02 GMT\r\n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ETag: "17dc6-a5c-bf716880"\r\n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Accept-Ranges: bytes\r\n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Content-Length: 2652\r\n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Keep-Alive: timeout=10, max=100\r\n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Connection: Keep-Alive\r\n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Content-Type: text/html; charset=ISO-8859-1\r\n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Courier New" pitchFamily="49" charset="0"/>
              </a:rPr>
              <a:t>\r\n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</a:pPr>
            <a:r>
              <a:rPr lang="it-IT" sz="1800" b="1">
                <a:latin typeface="Courier New" pitchFamily="49" charset="0"/>
              </a:rPr>
              <a:t>data data data data data ... </a:t>
            </a:r>
            <a:endParaRPr lang="en-US" sz="1800" b="1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2697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D148A2AC-6C28-482C-8D8B-FFCAE13112A4}" type="slidenum">
              <a:rPr lang="en-US"/>
              <a:pPr/>
              <a:t>32</a:t>
            </a:fld>
            <a:endParaRPr lang="en-US"/>
          </a:p>
        </p:txBody>
      </p:sp>
      <p:pic>
        <p:nvPicPr>
          <p:cNvPr id="126979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8" y="835025"/>
            <a:ext cx="60563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147638"/>
            <a:ext cx="7772400" cy="979487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HTTP response status codes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69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9000" y="2554288"/>
            <a:ext cx="8075613" cy="4168775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200 OK</a:t>
            </a:r>
            <a:endParaRPr lang="en-US" sz="240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smtClean="0">
                <a:ea typeface="ＭＳ Ｐゴシック" pitchFamily="34" charset="-128"/>
              </a:rPr>
              <a:t>request succeeded, requested object later in this msg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301 Moved Permanently</a:t>
            </a:r>
            <a:endParaRPr lang="en-US" sz="240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smtClean="0">
                <a:ea typeface="ＭＳ Ｐゴシック" pitchFamily="34" charset="-128"/>
              </a:rPr>
              <a:t>requested object moved, new location specified later in this msg (Location:)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400 Bad Request</a:t>
            </a:r>
            <a:endParaRPr lang="en-US" sz="240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smtClean="0">
                <a:ea typeface="ＭＳ Ｐゴシック" pitchFamily="34" charset="-128"/>
              </a:rPr>
              <a:t>request msg not understood by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404 Not Found</a:t>
            </a:r>
            <a:endParaRPr lang="en-US" sz="2400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</a:pPr>
            <a:r>
              <a:rPr lang="en-US" sz="2000" smtClean="0">
                <a:ea typeface="ＭＳ Ｐゴシック" pitchFamily="34" charset="-128"/>
              </a:rPr>
              <a:t>requested document not found on this server</a:t>
            </a:r>
          </a:p>
          <a:p>
            <a:pPr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2400" b="1" smtClean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505 HTTP Version Not Supported</a:t>
            </a:r>
            <a:endParaRPr lang="en-US" sz="240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126982" name="Rectangle 5"/>
          <p:cNvSpPr>
            <a:spLocks noChangeArrowheads="1"/>
          </p:cNvSpPr>
          <p:nvPr/>
        </p:nvSpPr>
        <p:spPr bwMode="auto">
          <a:xfrm>
            <a:off x="488950" y="1190625"/>
            <a:ext cx="81121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800"/>
              <a:t>status code appears in 1st line in server-to-client response message.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800"/>
              <a:t>some sample codes</a:t>
            </a:r>
            <a:r>
              <a:rPr lang="en-US" sz="2400">
                <a:latin typeface="Comic Sans MS" pitchFamily="66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2902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C2D67D4A-F591-4753-ABB1-426A1B8B777C}" type="slidenum">
              <a:rPr lang="en-US"/>
              <a:pPr/>
              <a:t>33</a:t>
            </a:fld>
            <a:endParaRPr lang="en-US"/>
          </a:p>
        </p:txBody>
      </p:sp>
      <p:pic>
        <p:nvPicPr>
          <p:cNvPr id="129027" name="Picture 1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879475"/>
            <a:ext cx="776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2088"/>
            <a:ext cx="8455025" cy="979487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Trying out HTTP (client side) for yourself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29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0525" y="1390650"/>
            <a:ext cx="8096250" cy="466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1. Telnet to your favorite Web server:</a:t>
            </a:r>
          </a:p>
          <a:p>
            <a:pPr lvl="2">
              <a:buFontTx/>
              <a:buNone/>
            </a:pPr>
            <a:endParaRPr lang="en-US" sz="1800" smtClean="0">
              <a:ea typeface="ＭＳ Ｐゴシック" pitchFamily="34" charset="-128"/>
            </a:endParaRPr>
          </a:p>
        </p:txBody>
      </p:sp>
      <p:sp>
        <p:nvSpPr>
          <p:cNvPr id="129030" name="Text Box 5"/>
          <p:cNvSpPr txBox="1">
            <a:spLocks noChangeArrowheads="1"/>
          </p:cNvSpPr>
          <p:nvPr/>
        </p:nvSpPr>
        <p:spPr bwMode="auto">
          <a:xfrm>
            <a:off x="3981450" y="2155825"/>
            <a:ext cx="4425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opens TCP connection to port 80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(default HTTP server port) at cis.poly.edu.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anything typed in sent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to port 80 at cis.poly.edu</a:t>
            </a:r>
            <a:endParaRPr lang="en-US" sz="2400"/>
          </a:p>
        </p:txBody>
      </p:sp>
      <p:sp>
        <p:nvSpPr>
          <p:cNvPr id="129031" name="Text Box 6"/>
          <p:cNvSpPr txBox="1">
            <a:spLocks noChangeArrowheads="1"/>
          </p:cNvSpPr>
          <p:nvPr/>
        </p:nvSpPr>
        <p:spPr bwMode="auto">
          <a:xfrm>
            <a:off x="692150" y="2190750"/>
            <a:ext cx="318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CC0000"/>
                </a:solidFill>
                <a:latin typeface="Courier New" pitchFamily="49" charset="0"/>
              </a:rPr>
              <a:t>telnet cis.poly.edu 80</a:t>
            </a:r>
            <a:endParaRPr lang="en-US" sz="2800">
              <a:solidFill>
                <a:srgbClr val="CC0000"/>
              </a:solidFill>
            </a:endParaRPr>
          </a:p>
        </p:txBody>
      </p:sp>
      <p:sp>
        <p:nvSpPr>
          <p:cNvPr id="129032" name="Rectangle 7"/>
          <p:cNvSpPr>
            <a:spLocks noChangeArrowheads="1"/>
          </p:cNvSpPr>
          <p:nvPr/>
        </p:nvSpPr>
        <p:spPr bwMode="auto">
          <a:xfrm>
            <a:off x="361950" y="3600450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400"/>
              <a:t>2. type in a GET HTTP request:</a:t>
            </a:r>
          </a:p>
          <a:p>
            <a:pPr marL="1143000" lvl="2" indent="-228600">
              <a:buClrTx/>
              <a:buSzTx/>
              <a:buFontTx/>
              <a:buNone/>
            </a:pPr>
            <a:endParaRPr lang="en-US" sz="1800">
              <a:latin typeface="Comic Sans MS" pitchFamily="66" charset="0"/>
            </a:endParaRPr>
          </a:p>
        </p:txBody>
      </p:sp>
      <p:sp>
        <p:nvSpPr>
          <p:cNvPr id="129033" name="Text Box 8"/>
          <p:cNvSpPr txBox="1">
            <a:spLocks noChangeArrowheads="1"/>
          </p:cNvSpPr>
          <p:nvPr/>
        </p:nvSpPr>
        <p:spPr bwMode="auto">
          <a:xfrm>
            <a:off x="1382713" y="4184650"/>
            <a:ext cx="291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CC0000"/>
                </a:solidFill>
                <a:latin typeface="Courier New" pitchFamily="49" charset="0"/>
              </a:rPr>
              <a:t>GET /~ross/ HTTP/1.1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CC0000"/>
                </a:solidFill>
                <a:latin typeface="Courier New" pitchFamily="49" charset="0"/>
              </a:rPr>
              <a:t>Host: cis.poly.edu</a:t>
            </a:r>
            <a:endParaRPr lang="en-US" sz="1800">
              <a:solidFill>
                <a:srgbClr val="CC0000"/>
              </a:solidFill>
              <a:latin typeface="Courier New" pitchFamily="49" charset="0"/>
            </a:endParaRPr>
          </a:p>
        </p:txBody>
      </p:sp>
      <p:sp>
        <p:nvSpPr>
          <p:cNvPr id="129034" name="Text Box 11"/>
          <p:cNvSpPr txBox="1">
            <a:spLocks noChangeArrowheads="1"/>
          </p:cNvSpPr>
          <p:nvPr/>
        </p:nvSpPr>
        <p:spPr bwMode="auto">
          <a:xfrm>
            <a:off x="4848225" y="4098925"/>
            <a:ext cx="3092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by typing this in (hit carriage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return twice), you send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this minimal (but complete)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GET request to HTTP server</a:t>
            </a:r>
            <a:endParaRPr lang="en-US" sz="2400"/>
          </a:p>
        </p:txBody>
      </p:sp>
      <p:sp>
        <p:nvSpPr>
          <p:cNvPr id="129035" name="Freeform 12"/>
          <p:cNvSpPr>
            <a:spLocks/>
          </p:cNvSpPr>
          <p:nvPr/>
        </p:nvSpPr>
        <p:spPr bwMode="auto">
          <a:xfrm>
            <a:off x="4029075" y="2162175"/>
            <a:ext cx="247650" cy="1181100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6" name="Freeform 13"/>
          <p:cNvSpPr>
            <a:spLocks/>
          </p:cNvSpPr>
          <p:nvPr/>
        </p:nvSpPr>
        <p:spPr bwMode="auto">
          <a:xfrm>
            <a:off x="4829175" y="4067175"/>
            <a:ext cx="257175" cy="1190625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37" name="Rectangle 14"/>
          <p:cNvSpPr>
            <a:spLocks noChangeArrowheads="1"/>
          </p:cNvSpPr>
          <p:nvPr/>
        </p:nvSpPr>
        <p:spPr bwMode="auto">
          <a:xfrm>
            <a:off x="361950" y="5429250"/>
            <a:ext cx="8096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400"/>
              <a:t>3. look at response message sent by HTTP server!</a:t>
            </a:r>
          </a:p>
        </p:txBody>
      </p:sp>
      <p:sp>
        <p:nvSpPr>
          <p:cNvPr id="129038" name="Text Box 17"/>
          <p:cNvSpPr txBox="1">
            <a:spLocks noChangeArrowheads="1"/>
          </p:cNvSpPr>
          <p:nvPr/>
        </p:nvSpPr>
        <p:spPr bwMode="auto">
          <a:xfrm>
            <a:off x="409575" y="6029325"/>
            <a:ext cx="810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>
                <a:latin typeface="Gill Sans MT" pitchFamily="34" charset="0"/>
              </a:rPr>
              <a:t>(or use Wireshark to look at captured HTTP request/response)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3107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8C2F3C98-3A98-4B97-AF63-5E12AEB0EAB6}" type="slidenum">
              <a:rPr lang="en-US"/>
              <a:pPr/>
              <a:t>34</a:t>
            </a:fld>
            <a:endParaRPr lang="en-US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User-server state: cookies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11313"/>
            <a:ext cx="3810000" cy="48879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many Web sites use cookies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four components: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ea typeface="ＭＳ Ｐゴシック" pitchFamily="34" charset="-128"/>
              </a:rPr>
              <a:t>1) </a:t>
            </a:r>
            <a:r>
              <a:rPr lang="en-US" smtClean="0">
                <a:ea typeface="ＭＳ Ｐゴシック" pitchFamily="34" charset="-128"/>
              </a:rPr>
              <a:t>cookie header line of HTTP </a:t>
            </a:r>
            <a:r>
              <a:rPr lang="en-US" i="1" smtClean="0">
                <a:ea typeface="ＭＳ Ｐゴシック" pitchFamily="34" charset="-128"/>
              </a:rPr>
              <a:t>response</a:t>
            </a:r>
            <a:r>
              <a:rPr lang="en-US" smtClean="0">
                <a:ea typeface="ＭＳ Ｐゴシック" pitchFamily="34" charset="-128"/>
              </a:rPr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2) cookie header line in next HTTP </a:t>
            </a:r>
            <a:r>
              <a:rPr lang="en-US" i="1" smtClean="0">
                <a:ea typeface="ＭＳ Ｐゴシック" pitchFamily="34" charset="-128"/>
              </a:rPr>
              <a:t>request</a:t>
            </a:r>
            <a:r>
              <a:rPr lang="en-US" smtClean="0">
                <a:ea typeface="ＭＳ Ｐゴシック" pitchFamily="34" charset="-128"/>
              </a:rPr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3) cookie file kept on user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host, managed by user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browser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4) back-end database at Web site</a:t>
            </a:r>
          </a:p>
        </p:txBody>
      </p:sp>
      <p:sp>
        <p:nvSpPr>
          <p:cNvPr id="1310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5950" y="1392238"/>
            <a:ext cx="4059238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example:</a:t>
            </a:r>
          </a:p>
          <a:p>
            <a:r>
              <a:rPr lang="en-US" sz="2400" smtClean="0">
                <a:ea typeface="ＭＳ Ｐゴシック" pitchFamily="34" charset="-128"/>
              </a:rPr>
              <a:t>Susan always access Internet from PC</a:t>
            </a:r>
          </a:p>
          <a:p>
            <a:r>
              <a:rPr lang="en-US" sz="2400" smtClean="0">
                <a:ea typeface="ＭＳ Ｐゴシック" pitchFamily="34" charset="-128"/>
              </a:rPr>
              <a:t>visits specific e-commerce site for first time</a:t>
            </a:r>
          </a:p>
          <a:p>
            <a:r>
              <a:rPr lang="en-US" sz="2400" smtClean="0">
                <a:ea typeface="ＭＳ Ｐゴシック" pitchFamily="34" charset="-128"/>
              </a:rPr>
              <a:t>when initial HTTP requests arrives at site, site creates: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unique ID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entry in backend database for ID</a:t>
            </a:r>
          </a:p>
        </p:txBody>
      </p:sp>
      <p:pic>
        <p:nvPicPr>
          <p:cNvPr id="131078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" y="1046163"/>
            <a:ext cx="61261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3312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C190C2EB-08C8-4072-A36E-0019BABC58EF}" type="slidenum">
              <a:rPr lang="en-US"/>
              <a:pPr/>
              <a:t>35</a:t>
            </a:fld>
            <a:endParaRPr lang="en-US"/>
          </a:p>
        </p:txBody>
      </p:sp>
      <p:pic>
        <p:nvPicPr>
          <p:cNvPr id="133123" name="Picture 5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788988"/>
            <a:ext cx="63992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3988"/>
            <a:ext cx="7772400" cy="773112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Cookies: keeping </a:t>
            </a:r>
            <a:r>
              <a:rPr lang="ja-JP" altLang="en-US" sz="3600" smtClean="0">
                <a:ea typeface="ＭＳ Ｐゴシック" pitchFamily="34" charset="-128"/>
              </a:rPr>
              <a:t>“</a:t>
            </a:r>
            <a:r>
              <a:rPr lang="en-US" altLang="ja-JP" sz="3600" smtClean="0">
                <a:ea typeface="ＭＳ Ｐゴシック" pitchFamily="34" charset="-128"/>
              </a:rPr>
              <a:t>state</a:t>
            </a:r>
            <a:r>
              <a:rPr lang="ja-JP" altLang="en-US" sz="3600" smtClean="0">
                <a:ea typeface="ＭＳ Ｐゴシック" pitchFamily="34" charset="-128"/>
              </a:rPr>
              <a:t>”</a:t>
            </a:r>
            <a:r>
              <a:rPr lang="en-US" altLang="ja-JP" sz="3600" smtClean="0">
                <a:ea typeface="ＭＳ Ｐゴシック" pitchFamily="34" charset="-128"/>
              </a:rPr>
              <a:t> (cont.)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1052513" y="1227138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client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5973763" y="1273175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server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133207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08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133209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Comic Sans MS" pitchFamily="66" charset="0"/>
                </a:endParaRPr>
              </a:p>
            </p:txBody>
          </p:sp>
          <p:sp>
            <p:nvSpPr>
              <p:cNvPr id="133210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 sz="2400"/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6145213"/>
            <a:ext cx="3305175" cy="407987"/>
            <a:chOff x="1392" y="3605"/>
            <a:chExt cx="2082" cy="257"/>
          </a:xfrm>
        </p:grpSpPr>
        <p:sp>
          <p:nvSpPr>
            <p:cNvPr id="133203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04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133205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Comic Sans MS" pitchFamily="66" charset="0"/>
                </a:endParaRPr>
              </a:p>
            </p:txBody>
          </p:sp>
          <p:sp>
            <p:nvSpPr>
              <p:cNvPr id="133206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 sz="2400"/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981075" y="2454275"/>
            <a:ext cx="1787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0" y="4878388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028700"/>
            <a:chOff x="1392" y="2261"/>
            <a:chExt cx="3552" cy="648"/>
          </a:xfrm>
        </p:grpSpPr>
        <p:sp>
          <p:nvSpPr>
            <p:cNvPr id="133196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7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/>
                <a:t>cookie: 1678</a:t>
              </a:r>
            </a:p>
          </p:txBody>
        </p:sp>
        <p:sp>
          <p:nvSpPr>
            <p:cNvPr id="133198" name="Text Box 28"/>
            <p:cNvSpPr txBox="1">
              <a:spLocks noChangeArrowheads="1"/>
            </p:cNvSpPr>
            <p:nvPr/>
          </p:nvSpPr>
          <p:spPr bwMode="auto">
            <a:xfrm>
              <a:off x="3554" y="2332"/>
              <a:ext cx="59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action</a:t>
              </a:r>
            </a:p>
          </p:txBody>
        </p:sp>
        <p:sp>
          <p:nvSpPr>
            <p:cNvPr id="133199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00" name="Group 83"/>
            <p:cNvGrpSpPr>
              <a:grpSpLocks/>
            </p:cNvGrpSpPr>
            <p:nvPr/>
          </p:nvGrpSpPr>
          <p:grpSpPr bwMode="auto">
            <a:xfrm>
              <a:off x="4306" y="2363"/>
              <a:ext cx="564" cy="231"/>
              <a:chOff x="4306" y="2273"/>
              <a:chExt cx="564" cy="231"/>
            </a:xfrm>
          </p:grpSpPr>
          <p:sp>
            <p:nvSpPr>
              <p:cNvPr id="133201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Comic Sans MS" pitchFamily="66" charset="0"/>
                </a:endParaRPr>
              </a:p>
            </p:txBody>
          </p:sp>
          <p:sp>
            <p:nvSpPr>
              <p:cNvPr id="133202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6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access</a:t>
                </a:r>
              </a:p>
            </p:txBody>
          </p:sp>
        </p:grpSp>
      </p:grpSp>
      <p:grpSp>
        <p:nvGrpSpPr>
          <p:cNvPr id="133132" name="Group 81"/>
          <p:cNvGrpSpPr>
            <a:grpSpLocks/>
          </p:cNvGrpSpPr>
          <p:nvPr/>
        </p:nvGrpSpPr>
        <p:grpSpPr bwMode="auto">
          <a:xfrm>
            <a:off x="936625" y="1922463"/>
            <a:ext cx="1068388" cy="565150"/>
            <a:chOff x="476" y="1047"/>
            <a:chExt cx="906" cy="486"/>
          </a:xfrm>
        </p:grpSpPr>
        <p:sp>
          <p:nvSpPr>
            <p:cNvPr id="133194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133195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874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chemeClr val="bg1"/>
                  </a:solidFill>
                </a:rPr>
                <a:t>ebay 8734</a:t>
              </a:r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133187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8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</p:txBody>
        </p:sp>
        <p:sp>
          <p:nvSpPr>
            <p:cNvPr id="133189" name="Text Box 31"/>
            <p:cNvSpPr txBox="1">
              <a:spLocks noChangeArrowheads="1"/>
            </p:cNvSpPr>
            <p:nvPr/>
          </p:nvSpPr>
          <p:spPr bwMode="auto">
            <a:xfrm>
              <a:off x="3341" y="1390"/>
              <a:ext cx="108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Amazon server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creates ID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1678 for user</a:t>
              </a:r>
            </a:p>
          </p:txBody>
        </p:sp>
        <p:grpSp>
          <p:nvGrpSpPr>
            <p:cNvPr id="133190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133191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2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Comic Sans MS" pitchFamily="66" charset="0"/>
                </a:endParaRPr>
              </a:p>
            </p:txBody>
          </p:sp>
          <p:sp>
            <p:nvSpPr>
              <p:cNvPr id="133193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create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919163" y="2676525"/>
            <a:ext cx="4392612" cy="871538"/>
            <a:chOff x="459" y="1637"/>
            <a:chExt cx="3027" cy="704"/>
          </a:xfrm>
        </p:grpSpPr>
        <p:sp>
          <p:nvSpPr>
            <p:cNvPr id="133182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3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response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/>
                <a:t>set-cookie: 1678</a:t>
              </a:r>
              <a:r>
                <a:rPr lang="en-US" b="1">
                  <a:latin typeface="Courier New" pitchFamily="49" charset="0"/>
                </a:rPr>
                <a:t> </a:t>
              </a:r>
            </a:p>
          </p:txBody>
        </p:sp>
        <p:grpSp>
          <p:nvGrpSpPr>
            <p:cNvPr id="133184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505"/>
              <a:chOff x="684" y="1746"/>
              <a:chExt cx="1004" cy="505"/>
            </a:xfrm>
          </p:grpSpPr>
          <p:sp>
            <p:nvSpPr>
              <p:cNvPr id="133185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Comic Sans MS" pitchFamily="66" charset="0"/>
                </a:endParaRPr>
              </a:p>
            </p:txBody>
          </p:sp>
          <p:sp>
            <p:nvSpPr>
              <p:cNvPr id="133186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 b="1">
                    <a:solidFill>
                      <a:schemeClr val="bg1"/>
                    </a:solidFill>
                  </a:rPr>
                  <a:t>ebay 8734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 b="1">
                    <a:solidFill>
                      <a:schemeClr val="bg1"/>
                    </a:solidFill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603750"/>
            <a:ext cx="5705475" cy="1901825"/>
            <a:chOff x="1374" y="2641"/>
            <a:chExt cx="3594" cy="1198"/>
          </a:xfrm>
        </p:grpSpPr>
        <p:sp>
          <p:nvSpPr>
            <p:cNvPr id="133177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8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b="1"/>
                <a:t>cookie: 1678</a:t>
              </a:r>
            </a:p>
          </p:txBody>
        </p:sp>
        <p:sp>
          <p:nvSpPr>
            <p:cNvPr id="133179" name="Text Box 29"/>
            <p:cNvSpPr txBox="1">
              <a:spLocks noChangeArrowheads="1"/>
            </p:cNvSpPr>
            <p:nvPr/>
          </p:nvSpPr>
          <p:spPr bwMode="auto">
            <a:xfrm>
              <a:off x="3584" y="3262"/>
              <a:ext cx="59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99"/>
                  </a:solidFill>
                </a:rPr>
                <a:t>action</a:t>
              </a:r>
            </a:p>
          </p:txBody>
        </p:sp>
        <p:sp>
          <p:nvSpPr>
            <p:cNvPr id="133180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1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6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865188" y="5351463"/>
            <a:ext cx="1389062" cy="633412"/>
            <a:chOff x="684" y="1746"/>
            <a:chExt cx="1004" cy="486"/>
          </a:xfrm>
        </p:grpSpPr>
        <p:sp>
          <p:nvSpPr>
            <p:cNvPr id="133175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133176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chemeClr val="bg1"/>
                  </a:solidFill>
                </a:rPr>
                <a:t>ebay 8734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>
                  <a:solidFill>
                    <a:schemeClr val="bg1"/>
                  </a:solidFill>
                </a:rPr>
                <a:t>amazon 1678</a:t>
              </a:r>
            </a:p>
          </p:txBody>
        </p:sp>
      </p:grpSp>
      <p:sp>
        <p:nvSpPr>
          <p:cNvPr id="133137" name="Text Box 80"/>
          <p:cNvSpPr txBox="1">
            <a:spLocks noChangeArrowheads="1"/>
          </p:cNvSpPr>
          <p:nvPr/>
        </p:nvSpPr>
        <p:spPr bwMode="auto">
          <a:xfrm>
            <a:off x="7842250" y="2692400"/>
            <a:ext cx="112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backend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database</a:t>
            </a:r>
          </a:p>
        </p:txBody>
      </p:sp>
      <p:sp>
        <p:nvSpPr>
          <p:cNvPr id="133138" name="AutoShape 327"/>
          <p:cNvSpPr>
            <a:spLocks noChangeArrowheads="1"/>
          </p:cNvSpPr>
          <p:nvPr/>
        </p:nvSpPr>
        <p:spPr bwMode="auto">
          <a:xfrm>
            <a:off x="8112125" y="3313113"/>
            <a:ext cx="592138" cy="908050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133139" name="Group 63"/>
          <p:cNvGrpSpPr>
            <a:grpSpLocks/>
          </p:cNvGrpSpPr>
          <p:nvPr/>
        </p:nvGrpSpPr>
        <p:grpSpPr bwMode="auto">
          <a:xfrm>
            <a:off x="5475288" y="1119188"/>
            <a:ext cx="411162" cy="771525"/>
            <a:chOff x="4140" y="429"/>
            <a:chExt cx="1425" cy="2396"/>
          </a:xfrm>
        </p:grpSpPr>
        <p:sp>
          <p:nvSpPr>
            <p:cNvPr id="133143" name="Freeform 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4" name="Rectangle 65"/>
            <p:cNvSpPr>
              <a:spLocks noChangeArrowheads="1"/>
            </p:cNvSpPr>
            <p:nvPr/>
          </p:nvSpPr>
          <p:spPr bwMode="auto">
            <a:xfrm>
              <a:off x="4206" y="429"/>
              <a:ext cx="1045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5" name="Freeform 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6" name="Freeform 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47" name="Rectangle 68"/>
            <p:cNvSpPr>
              <a:spLocks noChangeArrowheads="1"/>
            </p:cNvSpPr>
            <p:nvPr/>
          </p:nvSpPr>
          <p:spPr bwMode="auto">
            <a:xfrm>
              <a:off x="4212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48" name="Group 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3173" name="AutoShape 70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74" name="AutoShape 71"/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149" name="Rectangle 72"/>
            <p:cNvSpPr>
              <a:spLocks noChangeArrowheads="1"/>
            </p:cNvSpPr>
            <p:nvPr/>
          </p:nvSpPr>
          <p:spPr bwMode="auto">
            <a:xfrm>
              <a:off x="4223" y="1021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50" name="Group 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3171" name="AutoShape 74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72" name="AutoShape 75"/>
              <p:cNvSpPr>
                <a:spLocks noChangeArrowheads="1"/>
              </p:cNvSpPr>
              <p:nvPr/>
            </p:nvSpPr>
            <p:spPr bwMode="auto">
              <a:xfrm>
                <a:off x="625" y="2585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151" name="Rectangle 76"/>
            <p:cNvSpPr>
              <a:spLocks noChangeArrowheads="1"/>
            </p:cNvSpPr>
            <p:nvPr/>
          </p:nvSpPr>
          <p:spPr bwMode="auto">
            <a:xfrm>
              <a:off x="4217" y="1356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2" name="Rectangle 77"/>
            <p:cNvSpPr>
              <a:spLocks noChangeArrowheads="1"/>
            </p:cNvSpPr>
            <p:nvPr/>
          </p:nvSpPr>
          <p:spPr bwMode="auto">
            <a:xfrm>
              <a:off x="4228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53" name="Group 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3169" name="AutoShape 79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70" name="AutoShape 8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154" name="Freeform 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155" name="Group 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3167" name="AutoShape 83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68" name="AutoShape 84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156" name="Rectangle 85"/>
            <p:cNvSpPr>
              <a:spLocks noChangeArrowheads="1"/>
            </p:cNvSpPr>
            <p:nvPr/>
          </p:nvSpPr>
          <p:spPr bwMode="auto">
            <a:xfrm>
              <a:off x="5251" y="429"/>
              <a:ext cx="66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7" name="Freeform 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8" name="Freeform 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59" name="Oval 88"/>
            <p:cNvSpPr>
              <a:spLocks noChangeArrowheads="1"/>
            </p:cNvSpPr>
            <p:nvPr/>
          </p:nvSpPr>
          <p:spPr bwMode="auto"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0" name="Freeform 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1" name="AutoShape 9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2" name="AutoShape 91"/>
            <p:cNvSpPr>
              <a:spLocks noChangeArrowheads="1"/>
            </p:cNvSpPr>
            <p:nvPr/>
          </p:nvSpPr>
          <p:spPr bwMode="auto">
            <a:xfrm>
              <a:off x="4206" y="2712"/>
              <a:ext cx="1067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3" name="Oval 92"/>
            <p:cNvSpPr>
              <a:spLocks noChangeArrowheads="1"/>
            </p:cNvSpPr>
            <p:nvPr/>
          </p:nvSpPr>
          <p:spPr bwMode="auto"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4" name="Oval 93"/>
            <p:cNvSpPr>
              <a:spLocks noChangeArrowheads="1"/>
            </p:cNvSpPr>
            <p:nvPr/>
          </p:nvSpPr>
          <p:spPr bwMode="auto"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33165" name="Oval 94"/>
            <p:cNvSpPr>
              <a:spLocks noChangeArrowheads="1"/>
            </p:cNvSpPr>
            <p:nvPr/>
          </p:nvSpPr>
          <p:spPr bwMode="auto"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6" name="Rectangle 95"/>
            <p:cNvSpPr>
              <a:spLocks noChangeArrowheads="1"/>
            </p:cNvSpPr>
            <p:nvPr/>
          </p:nvSpPr>
          <p:spPr bwMode="auto"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140" name="Group 96"/>
          <p:cNvGrpSpPr>
            <a:grpSpLocks/>
          </p:cNvGrpSpPr>
          <p:nvPr/>
        </p:nvGrpSpPr>
        <p:grpSpPr bwMode="auto">
          <a:xfrm>
            <a:off x="1806575" y="1117600"/>
            <a:ext cx="687388" cy="731838"/>
            <a:chOff x="-44" y="1473"/>
            <a:chExt cx="981" cy="1105"/>
          </a:xfrm>
        </p:grpSpPr>
        <p:pic>
          <p:nvPicPr>
            <p:cNvPr id="133141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42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502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3517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61A9DC26-A049-42F9-B73A-96C2B69BBDD4}" type="slidenum">
              <a:rPr lang="en-US"/>
              <a:pPr/>
              <a:t>36</a:t>
            </a:fld>
            <a:endParaRPr lang="en-US"/>
          </a:p>
        </p:txBody>
      </p:sp>
      <p:pic>
        <p:nvPicPr>
          <p:cNvPr id="135171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" y="898525"/>
            <a:ext cx="50276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207963"/>
            <a:ext cx="7772400" cy="92551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Cookies (continued)</a:t>
            </a:r>
          </a:p>
        </p:txBody>
      </p:sp>
      <p:sp>
        <p:nvSpPr>
          <p:cNvPr id="135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89063"/>
            <a:ext cx="3810000" cy="2641600"/>
          </a:xfrm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what cookies can be used for:</a:t>
            </a:r>
          </a:p>
          <a:p>
            <a:pPr>
              <a:lnSpc>
                <a:spcPct val="75000"/>
              </a:lnSpc>
            </a:pPr>
            <a:r>
              <a:rPr lang="en-US" sz="2400" smtClean="0">
                <a:ea typeface="ＭＳ Ｐゴシック" pitchFamily="34" charset="-128"/>
              </a:rPr>
              <a:t>authorization</a:t>
            </a:r>
          </a:p>
          <a:p>
            <a:pPr>
              <a:lnSpc>
                <a:spcPct val="75000"/>
              </a:lnSpc>
            </a:pPr>
            <a:r>
              <a:rPr lang="en-US" sz="2400" smtClean="0">
                <a:ea typeface="ＭＳ Ｐゴシック" pitchFamily="34" charset="-128"/>
              </a:rPr>
              <a:t>shopping carts</a:t>
            </a:r>
          </a:p>
          <a:p>
            <a:pPr>
              <a:lnSpc>
                <a:spcPct val="75000"/>
              </a:lnSpc>
            </a:pPr>
            <a:r>
              <a:rPr lang="en-US" sz="2400" smtClean="0">
                <a:ea typeface="ＭＳ Ｐゴシック" pitchFamily="34" charset="-128"/>
              </a:rPr>
              <a:t>recommendations</a:t>
            </a:r>
          </a:p>
          <a:p>
            <a:pPr>
              <a:lnSpc>
                <a:spcPct val="75000"/>
              </a:lnSpc>
            </a:pPr>
            <a:r>
              <a:rPr lang="en-US" sz="2400" smtClean="0">
                <a:ea typeface="ＭＳ Ｐゴシック" pitchFamily="34" charset="-128"/>
              </a:rPr>
              <a:t>user session state (Web e-mail)</a:t>
            </a:r>
          </a:p>
        </p:txBody>
      </p:sp>
      <p:sp>
        <p:nvSpPr>
          <p:cNvPr id="135174" name="Rectangle 13"/>
          <p:cNvSpPr>
            <a:spLocks noChangeArrowheads="1"/>
          </p:cNvSpPr>
          <p:nvPr/>
        </p:nvSpPr>
        <p:spPr bwMode="auto">
          <a:xfrm>
            <a:off x="4911725" y="1411288"/>
            <a:ext cx="3810000" cy="2233612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cookies and privacy:</a:t>
            </a:r>
          </a:p>
          <a:p>
            <a:pPr marL="342900" indent="-342900">
              <a:lnSpc>
                <a:spcPct val="90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cookies permit sites to learn a lot about you</a:t>
            </a:r>
          </a:p>
          <a:p>
            <a:pPr marL="342900" indent="-342900">
              <a:lnSpc>
                <a:spcPct val="90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you may supply name and e-mail to sites</a:t>
            </a:r>
          </a:p>
        </p:txBody>
      </p:sp>
      <p:sp>
        <p:nvSpPr>
          <p:cNvPr id="135175" name="Text Box 14"/>
          <p:cNvSpPr txBox="1">
            <a:spLocks noChangeArrowheads="1"/>
          </p:cNvSpPr>
          <p:nvPr/>
        </p:nvSpPr>
        <p:spPr bwMode="auto">
          <a:xfrm>
            <a:off x="7321550" y="1177925"/>
            <a:ext cx="8001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rgbClr val="000099"/>
                </a:solidFill>
                <a:latin typeface="Gill Sans MT" pitchFamily="34" charset="0"/>
              </a:rPr>
              <a:t>aside</a:t>
            </a:r>
          </a:p>
        </p:txBody>
      </p:sp>
      <p:sp>
        <p:nvSpPr>
          <p:cNvPr id="135176" name="Rectangle 15"/>
          <p:cNvSpPr>
            <a:spLocks noChangeArrowheads="1"/>
          </p:cNvSpPr>
          <p:nvPr/>
        </p:nvSpPr>
        <p:spPr bwMode="auto">
          <a:xfrm>
            <a:off x="411163" y="3946525"/>
            <a:ext cx="57023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how to keep </a:t>
            </a:r>
            <a:r>
              <a:rPr lang="ja-JP" altLang="en-US" sz="2800" i="1">
                <a:solidFill>
                  <a:srgbClr val="CC0000"/>
                </a:solidFill>
                <a:latin typeface="Gill Sans MT" pitchFamily="34" charset="0"/>
              </a:rPr>
              <a:t>“</a:t>
            </a:r>
            <a:r>
              <a:rPr lang="en-US" altLang="ja-JP" sz="2800" i="1">
                <a:solidFill>
                  <a:srgbClr val="CC0000"/>
                </a:solidFill>
                <a:latin typeface="Gill Sans MT" pitchFamily="34" charset="0"/>
              </a:rPr>
              <a:t>state</a:t>
            </a:r>
            <a:r>
              <a:rPr lang="ja-JP" altLang="en-US" sz="2800" i="1">
                <a:solidFill>
                  <a:srgbClr val="CC0000"/>
                </a:solidFill>
                <a:latin typeface="Gill Sans MT" pitchFamily="34" charset="0"/>
              </a:rPr>
              <a:t>”</a:t>
            </a:r>
            <a:r>
              <a:rPr lang="en-US" altLang="ja-JP" sz="2800" i="1">
                <a:solidFill>
                  <a:srgbClr val="CC0000"/>
                </a:solidFill>
                <a:latin typeface="Gill Sans MT" pitchFamily="34" charset="0"/>
              </a:rPr>
              <a:t>:</a:t>
            </a:r>
          </a:p>
          <a:p>
            <a:pPr marL="342900" indent="-342900">
              <a:lnSpc>
                <a:spcPct val="90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protocol endpoints: maintain state at sender/receiver over multiple transactions</a:t>
            </a:r>
          </a:p>
          <a:p>
            <a:pPr marL="342900" indent="-342900">
              <a:lnSpc>
                <a:spcPct val="90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cookies: http messages carry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3721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68F23B9C-569C-4BF1-92EF-CB0D87FC1B17}" type="slidenum">
              <a:rPr lang="en-US"/>
              <a:pPr/>
              <a:t>37</a:t>
            </a:fld>
            <a:endParaRPr lang="en-US"/>
          </a:p>
        </p:txBody>
      </p:sp>
      <p:grpSp>
        <p:nvGrpSpPr>
          <p:cNvPr id="137219" name="Group 171"/>
          <p:cNvGrpSpPr>
            <a:grpSpLocks/>
          </p:cNvGrpSpPr>
          <p:nvPr/>
        </p:nvGrpSpPr>
        <p:grpSpPr bwMode="auto">
          <a:xfrm>
            <a:off x="4027488" y="2695575"/>
            <a:ext cx="687387" cy="763588"/>
            <a:chOff x="-44" y="1473"/>
            <a:chExt cx="981" cy="1105"/>
          </a:xfrm>
        </p:grpSpPr>
        <p:pic>
          <p:nvPicPr>
            <p:cNvPr id="137350" name="Picture 172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351" name="Freeform 17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20" name="Group 102"/>
          <p:cNvGrpSpPr>
            <a:grpSpLocks/>
          </p:cNvGrpSpPr>
          <p:nvPr/>
        </p:nvGrpSpPr>
        <p:grpSpPr bwMode="auto">
          <a:xfrm>
            <a:off x="4092575" y="4568825"/>
            <a:ext cx="687388" cy="763588"/>
            <a:chOff x="-44" y="1473"/>
            <a:chExt cx="981" cy="1105"/>
          </a:xfrm>
        </p:grpSpPr>
        <p:pic>
          <p:nvPicPr>
            <p:cNvPr id="137348" name="Picture 103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349" name="Freeform 10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21" name="Group 138"/>
          <p:cNvGrpSpPr>
            <a:grpSpLocks/>
          </p:cNvGrpSpPr>
          <p:nvPr/>
        </p:nvGrpSpPr>
        <p:grpSpPr bwMode="auto">
          <a:xfrm>
            <a:off x="6230938" y="3457575"/>
            <a:ext cx="400050" cy="715963"/>
            <a:chOff x="4140" y="429"/>
            <a:chExt cx="1425" cy="2396"/>
          </a:xfrm>
        </p:grpSpPr>
        <p:sp>
          <p:nvSpPr>
            <p:cNvPr id="137316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17" name="Rectangle 140"/>
            <p:cNvSpPr>
              <a:spLocks noChangeArrowheads="1"/>
            </p:cNvSpPr>
            <p:nvPr/>
          </p:nvSpPr>
          <p:spPr bwMode="auto">
            <a:xfrm>
              <a:off x="4208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18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19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20" name="Rectangle 143"/>
            <p:cNvSpPr>
              <a:spLocks noChangeArrowheads="1"/>
            </p:cNvSpPr>
            <p:nvPr/>
          </p:nvSpPr>
          <p:spPr bwMode="auto">
            <a:xfrm>
              <a:off x="4214" y="695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321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7346" name="AutoShape 145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47" name="AutoShape 146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7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7322" name="Rectangle 147"/>
            <p:cNvSpPr>
              <a:spLocks noChangeArrowheads="1"/>
            </p:cNvSpPr>
            <p:nvPr/>
          </p:nvSpPr>
          <p:spPr bwMode="auto">
            <a:xfrm>
              <a:off x="4225" y="1019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323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7344" name="AutoShape 149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45" name="AutoShape 150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2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7324" name="Rectangle 151"/>
            <p:cNvSpPr>
              <a:spLocks noChangeArrowheads="1"/>
            </p:cNvSpPr>
            <p:nvPr/>
          </p:nvSpPr>
          <p:spPr bwMode="auto">
            <a:xfrm>
              <a:off x="4219" y="1359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25" name="Rectangle 152"/>
            <p:cNvSpPr>
              <a:spLocks noChangeArrowheads="1"/>
            </p:cNvSpPr>
            <p:nvPr/>
          </p:nvSpPr>
          <p:spPr bwMode="auto">
            <a:xfrm>
              <a:off x="4230" y="1656"/>
              <a:ext cx="59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326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7342" name="AutoShape 154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6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43" name="AutoShape 155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7327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7328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7340" name="AutoShape 158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41" name="AutoShape 159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7329" name="Rectangle 160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30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31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32" name="Oval 163"/>
            <p:cNvSpPr>
              <a:spLocks noChangeArrowheads="1"/>
            </p:cNvSpPr>
            <p:nvPr/>
          </p:nvSpPr>
          <p:spPr bwMode="auto">
            <a:xfrm>
              <a:off x="5520" y="2612"/>
              <a:ext cx="45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33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34" name="AutoShape 165"/>
            <p:cNvSpPr>
              <a:spLocks noChangeArrowheads="1"/>
            </p:cNvSpPr>
            <p:nvPr/>
          </p:nvSpPr>
          <p:spPr bwMode="auto">
            <a:xfrm>
              <a:off x="4140" y="2676"/>
              <a:ext cx="1199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35" name="AutoShape 166"/>
            <p:cNvSpPr>
              <a:spLocks noChangeArrowheads="1"/>
            </p:cNvSpPr>
            <p:nvPr/>
          </p:nvSpPr>
          <p:spPr bwMode="auto">
            <a:xfrm>
              <a:off x="4208" y="2713"/>
              <a:ext cx="1069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36" name="Oval 167"/>
            <p:cNvSpPr>
              <a:spLocks noChangeArrowheads="1"/>
            </p:cNvSpPr>
            <p:nvPr/>
          </p:nvSpPr>
          <p:spPr bwMode="auto">
            <a:xfrm>
              <a:off x="4310" y="2384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37" name="Oval 168"/>
            <p:cNvSpPr>
              <a:spLocks noChangeArrowheads="1"/>
            </p:cNvSpPr>
            <p:nvPr/>
          </p:nvSpPr>
          <p:spPr bwMode="auto">
            <a:xfrm>
              <a:off x="4485" y="2384"/>
              <a:ext cx="158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37338" name="Oval 169"/>
            <p:cNvSpPr>
              <a:spLocks noChangeArrowheads="1"/>
            </p:cNvSpPr>
            <p:nvPr/>
          </p:nvSpPr>
          <p:spPr bwMode="auto">
            <a:xfrm>
              <a:off x="4660" y="2379"/>
              <a:ext cx="158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39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222" name="Group 105"/>
          <p:cNvGrpSpPr>
            <a:grpSpLocks/>
          </p:cNvGrpSpPr>
          <p:nvPr/>
        </p:nvGrpSpPr>
        <p:grpSpPr bwMode="auto">
          <a:xfrm>
            <a:off x="8178800" y="2836863"/>
            <a:ext cx="433388" cy="715962"/>
            <a:chOff x="4140" y="429"/>
            <a:chExt cx="1425" cy="2396"/>
          </a:xfrm>
        </p:grpSpPr>
        <p:sp>
          <p:nvSpPr>
            <p:cNvPr id="137284" name="Freeform 10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85" name="Rectangle 107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86" name="Freeform 10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87" name="Freeform 10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88" name="Rectangle 110"/>
            <p:cNvSpPr>
              <a:spLocks noChangeArrowheads="1"/>
            </p:cNvSpPr>
            <p:nvPr/>
          </p:nvSpPr>
          <p:spPr bwMode="auto">
            <a:xfrm>
              <a:off x="4213" y="69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89" name="Group 11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7314" name="AutoShape 112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15" name="AutoShape 113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7290" name="Rectangle 114"/>
            <p:cNvSpPr>
              <a:spLocks noChangeArrowheads="1"/>
            </p:cNvSpPr>
            <p:nvPr/>
          </p:nvSpPr>
          <p:spPr bwMode="auto">
            <a:xfrm>
              <a:off x="4224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91" name="Group 11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7312" name="AutoShape 116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30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13" name="AutoShape 117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7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7292" name="Rectangle 118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93" name="Rectangle 119"/>
            <p:cNvSpPr>
              <a:spLocks noChangeArrowheads="1"/>
            </p:cNvSpPr>
            <p:nvPr/>
          </p:nvSpPr>
          <p:spPr bwMode="auto">
            <a:xfrm>
              <a:off x="4229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94" name="Group 12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7310" name="AutoShape 121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11" name="AutoShape 122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7295" name="Freeform 12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7296" name="Group 12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7308" name="AutoShape 125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9" name="AutoShape 12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7297" name="Rectangle 127"/>
            <p:cNvSpPr>
              <a:spLocks noChangeArrowheads="1"/>
            </p:cNvSpPr>
            <p:nvPr/>
          </p:nvSpPr>
          <p:spPr bwMode="auto">
            <a:xfrm>
              <a:off x="5252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98" name="Freeform 12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99" name="Freeform 12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00" name="Oval 130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01" name="Freeform 13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302" name="AutoShape 132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03" name="AutoShape 133"/>
            <p:cNvSpPr>
              <a:spLocks noChangeArrowheads="1"/>
            </p:cNvSpPr>
            <p:nvPr/>
          </p:nvSpPr>
          <p:spPr bwMode="auto">
            <a:xfrm>
              <a:off x="4208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04" name="Oval 134"/>
            <p:cNvSpPr>
              <a:spLocks noChangeArrowheads="1"/>
            </p:cNvSpPr>
            <p:nvPr/>
          </p:nvSpPr>
          <p:spPr bwMode="auto"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05" name="Oval 135"/>
            <p:cNvSpPr>
              <a:spLocks noChangeArrowheads="1"/>
            </p:cNvSpPr>
            <p:nvPr/>
          </p:nvSpPr>
          <p:spPr bwMode="auto"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37306" name="Oval 136"/>
            <p:cNvSpPr>
              <a:spLocks noChangeArrowheads="1"/>
            </p:cNvSpPr>
            <p:nvPr/>
          </p:nvSpPr>
          <p:spPr bwMode="auto"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307" name="Rectangle 137"/>
            <p:cNvSpPr>
              <a:spLocks noChangeArrowheads="1"/>
            </p:cNvSpPr>
            <p:nvPr/>
          </p:nvSpPr>
          <p:spPr bwMode="auto"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37223" name="Picture 63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893763"/>
            <a:ext cx="59420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4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34950"/>
            <a:ext cx="7772400" cy="892175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Web caches (proxy server)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72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9400" y="1957388"/>
            <a:ext cx="3767138" cy="3762375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user sets browser: Web accesses via  cache</a:t>
            </a:r>
          </a:p>
          <a:p>
            <a:r>
              <a:rPr lang="en-US" sz="2400" smtClean="0">
                <a:ea typeface="ＭＳ Ｐゴシック" pitchFamily="34" charset="-128"/>
              </a:rPr>
              <a:t>browser sends all HTTP requests to cache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object in cache: cache returns object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else cache requests object from origin server, then returns object to client</a:t>
            </a:r>
          </a:p>
        </p:txBody>
      </p:sp>
      <p:sp>
        <p:nvSpPr>
          <p:cNvPr id="137226" name="Rectangle 4"/>
          <p:cNvSpPr>
            <a:spLocks noChangeArrowheads="1"/>
          </p:cNvSpPr>
          <p:nvPr/>
        </p:nvSpPr>
        <p:spPr bwMode="auto">
          <a:xfrm>
            <a:off x="393700" y="1265238"/>
            <a:ext cx="8750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goal:</a:t>
            </a:r>
            <a:r>
              <a:rPr lang="en-US" sz="2800">
                <a:latin typeface="Gill Sans MT" pitchFamily="34" charset="0"/>
              </a:rPr>
              <a:t> satisfy client request without involving origin server</a:t>
            </a:r>
          </a:p>
        </p:txBody>
      </p:sp>
      <p:sp>
        <p:nvSpPr>
          <p:cNvPr id="137227" name="Text Box 6"/>
          <p:cNvSpPr txBox="1">
            <a:spLocks noChangeArrowheads="1"/>
          </p:cNvSpPr>
          <p:nvPr/>
        </p:nvSpPr>
        <p:spPr bwMode="auto">
          <a:xfrm>
            <a:off x="4171950" y="3368675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 sz="2400"/>
          </a:p>
        </p:txBody>
      </p:sp>
      <p:sp>
        <p:nvSpPr>
          <p:cNvPr id="137228" name="Text Box 8"/>
          <p:cNvSpPr txBox="1">
            <a:spLocks noChangeArrowheads="1"/>
          </p:cNvSpPr>
          <p:nvPr/>
        </p:nvSpPr>
        <p:spPr bwMode="auto">
          <a:xfrm>
            <a:off x="5957888" y="2774950"/>
            <a:ext cx="88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proxy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server</a:t>
            </a:r>
            <a:endParaRPr lang="en-US" sz="2400"/>
          </a:p>
        </p:txBody>
      </p:sp>
      <p:sp>
        <p:nvSpPr>
          <p:cNvPr id="137229" name="Text Box 21"/>
          <p:cNvSpPr txBox="1">
            <a:spLocks noChangeArrowheads="1"/>
          </p:cNvSpPr>
          <p:nvPr/>
        </p:nvSpPr>
        <p:spPr bwMode="auto">
          <a:xfrm>
            <a:off x="4294188" y="534035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 sz="2400"/>
          </a:p>
        </p:txBody>
      </p: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4597400" y="4095750"/>
            <a:ext cx="1563688" cy="760413"/>
            <a:chOff x="2896" y="2580"/>
            <a:chExt cx="985" cy="479"/>
          </a:xfrm>
        </p:grpSpPr>
        <p:sp>
          <p:nvSpPr>
            <p:cNvPr id="137282" name="Line 19"/>
            <p:cNvSpPr>
              <a:spLocks noChangeShapeType="1"/>
            </p:cNvSpPr>
            <p:nvPr/>
          </p:nvSpPr>
          <p:spPr bwMode="auto">
            <a:xfrm flipV="1">
              <a:off x="2998" y="2580"/>
              <a:ext cx="883" cy="47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83" name="Text Box 23"/>
            <p:cNvSpPr txBox="1">
              <a:spLocks noChangeArrowheads="1"/>
            </p:cNvSpPr>
            <p:nvPr/>
          </p:nvSpPr>
          <p:spPr bwMode="auto">
            <a:xfrm rot="-1692639">
              <a:off x="2896" y="2646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request</a:t>
              </a:r>
              <a:endParaRPr lang="en-US" sz="2400">
                <a:solidFill>
                  <a:srgbClr val="CC0000"/>
                </a:solidFill>
              </a:endParaRPr>
            </a:p>
          </p:txBody>
        </p: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4781550" y="4183063"/>
            <a:ext cx="1604963" cy="785812"/>
            <a:chOff x="3012" y="2635"/>
            <a:chExt cx="1011" cy="495"/>
          </a:xfrm>
        </p:grpSpPr>
        <p:sp>
          <p:nvSpPr>
            <p:cNvPr id="137280" name="Line 20"/>
            <p:cNvSpPr>
              <a:spLocks noChangeShapeType="1"/>
            </p:cNvSpPr>
            <p:nvPr/>
          </p:nvSpPr>
          <p:spPr bwMode="auto">
            <a:xfrm flipH="1">
              <a:off x="3030" y="2635"/>
              <a:ext cx="884" cy="49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81" name="Text Box 25"/>
            <p:cNvSpPr txBox="1">
              <a:spLocks noChangeArrowheads="1"/>
            </p:cNvSpPr>
            <p:nvPr/>
          </p:nvSpPr>
          <p:spPr bwMode="auto">
            <a:xfrm rot="-1737783">
              <a:off x="3012" y="2847"/>
              <a:ext cx="10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response</a:t>
              </a:r>
              <a:endParaRPr lang="en-US" sz="2400">
                <a:solidFill>
                  <a:srgbClr val="CC0000"/>
                </a:solidFill>
              </a:endParaRPr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4765675" y="3124200"/>
            <a:ext cx="3251200" cy="730250"/>
            <a:chOff x="3002" y="1979"/>
            <a:chExt cx="2048" cy="460"/>
          </a:xfrm>
        </p:grpSpPr>
        <p:sp>
          <p:nvSpPr>
            <p:cNvPr id="137277" name="Freeform 18"/>
            <p:cNvSpPr>
              <a:spLocks/>
            </p:cNvSpPr>
            <p:nvPr/>
          </p:nvSpPr>
          <p:spPr bwMode="auto">
            <a:xfrm>
              <a:off x="3002" y="1979"/>
              <a:ext cx="2048" cy="460"/>
            </a:xfrm>
            <a:custGeom>
              <a:avLst/>
              <a:gdLst>
                <a:gd name="T0" fmla="*/ 0 w 2048"/>
                <a:gd name="T1" fmla="*/ 2 h 460"/>
                <a:gd name="T2" fmla="*/ 1011 w 2048"/>
                <a:gd name="T3" fmla="*/ 460 h 460"/>
                <a:gd name="T4" fmla="*/ 2048 w 2048"/>
                <a:gd name="T5" fmla="*/ 0 h 460"/>
                <a:gd name="T6" fmla="*/ 0 60000 65536"/>
                <a:gd name="T7" fmla="*/ 0 60000 65536"/>
                <a:gd name="T8" fmla="*/ 0 60000 65536"/>
                <a:gd name="T9" fmla="*/ 0 w 2048"/>
                <a:gd name="T10" fmla="*/ 0 h 460"/>
                <a:gd name="T11" fmla="*/ 2048 w 2048"/>
                <a:gd name="T12" fmla="*/ 460 h 4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8" h="46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8" name="Text Box 22"/>
            <p:cNvSpPr txBox="1">
              <a:spLocks noChangeArrowheads="1"/>
            </p:cNvSpPr>
            <p:nvPr/>
          </p:nvSpPr>
          <p:spPr bwMode="auto">
            <a:xfrm rot="1422049">
              <a:off x="3083" y="2006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request</a:t>
              </a:r>
              <a:endParaRPr lang="en-US" sz="2400">
                <a:solidFill>
                  <a:srgbClr val="CC0000"/>
                </a:solidFill>
              </a:endParaRPr>
            </a:p>
          </p:txBody>
        </p:sp>
        <p:sp>
          <p:nvSpPr>
            <p:cNvPr id="137279" name="Text Box 45"/>
            <p:cNvSpPr txBox="1">
              <a:spLocks noChangeArrowheads="1"/>
            </p:cNvSpPr>
            <p:nvPr/>
          </p:nvSpPr>
          <p:spPr bwMode="auto">
            <a:xfrm rot="-1419968">
              <a:off x="4114" y="2016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request</a:t>
              </a:r>
              <a:endParaRPr lang="en-US" sz="2400">
                <a:solidFill>
                  <a:srgbClr val="CC0000"/>
                </a:solidFill>
              </a:endParaRPr>
            </a:p>
          </p:txBody>
        </p:sp>
      </p:grpSp>
      <p:sp>
        <p:nvSpPr>
          <p:cNvPr id="137233" name="Text Box 47"/>
          <p:cNvSpPr txBox="1">
            <a:spLocks noChangeArrowheads="1"/>
          </p:cNvSpPr>
          <p:nvPr/>
        </p:nvSpPr>
        <p:spPr bwMode="auto">
          <a:xfrm>
            <a:off x="7999413" y="5421313"/>
            <a:ext cx="749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 sz="2400"/>
          </a:p>
        </p:txBody>
      </p:sp>
      <p:sp>
        <p:nvSpPr>
          <p:cNvPr id="137234" name="Text Box 48"/>
          <p:cNvSpPr txBox="1">
            <a:spLocks noChangeArrowheads="1"/>
          </p:cNvSpPr>
          <p:nvPr/>
        </p:nvSpPr>
        <p:spPr bwMode="auto">
          <a:xfrm>
            <a:off x="8016875" y="3484563"/>
            <a:ext cx="749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 sz="2400"/>
          </a:p>
        </p:txBody>
      </p:sp>
      <p:sp>
        <p:nvSpPr>
          <p:cNvPr id="137235" name="Rectangle 55"/>
          <p:cNvSpPr>
            <a:spLocks noChangeArrowheads="1"/>
          </p:cNvSpPr>
          <p:nvPr/>
        </p:nvSpPr>
        <p:spPr bwMode="auto">
          <a:xfrm>
            <a:off x="6946900" y="4349750"/>
            <a:ext cx="406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Comic Sans MS" pitchFamily="66" charset="0"/>
            </a:endParaRPr>
          </a:p>
        </p:txBody>
      </p:sp>
      <p:pic>
        <p:nvPicPr>
          <p:cNvPr id="137236" name="Picture 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7863" y="2632075"/>
            <a:ext cx="5270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60"/>
          <p:cNvGrpSpPr>
            <a:grpSpLocks/>
          </p:cNvGrpSpPr>
          <p:nvPr/>
        </p:nvGrpSpPr>
        <p:grpSpPr bwMode="auto">
          <a:xfrm>
            <a:off x="3992563" y="2671763"/>
            <a:ext cx="4178300" cy="1814512"/>
            <a:chOff x="2515" y="1687"/>
            <a:chExt cx="2632" cy="1143"/>
          </a:xfrm>
        </p:grpSpPr>
        <p:sp>
          <p:nvSpPr>
            <p:cNvPr id="137272" name="Freeform 44"/>
            <p:cNvSpPr>
              <a:spLocks/>
            </p:cNvSpPr>
            <p:nvPr/>
          </p:nvSpPr>
          <p:spPr bwMode="auto">
            <a:xfrm>
              <a:off x="2985" y="2026"/>
              <a:ext cx="2119" cy="476"/>
            </a:xfrm>
            <a:custGeom>
              <a:avLst/>
              <a:gdLst>
                <a:gd name="T0" fmla="*/ 2119 w 2119"/>
                <a:gd name="T1" fmla="*/ 0 h 476"/>
                <a:gd name="T2" fmla="*/ 1020 w 2119"/>
                <a:gd name="T3" fmla="*/ 476 h 476"/>
                <a:gd name="T4" fmla="*/ 0 w 2119"/>
                <a:gd name="T5" fmla="*/ 8 h 476"/>
                <a:gd name="T6" fmla="*/ 0 60000 65536"/>
                <a:gd name="T7" fmla="*/ 0 60000 65536"/>
                <a:gd name="T8" fmla="*/ 0 60000 65536"/>
                <a:gd name="T9" fmla="*/ 0 w 2119"/>
                <a:gd name="T10" fmla="*/ 0 h 476"/>
                <a:gd name="T11" fmla="*/ 2119 w 2119"/>
                <a:gd name="T12" fmla="*/ 476 h 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9" h="476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3" name="Text Box 24"/>
            <p:cNvSpPr txBox="1">
              <a:spLocks noChangeArrowheads="1"/>
            </p:cNvSpPr>
            <p:nvPr/>
          </p:nvSpPr>
          <p:spPr bwMode="auto">
            <a:xfrm rot="1411598">
              <a:off x="2906" y="2244"/>
              <a:ext cx="10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response</a:t>
              </a:r>
              <a:endParaRPr lang="en-US" sz="2400">
                <a:solidFill>
                  <a:srgbClr val="CC0000"/>
                </a:solidFill>
              </a:endParaRPr>
            </a:p>
          </p:txBody>
        </p:sp>
        <p:sp>
          <p:nvSpPr>
            <p:cNvPr id="137274" name="Text Box 46"/>
            <p:cNvSpPr txBox="1">
              <a:spLocks noChangeArrowheads="1"/>
            </p:cNvSpPr>
            <p:nvPr/>
          </p:nvSpPr>
          <p:spPr bwMode="auto">
            <a:xfrm rot="-1415789">
              <a:off x="4136" y="2232"/>
              <a:ext cx="10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HTTP response</a:t>
              </a:r>
              <a:endParaRPr lang="en-US" sz="2400">
                <a:solidFill>
                  <a:srgbClr val="CC0000"/>
                </a:solidFill>
              </a:endParaRPr>
            </a:p>
          </p:txBody>
        </p:sp>
        <p:pic>
          <p:nvPicPr>
            <p:cNvPr id="137275" name="Picture 5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79" y="2557"/>
              <a:ext cx="332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76" name="Picture 5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" y="1687"/>
              <a:ext cx="332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1069" name="Picture 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0188" y="4613275"/>
            <a:ext cx="5270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7239" name="Group 69"/>
          <p:cNvGrpSpPr>
            <a:grpSpLocks/>
          </p:cNvGrpSpPr>
          <p:nvPr/>
        </p:nvGrpSpPr>
        <p:grpSpPr bwMode="auto">
          <a:xfrm>
            <a:off x="8112125" y="4764088"/>
            <a:ext cx="433388" cy="715962"/>
            <a:chOff x="4140" y="429"/>
            <a:chExt cx="1425" cy="2396"/>
          </a:xfrm>
        </p:grpSpPr>
        <p:sp>
          <p:nvSpPr>
            <p:cNvPr id="137240" name="Freeform 7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41" name="Rectangle 7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2" name="Freeform 7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43" name="Freeform 7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44" name="Rectangle 74"/>
            <p:cNvSpPr>
              <a:spLocks noChangeArrowheads="1"/>
            </p:cNvSpPr>
            <p:nvPr/>
          </p:nvSpPr>
          <p:spPr bwMode="auto">
            <a:xfrm>
              <a:off x="4213" y="69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45" name="Group 7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7270" name="AutoShape 76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71" name="AutoShape 77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7246" name="Rectangle 78"/>
            <p:cNvSpPr>
              <a:spLocks noChangeArrowheads="1"/>
            </p:cNvSpPr>
            <p:nvPr/>
          </p:nvSpPr>
          <p:spPr bwMode="auto">
            <a:xfrm>
              <a:off x="4224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47" name="Group 7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7268" name="AutoShape 80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30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69" name="AutoShape 81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7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7248" name="Rectangle 8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49" name="Rectangle 83"/>
            <p:cNvSpPr>
              <a:spLocks noChangeArrowheads="1"/>
            </p:cNvSpPr>
            <p:nvPr/>
          </p:nvSpPr>
          <p:spPr bwMode="auto">
            <a:xfrm>
              <a:off x="4229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50" name="Group 8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7266" name="AutoShape 85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67" name="AutoShape 8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7251" name="Freeform 8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7252" name="Group 8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7264" name="AutoShape 89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65" name="AutoShape 90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7253" name="Rectangle 91"/>
            <p:cNvSpPr>
              <a:spLocks noChangeArrowheads="1"/>
            </p:cNvSpPr>
            <p:nvPr/>
          </p:nvSpPr>
          <p:spPr bwMode="auto">
            <a:xfrm>
              <a:off x="5252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54" name="Freeform 9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5" name="Freeform 9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6" name="Oval 94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57" name="Freeform 9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8" name="AutoShape 96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59" name="AutoShape 97"/>
            <p:cNvSpPr>
              <a:spLocks noChangeArrowheads="1"/>
            </p:cNvSpPr>
            <p:nvPr/>
          </p:nvSpPr>
          <p:spPr bwMode="auto">
            <a:xfrm>
              <a:off x="4208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60" name="Oval 98"/>
            <p:cNvSpPr>
              <a:spLocks noChangeArrowheads="1"/>
            </p:cNvSpPr>
            <p:nvPr/>
          </p:nvSpPr>
          <p:spPr bwMode="auto"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61" name="Oval 99"/>
            <p:cNvSpPr>
              <a:spLocks noChangeArrowheads="1"/>
            </p:cNvSpPr>
            <p:nvPr/>
          </p:nvSpPr>
          <p:spPr bwMode="auto"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37262" name="Oval 100"/>
            <p:cNvSpPr>
              <a:spLocks noChangeArrowheads="1"/>
            </p:cNvSpPr>
            <p:nvPr/>
          </p:nvSpPr>
          <p:spPr bwMode="auto"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63" name="Rectangle 101"/>
            <p:cNvSpPr>
              <a:spLocks noChangeArrowheads="1"/>
            </p:cNvSpPr>
            <p:nvPr/>
          </p:nvSpPr>
          <p:spPr bwMode="auto"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3926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756C0275-F956-43DD-9138-820E611C4BA7}" type="slidenum">
              <a:rPr lang="en-US"/>
              <a:pPr/>
              <a:t>38</a:t>
            </a:fld>
            <a:endParaRPr lang="en-US"/>
          </a:p>
        </p:txBody>
      </p:sp>
      <p:pic>
        <p:nvPicPr>
          <p:cNvPr id="139267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13" y="936625"/>
            <a:ext cx="5942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34950"/>
            <a:ext cx="7772400" cy="9477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More about Web caching</a:t>
            </a:r>
          </a:p>
        </p:txBody>
      </p:sp>
      <p:sp>
        <p:nvSpPr>
          <p:cNvPr id="139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cache acts as both client and server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server for original requesting client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client to origin server</a:t>
            </a:r>
          </a:p>
          <a:p>
            <a:r>
              <a:rPr lang="en-US" smtClean="0">
                <a:ea typeface="ＭＳ Ｐゴシック" pitchFamily="34" charset="-128"/>
              </a:rPr>
              <a:t>typically cache is installed by ISP (university, company, residential ISP)</a:t>
            </a:r>
          </a:p>
        </p:txBody>
      </p:sp>
      <p:sp>
        <p:nvSpPr>
          <p:cNvPr id="1392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11313"/>
            <a:ext cx="415925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why Web caching?</a:t>
            </a:r>
          </a:p>
          <a:p>
            <a:r>
              <a:rPr lang="en-US" smtClean="0">
                <a:ea typeface="ＭＳ Ｐゴシック" pitchFamily="34" charset="-128"/>
              </a:rPr>
              <a:t>reduce response time for client request</a:t>
            </a:r>
          </a:p>
          <a:p>
            <a:r>
              <a:rPr lang="en-US" smtClean="0">
                <a:ea typeface="ＭＳ Ｐゴシック" pitchFamily="34" charset="-128"/>
              </a:rPr>
              <a:t>reduce traffic on an institution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access link</a:t>
            </a:r>
          </a:p>
          <a:p>
            <a:r>
              <a:rPr lang="en-US" smtClean="0">
                <a:ea typeface="ＭＳ Ｐゴシック" pitchFamily="34" charset="-128"/>
              </a:rPr>
              <a:t>Internet dense with caches: enables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poor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content providers to effectively deliver content (so too does P2P file sharing)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4131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CE0F7EC0-5F7E-42BC-BC47-EDF8F7131FDF}" type="slidenum">
              <a:rPr lang="en-US"/>
              <a:pPr/>
              <a:t>39</a:t>
            </a:fld>
            <a:endParaRPr lang="en-US"/>
          </a:p>
        </p:txBody>
      </p:sp>
      <p:pic>
        <p:nvPicPr>
          <p:cNvPr id="141315" name="Picture 13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" y="806450"/>
            <a:ext cx="36560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6" name="Line 2"/>
          <p:cNvSpPr>
            <a:spLocks noChangeShapeType="1"/>
          </p:cNvSpPr>
          <p:nvPr/>
        </p:nvSpPr>
        <p:spPr bwMode="auto">
          <a:xfrm>
            <a:off x="5267325" y="2409825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title"/>
          </p:nvPr>
        </p:nvSpPr>
        <p:spPr>
          <a:xfrm>
            <a:off x="403225" y="269875"/>
            <a:ext cx="7772400" cy="663575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Caching example: 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41318" name="Text Box 50"/>
          <p:cNvSpPr txBox="1">
            <a:spLocks noChangeArrowheads="1"/>
          </p:cNvSpPr>
          <p:nvPr/>
        </p:nvSpPr>
        <p:spPr bwMode="auto">
          <a:xfrm>
            <a:off x="7696200" y="1824038"/>
            <a:ext cx="93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servers</a:t>
            </a:r>
          </a:p>
        </p:txBody>
      </p:sp>
      <p:sp>
        <p:nvSpPr>
          <p:cNvPr id="141319" name="Line 51"/>
          <p:cNvSpPr>
            <a:spLocks noChangeShapeType="1"/>
          </p:cNvSpPr>
          <p:nvPr/>
        </p:nvSpPr>
        <p:spPr bwMode="auto">
          <a:xfrm>
            <a:off x="6076950" y="2028825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0" name="Line 52"/>
          <p:cNvSpPr>
            <a:spLocks noChangeShapeType="1"/>
          </p:cNvSpPr>
          <p:nvPr/>
        </p:nvSpPr>
        <p:spPr bwMode="auto">
          <a:xfrm flipH="1">
            <a:off x="6705600" y="2066925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1" name="Line 53"/>
          <p:cNvSpPr>
            <a:spLocks noChangeShapeType="1"/>
          </p:cNvSpPr>
          <p:nvPr/>
        </p:nvSpPr>
        <p:spPr bwMode="auto">
          <a:xfrm flipH="1">
            <a:off x="7162800" y="2228850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2" name="Line 54"/>
          <p:cNvSpPr>
            <a:spLocks noChangeShapeType="1"/>
          </p:cNvSpPr>
          <p:nvPr/>
        </p:nvSpPr>
        <p:spPr bwMode="auto">
          <a:xfrm flipH="1" flipV="1">
            <a:off x="7324725" y="2990850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3" name="Freeform 55"/>
          <p:cNvSpPr>
            <a:spLocks/>
          </p:cNvSpPr>
          <p:nvPr/>
        </p:nvSpPr>
        <p:spPr bwMode="auto">
          <a:xfrm>
            <a:off x="5351463" y="2022475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4" name="Text Box 70"/>
          <p:cNvSpPr txBox="1">
            <a:spLocks noChangeArrowheads="1"/>
          </p:cNvSpPr>
          <p:nvPr/>
        </p:nvSpPr>
        <p:spPr bwMode="auto">
          <a:xfrm>
            <a:off x="6057900" y="2354263"/>
            <a:ext cx="931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 Internet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141325" name="Freeform 71"/>
          <p:cNvSpPr>
            <a:spLocks/>
          </p:cNvSpPr>
          <p:nvPr/>
        </p:nvSpPr>
        <p:spPr bwMode="auto">
          <a:xfrm>
            <a:off x="4932363" y="4392613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6" name="Line 77"/>
          <p:cNvSpPr>
            <a:spLocks noChangeShapeType="1"/>
          </p:cNvSpPr>
          <p:nvPr/>
        </p:nvSpPr>
        <p:spPr bwMode="auto">
          <a:xfrm flipH="1">
            <a:off x="5381625" y="4702175"/>
            <a:ext cx="8556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7" name="Line 78"/>
          <p:cNvSpPr>
            <a:spLocks noChangeShapeType="1"/>
          </p:cNvSpPr>
          <p:nvPr/>
        </p:nvSpPr>
        <p:spPr bwMode="auto">
          <a:xfrm flipH="1">
            <a:off x="5891213" y="4749800"/>
            <a:ext cx="563562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8" name="Line 79"/>
          <p:cNvSpPr>
            <a:spLocks noChangeShapeType="1"/>
          </p:cNvSpPr>
          <p:nvPr/>
        </p:nvSpPr>
        <p:spPr bwMode="auto">
          <a:xfrm flipH="1">
            <a:off x="6429375" y="4756150"/>
            <a:ext cx="149225" cy="3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29" name="Line 80"/>
          <p:cNvSpPr>
            <a:spLocks noChangeShapeType="1"/>
          </p:cNvSpPr>
          <p:nvPr/>
        </p:nvSpPr>
        <p:spPr bwMode="auto">
          <a:xfrm>
            <a:off x="6796088" y="4735513"/>
            <a:ext cx="123825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30" name="Line 95"/>
          <p:cNvSpPr>
            <a:spLocks noChangeShapeType="1"/>
          </p:cNvSpPr>
          <p:nvPr/>
        </p:nvSpPr>
        <p:spPr bwMode="auto">
          <a:xfrm>
            <a:off x="6591300" y="3467100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1331" name="Text Box 97"/>
          <p:cNvSpPr txBox="1">
            <a:spLocks noChangeArrowheads="1"/>
          </p:cNvSpPr>
          <p:nvPr/>
        </p:nvSpPr>
        <p:spPr bwMode="auto">
          <a:xfrm>
            <a:off x="4959350" y="4279900"/>
            <a:ext cx="1198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network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141332" name="Text Box 98"/>
          <p:cNvSpPr txBox="1">
            <a:spLocks noChangeArrowheads="1"/>
          </p:cNvSpPr>
          <p:nvPr/>
        </p:nvSpPr>
        <p:spPr bwMode="auto">
          <a:xfrm>
            <a:off x="6967538" y="4660900"/>
            <a:ext cx="1290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 Gbps LAN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41333" name="Text Box 99"/>
          <p:cNvSpPr txBox="1">
            <a:spLocks noChangeArrowheads="1"/>
          </p:cNvSpPr>
          <p:nvPr/>
        </p:nvSpPr>
        <p:spPr bwMode="auto">
          <a:xfrm>
            <a:off x="6592888" y="3656013"/>
            <a:ext cx="1190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1.54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access link</a:t>
            </a:r>
            <a:endParaRPr lang="en-US" sz="2400">
              <a:solidFill>
                <a:schemeClr val="accent2"/>
              </a:solidFill>
            </a:endParaRPr>
          </a:p>
        </p:txBody>
      </p:sp>
      <p:grpSp>
        <p:nvGrpSpPr>
          <p:cNvPr id="141334" name="Group 111"/>
          <p:cNvGrpSpPr>
            <a:grpSpLocks/>
          </p:cNvGrpSpPr>
          <p:nvPr/>
        </p:nvGrpSpPr>
        <p:grpSpPr bwMode="auto">
          <a:xfrm>
            <a:off x="6175375" y="3165475"/>
            <a:ext cx="881063" cy="307975"/>
            <a:chOff x="2356" y="1300"/>
            <a:chExt cx="555" cy="194"/>
          </a:xfrm>
        </p:grpSpPr>
        <p:sp>
          <p:nvSpPr>
            <p:cNvPr id="14155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155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155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41557" name="Group 11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1560" name="Freeform 11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61" name="Freeform 11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1558" name="Line 118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59" name="Line 119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1335" name="Group 120"/>
          <p:cNvGrpSpPr>
            <a:grpSpLocks/>
          </p:cNvGrpSpPr>
          <p:nvPr/>
        </p:nvGrpSpPr>
        <p:grpSpPr bwMode="auto">
          <a:xfrm>
            <a:off x="6154738" y="4460875"/>
            <a:ext cx="881062" cy="307975"/>
            <a:chOff x="2356" y="1300"/>
            <a:chExt cx="555" cy="194"/>
          </a:xfrm>
        </p:grpSpPr>
        <p:sp>
          <p:nvSpPr>
            <p:cNvPr id="14154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154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154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41549" name="Group 12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1552" name="Freeform 12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53" name="Freeform 12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1550" name="Line 12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51" name="Line 12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36" name="Rectangle 4"/>
          <p:cNvSpPr>
            <a:spLocks noChangeArrowheads="1"/>
          </p:cNvSpPr>
          <p:nvPr/>
        </p:nvSpPr>
        <p:spPr bwMode="auto">
          <a:xfrm>
            <a:off x="398463" y="1335088"/>
            <a:ext cx="4370387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assumptions: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avg object size: 100K bits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avg request rate from browsers to origin servers:15/sec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avg data rate to browsers: 1.50 Mbps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RTT from institutional router to any origin server: 2 sec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access link rate: 1.54 Mbps</a:t>
            </a:r>
          </a:p>
          <a:p>
            <a:pPr marL="342900" indent="-342900">
              <a:lnSpc>
                <a:spcPct val="85000"/>
              </a:lnSpc>
              <a:spcBef>
                <a:spcPct val="45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consequences: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LAN utilization: 15%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access link utilization = </a:t>
            </a:r>
            <a:r>
              <a:rPr lang="en-US">
                <a:solidFill>
                  <a:srgbClr val="CC0000"/>
                </a:solidFill>
                <a:latin typeface="Gill Sans MT" pitchFamily="34" charset="0"/>
              </a:rPr>
              <a:t>99%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total delay   = Internet delay + access delay + LAN delay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>
                <a:latin typeface="Gill Sans MT" pitchFamily="34" charset="0"/>
              </a:rPr>
              <a:t>     =  2 sec + minutes + usecs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>
              <a:latin typeface="Gill Sans MT" pitchFamily="34" charset="0"/>
            </a:endParaRP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>
              <a:latin typeface="Gill Sans MT" pitchFamily="34" charset="0"/>
            </a:endParaRPr>
          </a:p>
        </p:txBody>
      </p:sp>
      <p:sp>
        <p:nvSpPr>
          <p:cNvPr id="8329" name="Oval 137"/>
          <p:cNvSpPr>
            <a:spLocks noChangeArrowheads="1"/>
          </p:cNvSpPr>
          <p:nvPr/>
        </p:nvSpPr>
        <p:spPr bwMode="auto">
          <a:xfrm>
            <a:off x="3025775" y="4630738"/>
            <a:ext cx="838200" cy="392112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30" name="Text Box 138"/>
          <p:cNvSpPr txBox="1">
            <a:spLocks noChangeArrowheads="1"/>
          </p:cNvSpPr>
          <p:nvPr/>
        </p:nvSpPr>
        <p:spPr bwMode="auto">
          <a:xfrm>
            <a:off x="3379788" y="4276725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i="1">
                <a:solidFill>
                  <a:srgbClr val="CC0000"/>
                </a:solidFill>
              </a:rPr>
              <a:t>problem!</a:t>
            </a:r>
          </a:p>
        </p:txBody>
      </p:sp>
      <p:grpSp>
        <p:nvGrpSpPr>
          <p:cNvPr id="141339" name="Group 139"/>
          <p:cNvGrpSpPr>
            <a:grpSpLocks/>
          </p:cNvGrpSpPr>
          <p:nvPr/>
        </p:nvGrpSpPr>
        <p:grpSpPr bwMode="auto">
          <a:xfrm>
            <a:off x="4919663" y="1957388"/>
            <a:ext cx="377825" cy="576262"/>
            <a:chOff x="4140" y="429"/>
            <a:chExt cx="1425" cy="2396"/>
          </a:xfrm>
        </p:grpSpPr>
        <p:sp>
          <p:nvSpPr>
            <p:cNvPr id="141514" name="Freeform 14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15" name="Rectangle 141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516" name="Freeform 14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17" name="Freeform 14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18" name="Rectangle 144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519" name="Group 14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1544" name="AutoShape 14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545" name="AutoShape 147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520" name="Rectangle 148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521" name="Group 14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1542" name="AutoShape 150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543" name="AutoShape 15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522" name="Rectangle 152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523" name="Rectangle 153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524" name="Group 15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1540" name="AutoShape 15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541" name="AutoShape 156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525" name="Freeform 15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1526" name="Group 15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1538" name="AutoShape 15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539" name="AutoShape 160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527" name="Rectangle 161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528" name="Freeform 16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29" name="Freeform 16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30" name="Oval 164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531" name="Freeform 16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532" name="AutoShape 166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533" name="AutoShape 167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534" name="Oval 168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535" name="Oval 169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1536" name="Oval 170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537" name="Rectangle 171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340" name="Group 172"/>
          <p:cNvGrpSpPr>
            <a:grpSpLocks/>
          </p:cNvGrpSpPr>
          <p:nvPr/>
        </p:nvGrpSpPr>
        <p:grpSpPr bwMode="auto">
          <a:xfrm>
            <a:off x="5068888" y="5070475"/>
            <a:ext cx="525462" cy="557213"/>
            <a:chOff x="-44" y="1473"/>
            <a:chExt cx="981" cy="1105"/>
          </a:xfrm>
        </p:grpSpPr>
        <p:pic>
          <p:nvPicPr>
            <p:cNvPr id="141512" name="Picture 173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513" name="Freeform 1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1341" name="Group 175"/>
          <p:cNvGrpSpPr>
            <a:grpSpLocks/>
          </p:cNvGrpSpPr>
          <p:nvPr/>
        </p:nvGrpSpPr>
        <p:grpSpPr bwMode="auto">
          <a:xfrm>
            <a:off x="5834063" y="1479550"/>
            <a:ext cx="377825" cy="576263"/>
            <a:chOff x="4140" y="429"/>
            <a:chExt cx="1425" cy="2396"/>
          </a:xfrm>
        </p:grpSpPr>
        <p:sp>
          <p:nvSpPr>
            <p:cNvPr id="141480" name="Freeform 17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81" name="Rectangle 177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82" name="Freeform 17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83" name="Freeform 17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84" name="Rectangle 180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485" name="Group 18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1510" name="AutoShape 182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511" name="AutoShape 183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486" name="Rectangle 184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487" name="Group 18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1508" name="AutoShape 186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509" name="AutoShape 187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488" name="Rectangle 188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89" name="Rectangle 189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490" name="Group 19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1506" name="AutoShape 191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507" name="AutoShape 192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491" name="Freeform 19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1492" name="Group 19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1504" name="AutoShape 19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505" name="AutoShape 196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493" name="Rectangle 197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94" name="Freeform 19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95" name="Freeform 19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96" name="Oval 200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97" name="Freeform 20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98" name="AutoShape 202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99" name="AutoShape 203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500" name="Oval 204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501" name="Oval 205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1502" name="Oval 206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503" name="Rectangle 207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342" name="Group 208"/>
          <p:cNvGrpSpPr>
            <a:grpSpLocks/>
          </p:cNvGrpSpPr>
          <p:nvPr/>
        </p:nvGrpSpPr>
        <p:grpSpPr bwMode="auto">
          <a:xfrm>
            <a:off x="6586538" y="1511300"/>
            <a:ext cx="377825" cy="576263"/>
            <a:chOff x="4140" y="429"/>
            <a:chExt cx="1425" cy="2396"/>
          </a:xfrm>
        </p:grpSpPr>
        <p:sp>
          <p:nvSpPr>
            <p:cNvPr id="141448" name="Freeform 20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49" name="Rectangle 210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50" name="Freeform 21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51" name="Freeform 21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52" name="Rectangle 213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453" name="Group 21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1478" name="AutoShape 215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479" name="AutoShape 216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454" name="Rectangle 217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455" name="Group 21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1476" name="AutoShape 219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477" name="AutoShape 220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456" name="Rectangle 221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57" name="Rectangle 222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458" name="Group 22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1474" name="AutoShape 224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475" name="AutoShape 225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459" name="Freeform 22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1460" name="Group 22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1472" name="AutoShape 22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473" name="AutoShape 229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461" name="Rectangle 230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62" name="Freeform 23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63" name="Freeform 23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64" name="Oval 233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65" name="Freeform 23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66" name="AutoShape 235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67" name="AutoShape 236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68" name="Oval 237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69" name="Oval 238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1470" name="Oval 239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71" name="Rectangle 240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343" name="Group 241"/>
          <p:cNvGrpSpPr>
            <a:grpSpLocks/>
          </p:cNvGrpSpPr>
          <p:nvPr/>
        </p:nvGrpSpPr>
        <p:grpSpPr bwMode="auto">
          <a:xfrm>
            <a:off x="7196138" y="1663700"/>
            <a:ext cx="377825" cy="576263"/>
            <a:chOff x="4140" y="429"/>
            <a:chExt cx="1425" cy="2396"/>
          </a:xfrm>
        </p:grpSpPr>
        <p:sp>
          <p:nvSpPr>
            <p:cNvPr id="141416" name="Freeform 24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17" name="Rectangle 243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18" name="Freeform 24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19" name="Freeform 24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20" name="Rectangle 246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421" name="Group 24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1446" name="AutoShape 248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447" name="AutoShape 249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422" name="Rectangle 250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423" name="Group 25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1444" name="AutoShape 25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445" name="AutoShape 253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424" name="Rectangle 254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25" name="Rectangle 255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426" name="Group 25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1442" name="AutoShape 257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443" name="AutoShape 258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427" name="Freeform 25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1428" name="Group 26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1440" name="AutoShape 261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441" name="AutoShape 262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429" name="Rectangle 263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30" name="Freeform 26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31" name="Freeform 26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32" name="Oval 266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33" name="Freeform 26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34" name="AutoShape 268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35" name="AutoShape 269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36" name="Oval 270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37" name="Oval 271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1438" name="Oval 272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39" name="Rectangle 273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344" name="Group 274"/>
          <p:cNvGrpSpPr>
            <a:grpSpLocks/>
          </p:cNvGrpSpPr>
          <p:nvPr/>
        </p:nvGrpSpPr>
        <p:grpSpPr bwMode="auto">
          <a:xfrm>
            <a:off x="7524750" y="2609850"/>
            <a:ext cx="377825" cy="576263"/>
            <a:chOff x="4140" y="429"/>
            <a:chExt cx="1425" cy="2396"/>
          </a:xfrm>
        </p:grpSpPr>
        <p:sp>
          <p:nvSpPr>
            <p:cNvPr id="141384" name="Freeform 2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85" name="Rectangle 276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86" name="Freeform 2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87" name="Freeform 2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88" name="Rectangle 279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389" name="Group 2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1414" name="AutoShape 281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415" name="AutoShape 28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390" name="Rectangle 283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391" name="Group 2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1412" name="AutoShape 28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413" name="AutoShape 286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392" name="Rectangle 287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93" name="Rectangle 288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394" name="Group 2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1410" name="AutoShape 290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411" name="AutoShape 291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395" name="Freeform 2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1396" name="Group 2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1408" name="AutoShape 29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409" name="AutoShape 295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397" name="Rectangle 296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98" name="Freeform 2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99" name="Freeform 2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00" name="Oval 299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01" name="Freeform 3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402" name="AutoShape 301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03" name="AutoShape 302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04" name="Oval 303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05" name="Oval 304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1406" name="Oval 305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407" name="Rectangle 306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345" name="Group 307"/>
          <p:cNvGrpSpPr>
            <a:grpSpLocks/>
          </p:cNvGrpSpPr>
          <p:nvPr/>
        </p:nvGrpSpPr>
        <p:grpSpPr bwMode="auto">
          <a:xfrm>
            <a:off x="6784975" y="5027613"/>
            <a:ext cx="377825" cy="576262"/>
            <a:chOff x="4140" y="429"/>
            <a:chExt cx="1425" cy="2396"/>
          </a:xfrm>
        </p:grpSpPr>
        <p:sp>
          <p:nvSpPr>
            <p:cNvPr id="141352" name="Freeform 3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53" name="Rectangle 309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54" name="Freeform 3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55" name="Freeform 3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56" name="Rectangle 312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357" name="Group 3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1382" name="AutoShape 31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383" name="AutoShape 315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358" name="Rectangle 316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359" name="Group 3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1380" name="AutoShape 31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381" name="AutoShape 319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360" name="Rectangle 320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61" name="Rectangle 321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362" name="Group 3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1378" name="AutoShape 32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379" name="AutoShape 324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363" name="Freeform 3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1364" name="Group 3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1376" name="AutoShape 32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377" name="AutoShape 328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1365" name="Rectangle 329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66" name="Freeform 3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67" name="Freeform 3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68" name="Oval 332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69" name="Freeform 3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70" name="AutoShape 334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71" name="AutoShape 335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72" name="Oval 336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73" name="Oval 337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1374" name="Oval 338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75" name="Rectangle 339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346" name="Group 340"/>
          <p:cNvGrpSpPr>
            <a:grpSpLocks/>
          </p:cNvGrpSpPr>
          <p:nvPr/>
        </p:nvGrpSpPr>
        <p:grpSpPr bwMode="auto">
          <a:xfrm>
            <a:off x="5580063" y="5092700"/>
            <a:ext cx="525462" cy="557213"/>
            <a:chOff x="-44" y="1473"/>
            <a:chExt cx="981" cy="1105"/>
          </a:xfrm>
        </p:grpSpPr>
        <p:pic>
          <p:nvPicPr>
            <p:cNvPr id="141350" name="Picture 34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351" name="Freeform 3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1347" name="Group 343"/>
          <p:cNvGrpSpPr>
            <a:grpSpLocks/>
          </p:cNvGrpSpPr>
          <p:nvPr/>
        </p:nvGrpSpPr>
        <p:grpSpPr bwMode="auto">
          <a:xfrm>
            <a:off x="6103938" y="5081588"/>
            <a:ext cx="525462" cy="557212"/>
            <a:chOff x="-44" y="1473"/>
            <a:chExt cx="981" cy="1105"/>
          </a:xfrm>
        </p:grpSpPr>
        <p:pic>
          <p:nvPicPr>
            <p:cNvPr id="141348" name="Picture 344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349" name="Freeform 3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9" grpId="0" animBg="1"/>
      <p:bldP spid="83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7065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7B86FC4A-FCC9-42A4-A74E-3092097978FD}" type="slidenum">
              <a:rPr lang="en-US"/>
              <a:pPr/>
              <a:t>4</a:t>
            </a:fld>
            <a:endParaRPr lang="en-US"/>
          </a:p>
        </p:txBody>
      </p:sp>
      <p:pic>
        <p:nvPicPr>
          <p:cNvPr id="70659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025525"/>
            <a:ext cx="45704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Some network apps</a:t>
            </a:r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e-mail</a:t>
            </a:r>
          </a:p>
          <a:p>
            <a:r>
              <a:rPr lang="en-US" sz="2400" smtClean="0">
                <a:ea typeface="ＭＳ Ｐゴシック" pitchFamily="34" charset="-128"/>
              </a:rPr>
              <a:t>web</a:t>
            </a:r>
          </a:p>
          <a:p>
            <a:r>
              <a:rPr lang="en-US" sz="2400" smtClean="0">
                <a:ea typeface="ＭＳ Ｐゴシック" pitchFamily="34" charset="-128"/>
              </a:rPr>
              <a:t>text messaging</a:t>
            </a:r>
          </a:p>
          <a:p>
            <a:r>
              <a:rPr lang="en-US" sz="2400" smtClean="0">
                <a:ea typeface="ＭＳ Ｐゴシック" pitchFamily="34" charset="-128"/>
              </a:rPr>
              <a:t>remote login</a:t>
            </a:r>
          </a:p>
          <a:p>
            <a:r>
              <a:rPr lang="en-US" sz="2400" smtClean="0">
                <a:ea typeface="ＭＳ Ｐゴシック" pitchFamily="34" charset="-128"/>
              </a:rPr>
              <a:t>P2P file sharing</a:t>
            </a:r>
          </a:p>
          <a:p>
            <a:r>
              <a:rPr lang="en-US" sz="2400" smtClean="0">
                <a:ea typeface="ＭＳ Ｐゴシック" pitchFamily="34" charset="-128"/>
              </a:rPr>
              <a:t>multi-user network games</a:t>
            </a:r>
          </a:p>
          <a:p>
            <a:r>
              <a:rPr lang="en-US" sz="2400" smtClean="0">
                <a:ea typeface="ＭＳ Ｐゴシック" pitchFamily="34" charset="-128"/>
              </a:rPr>
              <a:t>streaming stored video (YouTube, Hulu, Netflix) </a:t>
            </a:r>
          </a:p>
          <a:p>
            <a:endParaRPr lang="en-US" sz="24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11313"/>
            <a:ext cx="3810000" cy="4648200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voice over IP (e.g., Skype)</a:t>
            </a:r>
          </a:p>
          <a:p>
            <a:r>
              <a:rPr lang="en-US" sz="2400" smtClean="0">
                <a:ea typeface="ＭＳ Ｐゴシック" pitchFamily="34" charset="-128"/>
              </a:rPr>
              <a:t>real-time video conferencing</a:t>
            </a:r>
          </a:p>
          <a:p>
            <a:r>
              <a:rPr lang="en-US" sz="2400" smtClean="0">
                <a:ea typeface="ＭＳ Ｐゴシック" pitchFamily="34" charset="-128"/>
              </a:rPr>
              <a:t>social networking</a:t>
            </a:r>
          </a:p>
          <a:p>
            <a:r>
              <a:rPr lang="en-US" sz="2400" smtClean="0">
                <a:ea typeface="ＭＳ Ｐゴシック" pitchFamily="34" charset="-128"/>
              </a:rPr>
              <a:t>search</a:t>
            </a:r>
          </a:p>
          <a:p>
            <a:r>
              <a:rPr lang="en-US" sz="2400" smtClean="0">
                <a:ea typeface="ＭＳ Ｐゴシック" pitchFamily="34" charset="-128"/>
              </a:rPr>
              <a:t>…</a:t>
            </a:r>
          </a:p>
          <a:p>
            <a:r>
              <a:rPr lang="en-US" sz="2400" smtClean="0">
                <a:ea typeface="ＭＳ Ｐゴシック" pitchFamily="34" charset="-128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4336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964D372E-20AC-43DD-BB5B-C808CA9CBC2A}" type="slidenum">
              <a:rPr lang="en-US"/>
              <a:pPr/>
              <a:t>40</a:t>
            </a:fld>
            <a:endParaRPr lang="en-US"/>
          </a:p>
        </p:txBody>
      </p:sp>
      <p:sp>
        <p:nvSpPr>
          <p:cNvPr id="143363" name="Rectangle 4"/>
          <p:cNvSpPr>
            <a:spLocks noChangeArrowheads="1"/>
          </p:cNvSpPr>
          <p:nvPr/>
        </p:nvSpPr>
        <p:spPr bwMode="auto">
          <a:xfrm>
            <a:off x="398463" y="1335088"/>
            <a:ext cx="43703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assumptions: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avg object size: 100K bits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avg request rate from browsers to origin servers:15/sec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avg data rate to browsers: 1.50 Mbps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RTT from institutional router to any origin server: 2 sec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access link rate: 1.54 Mbps</a:t>
            </a:r>
          </a:p>
          <a:p>
            <a:pPr marL="342900" indent="-342900">
              <a:lnSpc>
                <a:spcPct val="85000"/>
              </a:lnSpc>
              <a:spcBef>
                <a:spcPct val="45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consequences: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1800">
                <a:latin typeface="Gill Sans MT" pitchFamily="34" charset="0"/>
              </a:rPr>
              <a:t>LAN utilization: 15%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1800">
                <a:latin typeface="Gill Sans MT" pitchFamily="34" charset="0"/>
              </a:rPr>
              <a:t>access link utilization = </a:t>
            </a:r>
            <a:r>
              <a:rPr lang="en-US" sz="1800">
                <a:solidFill>
                  <a:srgbClr val="CC0000"/>
                </a:solidFill>
                <a:latin typeface="Gill Sans MT" pitchFamily="34" charset="0"/>
              </a:rPr>
              <a:t>99%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1800">
                <a:latin typeface="Gill Sans MT" pitchFamily="34" charset="0"/>
              </a:rPr>
              <a:t>total delay   = Internet delay + access delay + LAN delay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1800">
                <a:latin typeface="Gill Sans MT" pitchFamily="34" charset="0"/>
              </a:rPr>
              <a:t>     =  2 sec + minutes + usecs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>
              <a:latin typeface="Gill Sans MT" pitchFamily="34" charset="0"/>
            </a:endParaRP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>
              <a:latin typeface="Gill Sans MT" pitchFamily="34" charset="0"/>
            </a:endParaRPr>
          </a:p>
        </p:txBody>
      </p:sp>
      <p:pic>
        <p:nvPicPr>
          <p:cNvPr id="143364" name="Picture 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" y="806450"/>
            <a:ext cx="36560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3225" y="269875"/>
            <a:ext cx="7772400" cy="663575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Caching example: </a:t>
            </a:r>
            <a:r>
              <a:rPr lang="en-US" sz="3600" smtClean="0">
                <a:ea typeface="ＭＳ Ｐゴシック" pitchFamily="34" charset="-128"/>
              </a:rPr>
              <a:t>fatter access link</a:t>
            </a:r>
            <a:r>
              <a:rPr lang="en-US" sz="4000" smtClean="0">
                <a:ea typeface="ＭＳ Ｐゴシック" pitchFamily="34" charset="-128"/>
              </a:rPr>
              <a:t> 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366" name="Text Box 50"/>
          <p:cNvSpPr txBox="1">
            <a:spLocks noChangeArrowheads="1"/>
          </p:cNvSpPr>
          <p:nvPr/>
        </p:nvSpPr>
        <p:spPr bwMode="auto">
          <a:xfrm>
            <a:off x="7696200" y="1824038"/>
            <a:ext cx="93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servers</a:t>
            </a:r>
          </a:p>
        </p:txBody>
      </p:sp>
      <p:sp>
        <p:nvSpPr>
          <p:cNvPr id="143367" name="Text Box 99"/>
          <p:cNvSpPr txBox="1">
            <a:spLocks noChangeArrowheads="1"/>
          </p:cNvSpPr>
          <p:nvPr/>
        </p:nvSpPr>
        <p:spPr bwMode="auto">
          <a:xfrm>
            <a:off x="6592888" y="3656013"/>
            <a:ext cx="1190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1.54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access link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47507" name="Line 51"/>
          <p:cNvSpPr>
            <a:spLocks noChangeShapeType="1"/>
          </p:cNvSpPr>
          <p:nvPr/>
        </p:nvSpPr>
        <p:spPr bwMode="auto">
          <a:xfrm>
            <a:off x="2581275" y="3670300"/>
            <a:ext cx="990600" cy="1508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508" name="Text Box 52"/>
          <p:cNvSpPr txBox="1">
            <a:spLocks noChangeArrowheads="1"/>
          </p:cNvSpPr>
          <p:nvPr/>
        </p:nvSpPr>
        <p:spPr bwMode="auto">
          <a:xfrm>
            <a:off x="3509963" y="3659188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>
                <a:latin typeface="Gill Sans MT" pitchFamily="34" charset="0"/>
              </a:rPr>
              <a:t>154 Mbps</a:t>
            </a:r>
          </a:p>
        </p:txBody>
      </p:sp>
      <p:sp>
        <p:nvSpPr>
          <p:cNvPr id="147509" name="Line 53"/>
          <p:cNvSpPr>
            <a:spLocks noChangeShapeType="1"/>
          </p:cNvSpPr>
          <p:nvPr/>
        </p:nvSpPr>
        <p:spPr bwMode="auto">
          <a:xfrm>
            <a:off x="6705600" y="3789363"/>
            <a:ext cx="1154113" cy="1746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510" name="Text Box 54"/>
          <p:cNvSpPr txBox="1">
            <a:spLocks noChangeArrowheads="1"/>
          </p:cNvSpPr>
          <p:nvPr/>
        </p:nvSpPr>
        <p:spPr bwMode="auto">
          <a:xfrm>
            <a:off x="7788275" y="3779838"/>
            <a:ext cx="107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600"/>
              <a:t>154 Mbps</a:t>
            </a:r>
          </a:p>
        </p:txBody>
      </p:sp>
      <p:sp>
        <p:nvSpPr>
          <p:cNvPr id="147511" name="Line 55"/>
          <p:cNvSpPr>
            <a:spLocks noChangeShapeType="1"/>
          </p:cNvSpPr>
          <p:nvPr/>
        </p:nvSpPr>
        <p:spPr bwMode="auto">
          <a:xfrm>
            <a:off x="1762125" y="5541963"/>
            <a:ext cx="969963" cy="2397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512" name="Text Box 56"/>
          <p:cNvSpPr txBox="1">
            <a:spLocks noChangeArrowheads="1"/>
          </p:cNvSpPr>
          <p:nvPr/>
        </p:nvSpPr>
        <p:spPr bwMode="auto">
          <a:xfrm>
            <a:off x="2616200" y="5645150"/>
            <a:ext cx="809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latin typeface="Gill Sans MT" pitchFamily="34" charset="0"/>
              </a:rPr>
              <a:t>msecs</a:t>
            </a:r>
          </a:p>
        </p:txBody>
      </p:sp>
      <p:sp>
        <p:nvSpPr>
          <p:cNvPr id="147513" name="Text Box 57"/>
          <p:cNvSpPr txBox="1">
            <a:spLocks noChangeArrowheads="1"/>
          </p:cNvSpPr>
          <p:nvPr/>
        </p:nvSpPr>
        <p:spPr bwMode="auto">
          <a:xfrm>
            <a:off x="598488" y="6051550"/>
            <a:ext cx="6507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i="1">
                <a:solidFill>
                  <a:srgbClr val="CC0000"/>
                </a:solidFill>
              </a:rPr>
              <a:t>Cost:</a:t>
            </a:r>
            <a:r>
              <a:rPr lang="en-US" sz="2400"/>
              <a:t> increased access link speed (not cheap!)</a:t>
            </a:r>
          </a:p>
        </p:txBody>
      </p:sp>
      <p:sp>
        <p:nvSpPr>
          <p:cNvPr id="147515" name="Line 59"/>
          <p:cNvSpPr>
            <a:spLocks noChangeShapeType="1"/>
          </p:cNvSpPr>
          <p:nvPr/>
        </p:nvSpPr>
        <p:spPr bwMode="auto">
          <a:xfrm>
            <a:off x="2928938" y="4683125"/>
            <a:ext cx="706437" cy="1174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7516" name="Text Box 60"/>
          <p:cNvSpPr txBox="1">
            <a:spLocks noChangeArrowheads="1"/>
          </p:cNvSpPr>
          <p:nvPr/>
        </p:nvSpPr>
        <p:spPr bwMode="auto">
          <a:xfrm>
            <a:off x="3529013" y="4600575"/>
            <a:ext cx="7986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dirty="0" smtClean="0">
                <a:latin typeface="Gill Sans MT" pitchFamily="34" charset="0"/>
              </a:rPr>
              <a:t>0.9</a:t>
            </a:r>
            <a:r>
              <a:rPr lang="en-US" dirty="0" smtClean="0">
                <a:latin typeface="Gill Sans MT" pitchFamily="34" charset="0"/>
              </a:rPr>
              <a:t>9</a:t>
            </a:r>
            <a:r>
              <a:rPr lang="en-US" dirty="0">
                <a:latin typeface="Gill Sans MT" pitchFamily="34" charset="0"/>
              </a:rPr>
              <a:t>%</a:t>
            </a:r>
          </a:p>
        </p:txBody>
      </p:sp>
      <p:sp>
        <p:nvSpPr>
          <p:cNvPr id="143377" name="Line 2"/>
          <p:cNvSpPr>
            <a:spLocks noChangeShapeType="1"/>
          </p:cNvSpPr>
          <p:nvPr/>
        </p:nvSpPr>
        <p:spPr bwMode="auto">
          <a:xfrm>
            <a:off x="5267325" y="2409825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8" name="Line 51"/>
          <p:cNvSpPr>
            <a:spLocks noChangeShapeType="1"/>
          </p:cNvSpPr>
          <p:nvPr/>
        </p:nvSpPr>
        <p:spPr bwMode="auto">
          <a:xfrm>
            <a:off x="6076950" y="2028825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79" name="Line 52"/>
          <p:cNvSpPr>
            <a:spLocks noChangeShapeType="1"/>
          </p:cNvSpPr>
          <p:nvPr/>
        </p:nvSpPr>
        <p:spPr bwMode="auto">
          <a:xfrm flipH="1">
            <a:off x="6705600" y="2066925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80" name="Line 53"/>
          <p:cNvSpPr>
            <a:spLocks noChangeShapeType="1"/>
          </p:cNvSpPr>
          <p:nvPr/>
        </p:nvSpPr>
        <p:spPr bwMode="auto">
          <a:xfrm flipH="1">
            <a:off x="7162800" y="2228850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81" name="Line 54"/>
          <p:cNvSpPr>
            <a:spLocks noChangeShapeType="1"/>
          </p:cNvSpPr>
          <p:nvPr/>
        </p:nvSpPr>
        <p:spPr bwMode="auto">
          <a:xfrm flipH="1" flipV="1">
            <a:off x="7324725" y="2990850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82" name="Freeform 55"/>
          <p:cNvSpPr>
            <a:spLocks/>
          </p:cNvSpPr>
          <p:nvPr/>
        </p:nvSpPr>
        <p:spPr bwMode="auto">
          <a:xfrm>
            <a:off x="5351463" y="2022475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83" name="Text Box 70"/>
          <p:cNvSpPr txBox="1">
            <a:spLocks noChangeArrowheads="1"/>
          </p:cNvSpPr>
          <p:nvPr/>
        </p:nvSpPr>
        <p:spPr bwMode="auto">
          <a:xfrm>
            <a:off x="6057900" y="2354263"/>
            <a:ext cx="931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 Internet</a:t>
            </a:r>
            <a:endParaRPr lang="en-US" sz="2400">
              <a:solidFill>
                <a:srgbClr val="CC0000"/>
              </a:solidFill>
            </a:endParaRPr>
          </a:p>
        </p:txBody>
      </p:sp>
      <p:grpSp>
        <p:nvGrpSpPr>
          <p:cNvPr id="143384" name="Group 68"/>
          <p:cNvGrpSpPr>
            <a:grpSpLocks/>
          </p:cNvGrpSpPr>
          <p:nvPr/>
        </p:nvGrpSpPr>
        <p:grpSpPr bwMode="auto">
          <a:xfrm>
            <a:off x="6175375" y="3165475"/>
            <a:ext cx="881063" cy="307975"/>
            <a:chOff x="2356" y="1300"/>
            <a:chExt cx="555" cy="194"/>
          </a:xfrm>
        </p:grpSpPr>
        <p:sp>
          <p:nvSpPr>
            <p:cNvPr id="143609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3610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3611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43612" name="Group 7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3615" name="Freeform 7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6" name="Freeform 7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13" name="Line 75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4" name="Line 76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385" name="Group 77"/>
          <p:cNvGrpSpPr>
            <a:grpSpLocks/>
          </p:cNvGrpSpPr>
          <p:nvPr/>
        </p:nvGrpSpPr>
        <p:grpSpPr bwMode="auto">
          <a:xfrm>
            <a:off x="4919663" y="1957388"/>
            <a:ext cx="377825" cy="576262"/>
            <a:chOff x="4140" y="429"/>
            <a:chExt cx="1425" cy="2396"/>
          </a:xfrm>
        </p:grpSpPr>
        <p:sp>
          <p:nvSpPr>
            <p:cNvPr id="143577" name="Freeform 7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8" name="Rectangle 79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9" name="Freeform 8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0" name="Freeform 8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1" name="Rectangle 82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82" name="Group 8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3607" name="AutoShape 8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08" name="AutoShape 85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83" name="Rectangle 86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84" name="Group 8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3605" name="AutoShape 8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06" name="AutoShape 89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85" name="Rectangle 90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6" name="Rectangle 91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87" name="Group 9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3603" name="AutoShape 9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04" name="AutoShape 94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88" name="Freeform 9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589" name="Group 9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3601" name="AutoShape 9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602" name="AutoShape 98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90" name="Rectangle 99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1" name="Freeform 10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2" name="Freeform 10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3" name="Oval 102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4" name="Freeform 10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5" name="AutoShape 104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6" name="AutoShape 105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7" name="Oval 106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8" name="Oval 107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3599" name="Oval 108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0" name="Rectangle 109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386" name="Group 110"/>
          <p:cNvGrpSpPr>
            <a:grpSpLocks/>
          </p:cNvGrpSpPr>
          <p:nvPr/>
        </p:nvGrpSpPr>
        <p:grpSpPr bwMode="auto">
          <a:xfrm>
            <a:off x="5834063" y="1479550"/>
            <a:ext cx="377825" cy="576263"/>
            <a:chOff x="4140" y="429"/>
            <a:chExt cx="1425" cy="2396"/>
          </a:xfrm>
        </p:grpSpPr>
        <p:sp>
          <p:nvSpPr>
            <p:cNvPr id="143545" name="Freeform 1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6" name="Rectangle 112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7" name="Freeform 1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8" name="Freeform 1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9" name="Rectangle 115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50" name="Group 1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3575" name="AutoShape 11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6" name="AutoShape 118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51" name="Rectangle 119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52" name="Group 1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3573" name="AutoShape 121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4" name="AutoShape 122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53" name="Rectangle 123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4" name="Rectangle 124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55" name="Group 1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3571" name="AutoShape 126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2" name="AutoShape 127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56" name="Freeform 1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557" name="Group 1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3569" name="AutoShape 13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0" name="AutoShape 131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58" name="Rectangle 132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9" name="Freeform 1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0" name="Freeform 1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1" name="Oval 135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2" name="Freeform 1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3" name="AutoShape 137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4" name="AutoShape 138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5" name="Oval 139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6" name="Oval 140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3567" name="Oval 141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8" name="Rectangle 142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387" name="Group 143"/>
          <p:cNvGrpSpPr>
            <a:grpSpLocks/>
          </p:cNvGrpSpPr>
          <p:nvPr/>
        </p:nvGrpSpPr>
        <p:grpSpPr bwMode="auto">
          <a:xfrm>
            <a:off x="6586538" y="1511300"/>
            <a:ext cx="377825" cy="576263"/>
            <a:chOff x="4140" y="429"/>
            <a:chExt cx="1425" cy="2396"/>
          </a:xfrm>
        </p:grpSpPr>
        <p:sp>
          <p:nvSpPr>
            <p:cNvPr id="143513" name="Freeform 1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4" name="Rectangle 145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5" name="Freeform 1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6" name="Freeform 1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7" name="Rectangle 148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18" name="Group 1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3543" name="AutoShape 150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44" name="AutoShape 151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19" name="Rectangle 152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20" name="Group 1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3541" name="AutoShape 154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42" name="AutoShape 155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21" name="Rectangle 156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2" name="Rectangle 157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523" name="Group 1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3539" name="AutoShape 159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40" name="AutoShape 160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24" name="Freeform 1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525" name="Group 1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3537" name="AutoShape 16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38" name="AutoShape 164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526" name="Rectangle 165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7" name="Freeform 1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8" name="Freeform 1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9" name="Oval 168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0" name="Freeform 1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1" name="AutoShape 170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2" name="AutoShape 171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3" name="Oval 172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4" name="Oval 173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3535" name="Oval 174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6" name="Rectangle 175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388" name="Group 176"/>
          <p:cNvGrpSpPr>
            <a:grpSpLocks/>
          </p:cNvGrpSpPr>
          <p:nvPr/>
        </p:nvGrpSpPr>
        <p:grpSpPr bwMode="auto">
          <a:xfrm>
            <a:off x="7196138" y="1663700"/>
            <a:ext cx="377825" cy="576263"/>
            <a:chOff x="4140" y="429"/>
            <a:chExt cx="1425" cy="2396"/>
          </a:xfrm>
        </p:grpSpPr>
        <p:sp>
          <p:nvSpPr>
            <p:cNvPr id="143481" name="Freeform 17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2" name="Rectangle 178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3" name="Freeform 17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4" name="Freeform 18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5" name="Rectangle 181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86" name="Group 18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3511" name="AutoShape 183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12" name="AutoShape 184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87" name="Rectangle 185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88" name="Group 18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3509" name="AutoShape 187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10" name="AutoShape 188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89" name="Rectangle 189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0" name="Rectangle 190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91" name="Group 19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3507" name="AutoShape 19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08" name="AutoShape 19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92" name="Freeform 19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93" name="Group 19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3505" name="AutoShape 19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06" name="AutoShape 197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94" name="Rectangle 198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5" name="Freeform 19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6" name="Freeform 20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7" name="Oval 201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8" name="Freeform 20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9" name="AutoShape 203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0" name="AutoShape 204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1" name="Oval 205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2" name="Oval 206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3503" name="Oval 207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4" name="Rectangle 208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389" name="Group 209"/>
          <p:cNvGrpSpPr>
            <a:grpSpLocks/>
          </p:cNvGrpSpPr>
          <p:nvPr/>
        </p:nvGrpSpPr>
        <p:grpSpPr bwMode="auto">
          <a:xfrm>
            <a:off x="7524750" y="2609850"/>
            <a:ext cx="377825" cy="576263"/>
            <a:chOff x="4140" y="429"/>
            <a:chExt cx="1425" cy="2396"/>
          </a:xfrm>
        </p:grpSpPr>
        <p:sp>
          <p:nvSpPr>
            <p:cNvPr id="143449" name="Freeform 21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0" name="Rectangle 211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1" name="Freeform 21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2" name="Freeform 21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3" name="Rectangle 214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54" name="Group 21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3479" name="AutoShape 21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80" name="AutoShape 217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55" name="Rectangle 218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56" name="Group 21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3477" name="AutoShape 220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78" name="AutoShape 22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57" name="Rectangle 222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8" name="Rectangle 223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59" name="Group 22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3475" name="AutoShape 22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76" name="AutoShape 226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60" name="Freeform 22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61" name="Group 22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3473" name="AutoShape 22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74" name="AutoShape 230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62" name="Rectangle 231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3" name="Freeform 23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4" name="Freeform 23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5" name="Oval 234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6" name="Freeform 23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7" name="AutoShape 236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8" name="AutoShape 237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9" name="Oval 238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0" name="Oval 239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3471" name="Oval 240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2" name="Rectangle 241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390" name="Freeform 71"/>
          <p:cNvSpPr>
            <a:spLocks/>
          </p:cNvSpPr>
          <p:nvPr/>
        </p:nvSpPr>
        <p:spPr bwMode="auto">
          <a:xfrm>
            <a:off x="4932363" y="4392613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1" name="Line 77"/>
          <p:cNvSpPr>
            <a:spLocks noChangeShapeType="1"/>
          </p:cNvSpPr>
          <p:nvPr/>
        </p:nvSpPr>
        <p:spPr bwMode="auto">
          <a:xfrm flipH="1">
            <a:off x="5381625" y="4702175"/>
            <a:ext cx="8556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2" name="Line 78"/>
          <p:cNvSpPr>
            <a:spLocks noChangeShapeType="1"/>
          </p:cNvSpPr>
          <p:nvPr/>
        </p:nvSpPr>
        <p:spPr bwMode="auto">
          <a:xfrm flipH="1">
            <a:off x="5891213" y="4749800"/>
            <a:ext cx="563562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3" name="Line 79"/>
          <p:cNvSpPr>
            <a:spLocks noChangeShapeType="1"/>
          </p:cNvSpPr>
          <p:nvPr/>
        </p:nvSpPr>
        <p:spPr bwMode="auto">
          <a:xfrm flipH="1">
            <a:off x="6429375" y="4756150"/>
            <a:ext cx="149225" cy="3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4" name="Line 80"/>
          <p:cNvSpPr>
            <a:spLocks noChangeShapeType="1"/>
          </p:cNvSpPr>
          <p:nvPr/>
        </p:nvSpPr>
        <p:spPr bwMode="auto">
          <a:xfrm>
            <a:off x="6796088" y="4735513"/>
            <a:ext cx="123825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5" name="Text Box 97"/>
          <p:cNvSpPr txBox="1">
            <a:spLocks noChangeArrowheads="1"/>
          </p:cNvSpPr>
          <p:nvPr/>
        </p:nvSpPr>
        <p:spPr bwMode="auto">
          <a:xfrm>
            <a:off x="4959350" y="4279900"/>
            <a:ext cx="1198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network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143396" name="Text Box 98"/>
          <p:cNvSpPr txBox="1">
            <a:spLocks noChangeArrowheads="1"/>
          </p:cNvSpPr>
          <p:nvPr/>
        </p:nvSpPr>
        <p:spPr bwMode="auto">
          <a:xfrm>
            <a:off x="6967538" y="4660900"/>
            <a:ext cx="1290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 Gbps LAN</a:t>
            </a:r>
            <a:endParaRPr lang="en-US" sz="2400">
              <a:solidFill>
                <a:schemeClr val="accent2"/>
              </a:solidFill>
            </a:endParaRPr>
          </a:p>
        </p:txBody>
      </p:sp>
      <p:grpSp>
        <p:nvGrpSpPr>
          <p:cNvPr id="143397" name="Group 120"/>
          <p:cNvGrpSpPr>
            <a:grpSpLocks/>
          </p:cNvGrpSpPr>
          <p:nvPr/>
        </p:nvGrpSpPr>
        <p:grpSpPr bwMode="auto">
          <a:xfrm>
            <a:off x="6154738" y="4460875"/>
            <a:ext cx="881062" cy="307975"/>
            <a:chOff x="2356" y="1300"/>
            <a:chExt cx="555" cy="194"/>
          </a:xfrm>
        </p:grpSpPr>
        <p:sp>
          <p:nvSpPr>
            <p:cNvPr id="143441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3442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3443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43444" name="Group 12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3447" name="Freeform 12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8" name="Freeform 12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445" name="Line 12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6" name="Line 12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398" name="Group 172"/>
          <p:cNvGrpSpPr>
            <a:grpSpLocks/>
          </p:cNvGrpSpPr>
          <p:nvPr/>
        </p:nvGrpSpPr>
        <p:grpSpPr bwMode="auto">
          <a:xfrm>
            <a:off x="5068888" y="5070475"/>
            <a:ext cx="525462" cy="557213"/>
            <a:chOff x="-44" y="1473"/>
            <a:chExt cx="981" cy="1105"/>
          </a:xfrm>
        </p:grpSpPr>
        <p:pic>
          <p:nvPicPr>
            <p:cNvPr id="143439" name="Picture 173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0" name="Freeform 1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3399" name="Group 307"/>
          <p:cNvGrpSpPr>
            <a:grpSpLocks/>
          </p:cNvGrpSpPr>
          <p:nvPr/>
        </p:nvGrpSpPr>
        <p:grpSpPr bwMode="auto">
          <a:xfrm>
            <a:off x="6784975" y="5027613"/>
            <a:ext cx="377825" cy="576262"/>
            <a:chOff x="4140" y="429"/>
            <a:chExt cx="1425" cy="2396"/>
          </a:xfrm>
        </p:grpSpPr>
        <p:sp>
          <p:nvSpPr>
            <p:cNvPr id="143407" name="Freeform 3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08" name="Rectangle 309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09" name="Freeform 3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0" name="Freeform 3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1" name="Rectangle 312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12" name="Group 3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3437" name="AutoShape 31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38" name="AutoShape 315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13" name="Rectangle 316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14" name="Group 3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3435" name="AutoShape 31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36" name="AutoShape 319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15" name="Rectangle 320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6" name="Rectangle 321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417" name="Group 3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3433" name="AutoShape 32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34" name="AutoShape 324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18" name="Freeform 3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19" name="Group 3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3431" name="AutoShape 32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432" name="AutoShape 328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420" name="Rectangle 329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1" name="Freeform 3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2" name="Freeform 3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3" name="Oval 332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4" name="Freeform 3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5" name="AutoShape 334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6" name="AutoShape 335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7" name="Oval 336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8" name="Oval 337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3429" name="Oval 338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0" name="Rectangle 339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00" name="Group 340"/>
          <p:cNvGrpSpPr>
            <a:grpSpLocks/>
          </p:cNvGrpSpPr>
          <p:nvPr/>
        </p:nvGrpSpPr>
        <p:grpSpPr bwMode="auto">
          <a:xfrm>
            <a:off x="5580063" y="5092700"/>
            <a:ext cx="525462" cy="557213"/>
            <a:chOff x="-44" y="1473"/>
            <a:chExt cx="981" cy="1105"/>
          </a:xfrm>
        </p:grpSpPr>
        <p:pic>
          <p:nvPicPr>
            <p:cNvPr id="143405" name="Picture 34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06" name="Freeform 3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3401" name="Group 343"/>
          <p:cNvGrpSpPr>
            <a:grpSpLocks/>
          </p:cNvGrpSpPr>
          <p:nvPr/>
        </p:nvGrpSpPr>
        <p:grpSpPr bwMode="auto">
          <a:xfrm>
            <a:off x="6103938" y="5081588"/>
            <a:ext cx="525462" cy="557212"/>
            <a:chOff x="-44" y="1473"/>
            <a:chExt cx="981" cy="1105"/>
          </a:xfrm>
        </p:grpSpPr>
        <p:pic>
          <p:nvPicPr>
            <p:cNvPr id="143403" name="Picture 344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04" name="Freeform 3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43402" name="Line 95"/>
          <p:cNvSpPr>
            <a:spLocks noChangeShapeType="1"/>
          </p:cNvSpPr>
          <p:nvPr/>
        </p:nvSpPr>
        <p:spPr bwMode="auto">
          <a:xfrm>
            <a:off x="6591300" y="3467100"/>
            <a:ext cx="19050" cy="989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4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4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4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4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4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07" grpId="0" animBg="1"/>
      <p:bldP spid="147509" grpId="0" animBg="1"/>
      <p:bldP spid="147510" grpId="0"/>
      <p:bldP spid="147511" grpId="0" animBg="1"/>
      <p:bldP spid="147512" grpId="0"/>
      <p:bldP spid="147513" grpId="0"/>
      <p:bldP spid="147515" grpId="0" animBg="1"/>
      <p:bldP spid="1475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Freeform 71"/>
          <p:cNvSpPr>
            <a:spLocks/>
          </p:cNvSpPr>
          <p:nvPr/>
        </p:nvSpPr>
        <p:spPr bwMode="auto">
          <a:xfrm>
            <a:off x="4932363" y="4392613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0" name="Line 77"/>
          <p:cNvSpPr>
            <a:spLocks noChangeShapeType="1"/>
          </p:cNvSpPr>
          <p:nvPr/>
        </p:nvSpPr>
        <p:spPr bwMode="auto">
          <a:xfrm flipH="1">
            <a:off x="5381625" y="4702175"/>
            <a:ext cx="8556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Line 78"/>
          <p:cNvSpPr>
            <a:spLocks noChangeShapeType="1"/>
          </p:cNvSpPr>
          <p:nvPr/>
        </p:nvSpPr>
        <p:spPr bwMode="auto">
          <a:xfrm flipH="1">
            <a:off x="5891213" y="4749800"/>
            <a:ext cx="563562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2" name="Line 79"/>
          <p:cNvSpPr>
            <a:spLocks noChangeShapeType="1"/>
          </p:cNvSpPr>
          <p:nvPr/>
        </p:nvSpPr>
        <p:spPr bwMode="auto">
          <a:xfrm flipH="1">
            <a:off x="6429375" y="4756150"/>
            <a:ext cx="149225" cy="3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3" name="Line 80"/>
          <p:cNvSpPr>
            <a:spLocks noChangeShapeType="1"/>
          </p:cNvSpPr>
          <p:nvPr/>
        </p:nvSpPr>
        <p:spPr bwMode="auto">
          <a:xfrm>
            <a:off x="6796088" y="4735513"/>
            <a:ext cx="123825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4" name="Text Box 97"/>
          <p:cNvSpPr txBox="1">
            <a:spLocks noChangeArrowheads="1"/>
          </p:cNvSpPr>
          <p:nvPr/>
        </p:nvSpPr>
        <p:spPr bwMode="auto">
          <a:xfrm>
            <a:off x="4959350" y="4279900"/>
            <a:ext cx="1198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network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145415" name="Text Box 98"/>
          <p:cNvSpPr txBox="1">
            <a:spLocks noChangeArrowheads="1"/>
          </p:cNvSpPr>
          <p:nvPr/>
        </p:nvSpPr>
        <p:spPr bwMode="auto">
          <a:xfrm>
            <a:off x="6967538" y="4660900"/>
            <a:ext cx="1290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 Gbps LAN</a:t>
            </a:r>
            <a:endParaRPr lang="en-US" sz="2400">
              <a:solidFill>
                <a:schemeClr val="accent2"/>
              </a:solidFill>
            </a:endParaRPr>
          </a:p>
        </p:txBody>
      </p:sp>
      <p:grpSp>
        <p:nvGrpSpPr>
          <p:cNvPr id="145416" name="Group 120"/>
          <p:cNvGrpSpPr>
            <a:grpSpLocks/>
          </p:cNvGrpSpPr>
          <p:nvPr/>
        </p:nvGrpSpPr>
        <p:grpSpPr bwMode="auto">
          <a:xfrm>
            <a:off x="6154738" y="4460875"/>
            <a:ext cx="881062" cy="307975"/>
            <a:chOff x="2356" y="1300"/>
            <a:chExt cx="555" cy="194"/>
          </a:xfrm>
        </p:grpSpPr>
        <p:sp>
          <p:nvSpPr>
            <p:cNvPr id="14565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565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565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45659" name="Group 12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5662" name="Freeform 12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3" name="Freeform 12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660" name="Line 12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61" name="Line 12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417" name="Group 172"/>
          <p:cNvGrpSpPr>
            <a:grpSpLocks/>
          </p:cNvGrpSpPr>
          <p:nvPr/>
        </p:nvGrpSpPr>
        <p:grpSpPr bwMode="auto">
          <a:xfrm>
            <a:off x="5068888" y="5070475"/>
            <a:ext cx="525462" cy="557213"/>
            <a:chOff x="-44" y="1473"/>
            <a:chExt cx="981" cy="1105"/>
          </a:xfrm>
        </p:grpSpPr>
        <p:pic>
          <p:nvPicPr>
            <p:cNvPr id="145654" name="Picture 173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655" name="Freeform 1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5418" name="Group 340"/>
          <p:cNvGrpSpPr>
            <a:grpSpLocks/>
          </p:cNvGrpSpPr>
          <p:nvPr/>
        </p:nvGrpSpPr>
        <p:grpSpPr bwMode="auto">
          <a:xfrm>
            <a:off x="5580063" y="5092700"/>
            <a:ext cx="525462" cy="557213"/>
            <a:chOff x="-44" y="1473"/>
            <a:chExt cx="981" cy="1105"/>
          </a:xfrm>
        </p:grpSpPr>
        <p:pic>
          <p:nvPicPr>
            <p:cNvPr id="145652" name="Picture 341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653" name="Freeform 3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5419" name="Group 343"/>
          <p:cNvGrpSpPr>
            <a:grpSpLocks/>
          </p:cNvGrpSpPr>
          <p:nvPr/>
        </p:nvGrpSpPr>
        <p:grpSpPr bwMode="auto">
          <a:xfrm>
            <a:off x="6103938" y="5081588"/>
            <a:ext cx="525462" cy="557212"/>
            <a:chOff x="-44" y="1473"/>
            <a:chExt cx="981" cy="1105"/>
          </a:xfrm>
        </p:grpSpPr>
        <p:pic>
          <p:nvPicPr>
            <p:cNvPr id="145650" name="Picture 344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651" name="Freeform 3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45420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4542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97217FE6-6420-4BC6-9529-3E30E68170E5}" type="slidenum">
              <a:rPr lang="en-US"/>
              <a:pPr/>
              <a:t>41</a:t>
            </a:fld>
            <a:endParaRPr lang="en-US"/>
          </a:p>
        </p:txBody>
      </p:sp>
      <p:pic>
        <p:nvPicPr>
          <p:cNvPr id="145422" name="Picture 2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50" y="806450"/>
            <a:ext cx="36560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3225" y="269875"/>
            <a:ext cx="7772400" cy="663575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Caching example: </a:t>
            </a:r>
            <a:r>
              <a:rPr lang="en-US" sz="3600" smtClean="0">
                <a:ea typeface="ＭＳ Ｐゴシック" pitchFamily="34" charset="-128"/>
              </a:rPr>
              <a:t>install local cache</a:t>
            </a:r>
            <a:r>
              <a:rPr lang="en-US" sz="4000" smtClean="0">
                <a:ea typeface="ＭＳ Ｐゴシック" pitchFamily="34" charset="-128"/>
              </a:rPr>
              <a:t> 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45424" name="Text Box 50"/>
          <p:cNvSpPr txBox="1">
            <a:spLocks noChangeArrowheads="1"/>
          </p:cNvSpPr>
          <p:nvPr/>
        </p:nvSpPr>
        <p:spPr bwMode="auto">
          <a:xfrm>
            <a:off x="7696200" y="1824038"/>
            <a:ext cx="93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servers</a:t>
            </a:r>
          </a:p>
        </p:txBody>
      </p:sp>
      <p:sp>
        <p:nvSpPr>
          <p:cNvPr id="145425" name="Line 95"/>
          <p:cNvSpPr>
            <a:spLocks noChangeShapeType="1"/>
          </p:cNvSpPr>
          <p:nvPr/>
        </p:nvSpPr>
        <p:spPr bwMode="auto">
          <a:xfrm>
            <a:off x="6591300" y="3467100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26" name="Text Box 99"/>
          <p:cNvSpPr txBox="1">
            <a:spLocks noChangeArrowheads="1"/>
          </p:cNvSpPr>
          <p:nvPr/>
        </p:nvSpPr>
        <p:spPr bwMode="auto">
          <a:xfrm>
            <a:off x="6592888" y="3656013"/>
            <a:ext cx="1190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1.54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access link</a:t>
            </a:r>
            <a:endParaRPr lang="en-US" sz="2400">
              <a:solidFill>
                <a:schemeClr val="accent2"/>
              </a:solidFill>
            </a:endParaRPr>
          </a:p>
        </p:txBody>
      </p:sp>
      <p:grpSp>
        <p:nvGrpSpPr>
          <p:cNvPr id="7" name="Group 308"/>
          <p:cNvGrpSpPr>
            <a:grpSpLocks/>
          </p:cNvGrpSpPr>
          <p:nvPr/>
        </p:nvGrpSpPr>
        <p:grpSpPr bwMode="auto">
          <a:xfrm>
            <a:off x="6719888" y="4941888"/>
            <a:ext cx="1860550" cy="809625"/>
            <a:chOff x="4217" y="3611"/>
            <a:chExt cx="1172" cy="510"/>
          </a:xfrm>
        </p:grpSpPr>
        <p:sp>
          <p:nvSpPr>
            <p:cNvPr id="145648" name="Rectangle 307"/>
            <p:cNvSpPr>
              <a:spLocks noChangeArrowheads="1"/>
            </p:cNvSpPr>
            <p:nvPr/>
          </p:nvSpPr>
          <p:spPr bwMode="auto">
            <a:xfrm>
              <a:off x="4217" y="3611"/>
              <a:ext cx="329" cy="47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649" name="Text Box 97"/>
            <p:cNvSpPr txBox="1">
              <a:spLocks noChangeArrowheads="1"/>
            </p:cNvSpPr>
            <p:nvPr/>
          </p:nvSpPr>
          <p:spPr bwMode="auto">
            <a:xfrm>
              <a:off x="4561" y="3717"/>
              <a:ext cx="8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CC0000"/>
                  </a:solidFill>
                </a:rPr>
                <a:t>local web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CC0000"/>
                  </a:solidFill>
                </a:rPr>
                <a:t>cache</a:t>
              </a:r>
            </a:p>
          </p:txBody>
        </p:sp>
      </p:grpSp>
      <p:sp>
        <p:nvSpPr>
          <p:cNvPr id="145428" name="Rectangle 4"/>
          <p:cNvSpPr>
            <a:spLocks noChangeArrowheads="1"/>
          </p:cNvSpPr>
          <p:nvPr/>
        </p:nvSpPr>
        <p:spPr bwMode="auto">
          <a:xfrm>
            <a:off x="398463" y="1335088"/>
            <a:ext cx="43703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assumptions: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avg object size: 100K bits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avg request rate from browsers to origin servers:15/sec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avg data rate to browsers: 1.50 Mbps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RTT from institutional router to any origin server: 2 sec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>
                <a:latin typeface="Gill Sans MT" pitchFamily="34" charset="0"/>
              </a:rPr>
              <a:t>access link rate: 1.54 Mbps</a:t>
            </a:r>
          </a:p>
          <a:p>
            <a:pPr marL="342900" indent="-342900">
              <a:lnSpc>
                <a:spcPct val="85000"/>
              </a:lnSpc>
              <a:spcBef>
                <a:spcPct val="45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consequences: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1800">
                <a:latin typeface="Gill Sans MT" pitchFamily="34" charset="0"/>
              </a:rPr>
              <a:t>LAN utilization: 15%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1800">
                <a:latin typeface="Gill Sans MT" pitchFamily="34" charset="0"/>
              </a:rPr>
              <a:t>access link utilization = </a:t>
            </a:r>
            <a:r>
              <a:rPr lang="en-US" sz="1800">
                <a:solidFill>
                  <a:srgbClr val="FF0000"/>
                </a:solidFill>
                <a:latin typeface="Gill Sans MT" pitchFamily="34" charset="0"/>
              </a:rPr>
              <a:t>100%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1800">
                <a:latin typeface="Gill Sans MT" pitchFamily="34" charset="0"/>
              </a:rPr>
              <a:t>total delay   = Internet delay + access delay + LAN delay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sz="1800">
                <a:latin typeface="Gill Sans MT" pitchFamily="34" charset="0"/>
              </a:rPr>
              <a:t>     =  2 sec + minutes + usecs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>
              <a:latin typeface="Gill Sans MT" pitchFamily="34" charset="0"/>
            </a:endParaRP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>
              <a:latin typeface="Gill Sans MT" pitchFamily="34" charset="0"/>
            </a:endParaRPr>
          </a:p>
        </p:txBody>
      </p:sp>
      <p:sp>
        <p:nvSpPr>
          <p:cNvPr id="145429" name="Freeform 82"/>
          <p:cNvSpPr>
            <a:spLocks/>
          </p:cNvSpPr>
          <p:nvPr/>
        </p:nvSpPr>
        <p:spPr bwMode="auto">
          <a:xfrm>
            <a:off x="663575" y="4605338"/>
            <a:ext cx="3973513" cy="1163637"/>
          </a:xfrm>
          <a:custGeom>
            <a:avLst/>
            <a:gdLst>
              <a:gd name="T0" fmla="*/ 2147483647 w 2503"/>
              <a:gd name="T1" fmla="*/ 0 h 733"/>
              <a:gd name="T2" fmla="*/ 2147483647 w 2503"/>
              <a:gd name="T3" fmla="*/ 2147483647 h 733"/>
              <a:gd name="T4" fmla="*/ 2147483647 w 2503"/>
              <a:gd name="T5" fmla="*/ 2147483647 h 733"/>
              <a:gd name="T6" fmla="*/ 2147483647 w 2503"/>
              <a:gd name="T7" fmla="*/ 2147483647 h 733"/>
              <a:gd name="T8" fmla="*/ 0 w 2503"/>
              <a:gd name="T9" fmla="*/ 2147483647 h 733"/>
              <a:gd name="T10" fmla="*/ 2147483647 w 2503"/>
              <a:gd name="T11" fmla="*/ 2147483647 h 733"/>
              <a:gd name="T12" fmla="*/ 2147483647 w 2503"/>
              <a:gd name="T13" fmla="*/ 2147483647 h 733"/>
              <a:gd name="T14" fmla="*/ 2147483647 w 2503"/>
              <a:gd name="T15" fmla="*/ 2147483647 h 733"/>
              <a:gd name="T16" fmla="*/ 2147483647 w 2503"/>
              <a:gd name="T17" fmla="*/ 0 h 7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03"/>
              <a:gd name="T28" fmla="*/ 0 h 733"/>
              <a:gd name="T29" fmla="*/ 2503 w 2503"/>
              <a:gd name="T30" fmla="*/ 733 h 7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03" h="733">
                <a:moveTo>
                  <a:pt x="1481" y="0"/>
                </a:moveTo>
                <a:lnTo>
                  <a:pt x="1481" y="198"/>
                </a:lnTo>
                <a:lnTo>
                  <a:pt x="953" y="198"/>
                </a:lnTo>
                <a:lnTo>
                  <a:pt x="953" y="370"/>
                </a:lnTo>
                <a:lnTo>
                  <a:pt x="0" y="370"/>
                </a:lnTo>
                <a:lnTo>
                  <a:pt x="14" y="733"/>
                </a:lnTo>
                <a:lnTo>
                  <a:pt x="2503" y="713"/>
                </a:lnTo>
                <a:lnTo>
                  <a:pt x="2455" y="6"/>
                </a:lnTo>
                <a:lnTo>
                  <a:pt x="1481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8559" name="Text Box 79"/>
          <p:cNvSpPr txBox="1">
            <a:spLocks noChangeArrowheads="1"/>
          </p:cNvSpPr>
          <p:nvPr/>
        </p:nvSpPr>
        <p:spPr bwMode="auto">
          <a:xfrm>
            <a:off x="2986088" y="458946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148557" name="Text Box 77"/>
          <p:cNvSpPr txBox="1">
            <a:spLocks noChangeArrowheads="1"/>
          </p:cNvSpPr>
          <p:nvPr/>
        </p:nvSpPr>
        <p:spPr bwMode="auto">
          <a:xfrm>
            <a:off x="2149475" y="486251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148556" name="Text Box 76"/>
          <p:cNvSpPr txBox="1">
            <a:spLocks noChangeArrowheads="1"/>
          </p:cNvSpPr>
          <p:nvPr/>
        </p:nvSpPr>
        <p:spPr bwMode="auto">
          <a:xfrm>
            <a:off x="1123950" y="5262563"/>
            <a:ext cx="2667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0"/>
              </a:spcBef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How to compute link </a:t>
            </a:r>
          </a:p>
          <a:p>
            <a:pPr marL="342900" indent="-342900" algn="ctr">
              <a:lnSpc>
                <a:spcPct val="80000"/>
              </a:lnSpc>
              <a:spcBef>
                <a:spcPct val="0"/>
              </a:spcBef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utilization, delay?</a:t>
            </a:r>
          </a:p>
        </p:txBody>
      </p:sp>
      <p:sp>
        <p:nvSpPr>
          <p:cNvPr id="148563" name="Text Box 83"/>
          <p:cNvSpPr txBox="1">
            <a:spLocks noChangeArrowheads="1"/>
          </p:cNvSpPr>
          <p:nvPr/>
        </p:nvSpPr>
        <p:spPr bwMode="auto">
          <a:xfrm>
            <a:off x="598488" y="6051550"/>
            <a:ext cx="364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i="1">
                <a:solidFill>
                  <a:srgbClr val="CC0000"/>
                </a:solidFill>
              </a:rPr>
              <a:t>Cost:</a:t>
            </a:r>
            <a:r>
              <a:rPr lang="en-US" sz="2400"/>
              <a:t> web cache (cheap!)</a:t>
            </a:r>
          </a:p>
        </p:txBody>
      </p:sp>
      <p:sp>
        <p:nvSpPr>
          <p:cNvPr id="145434" name="Line 2"/>
          <p:cNvSpPr>
            <a:spLocks noChangeShapeType="1"/>
          </p:cNvSpPr>
          <p:nvPr/>
        </p:nvSpPr>
        <p:spPr bwMode="auto">
          <a:xfrm>
            <a:off x="5267325" y="2409825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35" name="Line 51"/>
          <p:cNvSpPr>
            <a:spLocks noChangeShapeType="1"/>
          </p:cNvSpPr>
          <p:nvPr/>
        </p:nvSpPr>
        <p:spPr bwMode="auto">
          <a:xfrm>
            <a:off x="6076950" y="2028825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36" name="Line 52"/>
          <p:cNvSpPr>
            <a:spLocks noChangeShapeType="1"/>
          </p:cNvSpPr>
          <p:nvPr/>
        </p:nvSpPr>
        <p:spPr bwMode="auto">
          <a:xfrm flipH="1">
            <a:off x="6705600" y="2066925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37" name="Line 53"/>
          <p:cNvSpPr>
            <a:spLocks noChangeShapeType="1"/>
          </p:cNvSpPr>
          <p:nvPr/>
        </p:nvSpPr>
        <p:spPr bwMode="auto">
          <a:xfrm flipH="1">
            <a:off x="7162800" y="2228850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38" name="Line 54"/>
          <p:cNvSpPr>
            <a:spLocks noChangeShapeType="1"/>
          </p:cNvSpPr>
          <p:nvPr/>
        </p:nvSpPr>
        <p:spPr bwMode="auto">
          <a:xfrm flipH="1" flipV="1">
            <a:off x="7324725" y="2990850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39" name="Freeform 55"/>
          <p:cNvSpPr>
            <a:spLocks/>
          </p:cNvSpPr>
          <p:nvPr/>
        </p:nvSpPr>
        <p:spPr bwMode="auto">
          <a:xfrm>
            <a:off x="5351463" y="2022475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40" name="Text Box 70"/>
          <p:cNvSpPr txBox="1">
            <a:spLocks noChangeArrowheads="1"/>
          </p:cNvSpPr>
          <p:nvPr/>
        </p:nvSpPr>
        <p:spPr bwMode="auto">
          <a:xfrm>
            <a:off x="6057900" y="2354263"/>
            <a:ext cx="931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 Internet</a:t>
            </a:r>
            <a:endParaRPr lang="en-US" sz="2400">
              <a:solidFill>
                <a:srgbClr val="CC0000"/>
              </a:solidFill>
            </a:endParaRPr>
          </a:p>
        </p:txBody>
      </p:sp>
      <p:grpSp>
        <p:nvGrpSpPr>
          <p:cNvPr id="145441" name="Group 91"/>
          <p:cNvGrpSpPr>
            <a:grpSpLocks/>
          </p:cNvGrpSpPr>
          <p:nvPr/>
        </p:nvGrpSpPr>
        <p:grpSpPr bwMode="auto">
          <a:xfrm>
            <a:off x="6175375" y="3165475"/>
            <a:ext cx="881063" cy="307975"/>
            <a:chOff x="2356" y="1300"/>
            <a:chExt cx="555" cy="194"/>
          </a:xfrm>
        </p:grpSpPr>
        <p:sp>
          <p:nvSpPr>
            <p:cNvPr id="14564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564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564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45643" name="Group 9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5646" name="Freeform 9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7" name="Freeform 9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644" name="Line 98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45" name="Line 99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5442" name="Group 100"/>
          <p:cNvGrpSpPr>
            <a:grpSpLocks/>
          </p:cNvGrpSpPr>
          <p:nvPr/>
        </p:nvGrpSpPr>
        <p:grpSpPr bwMode="auto">
          <a:xfrm>
            <a:off x="4919663" y="1957388"/>
            <a:ext cx="377825" cy="576262"/>
            <a:chOff x="4140" y="429"/>
            <a:chExt cx="1425" cy="2396"/>
          </a:xfrm>
        </p:grpSpPr>
        <p:sp>
          <p:nvSpPr>
            <p:cNvPr id="145608" name="Freeform 10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09" name="Rectangle 102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610" name="Freeform 10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11" name="Freeform 10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12" name="Rectangle 105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613" name="Group 10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5638" name="AutoShape 10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639" name="AutoShape 108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614" name="Rectangle 109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615" name="Group 11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5636" name="AutoShape 111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637" name="AutoShape 112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616" name="Rectangle 113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617" name="Rectangle 114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618" name="Group 11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5634" name="AutoShape 116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635" name="AutoShape 117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619" name="Freeform 11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620" name="Group 11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5632" name="AutoShape 12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633" name="AutoShape 121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621" name="Rectangle 122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622" name="Freeform 12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23" name="Freeform 12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24" name="Oval 125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625" name="Freeform 12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626" name="AutoShape 127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627" name="AutoShape 128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628" name="Oval 129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629" name="Oval 130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5630" name="Oval 131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631" name="Rectangle 132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443" name="Group 133"/>
          <p:cNvGrpSpPr>
            <a:grpSpLocks/>
          </p:cNvGrpSpPr>
          <p:nvPr/>
        </p:nvGrpSpPr>
        <p:grpSpPr bwMode="auto">
          <a:xfrm>
            <a:off x="5834063" y="1479550"/>
            <a:ext cx="377825" cy="576263"/>
            <a:chOff x="4140" y="429"/>
            <a:chExt cx="1425" cy="2396"/>
          </a:xfrm>
        </p:grpSpPr>
        <p:sp>
          <p:nvSpPr>
            <p:cNvPr id="145576" name="Freeform 13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77" name="Rectangle 135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78" name="Freeform 13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79" name="Freeform 13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80" name="Rectangle 138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581" name="Group 13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5606" name="AutoShape 140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607" name="AutoShape 141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582" name="Rectangle 142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583" name="Group 14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5604" name="AutoShape 144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605" name="AutoShape 145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584" name="Rectangle 146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85" name="Rectangle 147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586" name="Group 14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5602" name="AutoShape 149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603" name="AutoShape 150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587" name="Freeform 15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588" name="Group 15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5600" name="AutoShape 15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601" name="AutoShape 154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589" name="Rectangle 155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90" name="Freeform 15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91" name="Freeform 15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92" name="Oval 158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93" name="Freeform 15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94" name="AutoShape 160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95" name="AutoShape 161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96" name="Oval 162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97" name="Oval 163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5598" name="Oval 164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99" name="Rectangle 165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444" name="Group 166"/>
          <p:cNvGrpSpPr>
            <a:grpSpLocks/>
          </p:cNvGrpSpPr>
          <p:nvPr/>
        </p:nvGrpSpPr>
        <p:grpSpPr bwMode="auto">
          <a:xfrm>
            <a:off x="6586538" y="1511300"/>
            <a:ext cx="377825" cy="576263"/>
            <a:chOff x="4140" y="429"/>
            <a:chExt cx="1425" cy="2396"/>
          </a:xfrm>
        </p:grpSpPr>
        <p:sp>
          <p:nvSpPr>
            <p:cNvPr id="145544" name="Freeform 16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45" name="Rectangle 168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46" name="Freeform 16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47" name="Freeform 17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48" name="Rectangle 171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549" name="Group 17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5574" name="AutoShape 173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75" name="AutoShape 174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550" name="Rectangle 175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551" name="Group 17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5572" name="AutoShape 177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73" name="AutoShape 178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552" name="Rectangle 179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53" name="Rectangle 180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554" name="Group 18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5570" name="AutoShape 18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71" name="AutoShape 18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555" name="Freeform 18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556" name="Group 18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5568" name="AutoShape 18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69" name="AutoShape 187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557" name="Rectangle 188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58" name="Freeform 18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59" name="Freeform 19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60" name="Oval 191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61" name="Freeform 19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62" name="AutoShape 193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63" name="AutoShape 194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64" name="Oval 195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65" name="Oval 196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5566" name="Oval 197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67" name="Rectangle 198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445" name="Group 199"/>
          <p:cNvGrpSpPr>
            <a:grpSpLocks/>
          </p:cNvGrpSpPr>
          <p:nvPr/>
        </p:nvGrpSpPr>
        <p:grpSpPr bwMode="auto">
          <a:xfrm>
            <a:off x="7196138" y="1663700"/>
            <a:ext cx="377825" cy="576263"/>
            <a:chOff x="4140" y="429"/>
            <a:chExt cx="1425" cy="2396"/>
          </a:xfrm>
        </p:grpSpPr>
        <p:sp>
          <p:nvSpPr>
            <p:cNvPr id="145512" name="Freeform 20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13" name="Rectangle 201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14" name="Freeform 20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15" name="Freeform 20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16" name="Rectangle 204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517" name="Group 20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5542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43" name="AutoShape 207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518" name="Rectangle 208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519" name="Group 20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5540" name="AutoShape 210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41" name="AutoShape 21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520" name="Rectangle 212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1" name="Rectangle 213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522" name="Group 21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5538" name="AutoShape 21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9" name="AutoShape 216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523" name="Freeform 21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524" name="Group 21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5536" name="AutoShape 21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7" name="AutoShape 220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525" name="Rectangle 221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6" name="Freeform 22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27" name="Freeform 22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28" name="Oval 224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29" name="Freeform 22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530" name="AutoShape 226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31" name="AutoShape 227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32" name="Oval 228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33" name="Oval 229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5534" name="Oval 230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35" name="Rectangle 231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446" name="Group 232"/>
          <p:cNvGrpSpPr>
            <a:grpSpLocks/>
          </p:cNvGrpSpPr>
          <p:nvPr/>
        </p:nvGrpSpPr>
        <p:grpSpPr bwMode="auto">
          <a:xfrm>
            <a:off x="7524750" y="2609850"/>
            <a:ext cx="377825" cy="576263"/>
            <a:chOff x="4140" y="429"/>
            <a:chExt cx="1425" cy="2396"/>
          </a:xfrm>
        </p:grpSpPr>
        <p:sp>
          <p:nvSpPr>
            <p:cNvPr id="145480" name="Freeform 23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81" name="Rectangle 234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82" name="Freeform 23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Freeform 23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Rectangle 237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85" name="Group 23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5510" name="AutoShape 239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AutoShape 240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486" name="Rectangle 241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87" name="Group 24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5508" name="AutoShape 24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9" name="AutoShape 244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488" name="Rectangle 245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89" name="Rectangle 246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90" name="Group 24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5506" name="AutoShape 24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7" name="AutoShape 249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491" name="Freeform 25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92" name="Group 25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5504" name="AutoShape 25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5" name="AutoShape 253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493" name="Rectangle 254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94" name="Freeform 25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Freeform 25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Oval 257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97" name="Freeform 25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98" name="AutoShape 259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99" name="AutoShape 260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00" name="Oval 261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01" name="Oval 262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5502" name="Oval 263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503" name="Rectangle 264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447" name="Group 307"/>
          <p:cNvGrpSpPr>
            <a:grpSpLocks/>
          </p:cNvGrpSpPr>
          <p:nvPr/>
        </p:nvGrpSpPr>
        <p:grpSpPr bwMode="auto">
          <a:xfrm>
            <a:off x="6784975" y="5027613"/>
            <a:ext cx="377825" cy="576262"/>
            <a:chOff x="4140" y="429"/>
            <a:chExt cx="1425" cy="2396"/>
          </a:xfrm>
        </p:grpSpPr>
        <p:sp>
          <p:nvSpPr>
            <p:cNvPr id="145448" name="Freeform 3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49" name="Rectangle 309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3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51" name="Freeform 3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52" name="Rectangle 312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53" name="Group 3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5478" name="AutoShape 31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79" name="AutoShape 315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454" name="Rectangle 316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55" name="Group 3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5476" name="AutoShape 31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77" name="AutoShape 319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456" name="Rectangle 320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321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58" name="Group 3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5474" name="AutoShape 32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75" name="AutoShape 324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459" name="Freeform 3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60" name="Group 3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5472" name="AutoShape 32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73" name="AutoShape 328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461" name="Rectangle 329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2" name="Freeform 3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63" name="Freeform 3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64" name="Oval 332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Freeform 3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66" name="AutoShape 334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AutoShape 335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8" name="Oval 336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Oval 337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5470" name="Oval 338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1" name="Rectangle 339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8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8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8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6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4745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7DB36737-9DE6-4DBA-9474-27F6672D434F}" type="slidenum">
              <a:rPr lang="en-US"/>
              <a:pPr/>
              <a:t>42</a:t>
            </a:fld>
            <a:endParaRPr lang="en-US"/>
          </a:p>
        </p:txBody>
      </p:sp>
      <p:pic>
        <p:nvPicPr>
          <p:cNvPr id="147459" name="Picture 3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" y="806450"/>
            <a:ext cx="36560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3225" y="269875"/>
            <a:ext cx="7772400" cy="663575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Caching example: </a:t>
            </a:r>
            <a:r>
              <a:rPr lang="en-US" sz="3600" smtClean="0">
                <a:ea typeface="ＭＳ Ｐゴシック" pitchFamily="34" charset="-128"/>
              </a:rPr>
              <a:t>install local cache</a:t>
            </a:r>
            <a:r>
              <a:rPr lang="en-US" sz="4000" smtClean="0">
                <a:ea typeface="ＭＳ Ｐゴシック" pitchFamily="34" charset="-128"/>
              </a:rPr>
              <a:t> 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4746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9588" y="1290638"/>
            <a:ext cx="4459287" cy="1882775"/>
          </a:xfrm>
        </p:spPr>
        <p:txBody>
          <a:bodyPr/>
          <a:lstStyle/>
          <a:p>
            <a:pPr marL="228600" indent="-228600">
              <a:buFont typeface="Wingdings" pitchFamily="2" charset="2"/>
              <a:buNone/>
              <a:tabLst>
                <a:tab pos="576263" algn="l"/>
              </a:tabLst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Calculating access link utilization, delay with cache:</a:t>
            </a:r>
          </a:p>
          <a:p>
            <a:pPr marL="228600" indent="-228600">
              <a:lnSpc>
                <a:spcPct val="80000"/>
              </a:lnSpc>
              <a:tabLst>
                <a:tab pos="576263" algn="l"/>
              </a:tabLst>
            </a:pPr>
            <a:r>
              <a:rPr lang="en-US" sz="2400" smtClean="0">
                <a:ea typeface="ＭＳ Ｐゴシック" pitchFamily="34" charset="-128"/>
              </a:rPr>
              <a:t>suppose cache hit rate is 0.4</a:t>
            </a:r>
          </a:p>
          <a:p>
            <a:pPr marL="576263" lvl="1" indent="-233363">
              <a:tabLst>
                <a:tab pos="576263" algn="l"/>
              </a:tabLst>
            </a:pPr>
            <a:r>
              <a:rPr lang="en-US" sz="2000" smtClean="0">
                <a:ea typeface="ＭＳ Ｐゴシック" pitchFamily="34" charset="-128"/>
              </a:rPr>
              <a:t>40% requests satisfied at cache, 60% requests satisfied at origin </a:t>
            </a:r>
          </a:p>
          <a:p>
            <a:pPr marL="228600" indent="-228600">
              <a:lnSpc>
                <a:spcPct val="80000"/>
              </a:lnSpc>
              <a:buFont typeface="Wingdings" pitchFamily="2" charset="2"/>
              <a:buNone/>
              <a:tabLst>
                <a:tab pos="576263" algn="l"/>
              </a:tabLst>
            </a:pPr>
            <a:r>
              <a:rPr lang="en-US" sz="2400" smtClean="0">
                <a:ea typeface="ＭＳ Ｐゴシック" pitchFamily="34" charset="-128"/>
              </a:rPr>
              <a:t>  </a:t>
            </a:r>
          </a:p>
        </p:txBody>
      </p:sp>
      <p:sp>
        <p:nvSpPr>
          <p:cNvPr id="147462" name="Text Box 50"/>
          <p:cNvSpPr txBox="1">
            <a:spLocks noChangeArrowheads="1"/>
          </p:cNvSpPr>
          <p:nvPr/>
        </p:nvSpPr>
        <p:spPr bwMode="auto">
          <a:xfrm>
            <a:off x="7696200" y="1824038"/>
            <a:ext cx="93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servers</a:t>
            </a:r>
          </a:p>
        </p:txBody>
      </p:sp>
      <p:sp>
        <p:nvSpPr>
          <p:cNvPr id="147463" name="Line 95"/>
          <p:cNvSpPr>
            <a:spLocks noChangeShapeType="1"/>
          </p:cNvSpPr>
          <p:nvPr/>
        </p:nvSpPr>
        <p:spPr bwMode="auto">
          <a:xfrm>
            <a:off x="6591300" y="3467100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64" name="Text Box 99"/>
          <p:cNvSpPr txBox="1">
            <a:spLocks noChangeArrowheads="1"/>
          </p:cNvSpPr>
          <p:nvPr/>
        </p:nvSpPr>
        <p:spPr bwMode="auto">
          <a:xfrm>
            <a:off x="6592888" y="3656013"/>
            <a:ext cx="1190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1.54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access link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49566" name="Rectangle 4"/>
          <p:cNvSpPr>
            <a:spLocks noChangeArrowheads="1"/>
          </p:cNvSpPr>
          <p:nvPr/>
        </p:nvSpPr>
        <p:spPr bwMode="auto">
          <a:xfrm>
            <a:off x="506413" y="3057525"/>
            <a:ext cx="44592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  <a:tabLst>
                <a:tab pos="576263" algn="l"/>
              </a:tabLst>
            </a:pPr>
            <a:r>
              <a:rPr lang="en-US" sz="2400">
                <a:latin typeface="Gill Sans MT" pitchFamily="34" charset="0"/>
              </a:rPr>
              <a:t>access link utilization: </a:t>
            </a:r>
          </a:p>
          <a:p>
            <a:pPr marL="576263" lvl="1" indent="-233363">
              <a:lnSpc>
                <a:spcPct val="80000"/>
              </a:lnSpc>
              <a:buClr>
                <a:srgbClr val="000099"/>
              </a:buClr>
              <a:buSzTx/>
              <a:buFont typeface="Wingdings" pitchFamily="2" charset="2"/>
              <a:buChar char="§"/>
              <a:tabLst>
                <a:tab pos="576263" algn="l"/>
              </a:tabLst>
            </a:pPr>
            <a:r>
              <a:rPr lang="en-US" sz="1800">
                <a:latin typeface="Gill Sans MT" pitchFamily="34" charset="0"/>
              </a:rPr>
              <a:t>60% of requests use access link </a:t>
            </a:r>
          </a:p>
          <a:p>
            <a:pPr marL="228600" indent="-228600">
              <a:lnSpc>
                <a:spcPct val="80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  <a:tabLst>
                <a:tab pos="576263" algn="l"/>
              </a:tabLst>
            </a:pPr>
            <a:r>
              <a:rPr lang="en-US">
                <a:latin typeface="Gill Sans MT" pitchFamily="34" charset="0"/>
              </a:rPr>
              <a:t>data rate to browsers over access link = 0.6*1.50 Mbps = .9 Mbps </a:t>
            </a:r>
          </a:p>
          <a:p>
            <a:pPr marL="576263" lvl="1" indent="-233363">
              <a:lnSpc>
                <a:spcPct val="80000"/>
              </a:lnSpc>
              <a:buClr>
                <a:srgbClr val="000099"/>
              </a:buClr>
              <a:buSzTx/>
              <a:buFont typeface="Wingdings" pitchFamily="2" charset="2"/>
              <a:buChar char="§"/>
              <a:tabLst>
                <a:tab pos="576263" algn="l"/>
              </a:tabLst>
            </a:pPr>
            <a:r>
              <a:rPr lang="en-US" sz="1800">
                <a:latin typeface="Gill Sans MT" pitchFamily="34" charset="0"/>
              </a:rPr>
              <a:t>utilization = 0.9/1.54 = .58</a:t>
            </a:r>
          </a:p>
        </p:txBody>
      </p:sp>
      <p:sp>
        <p:nvSpPr>
          <p:cNvPr id="149567" name="Rectangle 4"/>
          <p:cNvSpPr>
            <a:spLocks noChangeArrowheads="1"/>
          </p:cNvSpPr>
          <p:nvPr/>
        </p:nvSpPr>
        <p:spPr bwMode="auto">
          <a:xfrm>
            <a:off x="538163" y="4557713"/>
            <a:ext cx="44592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  <a:tabLst>
                <a:tab pos="576263" algn="l"/>
              </a:tabLst>
            </a:pPr>
            <a:r>
              <a:rPr lang="en-US" sz="2400">
                <a:latin typeface="Gill Sans MT" pitchFamily="34" charset="0"/>
              </a:rPr>
              <a:t>total delay</a:t>
            </a:r>
          </a:p>
          <a:p>
            <a:pPr marL="576263" lvl="1" indent="-233363">
              <a:lnSpc>
                <a:spcPct val="80000"/>
              </a:lnSpc>
              <a:buClr>
                <a:srgbClr val="000099"/>
              </a:buClr>
              <a:buSzTx/>
              <a:buFont typeface="Wingdings" pitchFamily="2" charset="2"/>
              <a:buChar char="§"/>
              <a:tabLst>
                <a:tab pos="576263" algn="l"/>
              </a:tabLst>
            </a:pPr>
            <a:r>
              <a:rPr lang="en-US" sz="1800">
                <a:latin typeface="Gill Sans MT" pitchFamily="34" charset="0"/>
              </a:rPr>
              <a:t>= 0.6 * (delay from origin servers) +0.4 * (delay when satisfied at cache)</a:t>
            </a:r>
          </a:p>
          <a:p>
            <a:pPr marL="576263" lvl="1" indent="-233363">
              <a:lnSpc>
                <a:spcPct val="80000"/>
              </a:lnSpc>
              <a:buClr>
                <a:srgbClr val="000099"/>
              </a:buClr>
              <a:buSzTx/>
              <a:buFont typeface="Wingdings" pitchFamily="2" charset="2"/>
              <a:buChar char="§"/>
              <a:tabLst>
                <a:tab pos="576263" algn="l"/>
              </a:tabLst>
            </a:pPr>
            <a:r>
              <a:rPr lang="en-US" sz="1800">
                <a:latin typeface="Gill Sans MT" pitchFamily="34" charset="0"/>
              </a:rPr>
              <a:t>= 0.6 (2.01) + 0.4 (~msecs) </a:t>
            </a:r>
          </a:p>
          <a:p>
            <a:pPr marL="576263" lvl="1" indent="-233363">
              <a:lnSpc>
                <a:spcPct val="80000"/>
              </a:lnSpc>
              <a:buClr>
                <a:srgbClr val="000099"/>
              </a:buClr>
              <a:buSzTx/>
              <a:buFont typeface="Wingdings" pitchFamily="2" charset="2"/>
              <a:buChar char="§"/>
              <a:tabLst>
                <a:tab pos="576263" algn="l"/>
              </a:tabLst>
            </a:pPr>
            <a:r>
              <a:rPr lang="en-US" sz="1800">
                <a:latin typeface="Gill Sans MT" pitchFamily="34" charset="0"/>
              </a:rPr>
              <a:t>= ~ 1.2 secs</a:t>
            </a:r>
          </a:p>
          <a:p>
            <a:pPr marL="576263" lvl="1" indent="-233363">
              <a:lnSpc>
                <a:spcPct val="80000"/>
              </a:lnSpc>
              <a:buClr>
                <a:srgbClr val="000099"/>
              </a:buClr>
              <a:buSzTx/>
              <a:buFont typeface="Wingdings" pitchFamily="2" charset="2"/>
              <a:buChar char="§"/>
              <a:tabLst>
                <a:tab pos="576263" algn="l"/>
              </a:tabLst>
            </a:pPr>
            <a:r>
              <a:rPr lang="en-US" sz="1800">
                <a:latin typeface="Gill Sans MT" pitchFamily="34" charset="0"/>
              </a:rPr>
              <a:t>less than with 154 Mbps link (and cheaper too!)</a:t>
            </a:r>
          </a:p>
          <a:p>
            <a:pPr marL="228600" indent="-228600">
              <a:lnSpc>
                <a:spcPct val="80000"/>
              </a:lnSpc>
              <a:buClr>
                <a:srgbClr val="000099"/>
              </a:buClr>
              <a:buSzPct val="65000"/>
              <a:buFont typeface="Wingdings" pitchFamily="2" charset="2"/>
              <a:buNone/>
              <a:tabLst>
                <a:tab pos="576263" algn="l"/>
              </a:tabLst>
            </a:pPr>
            <a:r>
              <a:rPr lang="en-US" sz="2400">
                <a:latin typeface="Gill Sans MT" pitchFamily="34" charset="0"/>
              </a:rPr>
              <a:t>  </a:t>
            </a:r>
          </a:p>
        </p:txBody>
      </p:sp>
      <p:sp>
        <p:nvSpPr>
          <p:cNvPr id="147467" name="Line 2"/>
          <p:cNvSpPr>
            <a:spLocks noChangeShapeType="1"/>
          </p:cNvSpPr>
          <p:nvPr/>
        </p:nvSpPr>
        <p:spPr bwMode="auto">
          <a:xfrm>
            <a:off x="5267325" y="2409825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68" name="Line 51"/>
          <p:cNvSpPr>
            <a:spLocks noChangeShapeType="1"/>
          </p:cNvSpPr>
          <p:nvPr/>
        </p:nvSpPr>
        <p:spPr bwMode="auto">
          <a:xfrm>
            <a:off x="6076950" y="2028825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69" name="Line 52"/>
          <p:cNvSpPr>
            <a:spLocks noChangeShapeType="1"/>
          </p:cNvSpPr>
          <p:nvPr/>
        </p:nvSpPr>
        <p:spPr bwMode="auto">
          <a:xfrm flipH="1">
            <a:off x="6705600" y="2066925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70" name="Line 53"/>
          <p:cNvSpPr>
            <a:spLocks noChangeShapeType="1"/>
          </p:cNvSpPr>
          <p:nvPr/>
        </p:nvSpPr>
        <p:spPr bwMode="auto">
          <a:xfrm flipH="1">
            <a:off x="7162800" y="2228850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71" name="Line 54"/>
          <p:cNvSpPr>
            <a:spLocks noChangeShapeType="1"/>
          </p:cNvSpPr>
          <p:nvPr/>
        </p:nvSpPr>
        <p:spPr bwMode="auto">
          <a:xfrm flipH="1" flipV="1">
            <a:off x="7324725" y="2990850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72" name="Freeform 55"/>
          <p:cNvSpPr>
            <a:spLocks/>
          </p:cNvSpPr>
          <p:nvPr/>
        </p:nvSpPr>
        <p:spPr bwMode="auto">
          <a:xfrm>
            <a:off x="5351463" y="2022475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73" name="Text Box 70"/>
          <p:cNvSpPr txBox="1">
            <a:spLocks noChangeArrowheads="1"/>
          </p:cNvSpPr>
          <p:nvPr/>
        </p:nvSpPr>
        <p:spPr bwMode="auto">
          <a:xfrm>
            <a:off x="6057900" y="2354263"/>
            <a:ext cx="9318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 Internet</a:t>
            </a:r>
            <a:endParaRPr lang="en-US" sz="2400">
              <a:solidFill>
                <a:srgbClr val="CC0000"/>
              </a:solidFill>
            </a:endParaRPr>
          </a:p>
        </p:txBody>
      </p:sp>
      <p:grpSp>
        <p:nvGrpSpPr>
          <p:cNvPr id="147474" name="Group 71"/>
          <p:cNvGrpSpPr>
            <a:grpSpLocks/>
          </p:cNvGrpSpPr>
          <p:nvPr/>
        </p:nvGrpSpPr>
        <p:grpSpPr bwMode="auto">
          <a:xfrm>
            <a:off x="6175375" y="3165475"/>
            <a:ext cx="881063" cy="307975"/>
            <a:chOff x="2356" y="1300"/>
            <a:chExt cx="555" cy="194"/>
          </a:xfrm>
        </p:grpSpPr>
        <p:sp>
          <p:nvSpPr>
            <p:cNvPr id="147701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7702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7703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47704" name="Group 7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7707" name="Freeform 7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08" name="Freeform 7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705" name="Line 78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706" name="Line 79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475" name="Group 80"/>
          <p:cNvGrpSpPr>
            <a:grpSpLocks/>
          </p:cNvGrpSpPr>
          <p:nvPr/>
        </p:nvGrpSpPr>
        <p:grpSpPr bwMode="auto">
          <a:xfrm>
            <a:off x="4919663" y="1957388"/>
            <a:ext cx="377825" cy="576262"/>
            <a:chOff x="4140" y="429"/>
            <a:chExt cx="1425" cy="2396"/>
          </a:xfrm>
        </p:grpSpPr>
        <p:sp>
          <p:nvSpPr>
            <p:cNvPr id="147669" name="Freeform 8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70" name="Rectangle 82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71" name="Freeform 8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72" name="Freeform 8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73" name="Rectangle 85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674" name="Group 8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7699" name="AutoShape 8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700" name="AutoShape 88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675" name="Rectangle 89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676" name="Group 9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7697" name="AutoShape 91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98" name="AutoShape 92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677" name="Rectangle 93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78" name="Rectangle 94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679" name="Group 9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7695" name="AutoShape 96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96" name="AutoShape 97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680" name="Freeform 9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681" name="Group 9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7693" name="AutoShape 10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94" name="AutoShape 101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682" name="Rectangle 102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83" name="Freeform 10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84" name="Freeform 10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85" name="Oval 105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86" name="Freeform 10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87" name="AutoShape 107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88" name="AutoShape 108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89" name="Oval 109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90" name="Oval 110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7691" name="Oval 111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92" name="Rectangle 112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476" name="Group 113"/>
          <p:cNvGrpSpPr>
            <a:grpSpLocks/>
          </p:cNvGrpSpPr>
          <p:nvPr/>
        </p:nvGrpSpPr>
        <p:grpSpPr bwMode="auto">
          <a:xfrm>
            <a:off x="5834063" y="1479550"/>
            <a:ext cx="377825" cy="576263"/>
            <a:chOff x="4140" y="429"/>
            <a:chExt cx="1425" cy="2396"/>
          </a:xfrm>
        </p:grpSpPr>
        <p:sp>
          <p:nvSpPr>
            <p:cNvPr id="147637" name="Freeform 11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38" name="Rectangle 115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39" name="Freeform 11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40" name="Freeform 11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41" name="Rectangle 118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642" name="Group 11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7667" name="AutoShape 120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68" name="AutoShape 121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643" name="Rectangle 122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644" name="Group 12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7665" name="AutoShape 124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66" name="AutoShape 125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645" name="Rectangle 126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46" name="Rectangle 127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647" name="Group 12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7663" name="AutoShape 129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64" name="AutoShape 130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648" name="Freeform 13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649" name="Group 13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7661" name="AutoShape 13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62" name="AutoShape 134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650" name="Rectangle 135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51" name="Freeform 13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52" name="Freeform 13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53" name="Oval 138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54" name="Freeform 13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55" name="AutoShape 140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56" name="AutoShape 141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57" name="Oval 142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58" name="Oval 143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7659" name="Oval 144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60" name="Rectangle 145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477" name="Group 146"/>
          <p:cNvGrpSpPr>
            <a:grpSpLocks/>
          </p:cNvGrpSpPr>
          <p:nvPr/>
        </p:nvGrpSpPr>
        <p:grpSpPr bwMode="auto">
          <a:xfrm>
            <a:off x="6586538" y="1511300"/>
            <a:ext cx="377825" cy="576263"/>
            <a:chOff x="4140" y="429"/>
            <a:chExt cx="1425" cy="2396"/>
          </a:xfrm>
        </p:grpSpPr>
        <p:sp>
          <p:nvSpPr>
            <p:cNvPr id="147605" name="Freeform 1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06" name="Rectangle 148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07" name="Freeform 1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08" name="Freeform 1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09" name="Rectangle 151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610" name="Group 1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7635" name="AutoShape 153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36" name="AutoShape 154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611" name="Rectangle 155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612" name="Group 1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7633" name="AutoShape 157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34" name="AutoShape 158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613" name="Rectangle 159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14" name="Rectangle 160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615" name="Group 1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7631" name="AutoShape 16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32" name="AutoShape 16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616" name="Freeform 1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617" name="Group 1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7629" name="AutoShape 16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30" name="AutoShape 167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618" name="Rectangle 168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19" name="Freeform 1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20" name="Freeform 1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21" name="Oval 171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22" name="Freeform 1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623" name="AutoShape 173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24" name="AutoShape 174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25" name="Oval 175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26" name="Oval 176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7627" name="Oval 177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628" name="Rectangle 178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478" name="Group 179"/>
          <p:cNvGrpSpPr>
            <a:grpSpLocks/>
          </p:cNvGrpSpPr>
          <p:nvPr/>
        </p:nvGrpSpPr>
        <p:grpSpPr bwMode="auto">
          <a:xfrm>
            <a:off x="7196138" y="1663700"/>
            <a:ext cx="377825" cy="576263"/>
            <a:chOff x="4140" y="429"/>
            <a:chExt cx="1425" cy="2396"/>
          </a:xfrm>
        </p:grpSpPr>
        <p:sp>
          <p:nvSpPr>
            <p:cNvPr id="147573" name="Freeform 18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74" name="Rectangle 181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75" name="Freeform 18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76" name="Freeform 18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77" name="Rectangle 184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578" name="Group 18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7603" name="AutoShape 18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04" name="AutoShape 187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579" name="Rectangle 188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580" name="Group 18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7601" name="AutoShape 190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02" name="AutoShape 19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581" name="Rectangle 192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82" name="Rectangle 193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583" name="Group 19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7599" name="AutoShape 19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600" name="AutoShape 196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584" name="Freeform 19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585" name="Group 19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7597" name="AutoShape 19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598" name="AutoShape 200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586" name="Rectangle 201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87" name="Freeform 20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88" name="Freeform 20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89" name="Oval 204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90" name="Freeform 20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91" name="AutoShape 206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92" name="AutoShape 207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93" name="Oval 208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94" name="Oval 209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7595" name="Oval 210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96" name="Rectangle 211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479" name="Group 212"/>
          <p:cNvGrpSpPr>
            <a:grpSpLocks/>
          </p:cNvGrpSpPr>
          <p:nvPr/>
        </p:nvGrpSpPr>
        <p:grpSpPr bwMode="auto">
          <a:xfrm>
            <a:off x="7524750" y="2609850"/>
            <a:ext cx="377825" cy="576263"/>
            <a:chOff x="4140" y="429"/>
            <a:chExt cx="1425" cy="2396"/>
          </a:xfrm>
        </p:grpSpPr>
        <p:sp>
          <p:nvSpPr>
            <p:cNvPr id="147541" name="Freeform 21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42" name="Rectangle 214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43" name="Freeform 21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44" name="Freeform 21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45" name="Rectangle 217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546" name="Group 21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7571" name="AutoShape 219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572" name="AutoShape 220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547" name="Rectangle 221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548" name="Group 22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7569" name="AutoShape 22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570" name="AutoShape 224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549" name="Rectangle 225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50" name="Rectangle 226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551" name="Group 22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7567" name="AutoShape 22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568" name="AutoShape 229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552" name="Freeform 23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553" name="Group 23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7565" name="AutoShape 23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566" name="AutoShape 233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554" name="Rectangle 234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55" name="Freeform 23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56" name="Freeform 23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57" name="Oval 237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58" name="Freeform 23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59" name="AutoShape 239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60" name="AutoShape 240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61" name="Oval 241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62" name="Oval 242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7563" name="Oval 243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64" name="Rectangle 244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7480" name="Freeform 71"/>
          <p:cNvSpPr>
            <a:spLocks/>
          </p:cNvSpPr>
          <p:nvPr/>
        </p:nvSpPr>
        <p:spPr bwMode="auto">
          <a:xfrm>
            <a:off x="4932363" y="4392613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81" name="Line 77"/>
          <p:cNvSpPr>
            <a:spLocks noChangeShapeType="1"/>
          </p:cNvSpPr>
          <p:nvPr/>
        </p:nvSpPr>
        <p:spPr bwMode="auto">
          <a:xfrm flipH="1">
            <a:off x="5381625" y="4702175"/>
            <a:ext cx="8556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82" name="Line 78"/>
          <p:cNvSpPr>
            <a:spLocks noChangeShapeType="1"/>
          </p:cNvSpPr>
          <p:nvPr/>
        </p:nvSpPr>
        <p:spPr bwMode="auto">
          <a:xfrm flipH="1">
            <a:off x="5891213" y="4749800"/>
            <a:ext cx="563562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83" name="Line 79"/>
          <p:cNvSpPr>
            <a:spLocks noChangeShapeType="1"/>
          </p:cNvSpPr>
          <p:nvPr/>
        </p:nvSpPr>
        <p:spPr bwMode="auto">
          <a:xfrm flipH="1">
            <a:off x="6429375" y="4756150"/>
            <a:ext cx="149225" cy="3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84" name="Line 80"/>
          <p:cNvSpPr>
            <a:spLocks noChangeShapeType="1"/>
          </p:cNvSpPr>
          <p:nvPr/>
        </p:nvSpPr>
        <p:spPr bwMode="auto">
          <a:xfrm>
            <a:off x="6796088" y="4735513"/>
            <a:ext cx="123825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485" name="Text Box 97"/>
          <p:cNvSpPr txBox="1">
            <a:spLocks noChangeArrowheads="1"/>
          </p:cNvSpPr>
          <p:nvPr/>
        </p:nvSpPr>
        <p:spPr bwMode="auto">
          <a:xfrm>
            <a:off x="4959350" y="4279900"/>
            <a:ext cx="1198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CC0000"/>
                </a:solidFill>
              </a:rPr>
              <a:t>network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147486" name="Text Box 98"/>
          <p:cNvSpPr txBox="1">
            <a:spLocks noChangeArrowheads="1"/>
          </p:cNvSpPr>
          <p:nvPr/>
        </p:nvSpPr>
        <p:spPr bwMode="auto">
          <a:xfrm>
            <a:off x="6967538" y="4660900"/>
            <a:ext cx="1290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1 Gbps LAN</a:t>
            </a:r>
            <a:endParaRPr lang="en-US" sz="2400">
              <a:solidFill>
                <a:schemeClr val="accent2"/>
              </a:solidFill>
            </a:endParaRPr>
          </a:p>
        </p:txBody>
      </p:sp>
      <p:grpSp>
        <p:nvGrpSpPr>
          <p:cNvPr id="147487" name="Group 120"/>
          <p:cNvGrpSpPr>
            <a:grpSpLocks/>
          </p:cNvGrpSpPr>
          <p:nvPr/>
        </p:nvGrpSpPr>
        <p:grpSpPr bwMode="auto">
          <a:xfrm>
            <a:off x="6154738" y="4460875"/>
            <a:ext cx="881062" cy="307975"/>
            <a:chOff x="2356" y="1300"/>
            <a:chExt cx="555" cy="194"/>
          </a:xfrm>
        </p:grpSpPr>
        <p:sp>
          <p:nvSpPr>
            <p:cNvPr id="14753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753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4753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47536" name="Group 12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7539" name="Freeform 12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0" name="Freeform 12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537" name="Line 12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38" name="Line 12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7488" name="Group 172"/>
          <p:cNvGrpSpPr>
            <a:grpSpLocks/>
          </p:cNvGrpSpPr>
          <p:nvPr/>
        </p:nvGrpSpPr>
        <p:grpSpPr bwMode="auto">
          <a:xfrm>
            <a:off x="5068888" y="5070475"/>
            <a:ext cx="525462" cy="557213"/>
            <a:chOff x="-44" y="1473"/>
            <a:chExt cx="981" cy="1105"/>
          </a:xfrm>
        </p:grpSpPr>
        <p:pic>
          <p:nvPicPr>
            <p:cNvPr id="147531" name="Picture 173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532" name="Freeform 1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7489" name="Group 340"/>
          <p:cNvGrpSpPr>
            <a:grpSpLocks/>
          </p:cNvGrpSpPr>
          <p:nvPr/>
        </p:nvGrpSpPr>
        <p:grpSpPr bwMode="auto">
          <a:xfrm>
            <a:off x="5580063" y="5092700"/>
            <a:ext cx="525462" cy="557213"/>
            <a:chOff x="-44" y="1473"/>
            <a:chExt cx="981" cy="1105"/>
          </a:xfrm>
        </p:grpSpPr>
        <p:pic>
          <p:nvPicPr>
            <p:cNvPr id="147529" name="Picture 34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530" name="Freeform 3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7490" name="Group 343"/>
          <p:cNvGrpSpPr>
            <a:grpSpLocks/>
          </p:cNvGrpSpPr>
          <p:nvPr/>
        </p:nvGrpSpPr>
        <p:grpSpPr bwMode="auto">
          <a:xfrm>
            <a:off x="6103938" y="5081588"/>
            <a:ext cx="525462" cy="557212"/>
            <a:chOff x="-44" y="1473"/>
            <a:chExt cx="981" cy="1105"/>
          </a:xfrm>
        </p:grpSpPr>
        <p:pic>
          <p:nvPicPr>
            <p:cNvPr id="147527" name="Picture 344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528" name="Freeform 3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509" name="Group 308"/>
          <p:cNvGrpSpPr>
            <a:grpSpLocks/>
          </p:cNvGrpSpPr>
          <p:nvPr/>
        </p:nvGrpSpPr>
        <p:grpSpPr bwMode="auto">
          <a:xfrm>
            <a:off x="6719888" y="4941888"/>
            <a:ext cx="1860550" cy="809625"/>
            <a:chOff x="4217" y="3611"/>
            <a:chExt cx="1172" cy="510"/>
          </a:xfrm>
        </p:grpSpPr>
        <p:sp>
          <p:nvSpPr>
            <p:cNvPr id="147525" name="Rectangle 307"/>
            <p:cNvSpPr>
              <a:spLocks noChangeArrowheads="1"/>
            </p:cNvSpPr>
            <p:nvPr/>
          </p:nvSpPr>
          <p:spPr bwMode="auto">
            <a:xfrm>
              <a:off x="4217" y="3611"/>
              <a:ext cx="329" cy="473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26" name="Text Box 97"/>
            <p:cNvSpPr txBox="1">
              <a:spLocks noChangeArrowheads="1"/>
            </p:cNvSpPr>
            <p:nvPr/>
          </p:nvSpPr>
          <p:spPr bwMode="auto">
            <a:xfrm>
              <a:off x="4561" y="3717"/>
              <a:ext cx="82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CC0000"/>
                  </a:solidFill>
                </a:rPr>
                <a:t>local web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solidFill>
                    <a:srgbClr val="CC0000"/>
                  </a:solidFill>
                </a:rPr>
                <a:t>cache</a:t>
              </a:r>
            </a:p>
          </p:txBody>
        </p:sp>
      </p:grpSp>
      <p:grpSp>
        <p:nvGrpSpPr>
          <p:cNvPr id="147492" name="Group 307"/>
          <p:cNvGrpSpPr>
            <a:grpSpLocks/>
          </p:cNvGrpSpPr>
          <p:nvPr/>
        </p:nvGrpSpPr>
        <p:grpSpPr bwMode="auto">
          <a:xfrm>
            <a:off x="6784975" y="5027613"/>
            <a:ext cx="377825" cy="576262"/>
            <a:chOff x="4140" y="429"/>
            <a:chExt cx="1425" cy="2396"/>
          </a:xfrm>
        </p:grpSpPr>
        <p:sp>
          <p:nvSpPr>
            <p:cNvPr id="147493" name="Freeform 3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94" name="Rectangle 309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95" name="Freeform 3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96" name="Freeform 3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97" name="Rectangle 312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498" name="Group 3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7523" name="AutoShape 31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524" name="AutoShape 315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499" name="Rectangle 316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500" name="Group 3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7521" name="AutoShape 31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522" name="AutoShape 319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501" name="Rectangle 320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02" name="Rectangle 321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7503" name="Group 3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7519" name="AutoShape 32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520" name="AutoShape 324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504" name="Freeform 3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7505" name="Group 3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7517" name="AutoShape 32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518" name="AutoShape 328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7506" name="Rectangle 329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07" name="Freeform 3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08" name="Freeform 3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09" name="Oval 332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10" name="Freeform 3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511" name="AutoShape 334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12" name="AutoShape 335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13" name="Oval 336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14" name="Oval 337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7515" name="Oval 338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516" name="Rectangle 339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66" grpId="0"/>
      <p:bldP spid="14956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4950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0A7EB690-F2E9-4B6B-ADFC-DA02ABD2C72F}" type="slidenum">
              <a:rPr lang="en-US"/>
              <a:pPr/>
              <a:t>43</a:t>
            </a:fld>
            <a:endParaRPr lang="en-US"/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193675"/>
            <a:ext cx="7962900" cy="739775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Conditional GET 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49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8288" y="1403350"/>
            <a:ext cx="3743325" cy="5132388"/>
          </a:xfrm>
        </p:spPr>
        <p:txBody>
          <a:bodyPr/>
          <a:lstStyle/>
          <a:p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Goal:</a:t>
            </a:r>
            <a:r>
              <a:rPr lang="en-US" sz="2400" smtClean="0">
                <a:ea typeface="ＭＳ Ｐゴシック" pitchFamily="34" charset="-128"/>
              </a:rPr>
              <a:t> don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t send object if cache has up-to-date cached version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no object transmission delay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lower link utilization</a:t>
            </a:r>
          </a:p>
          <a:p>
            <a:r>
              <a:rPr lang="en-US" sz="2400" i="1" smtClean="0">
                <a:ea typeface="ＭＳ Ｐゴシック" pitchFamily="34" charset="-128"/>
              </a:rPr>
              <a:t>cache:</a:t>
            </a:r>
            <a:r>
              <a:rPr lang="en-US" sz="2400" smtClean="0">
                <a:ea typeface="ＭＳ Ｐゴシック" pitchFamily="34" charset="-128"/>
              </a:rPr>
              <a:t> specify date of cached copy in HTTP request</a:t>
            </a:r>
          </a:p>
          <a:p>
            <a:pPr lvl="1">
              <a:buFont typeface="Wingdings" pitchFamily="2" charset="2"/>
              <a:buNone/>
            </a:pPr>
            <a:r>
              <a:rPr lang="en-US" sz="2000" b="1" smtClean="0">
                <a:latin typeface="Courier New" pitchFamily="49" charset="0"/>
                <a:ea typeface="ＭＳ Ｐゴシック" pitchFamily="34" charset="-128"/>
              </a:rPr>
              <a:t>If-modified-since: &lt;date&gt;</a:t>
            </a:r>
          </a:p>
          <a:p>
            <a:r>
              <a:rPr lang="en-US" sz="2400" i="1" smtClean="0">
                <a:ea typeface="ＭＳ Ｐゴシック" pitchFamily="34" charset="-128"/>
              </a:rPr>
              <a:t>server:</a:t>
            </a:r>
            <a:r>
              <a:rPr lang="en-US" sz="2400" smtClean="0">
                <a:ea typeface="ＭＳ Ｐゴシック" pitchFamily="34" charset="-128"/>
              </a:rPr>
              <a:t> response contains no object if cached copy is up-to-date: </a:t>
            </a:r>
          </a:p>
          <a:p>
            <a:pPr lvl="1">
              <a:buFont typeface="Wingdings" pitchFamily="2" charset="2"/>
              <a:buNone/>
            </a:pPr>
            <a:r>
              <a:rPr lang="en-US" sz="2000" b="1" smtClean="0">
                <a:latin typeface="Courier New" pitchFamily="49" charset="0"/>
                <a:ea typeface="ＭＳ Ｐゴシック" pitchFamily="34" charset="-128"/>
              </a:rPr>
              <a:t>HTTP/1.0 304 Not Modified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7590" name="Line 4"/>
          <p:cNvSpPr>
            <a:spLocks noChangeShapeType="1"/>
          </p:cNvSpPr>
          <p:nvPr/>
        </p:nvSpPr>
        <p:spPr bwMode="auto">
          <a:xfrm>
            <a:off x="4521200" y="21145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Text Box 8"/>
          <p:cNvSpPr txBox="1">
            <a:spLocks noChangeArrowheads="1"/>
          </p:cNvSpPr>
          <p:nvPr/>
        </p:nvSpPr>
        <p:spPr bwMode="auto">
          <a:xfrm>
            <a:off x="4827588" y="1998663"/>
            <a:ext cx="2681287" cy="620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HTTP request msg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/>
              <a:t>If-modified-since: &lt;date&gt;</a:t>
            </a:r>
            <a:endParaRPr lang="en-US" b="1"/>
          </a:p>
        </p:txBody>
      </p:sp>
      <p:sp>
        <p:nvSpPr>
          <p:cNvPr id="67594" name="Line 9"/>
          <p:cNvSpPr>
            <a:spLocks noChangeShapeType="1"/>
          </p:cNvSpPr>
          <p:nvPr/>
        </p:nvSpPr>
        <p:spPr bwMode="auto">
          <a:xfrm flipH="1">
            <a:off x="4540250" y="286067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808538" y="2854325"/>
            <a:ext cx="2643187" cy="865188"/>
            <a:chOff x="2698" y="2036"/>
            <a:chExt cx="1665" cy="545"/>
          </a:xfrm>
        </p:grpSpPr>
        <p:sp>
          <p:nvSpPr>
            <p:cNvPr id="149559" name="Rectangle 10"/>
            <p:cNvSpPr>
              <a:spLocks noChangeArrowheads="1"/>
            </p:cNvSpPr>
            <p:nvPr/>
          </p:nvSpPr>
          <p:spPr bwMode="auto">
            <a:xfrm>
              <a:off x="2760" y="2071"/>
              <a:ext cx="1578" cy="4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49560" name="Text Box 11"/>
            <p:cNvSpPr txBox="1">
              <a:spLocks noChangeArrowheads="1"/>
            </p:cNvSpPr>
            <p:nvPr/>
          </p:nvSpPr>
          <p:spPr bwMode="auto">
            <a:xfrm>
              <a:off x="2698" y="2036"/>
              <a:ext cx="1665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HTTP response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/>
                <a:t>HTTP/1.0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/>
                <a:t>304 Not Modified</a:t>
              </a:r>
              <a:endParaRPr lang="en-US" b="1"/>
            </a:p>
          </p:txBody>
        </p:sp>
      </p:grpSp>
      <p:sp>
        <p:nvSpPr>
          <p:cNvPr id="67596" name="Text Box 28"/>
          <p:cNvSpPr txBox="1">
            <a:spLocks noChangeArrowheads="1"/>
          </p:cNvSpPr>
          <p:nvPr/>
        </p:nvSpPr>
        <p:spPr bwMode="auto">
          <a:xfrm>
            <a:off x="7905750" y="2149475"/>
            <a:ext cx="10477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99"/>
                </a:solidFill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99"/>
                </a:solidFill>
              </a:rPr>
              <a:t>not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99"/>
                </a:solidFill>
              </a:rPr>
              <a:t>modified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99"/>
                </a:solidFill>
              </a:rPr>
              <a:t>before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99"/>
                </a:solidFill>
              </a:rPr>
              <a:t>&lt;date&gt;</a:t>
            </a:r>
          </a:p>
        </p:txBody>
      </p:sp>
      <p:sp>
        <p:nvSpPr>
          <p:cNvPr id="67597" name="Line 31"/>
          <p:cNvSpPr>
            <a:spLocks noChangeShapeType="1"/>
          </p:cNvSpPr>
          <p:nvPr/>
        </p:nvSpPr>
        <p:spPr bwMode="auto">
          <a:xfrm>
            <a:off x="4278313" y="4079875"/>
            <a:ext cx="3905250" cy="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Line 32"/>
          <p:cNvSpPr>
            <a:spLocks noChangeShapeType="1"/>
          </p:cNvSpPr>
          <p:nvPr/>
        </p:nvSpPr>
        <p:spPr bwMode="auto">
          <a:xfrm>
            <a:off x="4587875" y="4678363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Text Box 34"/>
          <p:cNvSpPr txBox="1">
            <a:spLocks noChangeArrowheads="1"/>
          </p:cNvSpPr>
          <p:nvPr/>
        </p:nvSpPr>
        <p:spPr bwMode="auto">
          <a:xfrm>
            <a:off x="4832350" y="4562475"/>
            <a:ext cx="2681288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HTTP request msg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/>
              <a:t>If-modified-since: &lt;date&gt;</a:t>
            </a:r>
            <a:endParaRPr lang="en-US" b="1"/>
          </a:p>
        </p:txBody>
      </p:sp>
      <p:sp>
        <p:nvSpPr>
          <p:cNvPr id="67600" name="Line 35"/>
          <p:cNvSpPr>
            <a:spLocks noChangeShapeType="1"/>
          </p:cNvSpPr>
          <p:nvPr/>
        </p:nvSpPr>
        <p:spPr bwMode="auto">
          <a:xfrm flipH="1">
            <a:off x="4606925" y="54578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Text Box 38"/>
          <p:cNvSpPr txBox="1">
            <a:spLocks noChangeArrowheads="1"/>
          </p:cNvSpPr>
          <p:nvPr/>
        </p:nvSpPr>
        <p:spPr bwMode="auto">
          <a:xfrm>
            <a:off x="4851400" y="5402263"/>
            <a:ext cx="2643188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HTTP response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/>
              <a:t>HTTP/1.0 200 OK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b="1"/>
              <a:t>&lt;data&gt;</a:t>
            </a:r>
          </a:p>
        </p:txBody>
      </p:sp>
      <p:sp>
        <p:nvSpPr>
          <p:cNvPr id="67602" name="Text Box 39"/>
          <p:cNvSpPr txBox="1">
            <a:spLocks noChangeArrowheads="1"/>
          </p:cNvSpPr>
          <p:nvPr/>
        </p:nvSpPr>
        <p:spPr bwMode="auto">
          <a:xfrm>
            <a:off x="7985125" y="4808538"/>
            <a:ext cx="1047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99"/>
                </a:solidFill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99"/>
                </a:solidFill>
              </a:rPr>
              <a:t>modified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99"/>
                </a:solidFill>
              </a:rPr>
              <a:t>after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99"/>
                </a:solidFill>
              </a:rPr>
              <a:t>&lt;date&gt;</a:t>
            </a:r>
          </a:p>
        </p:txBody>
      </p:sp>
      <p:sp>
        <p:nvSpPr>
          <p:cNvPr id="149520" name="Text Box 5"/>
          <p:cNvSpPr txBox="1">
            <a:spLocks noChangeArrowheads="1"/>
          </p:cNvSpPr>
          <p:nvPr/>
        </p:nvSpPr>
        <p:spPr bwMode="auto">
          <a:xfrm>
            <a:off x="3797300" y="1062038"/>
            <a:ext cx="777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client</a:t>
            </a:r>
          </a:p>
        </p:txBody>
      </p:sp>
      <p:sp>
        <p:nvSpPr>
          <p:cNvPr id="149521" name="Text Box 6"/>
          <p:cNvSpPr txBox="1">
            <a:spLocks noChangeArrowheads="1"/>
          </p:cNvSpPr>
          <p:nvPr/>
        </p:nvSpPr>
        <p:spPr bwMode="auto">
          <a:xfrm>
            <a:off x="7483475" y="1057275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server</a:t>
            </a:r>
          </a:p>
        </p:txBody>
      </p:sp>
      <p:pic>
        <p:nvPicPr>
          <p:cNvPr id="149522" name="Picture 3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762000"/>
            <a:ext cx="3656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9523" name="Group 34"/>
          <p:cNvGrpSpPr>
            <a:grpSpLocks/>
          </p:cNvGrpSpPr>
          <p:nvPr/>
        </p:nvGrpSpPr>
        <p:grpSpPr bwMode="auto">
          <a:xfrm>
            <a:off x="7073900" y="977900"/>
            <a:ext cx="422275" cy="685800"/>
            <a:chOff x="4140" y="429"/>
            <a:chExt cx="1425" cy="2396"/>
          </a:xfrm>
        </p:grpSpPr>
        <p:sp>
          <p:nvSpPr>
            <p:cNvPr id="149527" name="Freeform 3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8" name="Rectangle 36"/>
            <p:cNvSpPr>
              <a:spLocks noChangeArrowheads="1"/>
            </p:cNvSpPr>
            <p:nvPr/>
          </p:nvSpPr>
          <p:spPr bwMode="auto">
            <a:xfrm>
              <a:off x="4204" y="429"/>
              <a:ext cx="1050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29" name="Freeform 3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30" name="Freeform 3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31" name="Rectangle 39"/>
            <p:cNvSpPr>
              <a:spLocks noChangeArrowheads="1"/>
            </p:cNvSpPr>
            <p:nvPr/>
          </p:nvSpPr>
          <p:spPr bwMode="auto">
            <a:xfrm>
              <a:off x="4210" y="695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9532" name="Group 4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9557" name="AutoShape 4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8" name="AutoShape 42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9533" name="Rectangle 43"/>
            <p:cNvSpPr>
              <a:spLocks noChangeArrowheads="1"/>
            </p:cNvSpPr>
            <p:nvPr/>
          </p:nvSpPr>
          <p:spPr bwMode="auto">
            <a:xfrm>
              <a:off x="4226" y="1017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9534" name="Group 4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9555" name="AutoShape 4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6" name="AutoShape 46"/>
              <p:cNvSpPr>
                <a:spLocks noChangeArrowheads="1"/>
              </p:cNvSpPr>
              <p:nvPr/>
            </p:nvSpPr>
            <p:spPr bwMode="auto">
              <a:xfrm>
                <a:off x="625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9535" name="Rectangle 47"/>
            <p:cNvSpPr>
              <a:spLocks noChangeArrowheads="1"/>
            </p:cNvSpPr>
            <p:nvPr/>
          </p:nvSpPr>
          <p:spPr bwMode="auto">
            <a:xfrm>
              <a:off x="4215" y="13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36" name="Rectangle 48"/>
            <p:cNvSpPr>
              <a:spLocks noChangeArrowheads="1"/>
            </p:cNvSpPr>
            <p:nvPr/>
          </p:nvSpPr>
          <p:spPr bwMode="auto">
            <a:xfrm>
              <a:off x="4226" y="16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9537" name="Group 4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9553" name="AutoShape 5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4" name="AutoShape 51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9538" name="Freeform 5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9539" name="Group 5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9551" name="AutoShape 54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552" name="AutoShape 55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9540" name="Rectangle 56"/>
            <p:cNvSpPr>
              <a:spLocks noChangeArrowheads="1"/>
            </p:cNvSpPr>
            <p:nvPr/>
          </p:nvSpPr>
          <p:spPr bwMode="auto">
            <a:xfrm>
              <a:off x="5249" y="429"/>
              <a:ext cx="70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1" name="Freeform 5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42" name="Freeform 5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43" name="Oval 59"/>
            <p:cNvSpPr>
              <a:spLocks noChangeArrowheads="1"/>
            </p:cNvSpPr>
            <p:nvPr/>
          </p:nvSpPr>
          <p:spPr bwMode="auto">
            <a:xfrm>
              <a:off x="5517" y="2609"/>
              <a:ext cx="48" cy="100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4" name="Freeform 6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45" name="AutoShape 61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6" name="AutoShape 62"/>
            <p:cNvSpPr>
              <a:spLocks noChangeArrowheads="1"/>
            </p:cNvSpPr>
            <p:nvPr/>
          </p:nvSpPr>
          <p:spPr bwMode="auto">
            <a:xfrm>
              <a:off x="4204" y="2709"/>
              <a:ext cx="107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7" name="Oval 63"/>
            <p:cNvSpPr>
              <a:spLocks noChangeArrowheads="1"/>
            </p:cNvSpPr>
            <p:nvPr/>
          </p:nvSpPr>
          <p:spPr bwMode="auto">
            <a:xfrm>
              <a:off x="4306" y="2381"/>
              <a:ext cx="161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48" name="Oval 64"/>
            <p:cNvSpPr>
              <a:spLocks noChangeArrowheads="1"/>
            </p:cNvSpPr>
            <p:nvPr/>
          </p:nvSpPr>
          <p:spPr bwMode="auto">
            <a:xfrm>
              <a:off x="4488" y="2381"/>
              <a:ext cx="155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49549" name="Oval 65"/>
            <p:cNvSpPr>
              <a:spLocks noChangeArrowheads="1"/>
            </p:cNvSpPr>
            <p:nvPr/>
          </p:nvSpPr>
          <p:spPr bwMode="auto">
            <a:xfrm>
              <a:off x="4660" y="2381"/>
              <a:ext cx="161" cy="139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50" name="Rectangle 66"/>
            <p:cNvSpPr>
              <a:spLocks noChangeArrowheads="1"/>
            </p:cNvSpPr>
            <p:nvPr/>
          </p:nvSpPr>
          <p:spPr bwMode="auto">
            <a:xfrm>
              <a:off x="5061" y="1838"/>
              <a:ext cx="86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9524" name="Group 67"/>
          <p:cNvGrpSpPr>
            <a:grpSpLocks/>
          </p:cNvGrpSpPr>
          <p:nvPr/>
        </p:nvGrpSpPr>
        <p:grpSpPr bwMode="auto">
          <a:xfrm>
            <a:off x="4373563" y="1022350"/>
            <a:ext cx="742950" cy="742950"/>
            <a:chOff x="-44" y="1473"/>
            <a:chExt cx="981" cy="1105"/>
          </a:xfrm>
        </p:grpSpPr>
        <p:pic>
          <p:nvPicPr>
            <p:cNvPr id="149525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9526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3" grpId="0" animBg="1"/>
      <p:bldP spid="67594" grpId="0" animBg="1"/>
      <p:bldP spid="67596" grpId="0"/>
      <p:bldP spid="67597" grpId="0" animBg="1"/>
      <p:bldP spid="67598" grpId="0" animBg="1"/>
      <p:bldP spid="67599" grpId="0" animBg="1"/>
      <p:bldP spid="67600" grpId="0" animBg="1"/>
      <p:bldP spid="67601" grpId="0" animBg="1"/>
      <p:bldP spid="6760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5155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54224B6A-0E72-4E8C-BDC5-7C24B40360B4}" type="slidenum">
              <a:rPr lang="en-US"/>
              <a:pPr/>
              <a:t>44</a:t>
            </a:fld>
            <a:endParaRPr lang="en-US"/>
          </a:p>
        </p:txBody>
      </p:sp>
      <p:sp>
        <p:nvSpPr>
          <p:cNvPr id="1515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Chapter 2: outline</a:t>
            </a:r>
          </a:p>
        </p:txBody>
      </p:sp>
      <p:sp>
        <p:nvSpPr>
          <p:cNvPr id="15155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2.1 principles of network applications</a:t>
            </a:r>
          </a:p>
          <a:p>
            <a:pPr marL="912813" lvl="1"/>
            <a:r>
              <a:rPr lang="en-US" smtClean="0">
                <a:ea typeface="ＭＳ Ｐゴシック" pitchFamily="34" charset="-128"/>
              </a:rPr>
              <a:t>app architectures</a:t>
            </a:r>
          </a:p>
          <a:p>
            <a:pPr marL="912813" lvl="1"/>
            <a:r>
              <a:rPr lang="en-US" smtClean="0">
                <a:ea typeface="ＭＳ Ｐゴシック" pitchFamily="34" charset="-128"/>
              </a:rPr>
              <a:t>app requirements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2.2 Web and HTTP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2.3 FTP</a:t>
            </a:r>
            <a:r>
              <a:rPr lang="en-US" smtClean="0">
                <a:ea typeface="ＭＳ Ｐゴシック" pitchFamily="34" charset="-128"/>
              </a:rPr>
              <a:t> 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2.4 electronic mail</a:t>
            </a:r>
          </a:p>
          <a:p>
            <a:pPr marL="912813" lvl="1"/>
            <a:r>
              <a:rPr lang="en-US" smtClean="0">
                <a:ea typeface="ＭＳ Ｐゴシック" pitchFamily="34" charset="-128"/>
              </a:rPr>
              <a:t>SMTP, POP3, IMAP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2.5 DNS</a:t>
            </a:r>
          </a:p>
          <a:p>
            <a:pPr marL="457200" indent="-457200"/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5155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3600" y="1600200"/>
            <a:ext cx="3876675" cy="46482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2.6 P2P applications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2.7 socket programming with UDP and TCP</a:t>
            </a:r>
          </a:p>
        </p:txBody>
      </p:sp>
      <p:pic>
        <p:nvPicPr>
          <p:cNvPr id="151558" name="Picture 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5360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58A6E192-3CA8-41BD-ADCF-09A5116868B0}" type="slidenum">
              <a:rPr lang="en-US"/>
              <a:pPr/>
              <a:t>45</a:t>
            </a:fld>
            <a:endParaRPr lang="en-US"/>
          </a:p>
        </p:txBody>
      </p:sp>
      <p:pic>
        <p:nvPicPr>
          <p:cNvPr id="153603" name="Picture 4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8" y="835025"/>
            <a:ext cx="6399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4" name="Freeform 46"/>
          <p:cNvSpPr>
            <a:spLocks/>
          </p:cNvSpPr>
          <p:nvPr/>
        </p:nvSpPr>
        <p:spPr bwMode="auto">
          <a:xfrm>
            <a:off x="6161088" y="2220913"/>
            <a:ext cx="1100137" cy="282575"/>
          </a:xfrm>
          <a:custGeom>
            <a:avLst/>
            <a:gdLst>
              <a:gd name="T0" fmla="*/ 0 w 693"/>
              <a:gd name="T1" fmla="*/ 2147483647 h 178"/>
              <a:gd name="T2" fmla="*/ 2147483647 w 693"/>
              <a:gd name="T3" fmla="*/ 0 h 178"/>
              <a:gd name="T4" fmla="*/ 2147483647 w 693"/>
              <a:gd name="T5" fmla="*/ 0 h 178"/>
              <a:gd name="T6" fmla="*/ 2147483647 w 693"/>
              <a:gd name="T7" fmla="*/ 2147483647 h 178"/>
              <a:gd name="T8" fmla="*/ 0 w 693"/>
              <a:gd name="T9" fmla="*/ 2147483647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3"/>
              <a:gd name="T16" fmla="*/ 0 h 178"/>
              <a:gd name="T17" fmla="*/ 693 w 693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3" h="178">
                <a:moveTo>
                  <a:pt x="0" y="116"/>
                </a:moveTo>
                <a:lnTo>
                  <a:pt x="247" y="0"/>
                </a:lnTo>
                <a:lnTo>
                  <a:pt x="693" y="0"/>
                </a:lnTo>
                <a:lnTo>
                  <a:pt x="137" y="178"/>
                </a:lnTo>
                <a:lnTo>
                  <a:pt x="0" y="116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05" name="Freeform 43"/>
          <p:cNvSpPr>
            <a:spLocks/>
          </p:cNvSpPr>
          <p:nvPr/>
        </p:nvSpPr>
        <p:spPr bwMode="auto">
          <a:xfrm>
            <a:off x="2601913" y="2220913"/>
            <a:ext cx="1784350" cy="282575"/>
          </a:xfrm>
          <a:custGeom>
            <a:avLst/>
            <a:gdLst>
              <a:gd name="T0" fmla="*/ 0 w 1124"/>
              <a:gd name="T1" fmla="*/ 2147483647 h 178"/>
              <a:gd name="T2" fmla="*/ 2147483647 w 1124"/>
              <a:gd name="T3" fmla="*/ 2147483647 h 178"/>
              <a:gd name="T4" fmla="*/ 2147483647 w 1124"/>
              <a:gd name="T5" fmla="*/ 0 h 178"/>
              <a:gd name="T6" fmla="*/ 2147483647 w 1124"/>
              <a:gd name="T7" fmla="*/ 2147483647 h 178"/>
              <a:gd name="T8" fmla="*/ 0 w 1124"/>
              <a:gd name="T9" fmla="*/ 2147483647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4"/>
              <a:gd name="T16" fmla="*/ 0 h 178"/>
              <a:gd name="T17" fmla="*/ 1124 w 1124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4" h="178">
                <a:moveTo>
                  <a:pt x="0" y="178"/>
                </a:moveTo>
                <a:lnTo>
                  <a:pt x="41" y="7"/>
                </a:lnTo>
                <a:lnTo>
                  <a:pt x="1124" y="0"/>
                </a:lnTo>
                <a:lnTo>
                  <a:pt x="247" y="171"/>
                </a:lnTo>
                <a:lnTo>
                  <a:pt x="0" y="178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06375"/>
            <a:ext cx="7772400" cy="860425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FTP: the file transfer protocol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07" name="Text Box 16"/>
          <p:cNvSpPr txBox="1">
            <a:spLocks noChangeArrowheads="1"/>
          </p:cNvSpPr>
          <p:nvPr/>
        </p:nvSpPr>
        <p:spPr bwMode="auto">
          <a:xfrm>
            <a:off x="4645025" y="1255713"/>
            <a:ext cx="1712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file transfer</a:t>
            </a:r>
          </a:p>
        </p:txBody>
      </p:sp>
      <p:grpSp>
        <p:nvGrpSpPr>
          <p:cNvPr id="153608" name="Group 17"/>
          <p:cNvGrpSpPr>
            <a:grpSpLocks/>
          </p:cNvGrpSpPr>
          <p:nvPr/>
        </p:nvGrpSpPr>
        <p:grpSpPr bwMode="auto">
          <a:xfrm>
            <a:off x="6537325" y="1411288"/>
            <a:ext cx="749300" cy="828675"/>
            <a:chOff x="3914" y="1386"/>
            <a:chExt cx="472" cy="522"/>
          </a:xfrm>
        </p:grpSpPr>
        <p:sp>
          <p:nvSpPr>
            <p:cNvPr id="153662" name="Rectangle 18"/>
            <p:cNvSpPr>
              <a:spLocks noChangeArrowheads="1"/>
            </p:cNvSpPr>
            <p:nvPr/>
          </p:nvSpPr>
          <p:spPr bwMode="auto">
            <a:xfrm>
              <a:off x="3930" y="138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153663" name="Text Box 19"/>
            <p:cNvSpPr txBox="1">
              <a:spLocks noChangeArrowheads="1"/>
            </p:cNvSpPr>
            <p:nvPr/>
          </p:nvSpPr>
          <p:spPr bwMode="auto">
            <a:xfrm>
              <a:off x="3914" y="1463"/>
              <a:ext cx="4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 sz="2400"/>
            </a:p>
          </p:txBody>
        </p:sp>
      </p:grpSp>
      <p:grpSp>
        <p:nvGrpSpPr>
          <p:cNvPr id="153609" name="Group 20"/>
          <p:cNvGrpSpPr>
            <a:grpSpLocks/>
          </p:cNvGrpSpPr>
          <p:nvPr/>
        </p:nvGrpSpPr>
        <p:grpSpPr bwMode="auto">
          <a:xfrm>
            <a:off x="2582863" y="1401763"/>
            <a:ext cx="1789112" cy="852487"/>
            <a:chOff x="1645" y="1326"/>
            <a:chExt cx="1127" cy="537"/>
          </a:xfrm>
        </p:grpSpPr>
        <p:sp>
          <p:nvSpPr>
            <p:cNvPr id="153658" name="Rectangle 21"/>
            <p:cNvSpPr>
              <a:spLocks noChangeArrowheads="1"/>
            </p:cNvSpPr>
            <p:nvPr/>
          </p:nvSpPr>
          <p:spPr bwMode="auto">
            <a:xfrm>
              <a:off x="2328" y="132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153659" name="Rectangle 22"/>
            <p:cNvSpPr>
              <a:spLocks noChangeArrowheads="1"/>
            </p:cNvSpPr>
            <p:nvPr/>
          </p:nvSpPr>
          <p:spPr bwMode="auto">
            <a:xfrm>
              <a:off x="1704" y="1332"/>
              <a:ext cx="606" cy="522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153660" name="Text Box 23"/>
            <p:cNvSpPr txBox="1">
              <a:spLocks noChangeArrowheads="1"/>
            </p:cNvSpPr>
            <p:nvPr/>
          </p:nvSpPr>
          <p:spPr bwMode="auto">
            <a:xfrm>
              <a:off x="1645" y="1343"/>
              <a:ext cx="738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interface</a:t>
              </a:r>
              <a:endParaRPr lang="en-US" sz="2400"/>
            </a:p>
          </p:txBody>
        </p:sp>
        <p:sp>
          <p:nvSpPr>
            <p:cNvPr id="153661" name="Text Box 24"/>
            <p:cNvSpPr txBox="1">
              <a:spLocks noChangeArrowheads="1"/>
            </p:cNvSpPr>
            <p:nvPr/>
          </p:nvSpPr>
          <p:spPr bwMode="auto">
            <a:xfrm>
              <a:off x="2341" y="1403"/>
              <a:ext cx="41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FTP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client</a:t>
              </a:r>
              <a:endParaRPr lang="en-US" sz="2400"/>
            </a:p>
          </p:txBody>
        </p:sp>
      </p:grpSp>
      <p:sp>
        <p:nvSpPr>
          <p:cNvPr id="153610" name="Text Box 32"/>
          <p:cNvSpPr txBox="1">
            <a:spLocks noChangeArrowheads="1"/>
          </p:cNvSpPr>
          <p:nvPr/>
        </p:nvSpPr>
        <p:spPr bwMode="auto">
          <a:xfrm>
            <a:off x="3881438" y="2522538"/>
            <a:ext cx="1076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local file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 sz="2400"/>
          </a:p>
        </p:txBody>
      </p:sp>
      <p:sp>
        <p:nvSpPr>
          <p:cNvPr id="153611" name="Line 33"/>
          <p:cNvSpPr>
            <a:spLocks noChangeShapeType="1"/>
          </p:cNvSpPr>
          <p:nvPr/>
        </p:nvSpPr>
        <p:spPr bwMode="auto">
          <a:xfrm>
            <a:off x="3219450" y="2239963"/>
            <a:ext cx="32385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12" name="Line 34"/>
          <p:cNvSpPr>
            <a:spLocks noChangeShapeType="1"/>
          </p:cNvSpPr>
          <p:nvPr/>
        </p:nvSpPr>
        <p:spPr bwMode="auto">
          <a:xfrm flipH="1">
            <a:off x="3714750" y="2230438"/>
            <a:ext cx="333375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13" name="Text Box 41"/>
          <p:cNvSpPr txBox="1">
            <a:spLocks noChangeArrowheads="1"/>
          </p:cNvSpPr>
          <p:nvPr/>
        </p:nvSpPr>
        <p:spPr bwMode="auto">
          <a:xfrm>
            <a:off x="7161213" y="2333625"/>
            <a:ext cx="1457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remote file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system</a:t>
            </a:r>
            <a:endParaRPr lang="en-US" sz="2400"/>
          </a:p>
        </p:txBody>
      </p:sp>
      <p:sp>
        <p:nvSpPr>
          <p:cNvPr id="153614" name="Line 42"/>
          <p:cNvSpPr>
            <a:spLocks noChangeShapeType="1"/>
          </p:cNvSpPr>
          <p:nvPr/>
        </p:nvSpPr>
        <p:spPr bwMode="auto">
          <a:xfrm>
            <a:off x="6915150" y="2239963"/>
            <a:ext cx="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15" name="Picture 43" descr="Al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0663" y="1454150"/>
            <a:ext cx="5619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6" name="Text Box 44"/>
          <p:cNvSpPr txBox="1">
            <a:spLocks noChangeArrowheads="1"/>
          </p:cNvSpPr>
          <p:nvPr/>
        </p:nvSpPr>
        <p:spPr bwMode="auto">
          <a:xfrm>
            <a:off x="1379538" y="2162175"/>
            <a:ext cx="971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user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at host</a:t>
            </a:r>
            <a:endParaRPr lang="en-US" sz="2400"/>
          </a:p>
        </p:txBody>
      </p:sp>
      <p:sp>
        <p:nvSpPr>
          <p:cNvPr id="153617" name="Line 45"/>
          <p:cNvSpPr>
            <a:spLocks noChangeShapeType="1"/>
          </p:cNvSpPr>
          <p:nvPr/>
        </p:nvSpPr>
        <p:spPr bwMode="auto">
          <a:xfrm>
            <a:off x="2028825" y="1849438"/>
            <a:ext cx="581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18" name="AutoShape 327"/>
          <p:cNvSpPr>
            <a:spLocks noChangeArrowheads="1"/>
          </p:cNvSpPr>
          <p:nvPr/>
        </p:nvSpPr>
        <p:spPr bwMode="auto">
          <a:xfrm>
            <a:off x="3333750" y="2673350"/>
            <a:ext cx="569913" cy="428625"/>
          </a:xfrm>
          <a:prstGeom prst="can">
            <a:avLst>
              <a:gd name="adj" fmla="val 20218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53619" name="AutoShape 327"/>
          <p:cNvSpPr>
            <a:spLocks noChangeArrowheads="1"/>
          </p:cNvSpPr>
          <p:nvPr/>
        </p:nvSpPr>
        <p:spPr bwMode="auto">
          <a:xfrm>
            <a:off x="6665913" y="2628900"/>
            <a:ext cx="569912" cy="428625"/>
          </a:xfrm>
          <a:prstGeom prst="can">
            <a:avLst>
              <a:gd name="adj" fmla="val 20218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53620" name="Rectangle 3"/>
          <p:cNvSpPr>
            <a:spLocks noChangeArrowheads="1"/>
          </p:cNvSpPr>
          <p:nvPr/>
        </p:nvSpPr>
        <p:spPr bwMode="auto">
          <a:xfrm>
            <a:off x="744538" y="3751263"/>
            <a:ext cx="80137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800">
                <a:latin typeface="Gill Sans MT" pitchFamily="34" charset="0"/>
              </a:rPr>
              <a:t>transfer file to/from remote host</a:t>
            </a:r>
          </a:p>
          <a:p>
            <a:pPr marL="342900" indent="-342900">
              <a:lnSpc>
                <a:spcPct val="7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800">
                <a:latin typeface="Gill Sans MT" pitchFamily="34" charset="0"/>
              </a:rPr>
              <a:t>client/server model</a:t>
            </a:r>
          </a:p>
          <a:p>
            <a:pPr marL="742950" lvl="1" indent="-285750">
              <a:lnSpc>
                <a:spcPct val="90000"/>
              </a:lnSpc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client:</a:t>
            </a:r>
            <a:r>
              <a:rPr lang="en-US" sz="2400">
                <a:latin typeface="Gill Sans MT" pitchFamily="34" charset="0"/>
              </a:rPr>
              <a:t> side that initiates transfer (either to/from remote)</a:t>
            </a:r>
          </a:p>
          <a:p>
            <a:pPr marL="742950" lvl="1" indent="-285750">
              <a:lnSpc>
                <a:spcPct val="90000"/>
              </a:lnSpc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server:</a:t>
            </a:r>
            <a:r>
              <a:rPr lang="en-US" sz="2400">
                <a:latin typeface="Gill Sans MT" pitchFamily="34" charset="0"/>
              </a:rPr>
              <a:t> remote host</a:t>
            </a:r>
          </a:p>
          <a:p>
            <a:pPr marL="342900" indent="-342900">
              <a:lnSpc>
                <a:spcPct val="7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800">
                <a:latin typeface="Gill Sans MT" pitchFamily="34" charset="0"/>
              </a:rPr>
              <a:t>ftp: RFC 959</a:t>
            </a:r>
          </a:p>
          <a:p>
            <a:pPr marL="342900" indent="-342900">
              <a:lnSpc>
                <a:spcPct val="7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800">
                <a:latin typeface="Gill Sans MT" pitchFamily="34" charset="0"/>
              </a:rPr>
              <a:t>ftp server: port 21</a:t>
            </a:r>
          </a:p>
        </p:txBody>
      </p:sp>
      <p:sp>
        <p:nvSpPr>
          <p:cNvPr id="153621" name="Line 49"/>
          <p:cNvSpPr>
            <a:spLocks noChangeShapeType="1"/>
          </p:cNvSpPr>
          <p:nvPr/>
        </p:nvSpPr>
        <p:spPr bwMode="auto">
          <a:xfrm>
            <a:off x="4365625" y="1714500"/>
            <a:ext cx="21875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53622" name="Group 51"/>
          <p:cNvGrpSpPr>
            <a:grpSpLocks/>
          </p:cNvGrpSpPr>
          <p:nvPr/>
        </p:nvGrpSpPr>
        <p:grpSpPr bwMode="auto">
          <a:xfrm>
            <a:off x="6008688" y="2327275"/>
            <a:ext cx="476250" cy="749300"/>
            <a:chOff x="4140" y="429"/>
            <a:chExt cx="1425" cy="2396"/>
          </a:xfrm>
        </p:grpSpPr>
        <p:sp>
          <p:nvSpPr>
            <p:cNvPr id="153626" name="Freeform 5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27" name="Rectangle 53"/>
            <p:cNvSpPr>
              <a:spLocks noChangeArrowheads="1"/>
            </p:cNvSpPr>
            <p:nvPr/>
          </p:nvSpPr>
          <p:spPr bwMode="auto">
            <a:xfrm>
              <a:off x="4207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28" name="Freeform 5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29" name="Freeform 5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30" name="Rectangle 56"/>
            <p:cNvSpPr>
              <a:spLocks noChangeArrowheads="1"/>
            </p:cNvSpPr>
            <p:nvPr/>
          </p:nvSpPr>
          <p:spPr bwMode="auto">
            <a:xfrm>
              <a:off x="4211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631" name="Group 5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3656" name="AutoShape 58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4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57" name="AutoShape 59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32" name="Rectangle 60"/>
            <p:cNvSpPr>
              <a:spLocks noChangeArrowheads="1"/>
            </p:cNvSpPr>
            <p:nvPr/>
          </p:nvSpPr>
          <p:spPr bwMode="auto">
            <a:xfrm>
              <a:off x="4226" y="1018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633" name="Group 6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3654" name="AutoShape 62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55" name="AutoShape 63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8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34" name="Rectangle 64"/>
            <p:cNvSpPr>
              <a:spLocks noChangeArrowheads="1"/>
            </p:cNvSpPr>
            <p:nvPr/>
          </p:nvSpPr>
          <p:spPr bwMode="auto">
            <a:xfrm>
              <a:off x="4216" y="1358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35" name="Rectangle 65"/>
            <p:cNvSpPr>
              <a:spLocks noChangeArrowheads="1"/>
            </p:cNvSpPr>
            <p:nvPr/>
          </p:nvSpPr>
          <p:spPr bwMode="auto">
            <a:xfrm>
              <a:off x="4230" y="1657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636" name="Group 6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3652" name="AutoShape 67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53" name="AutoShape 68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37" name="Freeform 6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638" name="Group 7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3650" name="AutoShape 71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651" name="AutoShape 72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3639" name="Rectangle 73"/>
            <p:cNvSpPr>
              <a:spLocks noChangeArrowheads="1"/>
            </p:cNvSpPr>
            <p:nvPr/>
          </p:nvSpPr>
          <p:spPr bwMode="auto">
            <a:xfrm>
              <a:off x="5252" y="429"/>
              <a:ext cx="67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40" name="Freeform 7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41" name="Freeform 7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42" name="Oval 76"/>
            <p:cNvSpPr>
              <a:spLocks noChangeArrowheads="1"/>
            </p:cNvSpPr>
            <p:nvPr/>
          </p:nvSpPr>
          <p:spPr bwMode="auto">
            <a:xfrm>
              <a:off x="5518" y="2612"/>
              <a:ext cx="48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43" name="Freeform 7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44" name="AutoShape 78"/>
            <p:cNvSpPr>
              <a:spLocks noChangeArrowheads="1"/>
            </p:cNvSpPr>
            <p:nvPr/>
          </p:nvSpPr>
          <p:spPr bwMode="auto">
            <a:xfrm>
              <a:off x="4140" y="2678"/>
              <a:ext cx="1197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45" name="AutoShape 79"/>
            <p:cNvSpPr>
              <a:spLocks noChangeArrowheads="1"/>
            </p:cNvSpPr>
            <p:nvPr/>
          </p:nvSpPr>
          <p:spPr bwMode="auto">
            <a:xfrm>
              <a:off x="4207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46" name="Oval 80"/>
            <p:cNvSpPr>
              <a:spLocks noChangeArrowheads="1"/>
            </p:cNvSpPr>
            <p:nvPr/>
          </p:nvSpPr>
          <p:spPr bwMode="auto">
            <a:xfrm>
              <a:off x="4306" y="2383"/>
              <a:ext cx="162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47" name="Oval 81"/>
            <p:cNvSpPr>
              <a:spLocks noChangeArrowheads="1"/>
            </p:cNvSpPr>
            <p:nvPr/>
          </p:nvSpPr>
          <p:spPr bwMode="auto">
            <a:xfrm>
              <a:off x="4487" y="2383"/>
              <a:ext cx="162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53648" name="Oval 82"/>
            <p:cNvSpPr>
              <a:spLocks noChangeArrowheads="1"/>
            </p:cNvSpPr>
            <p:nvPr/>
          </p:nvSpPr>
          <p:spPr bwMode="auto">
            <a:xfrm>
              <a:off x="4663" y="2383"/>
              <a:ext cx="157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49" name="Rectangle 83"/>
            <p:cNvSpPr>
              <a:spLocks noChangeArrowheads="1"/>
            </p:cNvSpPr>
            <p:nvPr/>
          </p:nvSpPr>
          <p:spPr bwMode="auto">
            <a:xfrm>
              <a:off x="5062" y="1835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623" name="Group 84"/>
          <p:cNvGrpSpPr>
            <a:grpSpLocks/>
          </p:cNvGrpSpPr>
          <p:nvPr/>
        </p:nvGrpSpPr>
        <p:grpSpPr bwMode="auto">
          <a:xfrm>
            <a:off x="2220913" y="2352675"/>
            <a:ext cx="830262" cy="849313"/>
            <a:chOff x="-44" y="1473"/>
            <a:chExt cx="981" cy="1105"/>
          </a:xfrm>
        </p:grpSpPr>
        <p:pic>
          <p:nvPicPr>
            <p:cNvPr id="153624" name="Picture 85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25" name="Freeform 8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5565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E0B4B91D-8F6E-473E-B545-8D096577AAFC}" type="slidenum">
              <a:rPr lang="en-US"/>
              <a:pPr/>
              <a:t>46</a:t>
            </a:fld>
            <a:endParaRPr lang="en-US"/>
          </a:p>
        </p:txBody>
      </p:sp>
      <p:sp>
        <p:nvSpPr>
          <p:cNvPr id="155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63513"/>
            <a:ext cx="7772400" cy="925512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FTP: separate control, data connections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0050" y="1504950"/>
            <a:ext cx="4318000" cy="4964113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FTP client contacts FTP server at port 21, using TCP </a:t>
            </a:r>
          </a:p>
          <a:p>
            <a:r>
              <a:rPr lang="en-US" sz="2400" smtClean="0">
                <a:ea typeface="ＭＳ Ｐゴシック" pitchFamily="34" charset="-128"/>
              </a:rPr>
              <a:t>client authorized over control connection</a:t>
            </a:r>
          </a:p>
          <a:p>
            <a:r>
              <a:rPr lang="en-US" sz="2400" smtClean="0">
                <a:ea typeface="ＭＳ Ｐゴシック" pitchFamily="34" charset="-128"/>
              </a:rPr>
              <a:t>client browses remote directory, sends commands over control connection</a:t>
            </a:r>
          </a:p>
          <a:p>
            <a:r>
              <a:rPr lang="en-US" sz="2400" smtClean="0">
                <a:ea typeface="ＭＳ Ｐゴシック" pitchFamily="34" charset="-128"/>
              </a:rPr>
              <a:t>when server receives file transfer command, </a:t>
            </a: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server</a:t>
            </a:r>
            <a:r>
              <a:rPr lang="en-US" sz="2400" smtClean="0">
                <a:ea typeface="ＭＳ Ｐゴシック" pitchFamily="34" charset="-128"/>
              </a:rPr>
              <a:t> opens </a:t>
            </a:r>
            <a:r>
              <a:rPr lang="en-US" sz="2400" i="1" smtClean="0">
                <a:ea typeface="ＭＳ Ｐゴシック" pitchFamily="34" charset="-128"/>
              </a:rPr>
              <a:t>2</a:t>
            </a:r>
            <a:r>
              <a:rPr lang="en-US" sz="2400" i="1" baseline="30000" smtClean="0">
                <a:ea typeface="ＭＳ Ｐゴシック" pitchFamily="34" charset="-128"/>
              </a:rPr>
              <a:t>nd</a:t>
            </a:r>
            <a:r>
              <a:rPr lang="en-US" sz="2400" i="1" smtClean="0"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TCP data connection (for file) </a:t>
            </a:r>
            <a:r>
              <a:rPr lang="en-US" sz="2400" i="1" smtClean="0">
                <a:ea typeface="ＭＳ Ｐゴシック" pitchFamily="34" charset="-128"/>
              </a:rPr>
              <a:t>to </a:t>
            </a:r>
            <a:r>
              <a:rPr lang="en-US" sz="2400" smtClean="0">
                <a:ea typeface="ＭＳ Ｐゴシック" pitchFamily="34" charset="-128"/>
              </a:rPr>
              <a:t>client</a:t>
            </a:r>
          </a:p>
          <a:p>
            <a:r>
              <a:rPr lang="en-US" sz="2400" smtClean="0">
                <a:ea typeface="ＭＳ Ｐゴシック" pitchFamily="34" charset="-128"/>
              </a:rPr>
              <a:t>after transferring one file, server closes data connection</a:t>
            </a:r>
          </a:p>
        </p:txBody>
      </p:sp>
      <p:sp>
        <p:nvSpPr>
          <p:cNvPr id="155653" name="Text Box 15"/>
          <p:cNvSpPr txBox="1">
            <a:spLocks noChangeArrowheads="1"/>
          </p:cNvSpPr>
          <p:nvPr/>
        </p:nvSpPr>
        <p:spPr bwMode="auto">
          <a:xfrm>
            <a:off x="4838700" y="2533650"/>
            <a:ext cx="7175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FTP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client</a:t>
            </a:r>
          </a:p>
        </p:txBody>
      </p:sp>
      <p:sp>
        <p:nvSpPr>
          <p:cNvPr id="155654" name="Text Box 16"/>
          <p:cNvSpPr txBox="1">
            <a:spLocks noChangeArrowheads="1"/>
          </p:cNvSpPr>
          <p:nvPr/>
        </p:nvSpPr>
        <p:spPr bwMode="auto">
          <a:xfrm>
            <a:off x="7856538" y="2543175"/>
            <a:ext cx="8191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FTP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</a:p>
        </p:txBody>
      </p:sp>
      <p:sp>
        <p:nvSpPr>
          <p:cNvPr id="155655" name="Line 17"/>
          <p:cNvSpPr>
            <a:spLocks noChangeShapeType="1"/>
          </p:cNvSpPr>
          <p:nvPr/>
        </p:nvSpPr>
        <p:spPr bwMode="auto">
          <a:xfrm>
            <a:off x="5508625" y="2011363"/>
            <a:ext cx="25622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6" name="Line 18"/>
          <p:cNvSpPr>
            <a:spLocks noChangeShapeType="1"/>
          </p:cNvSpPr>
          <p:nvPr/>
        </p:nvSpPr>
        <p:spPr bwMode="auto">
          <a:xfrm flipV="1">
            <a:off x="5527675" y="2325688"/>
            <a:ext cx="2562225" cy="95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7" name="Text Box 19"/>
          <p:cNvSpPr txBox="1">
            <a:spLocks noChangeArrowheads="1"/>
          </p:cNvSpPr>
          <p:nvPr/>
        </p:nvSpPr>
        <p:spPr bwMode="auto">
          <a:xfrm>
            <a:off x="5580063" y="1473200"/>
            <a:ext cx="24098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>
                <a:solidFill>
                  <a:srgbClr val="CC0000"/>
                </a:solidFill>
              </a:rPr>
              <a:t>TCP control connection,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>
                <a:solidFill>
                  <a:srgbClr val="CC0000"/>
                </a:solidFill>
              </a:rPr>
              <a:t>server port 21</a:t>
            </a:r>
            <a:endParaRPr lang="en-US" sz="2400" i="1">
              <a:solidFill>
                <a:srgbClr val="CC0000"/>
              </a:solidFill>
            </a:endParaRPr>
          </a:p>
        </p:txBody>
      </p:sp>
      <p:sp>
        <p:nvSpPr>
          <p:cNvPr id="155658" name="Text Box 20"/>
          <p:cNvSpPr txBox="1">
            <a:spLocks noChangeArrowheads="1"/>
          </p:cNvSpPr>
          <p:nvPr/>
        </p:nvSpPr>
        <p:spPr bwMode="auto">
          <a:xfrm>
            <a:off x="5554663" y="2400300"/>
            <a:ext cx="24098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>
                <a:solidFill>
                  <a:srgbClr val="CC0000"/>
                </a:solidFill>
              </a:rPr>
              <a:t>TCP data connection,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>
                <a:solidFill>
                  <a:srgbClr val="CC0000"/>
                </a:solidFill>
              </a:rPr>
              <a:t>server port 20</a:t>
            </a:r>
            <a:endParaRPr lang="en-US" sz="2400" i="1">
              <a:solidFill>
                <a:srgbClr val="CC0000"/>
              </a:solidFill>
            </a:endParaRPr>
          </a:p>
        </p:txBody>
      </p:sp>
      <p:sp>
        <p:nvSpPr>
          <p:cNvPr id="214037" name="Rectangle 21"/>
          <p:cNvSpPr>
            <a:spLocks noChangeArrowheads="1"/>
          </p:cNvSpPr>
          <p:nvPr/>
        </p:nvSpPr>
        <p:spPr bwMode="auto">
          <a:xfrm>
            <a:off x="4703763" y="3425825"/>
            <a:ext cx="406717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server opens another TCP data connection to transfer another file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control connection: </a:t>
            </a:r>
            <a:r>
              <a:rPr lang="ja-JP" altLang="en-US" sz="2400" i="1">
                <a:solidFill>
                  <a:srgbClr val="CC0000"/>
                </a:solidFill>
                <a:latin typeface="Gill Sans MT" pitchFamily="34" charset="0"/>
              </a:rPr>
              <a:t>“</a:t>
            </a:r>
            <a:r>
              <a:rPr lang="en-US" altLang="ja-JP" sz="2400" i="1">
                <a:solidFill>
                  <a:srgbClr val="CC0000"/>
                </a:solidFill>
                <a:latin typeface="Gill Sans MT" pitchFamily="34" charset="0"/>
              </a:rPr>
              <a:t>out of band</a:t>
            </a:r>
            <a:r>
              <a:rPr lang="ja-JP" altLang="en-US" sz="2400" i="1">
                <a:solidFill>
                  <a:srgbClr val="CC0000"/>
                </a:solidFill>
                <a:latin typeface="Gill Sans MT" pitchFamily="34" charset="0"/>
              </a:rPr>
              <a:t>”</a:t>
            </a:r>
            <a:endParaRPr lang="en-US" altLang="ja-JP" sz="2400" i="1">
              <a:solidFill>
                <a:srgbClr val="CC0000"/>
              </a:solidFill>
              <a:latin typeface="Gill Sans MT" pitchFamily="34" charset="0"/>
            </a:endParaRP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FTP server maintains </a:t>
            </a:r>
            <a:r>
              <a:rPr lang="ja-JP" altLang="en-US" sz="2400">
                <a:latin typeface="Gill Sans MT" pitchFamily="34" charset="0"/>
              </a:rPr>
              <a:t>“</a:t>
            </a:r>
            <a:r>
              <a:rPr lang="en-US" altLang="ja-JP" sz="2400">
                <a:latin typeface="Gill Sans MT" pitchFamily="34" charset="0"/>
              </a:rPr>
              <a:t>state</a:t>
            </a:r>
            <a:r>
              <a:rPr lang="ja-JP" altLang="en-US" sz="2400">
                <a:latin typeface="Gill Sans MT" pitchFamily="34" charset="0"/>
              </a:rPr>
              <a:t>”</a:t>
            </a:r>
            <a:r>
              <a:rPr lang="en-US" altLang="ja-JP" sz="2400">
                <a:latin typeface="Gill Sans MT" pitchFamily="34" charset="0"/>
              </a:rPr>
              <a:t>: current directory, earlier authentication</a:t>
            </a:r>
            <a:endParaRPr lang="en-US" altLang="ja-JP" sz="2400">
              <a:solidFill>
                <a:srgbClr val="FF0000"/>
              </a:solidFill>
              <a:latin typeface="Gill Sans MT" pitchFamily="34" charset="0"/>
            </a:endParaRPr>
          </a:p>
          <a:p>
            <a:pPr marL="342900" indent="-342900">
              <a:buClr>
                <a:srgbClr val="000099"/>
              </a:buClr>
              <a:buSzPct val="75000"/>
              <a:buFont typeface="Wingdings" pitchFamily="2" charset="2"/>
              <a:buChar char="v"/>
            </a:pPr>
            <a:endParaRPr lang="en-US" sz="2400">
              <a:solidFill>
                <a:srgbClr val="FF0000"/>
              </a:solidFill>
              <a:latin typeface="Gill Sans MT" pitchFamily="34" charset="0"/>
            </a:endParaRPr>
          </a:p>
        </p:txBody>
      </p:sp>
      <p:pic>
        <p:nvPicPr>
          <p:cNvPr id="155660" name="Picture 2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713" y="868363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61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5662" name="Group 32"/>
          <p:cNvGrpSpPr>
            <a:grpSpLocks/>
          </p:cNvGrpSpPr>
          <p:nvPr/>
        </p:nvGrpSpPr>
        <p:grpSpPr bwMode="auto">
          <a:xfrm>
            <a:off x="8129588" y="1674813"/>
            <a:ext cx="444500" cy="728662"/>
            <a:chOff x="4140" y="429"/>
            <a:chExt cx="1425" cy="2396"/>
          </a:xfrm>
        </p:grpSpPr>
        <p:sp>
          <p:nvSpPr>
            <p:cNvPr id="155666" name="Freeform 3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67" name="Rectangle 34"/>
            <p:cNvSpPr>
              <a:spLocks noChangeArrowheads="1"/>
            </p:cNvSpPr>
            <p:nvPr/>
          </p:nvSpPr>
          <p:spPr bwMode="auto">
            <a:xfrm>
              <a:off x="4206" y="429"/>
              <a:ext cx="1048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68" name="Freeform 3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69" name="Freeform 3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70" name="Rectangle 37"/>
            <p:cNvSpPr>
              <a:spLocks noChangeArrowheads="1"/>
            </p:cNvSpPr>
            <p:nvPr/>
          </p:nvSpPr>
          <p:spPr bwMode="auto">
            <a:xfrm>
              <a:off x="4211" y="695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5671" name="Group 3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5696" name="AutoShape 39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97" name="AutoShape 40"/>
              <p:cNvSpPr>
                <a:spLocks noChangeArrowheads="1"/>
              </p:cNvSpPr>
              <p:nvPr/>
            </p:nvSpPr>
            <p:spPr bwMode="auto">
              <a:xfrm>
                <a:off x="635" y="2584"/>
                <a:ext cx="686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5672" name="Rectangle 41"/>
            <p:cNvSpPr>
              <a:spLocks noChangeArrowheads="1"/>
            </p:cNvSpPr>
            <p:nvPr/>
          </p:nvSpPr>
          <p:spPr bwMode="auto">
            <a:xfrm>
              <a:off x="4227" y="1019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5673" name="Group 4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5694" name="AutoShape 43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95" name="AutoShape 44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8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5674" name="Rectangle 45"/>
            <p:cNvSpPr>
              <a:spLocks noChangeArrowheads="1"/>
            </p:cNvSpPr>
            <p:nvPr/>
          </p:nvSpPr>
          <p:spPr bwMode="auto">
            <a:xfrm>
              <a:off x="4216" y="1358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75" name="Rectangle 46"/>
            <p:cNvSpPr>
              <a:spLocks noChangeArrowheads="1"/>
            </p:cNvSpPr>
            <p:nvPr/>
          </p:nvSpPr>
          <p:spPr bwMode="auto">
            <a:xfrm>
              <a:off x="4227" y="1656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5676" name="Group 4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55692" name="AutoShape 48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3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93" name="AutoShape 49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5677" name="Freeform 5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5678" name="Group 5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55690" name="AutoShape 52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691" name="AutoShape 53"/>
              <p:cNvSpPr>
                <a:spLocks noChangeArrowheads="1"/>
              </p:cNvSpPr>
              <p:nvPr/>
            </p:nvSpPr>
            <p:spPr bwMode="auto">
              <a:xfrm>
                <a:off x="635" y="2584"/>
                <a:ext cx="68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5679" name="Rectangle 54"/>
            <p:cNvSpPr>
              <a:spLocks noChangeArrowheads="1"/>
            </p:cNvSpPr>
            <p:nvPr/>
          </p:nvSpPr>
          <p:spPr bwMode="auto">
            <a:xfrm>
              <a:off x="5249" y="429"/>
              <a:ext cx="66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80" name="Freeform 5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81" name="Freeform 5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82" name="Oval 57"/>
            <p:cNvSpPr>
              <a:spLocks noChangeArrowheads="1"/>
            </p:cNvSpPr>
            <p:nvPr/>
          </p:nvSpPr>
          <p:spPr bwMode="auto">
            <a:xfrm>
              <a:off x="5519" y="2611"/>
              <a:ext cx="46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83" name="Freeform 5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84" name="AutoShape 59"/>
            <p:cNvSpPr>
              <a:spLocks noChangeArrowheads="1"/>
            </p:cNvSpPr>
            <p:nvPr/>
          </p:nvSpPr>
          <p:spPr bwMode="auto">
            <a:xfrm>
              <a:off x="4140" y="2679"/>
              <a:ext cx="1201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85" name="AutoShape 60"/>
            <p:cNvSpPr>
              <a:spLocks noChangeArrowheads="1"/>
            </p:cNvSpPr>
            <p:nvPr/>
          </p:nvSpPr>
          <p:spPr bwMode="auto">
            <a:xfrm>
              <a:off x="4206" y="2710"/>
              <a:ext cx="1069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86" name="Oval 61"/>
            <p:cNvSpPr>
              <a:spLocks noChangeArrowheads="1"/>
            </p:cNvSpPr>
            <p:nvPr/>
          </p:nvSpPr>
          <p:spPr bwMode="auto">
            <a:xfrm>
              <a:off x="4308" y="2381"/>
              <a:ext cx="158" cy="146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87" name="Oval 62"/>
            <p:cNvSpPr>
              <a:spLocks noChangeArrowheads="1"/>
            </p:cNvSpPr>
            <p:nvPr/>
          </p:nvSpPr>
          <p:spPr bwMode="auto">
            <a:xfrm>
              <a:off x="4486" y="2387"/>
              <a:ext cx="158" cy="14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55688" name="Oval 63"/>
            <p:cNvSpPr>
              <a:spLocks noChangeArrowheads="1"/>
            </p:cNvSpPr>
            <p:nvPr/>
          </p:nvSpPr>
          <p:spPr bwMode="auto">
            <a:xfrm>
              <a:off x="4664" y="2381"/>
              <a:ext cx="158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89" name="Rectangle 64"/>
            <p:cNvSpPr>
              <a:spLocks noChangeArrowheads="1"/>
            </p:cNvSpPr>
            <p:nvPr/>
          </p:nvSpPr>
          <p:spPr bwMode="auto">
            <a:xfrm>
              <a:off x="5061" y="1833"/>
              <a:ext cx="87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5663" name="Group 65"/>
          <p:cNvGrpSpPr>
            <a:grpSpLocks/>
          </p:cNvGrpSpPr>
          <p:nvPr/>
        </p:nvGrpSpPr>
        <p:grpSpPr bwMode="auto">
          <a:xfrm>
            <a:off x="4656138" y="1665288"/>
            <a:ext cx="873125" cy="893762"/>
            <a:chOff x="-44" y="1473"/>
            <a:chExt cx="981" cy="1105"/>
          </a:xfrm>
        </p:grpSpPr>
        <p:pic>
          <p:nvPicPr>
            <p:cNvPr id="155664" name="Picture 66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5665" name="Freeform 6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5769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677A25CD-5FFC-4DD2-B984-3890C9E3633A}" type="slidenum">
              <a:rPr lang="en-US"/>
              <a:pPr/>
              <a:t>47</a:t>
            </a:fld>
            <a:endParaRPr lang="en-US"/>
          </a:p>
        </p:txBody>
      </p:sp>
      <p:pic>
        <p:nvPicPr>
          <p:cNvPr id="157699" name="Picture 1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988" y="892175"/>
            <a:ext cx="5942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271463"/>
            <a:ext cx="7772400" cy="817562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FTP commands, responses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3500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sample commands:</a:t>
            </a:r>
            <a:endParaRPr lang="en-US" sz="2400" i="1" smtClean="0">
              <a:solidFill>
                <a:srgbClr val="CC0000"/>
              </a:solidFill>
              <a:ea typeface="ＭＳ Ｐゴシック" pitchFamily="34" charset="-128"/>
            </a:endParaRPr>
          </a:p>
          <a:p>
            <a:r>
              <a:rPr lang="en-US" sz="2400" smtClean="0">
                <a:ea typeface="ＭＳ Ｐゴシック" pitchFamily="34" charset="-128"/>
              </a:rPr>
              <a:t>sent as ASCII text over control channel</a:t>
            </a:r>
            <a:endParaRPr lang="en-US" smtClean="0">
              <a:ea typeface="ＭＳ Ｐゴシック" pitchFamily="34" charset="-128"/>
            </a:endParaRPr>
          </a:p>
          <a:p>
            <a:r>
              <a:rPr lang="en-US" sz="2400" b="1" smtClean="0">
                <a:latin typeface="Courier New" pitchFamily="49" charset="0"/>
                <a:ea typeface="ＭＳ Ｐゴシック" pitchFamily="34" charset="-128"/>
              </a:rPr>
              <a:t>USER </a:t>
            </a:r>
            <a:r>
              <a:rPr lang="en-US" sz="2400" b="1" i="1" smtClean="0">
                <a:latin typeface="Courier New" pitchFamily="49" charset="0"/>
                <a:ea typeface="ＭＳ Ｐゴシック" pitchFamily="34" charset="-128"/>
              </a:rPr>
              <a:t>username</a:t>
            </a:r>
            <a:endParaRPr lang="en-US" i="1" smtClean="0">
              <a:ea typeface="ＭＳ Ｐゴシック" pitchFamily="34" charset="-128"/>
            </a:endParaRPr>
          </a:p>
          <a:p>
            <a:r>
              <a:rPr lang="en-US" sz="2400" b="1" smtClean="0">
                <a:latin typeface="Courier New" pitchFamily="49" charset="0"/>
                <a:ea typeface="ＭＳ Ｐゴシック" pitchFamily="34" charset="-128"/>
              </a:rPr>
              <a:t>PASS </a:t>
            </a:r>
            <a:r>
              <a:rPr lang="en-US" sz="2400" b="1" i="1" smtClean="0">
                <a:latin typeface="Courier New" pitchFamily="49" charset="0"/>
                <a:ea typeface="ＭＳ Ｐゴシック" pitchFamily="34" charset="-128"/>
              </a:rPr>
              <a:t>password</a:t>
            </a:r>
            <a:endParaRPr lang="en-US" i="1" smtClean="0">
              <a:ea typeface="ＭＳ Ｐゴシック" pitchFamily="34" charset="-128"/>
            </a:endParaRPr>
          </a:p>
          <a:p>
            <a:r>
              <a:rPr lang="en-US" sz="2400" b="1" smtClean="0">
                <a:latin typeface="Courier New" pitchFamily="49" charset="0"/>
                <a:ea typeface="ＭＳ Ｐゴシック" pitchFamily="34" charset="-128"/>
              </a:rPr>
              <a:t>LIST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return list of file in current directory</a:t>
            </a:r>
            <a:endParaRPr lang="en-US" smtClean="0">
              <a:ea typeface="ＭＳ Ｐゴシック" pitchFamily="34" charset="-128"/>
            </a:endParaRPr>
          </a:p>
          <a:p>
            <a:r>
              <a:rPr lang="en-US" sz="2400" b="1" smtClean="0">
                <a:latin typeface="Courier New" pitchFamily="49" charset="0"/>
                <a:ea typeface="ＭＳ Ｐゴシック" pitchFamily="34" charset="-128"/>
              </a:rPr>
              <a:t>RETR filename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retrieves (gets) file</a:t>
            </a:r>
            <a:endParaRPr lang="en-US" smtClean="0">
              <a:ea typeface="ＭＳ Ｐゴシック" pitchFamily="34" charset="-128"/>
            </a:endParaRPr>
          </a:p>
          <a:p>
            <a:r>
              <a:rPr lang="en-US" sz="2400" b="1" smtClean="0">
                <a:latin typeface="Courier New" pitchFamily="49" charset="0"/>
                <a:ea typeface="ＭＳ Ｐゴシック" pitchFamily="34" charset="-128"/>
              </a:rPr>
              <a:t>STOR filename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stores (puts) file onto remote host</a:t>
            </a:r>
          </a:p>
        </p:txBody>
      </p:sp>
      <p:sp>
        <p:nvSpPr>
          <p:cNvPr id="15770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1400" y="1333500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sample return codes</a:t>
            </a:r>
          </a:p>
          <a:p>
            <a:r>
              <a:rPr lang="en-US" sz="2400" smtClean="0">
                <a:ea typeface="ＭＳ Ｐゴシック" pitchFamily="34" charset="-128"/>
              </a:rPr>
              <a:t>status code and phrase (as in HTTP)</a:t>
            </a:r>
            <a:endParaRPr lang="en-US" smtClean="0">
              <a:ea typeface="ＭＳ Ｐゴシック" pitchFamily="34" charset="-128"/>
            </a:endParaRPr>
          </a:p>
          <a:p>
            <a:r>
              <a:rPr lang="en-US" sz="2400" b="1" smtClean="0">
                <a:latin typeface="Courier New" pitchFamily="49" charset="0"/>
                <a:ea typeface="ＭＳ Ｐゴシック" pitchFamily="34" charset="-128"/>
              </a:rPr>
              <a:t>331 Username OK, password required</a:t>
            </a:r>
          </a:p>
          <a:p>
            <a:r>
              <a:rPr lang="en-US" sz="2400" b="1" smtClean="0">
                <a:latin typeface="Courier New" pitchFamily="49" charset="0"/>
                <a:ea typeface="ＭＳ Ｐゴシック" pitchFamily="34" charset="-128"/>
              </a:rPr>
              <a:t>125 data connection already open; transfer starting</a:t>
            </a:r>
          </a:p>
          <a:p>
            <a:r>
              <a:rPr lang="en-US" sz="2400" b="1" smtClean="0">
                <a:latin typeface="Courier New" pitchFamily="49" charset="0"/>
                <a:ea typeface="ＭＳ Ｐゴシック" pitchFamily="34" charset="-128"/>
              </a:rPr>
              <a:t>425 Can</a:t>
            </a:r>
            <a:r>
              <a:rPr lang="ja-JP" altLang="en-US" sz="2400" b="1" smtClean="0">
                <a:latin typeface="Courier New" pitchFamily="49" charset="0"/>
                <a:ea typeface="ＭＳ Ｐゴシック" pitchFamily="34" charset="-128"/>
              </a:rPr>
              <a:t>’</a:t>
            </a:r>
            <a:r>
              <a:rPr lang="en-US" altLang="ja-JP" sz="2400" b="1" smtClean="0">
                <a:latin typeface="Courier New" pitchFamily="49" charset="0"/>
                <a:ea typeface="ＭＳ Ｐゴシック" pitchFamily="34" charset="-128"/>
              </a:rPr>
              <a:t>t open data connection</a:t>
            </a:r>
          </a:p>
          <a:p>
            <a:r>
              <a:rPr lang="en-US" sz="2400" b="1" smtClean="0">
                <a:latin typeface="Courier New" pitchFamily="49" charset="0"/>
                <a:ea typeface="ＭＳ Ｐゴシック" pitchFamily="34" charset="-128"/>
              </a:rPr>
              <a:t>452 Error writing file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5974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DED295FA-384E-445E-9374-E72C437D390E}" type="slidenum">
              <a:rPr lang="en-US"/>
              <a:pPr/>
              <a:t>48</a:t>
            </a:fld>
            <a:endParaRPr lang="en-US"/>
          </a:p>
        </p:txBody>
      </p:sp>
      <p:sp>
        <p:nvSpPr>
          <p:cNvPr id="1597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Chapter 2: outline</a:t>
            </a:r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2.1 principles of network applications</a:t>
            </a:r>
          </a:p>
          <a:p>
            <a:pPr marL="912813" lvl="1"/>
            <a:r>
              <a:rPr lang="en-US" smtClean="0">
                <a:ea typeface="ＭＳ Ｐゴシック" pitchFamily="34" charset="-128"/>
              </a:rPr>
              <a:t>app architectures</a:t>
            </a:r>
          </a:p>
          <a:p>
            <a:pPr marL="912813" lvl="1"/>
            <a:r>
              <a:rPr lang="en-US" smtClean="0">
                <a:ea typeface="ＭＳ Ｐゴシック" pitchFamily="34" charset="-128"/>
              </a:rPr>
              <a:t>app requirements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2.2 Web and HTTP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2.3 FTP 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2.4 electronic mail</a:t>
            </a:r>
          </a:p>
          <a:p>
            <a:pPr marL="912813" lvl="1"/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SMTP, POP3, IMAP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2.5 DNS</a:t>
            </a:r>
          </a:p>
          <a:p>
            <a:pPr marL="457200" indent="-457200"/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5974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3600" y="1600200"/>
            <a:ext cx="3876675" cy="46482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2.6 P2P applications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2.7 socket programming with UDP and TCP</a:t>
            </a:r>
          </a:p>
        </p:txBody>
      </p:sp>
      <p:pic>
        <p:nvPicPr>
          <p:cNvPr id="159750" name="Picture 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6179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4E50BDD4-5845-4880-80E8-1FAF9FCC5642}" type="slidenum">
              <a:rPr lang="en-US"/>
              <a:pPr/>
              <a:t>49</a:t>
            </a:fld>
            <a:endParaRPr lang="en-US"/>
          </a:p>
        </p:txBody>
      </p:sp>
      <p:sp>
        <p:nvSpPr>
          <p:cNvPr id="161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301625"/>
            <a:ext cx="7772400" cy="86995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Electronic mail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1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366838"/>
            <a:ext cx="3933825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Three major components:</a:t>
            </a: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</a:p>
          <a:p>
            <a:r>
              <a:rPr lang="en-US" sz="2400" smtClean="0">
                <a:ea typeface="ＭＳ Ｐゴシック" pitchFamily="34" charset="-128"/>
              </a:rPr>
              <a:t>user agents </a:t>
            </a:r>
          </a:p>
          <a:p>
            <a:r>
              <a:rPr lang="en-US" sz="2400" smtClean="0">
                <a:ea typeface="ＭＳ Ｐゴシック" pitchFamily="34" charset="-128"/>
              </a:rPr>
              <a:t>mail servers </a:t>
            </a:r>
          </a:p>
          <a:p>
            <a:pPr>
              <a:spcAft>
                <a:spcPct val="75000"/>
              </a:spcAft>
            </a:pPr>
            <a:r>
              <a:rPr lang="en-US" sz="2400" smtClean="0">
                <a:ea typeface="ＭＳ Ｐゴシック" pitchFamily="34" charset="-128"/>
              </a:rPr>
              <a:t>simple mail transfer protocol: SMTP</a:t>
            </a:r>
          </a:p>
          <a:p>
            <a:pPr>
              <a:buFont typeface="Wingdings" pitchFamily="2" charset="2"/>
              <a:buNone/>
            </a:pPr>
            <a:r>
              <a:rPr lang="en-US" sz="3200" i="1" smtClean="0">
                <a:solidFill>
                  <a:srgbClr val="CC0000"/>
                </a:solidFill>
                <a:ea typeface="ＭＳ Ｐゴシック" pitchFamily="34" charset="-128"/>
              </a:rPr>
              <a:t>User Agent</a:t>
            </a:r>
          </a:p>
          <a:p>
            <a:r>
              <a:rPr lang="en-US" sz="2400" smtClean="0">
                <a:ea typeface="ＭＳ Ｐゴシック" pitchFamily="34" charset="-128"/>
              </a:rPr>
              <a:t>a.k.a. 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mail reader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endParaRPr lang="en-US" altLang="ja-JP" sz="2400" smtClean="0">
              <a:ea typeface="ＭＳ Ｐゴシック" pitchFamily="34" charset="-128"/>
            </a:endParaRPr>
          </a:p>
          <a:p>
            <a:r>
              <a:rPr lang="en-US" sz="2400" smtClean="0">
                <a:ea typeface="ＭＳ Ｐゴシック" pitchFamily="34" charset="-128"/>
              </a:rPr>
              <a:t>composing, editing, reading mail messages</a:t>
            </a:r>
          </a:p>
          <a:p>
            <a:r>
              <a:rPr lang="en-US" sz="2400" smtClean="0">
                <a:ea typeface="ＭＳ Ｐゴシック" pitchFamily="34" charset="-128"/>
              </a:rPr>
              <a:t>e.g., Outlook, Thunderbird, iPhone mail client</a:t>
            </a:r>
          </a:p>
          <a:p>
            <a:r>
              <a:rPr lang="en-US" sz="2400" smtClean="0">
                <a:ea typeface="ＭＳ Ｐゴシック" pitchFamily="34" charset="-128"/>
              </a:rPr>
              <a:t>outgoing, incoming messages stored on server</a:t>
            </a:r>
          </a:p>
        </p:txBody>
      </p:sp>
      <p:sp>
        <p:nvSpPr>
          <p:cNvPr id="161797" name="Rectangle 280"/>
          <p:cNvSpPr>
            <a:spLocks noChangeArrowheads="1"/>
          </p:cNvSpPr>
          <p:nvPr/>
        </p:nvSpPr>
        <p:spPr bwMode="auto">
          <a:xfrm>
            <a:off x="6962775" y="628650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grpSp>
        <p:nvGrpSpPr>
          <p:cNvPr id="161798" name="Group 279"/>
          <p:cNvGrpSpPr>
            <a:grpSpLocks/>
          </p:cNvGrpSpPr>
          <p:nvPr/>
        </p:nvGrpSpPr>
        <p:grpSpPr bwMode="auto">
          <a:xfrm>
            <a:off x="7059613" y="576263"/>
            <a:ext cx="1736725" cy="955675"/>
            <a:chOff x="4458" y="3335"/>
            <a:chExt cx="1094" cy="602"/>
          </a:xfrm>
        </p:grpSpPr>
        <p:sp>
          <p:nvSpPr>
            <p:cNvPr id="161996" name="Text Box 263"/>
            <p:cNvSpPr txBox="1">
              <a:spLocks noChangeArrowheads="1"/>
            </p:cNvSpPr>
            <p:nvPr/>
          </p:nvSpPr>
          <p:spPr bwMode="auto">
            <a:xfrm>
              <a:off x="4680" y="3725"/>
              <a:ext cx="8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 mailbox</a:t>
              </a:r>
              <a:endParaRPr lang="en-US" sz="2400"/>
            </a:p>
          </p:txBody>
        </p:sp>
        <p:grpSp>
          <p:nvGrpSpPr>
            <p:cNvPr id="161997" name="Group 278"/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162000" name="Rectangle 264"/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2001" name="Line 265"/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002" name="Line 266"/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003" name="Line 267"/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004" name="Line 268"/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005" name="Line 269"/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006" name="Line 270"/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007" name="Line 271"/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1998" name="Rectangle 272"/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1999" name="Text Box 277"/>
            <p:cNvSpPr txBox="1">
              <a:spLocks noChangeArrowheads="1"/>
            </p:cNvSpPr>
            <p:nvPr/>
          </p:nvSpPr>
          <p:spPr bwMode="auto">
            <a:xfrm>
              <a:off x="4526" y="3335"/>
              <a:ext cx="102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outgoing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message queue</a:t>
              </a:r>
              <a:endParaRPr lang="en-US" sz="2400"/>
            </a:p>
          </p:txBody>
        </p:sp>
      </p:grpSp>
      <p:pic>
        <p:nvPicPr>
          <p:cNvPr id="161799" name="Picture 23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13" y="947738"/>
            <a:ext cx="31940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1800" name="Group 454"/>
          <p:cNvGrpSpPr>
            <a:grpSpLocks/>
          </p:cNvGrpSpPr>
          <p:nvPr/>
        </p:nvGrpSpPr>
        <p:grpSpPr bwMode="auto">
          <a:xfrm>
            <a:off x="4662488" y="1406525"/>
            <a:ext cx="4318000" cy="5118100"/>
            <a:chOff x="2937" y="886"/>
            <a:chExt cx="2720" cy="3224"/>
          </a:xfrm>
        </p:grpSpPr>
        <p:grpSp>
          <p:nvGrpSpPr>
            <p:cNvPr id="161801" name="Group 389"/>
            <p:cNvGrpSpPr>
              <a:grpSpLocks/>
            </p:cNvGrpSpPr>
            <p:nvPr/>
          </p:nvGrpSpPr>
          <p:grpSpPr bwMode="auto">
            <a:xfrm>
              <a:off x="4346" y="1756"/>
              <a:ext cx="301" cy="451"/>
              <a:chOff x="4140" y="429"/>
              <a:chExt cx="1425" cy="2396"/>
            </a:xfrm>
          </p:grpSpPr>
          <p:sp>
            <p:nvSpPr>
              <p:cNvPr id="161964" name="Freeform 39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65" name="Rectangle 391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66" name="Freeform 39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67" name="Freeform 39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68" name="Rectangle 394"/>
              <p:cNvSpPr>
                <a:spLocks noChangeArrowheads="1"/>
              </p:cNvSpPr>
              <p:nvPr/>
            </p:nvSpPr>
            <p:spPr bwMode="auto">
              <a:xfrm>
                <a:off x="4211" y="695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1969" name="Group 39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61994" name="AutoShape 396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995" name="AutoShape 397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5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1970" name="Rectangle 398"/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1971" name="Group 39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61992" name="AutoShape 40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993" name="AutoShape 401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9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1972" name="Rectangle 402"/>
              <p:cNvSpPr>
                <a:spLocks noChangeArrowheads="1"/>
              </p:cNvSpPr>
              <p:nvPr/>
            </p:nvSpPr>
            <p:spPr bwMode="auto">
              <a:xfrm>
                <a:off x="4216" y="135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73" name="Rectangle 403"/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2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1974" name="Group 40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61990" name="AutoShape 405"/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991" name="AutoShape 406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90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1975" name="Freeform 40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1976" name="Group 40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61988" name="AutoShape 409"/>
                <p:cNvSpPr>
                  <a:spLocks noChangeArrowheads="1"/>
                </p:cNvSpPr>
                <p:nvPr/>
              </p:nvSpPr>
              <p:spPr bwMode="auto">
                <a:xfrm>
                  <a:off x="629" y="2568"/>
                  <a:ext cx="70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989" name="AutoShape 410"/>
                <p:cNvSpPr>
                  <a:spLocks noChangeArrowheads="1"/>
                </p:cNvSpPr>
                <p:nvPr/>
              </p:nvSpPr>
              <p:spPr bwMode="auto">
                <a:xfrm>
                  <a:off x="634" y="2584"/>
                  <a:ext cx="67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1977" name="Rectangle 411"/>
              <p:cNvSpPr>
                <a:spLocks noChangeArrowheads="1"/>
              </p:cNvSpPr>
              <p:nvPr/>
            </p:nvSpPr>
            <p:spPr bwMode="auto">
              <a:xfrm>
                <a:off x="5248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78" name="Freeform 41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79" name="Freeform 41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80" name="Oval 414"/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81" name="Freeform 41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82" name="AutoShape 416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8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83" name="AutoShape 417"/>
              <p:cNvSpPr>
                <a:spLocks noChangeArrowheads="1"/>
              </p:cNvSpPr>
              <p:nvPr/>
            </p:nvSpPr>
            <p:spPr bwMode="auto">
              <a:xfrm>
                <a:off x="4206" y="2713"/>
                <a:ext cx="1070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84" name="Oval 418"/>
              <p:cNvSpPr>
                <a:spLocks noChangeArrowheads="1"/>
              </p:cNvSpPr>
              <p:nvPr/>
            </p:nvSpPr>
            <p:spPr bwMode="auto"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85" name="Oval 419"/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161986" name="Oval 420"/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87" name="Rectangle 421"/>
              <p:cNvSpPr>
                <a:spLocks noChangeArrowheads="1"/>
              </p:cNvSpPr>
              <p:nvPr/>
            </p:nvSpPr>
            <p:spPr bwMode="auto"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1802" name="Group 356"/>
            <p:cNvGrpSpPr>
              <a:grpSpLocks/>
            </p:cNvGrpSpPr>
            <p:nvPr/>
          </p:nvGrpSpPr>
          <p:grpSpPr bwMode="auto">
            <a:xfrm>
              <a:off x="3091" y="2634"/>
              <a:ext cx="301" cy="451"/>
              <a:chOff x="4140" y="429"/>
              <a:chExt cx="1425" cy="2396"/>
            </a:xfrm>
          </p:grpSpPr>
          <p:sp>
            <p:nvSpPr>
              <p:cNvPr id="161932" name="Freeform 35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33" name="Rectangle 358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34" name="Freeform 35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35" name="Freeform 36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36" name="Rectangle 361"/>
              <p:cNvSpPr>
                <a:spLocks noChangeArrowheads="1"/>
              </p:cNvSpPr>
              <p:nvPr/>
            </p:nvSpPr>
            <p:spPr bwMode="auto">
              <a:xfrm>
                <a:off x="4211" y="695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1937" name="Group 36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61962" name="AutoShape 363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963" name="AutoShape 364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5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1938" name="Rectangle 365"/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1939" name="Group 36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61960" name="AutoShape 36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961" name="AutoShape 368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9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1940" name="Rectangle 369"/>
              <p:cNvSpPr>
                <a:spLocks noChangeArrowheads="1"/>
              </p:cNvSpPr>
              <p:nvPr/>
            </p:nvSpPr>
            <p:spPr bwMode="auto">
              <a:xfrm>
                <a:off x="4216" y="135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41" name="Rectangle 370"/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2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1942" name="Group 37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61958" name="AutoShape 372"/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959" name="AutoShape 373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90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1943" name="Freeform 37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1944" name="Group 37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61956" name="AutoShape 376"/>
                <p:cNvSpPr>
                  <a:spLocks noChangeArrowheads="1"/>
                </p:cNvSpPr>
                <p:nvPr/>
              </p:nvSpPr>
              <p:spPr bwMode="auto">
                <a:xfrm>
                  <a:off x="629" y="2568"/>
                  <a:ext cx="70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957" name="AutoShape 377"/>
                <p:cNvSpPr>
                  <a:spLocks noChangeArrowheads="1"/>
                </p:cNvSpPr>
                <p:nvPr/>
              </p:nvSpPr>
              <p:spPr bwMode="auto">
                <a:xfrm>
                  <a:off x="634" y="2584"/>
                  <a:ext cx="67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1945" name="Rectangle 378"/>
              <p:cNvSpPr>
                <a:spLocks noChangeArrowheads="1"/>
              </p:cNvSpPr>
              <p:nvPr/>
            </p:nvSpPr>
            <p:spPr bwMode="auto">
              <a:xfrm>
                <a:off x="5248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46" name="Freeform 37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47" name="Freeform 38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48" name="Oval 381"/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49" name="Freeform 38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50" name="AutoShape 383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8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51" name="AutoShape 384"/>
              <p:cNvSpPr>
                <a:spLocks noChangeArrowheads="1"/>
              </p:cNvSpPr>
              <p:nvPr/>
            </p:nvSpPr>
            <p:spPr bwMode="auto">
              <a:xfrm>
                <a:off x="4206" y="2713"/>
                <a:ext cx="1070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52" name="Oval 385"/>
              <p:cNvSpPr>
                <a:spLocks noChangeArrowheads="1"/>
              </p:cNvSpPr>
              <p:nvPr/>
            </p:nvSpPr>
            <p:spPr bwMode="auto"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53" name="Oval 386"/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161954" name="Oval 387"/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55" name="Rectangle 388"/>
              <p:cNvSpPr>
                <a:spLocks noChangeArrowheads="1"/>
              </p:cNvSpPr>
              <p:nvPr/>
            </p:nvSpPr>
            <p:spPr bwMode="auto"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1803" name="Group 320"/>
            <p:cNvGrpSpPr>
              <a:grpSpLocks/>
            </p:cNvGrpSpPr>
            <p:nvPr/>
          </p:nvGrpSpPr>
          <p:grpSpPr bwMode="auto">
            <a:xfrm>
              <a:off x="3105" y="1159"/>
              <a:ext cx="301" cy="451"/>
              <a:chOff x="4140" y="429"/>
              <a:chExt cx="1425" cy="2396"/>
            </a:xfrm>
          </p:grpSpPr>
          <p:sp>
            <p:nvSpPr>
              <p:cNvPr id="161900" name="Freeform 32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1" name="Rectangle 322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02" name="Freeform 32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3" name="Freeform 32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4" name="Rectangle 325"/>
              <p:cNvSpPr>
                <a:spLocks noChangeArrowheads="1"/>
              </p:cNvSpPr>
              <p:nvPr/>
            </p:nvSpPr>
            <p:spPr bwMode="auto">
              <a:xfrm>
                <a:off x="4211" y="695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1905" name="Group 32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61930" name="AutoShape 327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931" name="AutoShape 328"/>
                <p:cNvSpPr>
                  <a:spLocks noChangeArrowheads="1"/>
                </p:cNvSpPr>
                <p:nvPr/>
              </p:nvSpPr>
              <p:spPr bwMode="auto">
                <a:xfrm>
                  <a:off x="634" y="2583"/>
                  <a:ext cx="685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1906" name="Rectangle 329"/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1907" name="Group 33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61928" name="AutoShape 33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929" name="AutoShape 332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9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1908" name="Rectangle 333"/>
              <p:cNvSpPr>
                <a:spLocks noChangeArrowheads="1"/>
              </p:cNvSpPr>
              <p:nvPr/>
            </p:nvSpPr>
            <p:spPr bwMode="auto">
              <a:xfrm>
                <a:off x="4216" y="135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09" name="Rectangle 334"/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2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1910" name="Group 33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61926" name="AutoShape 336"/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927" name="AutoShape 337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90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1911" name="Freeform 33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1912" name="Group 33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61924" name="AutoShape 340"/>
                <p:cNvSpPr>
                  <a:spLocks noChangeArrowheads="1"/>
                </p:cNvSpPr>
                <p:nvPr/>
              </p:nvSpPr>
              <p:spPr bwMode="auto">
                <a:xfrm>
                  <a:off x="629" y="2568"/>
                  <a:ext cx="70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925" name="AutoShape 341"/>
                <p:cNvSpPr>
                  <a:spLocks noChangeArrowheads="1"/>
                </p:cNvSpPr>
                <p:nvPr/>
              </p:nvSpPr>
              <p:spPr bwMode="auto">
                <a:xfrm>
                  <a:off x="634" y="2584"/>
                  <a:ext cx="672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1913" name="Rectangle 342"/>
              <p:cNvSpPr>
                <a:spLocks noChangeArrowheads="1"/>
              </p:cNvSpPr>
              <p:nvPr/>
            </p:nvSpPr>
            <p:spPr bwMode="auto">
              <a:xfrm>
                <a:off x="5248" y="429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14" name="Freeform 34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15" name="Freeform 34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16" name="Oval 345"/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17" name="Freeform 34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18" name="AutoShape 347"/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8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19" name="AutoShape 348"/>
              <p:cNvSpPr>
                <a:spLocks noChangeArrowheads="1"/>
              </p:cNvSpPr>
              <p:nvPr/>
            </p:nvSpPr>
            <p:spPr bwMode="auto">
              <a:xfrm>
                <a:off x="4206" y="2713"/>
                <a:ext cx="1070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20" name="Oval 349"/>
              <p:cNvSpPr>
                <a:spLocks noChangeArrowheads="1"/>
              </p:cNvSpPr>
              <p:nvPr/>
            </p:nvSpPr>
            <p:spPr bwMode="auto">
              <a:xfrm>
                <a:off x="4306" y="2384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21" name="Oval 350"/>
              <p:cNvSpPr>
                <a:spLocks noChangeArrowheads="1"/>
              </p:cNvSpPr>
              <p:nvPr/>
            </p:nvSpPr>
            <p:spPr bwMode="auto">
              <a:xfrm>
                <a:off x="4486" y="2384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161922" name="Oval 351"/>
              <p:cNvSpPr>
                <a:spLocks noChangeArrowheads="1"/>
              </p:cNvSpPr>
              <p:nvPr/>
            </p:nvSpPr>
            <p:spPr bwMode="auto">
              <a:xfrm>
                <a:off x="4661" y="2379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923" name="Rectangle 352"/>
              <p:cNvSpPr>
                <a:spLocks noChangeArrowheads="1"/>
              </p:cNvSpPr>
              <p:nvPr/>
            </p:nvSpPr>
            <p:spPr bwMode="auto">
              <a:xfrm>
                <a:off x="5063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1804" name="Line 9"/>
            <p:cNvSpPr>
              <a:spLocks noChangeShapeType="1"/>
            </p:cNvSpPr>
            <p:nvPr/>
          </p:nvSpPr>
          <p:spPr bwMode="auto">
            <a:xfrm>
              <a:off x="3734" y="1642"/>
              <a:ext cx="708" cy="49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1805" name="Group 19"/>
            <p:cNvGrpSpPr>
              <a:grpSpLocks/>
            </p:cNvGrpSpPr>
            <p:nvPr/>
          </p:nvGrpSpPr>
          <p:grpSpPr bwMode="auto">
            <a:xfrm>
              <a:off x="4466" y="1881"/>
              <a:ext cx="510" cy="661"/>
              <a:chOff x="4296" y="2627"/>
              <a:chExt cx="510" cy="661"/>
            </a:xfrm>
          </p:grpSpPr>
          <p:sp>
            <p:nvSpPr>
              <p:cNvPr id="161885" name="Rectangle 20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86" name="Text Box 21"/>
              <p:cNvSpPr txBox="1">
                <a:spLocks noChangeArrowheads="1"/>
              </p:cNvSpPr>
              <p:nvPr/>
            </p:nvSpPr>
            <p:spPr bwMode="auto">
              <a:xfrm>
                <a:off x="4304" y="2627"/>
                <a:ext cx="47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 sz="2400"/>
              </a:p>
            </p:txBody>
          </p:sp>
          <p:sp>
            <p:nvSpPr>
              <p:cNvPr id="161887" name="Rectangle 22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88" name="Line 23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89" name="Line 24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90" name="Line 25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91" name="Line 26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92" name="Line 27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93" name="Line 28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94" name="Line 29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95" name="Rectangle 30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96" name="Rectangle 31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97" name="Rectangle 32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98" name="Rectangle 33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99" name="Rectangle 34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161806" name="Group 60"/>
            <p:cNvGrpSpPr>
              <a:grpSpLocks/>
            </p:cNvGrpSpPr>
            <p:nvPr/>
          </p:nvGrpSpPr>
          <p:grpSpPr bwMode="auto">
            <a:xfrm>
              <a:off x="3206" y="2763"/>
              <a:ext cx="510" cy="661"/>
              <a:chOff x="4296" y="2627"/>
              <a:chExt cx="510" cy="661"/>
            </a:xfrm>
          </p:grpSpPr>
          <p:sp>
            <p:nvSpPr>
              <p:cNvPr id="161870" name="Rectangle 61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71" name="Text Box 62"/>
              <p:cNvSpPr txBox="1">
                <a:spLocks noChangeArrowheads="1"/>
              </p:cNvSpPr>
              <p:nvPr/>
            </p:nvSpPr>
            <p:spPr bwMode="auto">
              <a:xfrm>
                <a:off x="4304" y="2627"/>
                <a:ext cx="47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 sz="2400"/>
              </a:p>
            </p:txBody>
          </p:sp>
          <p:sp>
            <p:nvSpPr>
              <p:cNvPr id="161872" name="Rectangle 63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73" name="Line 64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74" name="Line 65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75" name="Line 66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76" name="Line 67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77" name="Line 68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78" name="Line 69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79" name="Line 70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80" name="Rectangle 71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81" name="Rectangle 72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82" name="Rectangle 73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83" name="Rectangle 74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84" name="Rectangle 75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grpSp>
          <p:nvGrpSpPr>
            <p:cNvPr id="161807" name="Group 96"/>
            <p:cNvGrpSpPr>
              <a:grpSpLocks/>
            </p:cNvGrpSpPr>
            <p:nvPr/>
          </p:nvGrpSpPr>
          <p:grpSpPr bwMode="auto">
            <a:xfrm>
              <a:off x="3206" y="1347"/>
              <a:ext cx="510" cy="661"/>
              <a:chOff x="4296" y="2627"/>
              <a:chExt cx="510" cy="661"/>
            </a:xfrm>
          </p:grpSpPr>
          <p:sp>
            <p:nvSpPr>
              <p:cNvPr id="161855" name="Rectangle 97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56" name="Text Box 98"/>
              <p:cNvSpPr txBox="1">
                <a:spLocks noChangeArrowheads="1"/>
              </p:cNvSpPr>
              <p:nvPr/>
            </p:nvSpPr>
            <p:spPr bwMode="auto">
              <a:xfrm>
                <a:off x="4304" y="2627"/>
                <a:ext cx="47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server</a:t>
                </a:r>
                <a:endParaRPr lang="en-US" sz="2400"/>
              </a:p>
            </p:txBody>
          </p:sp>
          <p:sp>
            <p:nvSpPr>
              <p:cNvPr id="161857" name="Rectangle 99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58" name="Line 100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59" name="Line 101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60" name="Line 102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61" name="Line 103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62" name="Line 104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63" name="Line 105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64" name="Line 106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65" name="Rectangle 107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66" name="Rectangle 108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67" name="Rectangle 109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68" name="Rectangle 110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69" name="Rectangle 111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  <p:sp>
          <p:nvSpPr>
            <p:cNvPr id="161808" name="Line 117"/>
            <p:cNvSpPr>
              <a:spLocks noChangeShapeType="1"/>
            </p:cNvSpPr>
            <p:nvPr/>
          </p:nvSpPr>
          <p:spPr bwMode="auto">
            <a:xfrm flipV="1">
              <a:off x="3734" y="2350"/>
              <a:ext cx="708" cy="6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9" name="Line 118"/>
            <p:cNvSpPr>
              <a:spLocks noChangeShapeType="1"/>
            </p:cNvSpPr>
            <p:nvPr/>
          </p:nvSpPr>
          <p:spPr bwMode="auto">
            <a:xfrm flipH="1" flipV="1">
              <a:off x="3266" y="2020"/>
              <a:ext cx="0" cy="78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1810" name="Group 119"/>
            <p:cNvGrpSpPr>
              <a:grpSpLocks/>
            </p:cNvGrpSpPr>
            <p:nvPr/>
          </p:nvGrpSpPr>
          <p:grpSpPr bwMode="auto">
            <a:xfrm>
              <a:off x="3795" y="2535"/>
              <a:ext cx="650" cy="288"/>
              <a:chOff x="3745" y="2537"/>
              <a:chExt cx="650" cy="288"/>
            </a:xfrm>
          </p:grpSpPr>
          <p:sp>
            <p:nvSpPr>
              <p:cNvPr id="161853" name="Rectangle 120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54" name="Text Box 121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rgbClr val="CC0000"/>
                    </a:solidFill>
                  </a:rPr>
                  <a:t>SMTP</a:t>
                </a:r>
              </a:p>
            </p:txBody>
          </p:sp>
        </p:grpSp>
        <p:grpSp>
          <p:nvGrpSpPr>
            <p:cNvPr id="161811" name="Group 122"/>
            <p:cNvGrpSpPr>
              <a:grpSpLocks/>
            </p:cNvGrpSpPr>
            <p:nvPr/>
          </p:nvGrpSpPr>
          <p:grpSpPr bwMode="auto">
            <a:xfrm>
              <a:off x="3771" y="1743"/>
              <a:ext cx="650" cy="288"/>
              <a:chOff x="3745" y="2537"/>
              <a:chExt cx="650" cy="288"/>
            </a:xfrm>
          </p:grpSpPr>
          <p:sp>
            <p:nvSpPr>
              <p:cNvPr id="161851" name="Rectangle 123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52" name="Text Box 124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rgbClr val="CC0000"/>
                    </a:solidFill>
                  </a:rPr>
                  <a:t>SMTP</a:t>
                </a:r>
              </a:p>
            </p:txBody>
          </p:sp>
        </p:grpSp>
        <p:grpSp>
          <p:nvGrpSpPr>
            <p:cNvPr id="161812" name="Group 125"/>
            <p:cNvGrpSpPr>
              <a:grpSpLocks/>
            </p:cNvGrpSpPr>
            <p:nvPr/>
          </p:nvGrpSpPr>
          <p:grpSpPr bwMode="auto">
            <a:xfrm>
              <a:off x="2937" y="2193"/>
              <a:ext cx="650" cy="288"/>
              <a:chOff x="3745" y="2537"/>
              <a:chExt cx="650" cy="288"/>
            </a:xfrm>
          </p:grpSpPr>
          <p:sp>
            <p:nvSpPr>
              <p:cNvPr id="161849" name="Rectangle 126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50" name="Text Box 127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400">
                    <a:solidFill>
                      <a:srgbClr val="CC0000"/>
                    </a:solidFill>
                  </a:rPr>
                  <a:t>SMTP</a:t>
                </a:r>
              </a:p>
            </p:txBody>
          </p:sp>
        </p:grpSp>
        <p:grpSp>
          <p:nvGrpSpPr>
            <p:cNvPr id="161813" name="Group 423"/>
            <p:cNvGrpSpPr>
              <a:grpSpLocks/>
            </p:cNvGrpSpPr>
            <p:nvPr/>
          </p:nvGrpSpPr>
          <p:grpSpPr bwMode="auto">
            <a:xfrm>
              <a:off x="3587" y="886"/>
              <a:ext cx="575" cy="664"/>
              <a:chOff x="3574" y="550"/>
              <a:chExt cx="575" cy="664"/>
            </a:xfrm>
          </p:grpSpPr>
          <p:grpSp>
            <p:nvGrpSpPr>
              <p:cNvPr id="161844" name="Group 353"/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161847" name="Picture 35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1848" name="Freeform 35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5595 w 356"/>
                    <a:gd name="T3" fmla="*/ 341 h 368"/>
                    <a:gd name="T4" fmla="*/ 6638 w 356"/>
                    <a:gd name="T5" fmla="*/ 7113 h 368"/>
                    <a:gd name="T6" fmla="*/ 1463 w 356"/>
                    <a:gd name="T7" fmla="*/ 889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61845" name="Rectangle 115"/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46" name="Text Box 116"/>
              <p:cNvSpPr txBox="1">
                <a:spLocks noChangeArrowheads="1"/>
              </p:cNvSpPr>
              <p:nvPr/>
            </p:nvSpPr>
            <p:spPr bwMode="auto">
              <a:xfrm>
                <a:off x="3574" y="550"/>
                <a:ext cx="436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 sz="2400"/>
              </a:p>
            </p:txBody>
          </p:sp>
        </p:grpSp>
        <p:grpSp>
          <p:nvGrpSpPr>
            <p:cNvPr id="161814" name="Group 424"/>
            <p:cNvGrpSpPr>
              <a:grpSpLocks/>
            </p:cNvGrpSpPr>
            <p:nvPr/>
          </p:nvGrpSpPr>
          <p:grpSpPr bwMode="auto">
            <a:xfrm>
              <a:off x="4870" y="1400"/>
              <a:ext cx="575" cy="664"/>
              <a:chOff x="3574" y="550"/>
              <a:chExt cx="575" cy="664"/>
            </a:xfrm>
          </p:grpSpPr>
          <p:grpSp>
            <p:nvGrpSpPr>
              <p:cNvPr id="161839" name="Group 425"/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161842" name="Picture 426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1843" name="Freeform 427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5595 w 356"/>
                    <a:gd name="T3" fmla="*/ 341 h 368"/>
                    <a:gd name="T4" fmla="*/ 6638 w 356"/>
                    <a:gd name="T5" fmla="*/ 7113 h 368"/>
                    <a:gd name="T6" fmla="*/ 1463 w 356"/>
                    <a:gd name="T7" fmla="*/ 889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61840" name="Rectangle 115"/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41" name="Text Box 116"/>
              <p:cNvSpPr txBox="1">
                <a:spLocks noChangeArrowheads="1"/>
              </p:cNvSpPr>
              <p:nvPr/>
            </p:nvSpPr>
            <p:spPr bwMode="auto">
              <a:xfrm>
                <a:off x="3574" y="550"/>
                <a:ext cx="436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 sz="2400"/>
              </a:p>
            </p:txBody>
          </p:sp>
        </p:grpSp>
        <p:grpSp>
          <p:nvGrpSpPr>
            <p:cNvPr id="161815" name="Group 430"/>
            <p:cNvGrpSpPr>
              <a:grpSpLocks/>
            </p:cNvGrpSpPr>
            <p:nvPr/>
          </p:nvGrpSpPr>
          <p:grpSpPr bwMode="auto">
            <a:xfrm>
              <a:off x="5082" y="1880"/>
              <a:ext cx="575" cy="664"/>
              <a:chOff x="3574" y="550"/>
              <a:chExt cx="575" cy="664"/>
            </a:xfrm>
          </p:grpSpPr>
          <p:grpSp>
            <p:nvGrpSpPr>
              <p:cNvPr id="161834" name="Group 431"/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161837" name="Picture 432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1838" name="Freeform 433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5595 w 356"/>
                    <a:gd name="T3" fmla="*/ 341 h 368"/>
                    <a:gd name="T4" fmla="*/ 6638 w 356"/>
                    <a:gd name="T5" fmla="*/ 7113 h 368"/>
                    <a:gd name="T6" fmla="*/ 1463 w 356"/>
                    <a:gd name="T7" fmla="*/ 889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61835" name="Rectangle 115"/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36" name="Text Box 116"/>
              <p:cNvSpPr txBox="1">
                <a:spLocks noChangeArrowheads="1"/>
              </p:cNvSpPr>
              <p:nvPr/>
            </p:nvSpPr>
            <p:spPr bwMode="auto">
              <a:xfrm>
                <a:off x="3574" y="550"/>
                <a:ext cx="436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 sz="2400"/>
              </a:p>
            </p:txBody>
          </p:sp>
        </p:grpSp>
        <p:grpSp>
          <p:nvGrpSpPr>
            <p:cNvPr id="161816" name="Group 436"/>
            <p:cNvGrpSpPr>
              <a:grpSpLocks/>
            </p:cNvGrpSpPr>
            <p:nvPr/>
          </p:nvGrpSpPr>
          <p:grpSpPr bwMode="auto">
            <a:xfrm>
              <a:off x="4999" y="2540"/>
              <a:ext cx="575" cy="664"/>
              <a:chOff x="3574" y="550"/>
              <a:chExt cx="575" cy="664"/>
            </a:xfrm>
          </p:grpSpPr>
          <p:grpSp>
            <p:nvGrpSpPr>
              <p:cNvPr id="161829" name="Group 437"/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161832" name="Picture 438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1833" name="Freeform 439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5595 w 356"/>
                    <a:gd name="T3" fmla="*/ 341 h 368"/>
                    <a:gd name="T4" fmla="*/ 6638 w 356"/>
                    <a:gd name="T5" fmla="*/ 7113 h 368"/>
                    <a:gd name="T6" fmla="*/ 1463 w 356"/>
                    <a:gd name="T7" fmla="*/ 889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61830" name="Rectangle 115"/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31" name="Text Box 116"/>
              <p:cNvSpPr txBox="1">
                <a:spLocks noChangeArrowheads="1"/>
              </p:cNvSpPr>
              <p:nvPr/>
            </p:nvSpPr>
            <p:spPr bwMode="auto">
              <a:xfrm>
                <a:off x="3574" y="550"/>
                <a:ext cx="436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 sz="2400"/>
              </a:p>
            </p:txBody>
          </p:sp>
        </p:grpSp>
        <p:grpSp>
          <p:nvGrpSpPr>
            <p:cNvPr id="161817" name="Group 442"/>
            <p:cNvGrpSpPr>
              <a:grpSpLocks/>
            </p:cNvGrpSpPr>
            <p:nvPr/>
          </p:nvGrpSpPr>
          <p:grpSpPr bwMode="auto">
            <a:xfrm>
              <a:off x="3354" y="3446"/>
              <a:ext cx="575" cy="664"/>
              <a:chOff x="3574" y="550"/>
              <a:chExt cx="575" cy="664"/>
            </a:xfrm>
          </p:grpSpPr>
          <p:grpSp>
            <p:nvGrpSpPr>
              <p:cNvPr id="161824" name="Group 443"/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161827" name="Picture 444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1828" name="Freeform 445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5595 w 356"/>
                    <a:gd name="T3" fmla="*/ 341 h 368"/>
                    <a:gd name="T4" fmla="*/ 6638 w 356"/>
                    <a:gd name="T5" fmla="*/ 7113 h 368"/>
                    <a:gd name="T6" fmla="*/ 1463 w 356"/>
                    <a:gd name="T7" fmla="*/ 889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61825" name="Rectangle 115"/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26" name="Text Box 116"/>
              <p:cNvSpPr txBox="1">
                <a:spLocks noChangeArrowheads="1"/>
              </p:cNvSpPr>
              <p:nvPr/>
            </p:nvSpPr>
            <p:spPr bwMode="auto">
              <a:xfrm>
                <a:off x="3574" y="550"/>
                <a:ext cx="436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 sz="2400"/>
              </a:p>
            </p:txBody>
          </p:sp>
        </p:grpSp>
        <p:grpSp>
          <p:nvGrpSpPr>
            <p:cNvPr id="161818" name="Group 448"/>
            <p:cNvGrpSpPr>
              <a:grpSpLocks/>
            </p:cNvGrpSpPr>
            <p:nvPr/>
          </p:nvGrpSpPr>
          <p:grpSpPr bwMode="auto">
            <a:xfrm>
              <a:off x="3813" y="3056"/>
              <a:ext cx="575" cy="664"/>
              <a:chOff x="3574" y="550"/>
              <a:chExt cx="575" cy="664"/>
            </a:xfrm>
          </p:grpSpPr>
          <p:grpSp>
            <p:nvGrpSpPr>
              <p:cNvPr id="161819" name="Group 449"/>
              <p:cNvGrpSpPr>
                <a:grpSpLocks/>
              </p:cNvGrpSpPr>
              <p:nvPr/>
            </p:nvGrpSpPr>
            <p:grpSpPr bwMode="auto">
              <a:xfrm>
                <a:off x="3588" y="692"/>
                <a:ext cx="561" cy="522"/>
                <a:chOff x="-44" y="1473"/>
                <a:chExt cx="981" cy="1105"/>
              </a:xfrm>
            </p:grpSpPr>
            <p:pic>
              <p:nvPicPr>
                <p:cNvPr id="161822" name="Picture 4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1823" name="Freeform 4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5595 w 356"/>
                    <a:gd name="T3" fmla="*/ 341 h 368"/>
                    <a:gd name="T4" fmla="*/ 6638 w 356"/>
                    <a:gd name="T5" fmla="*/ 7113 h 368"/>
                    <a:gd name="T6" fmla="*/ 1463 w 356"/>
                    <a:gd name="T7" fmla="*/ 889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61820" name="Rectangle 115"/>
              <p:cNvSpPr>
                <a:spLocks noChangeArrowheads="1"/>
              </p:cNvSpPr>
              <p:nvPr/>
            </p:nvSpPr>
            <p:spPr bwMode="auto">
              <a:xfrm>
                <a:off x="3611" y="576"/>
                <a:ext cx="381" cy="33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161821" name="Text Box 116"/>
              <p:cNvSpPr txBox="1">
                <a:spLocks noChangeArrowheads="1"/>
              </p:cNvSpPr>
              <p:nvPr/>
            </p:nvSpPr>
            <p:spPr bwMode="auto">
              <a:xfrm>
                <a:off x="3574" y="550"/>
                <a:ext cx="436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user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/>
                  <a:t>agent</a:t>
                </a:r>
                <a:endParaRPr lang="en-US" sz="2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7270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E22F39F3-CFF0-46AC-817D-C100118C9B79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72707" name="Group 1037"/>
          <p:cNvGrpSpPr>
            <a:grpSpLocks/>
          </p:cNvGrpSpPr>
          <p:nvPr/>
        </p:nvGrpSpPr>
        <p:grpSpPr bwMode="auto">
          <a:xfrm>
            <a:off x="5124450" y="1257300"/>
            <a:ext cx="3540125" cy="4545013"/>
            <a:chOff x="3277" y="974"/>
            <a:chExt cx="2230" cy="2863"/>
          </a:xfrm>
        </p:grpSpPr>
        <p:sp>
          <p:nvSpPr>
            <p:cNvPr id="72740" name="Freeform 1038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0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41" name="Group 1039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73116" name="Rectangle 1040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17" name="AutoShape 1041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72742" name="Freeform 1042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3" name="Line 1043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4" name="Line 1044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5" name="Line 1045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46" name="Line 1047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7" name="Line 1048"/>
            <p:cNvSpPr>
              <a:spLocks noChangeShapeType="1"/>
            </p:cNvSpPr>
            <p:nvPr/>
          </p:nvSpPr>
          <p:spPr bwMode="auto">
            <a:xfrm flipV="1">
              <a:off x="3680" y="3155"/>
              <a:ext cx="248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8" name="Line 1051"/>
            <p:cNvSpPr>
              <a:spLocks noChangeShapeType="1"/>
            </p:cNvSpPr>
            <p:nvPr/>
          </p:nvSpPr>
          <p:spPr bwMode="auto">
            <a:xfrm flipH="1">
              <a:off x="3948" y="3208"/>
              <a:ext cx="96" cy="1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49" name="Line 1052"/>
            <p:cNvSpPr>
              <a:spLocks noChangeShapeType="1"/>
            </p:cNvSpPr>
            <p:nvPr/>
          </p:nvSpPr>
          <p:spPr bwMode="auto">
            <a:xfrm flipH="1" flipV="1">
              <a:off x="4144" y="3212"/>
              <a:ext cx="53" cy="11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0" name="Line 1053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1" name="Line 1054"/>
            <p:cNvSpPr>
              <a:spLocks noChangeShapeType="1"/>
            </p:cNvSpPr>
            <p:nvPr/>
          </p:nvSpPr>
          <p:spPr bwMode="auto">
            <a:xfrm>
              <a:off x="3898" y="3025"/>
              <a:ext cx="56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2" name="Line 1055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3" name="Line 1056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54" name="Group 1057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73114" name="Picture 1058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115" name="Picture 1059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2755" name="Freeform 1060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6" name="Freeform 1061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7" name="Line 1062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8" name="Line 1063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59" name="Line 1064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0" name="Line 1065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1" name="Line 1066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2" name="Line 1067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3" name="Line 1068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4" name="Line 1069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5" name="Line 1070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6" name="Line 1071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7" name="Line 1072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8" name="Line 1073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69" name="Line 1074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0" name="Line 1075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1" name="Line 1076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2" name="Line 1077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73" name="Line 1078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74" name="Group 1079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73097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098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099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100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101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102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103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104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105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106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107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108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109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110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111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112" name="Oval 1095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3113" name="Picture 1096" descr="cell_tower_radiation_gra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2775" name="Group 1097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73088" name="Line 1098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89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90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91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3092" name="Group 1102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73095" name="Freeform 11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96" name="Freeform 11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093" name="Line 1105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94" name="Line 1106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76" name="Group 1107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7308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8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8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3083" name="Group 11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3086" name="Freeform 11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87" name="Freeform 11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084" name="Line 11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85" name="Line 11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77" name="Group 1116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7307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7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7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3075" name="Group 112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3078" name="Freeform 112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79" name="Freeform 112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076" name="Line 112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77" name="Line 112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78" name="Group 1125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7306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6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6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3067" name="Group 11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3070" name="Freeform 11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71" name="Freeform 11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068" name="Line 11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69" name="Line 11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79" name="Group 1134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7305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5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5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3059" name="Group 113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3062" name="Freeform 113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63" name="Freeform 114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060" name="Line 114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61" name="Line 114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80" name="Group 1143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7304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4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5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3051" name="Group 114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3054" name="Freeform 11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55" name="Freeform 11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052" name="Line 115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53" name="Line 115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781" name="Line 1152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82" name="Group 1153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7304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4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4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3043" name="Group 115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3046" name="Freeform 115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47" name="Freeform 115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044" name="Line 116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45" name="Line 116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83" name="Group 1162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303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3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3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3035" name="Group 116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3038" name="Freeform 116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39" name="Freeform 116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036" name="Line 116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37" name="Line 117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84" name="Group 1171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7302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2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2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3027" name="Group 117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3030" name="Freeform 117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31" name="Freeform 117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028" name="Line 117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29" name="Line 117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85" name="Group 1180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7301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1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1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3019" name="Group 118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3022" name="Freeform 118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23" name="Freeform 118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020" name="Line 118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21" name="Line 118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86" name="Group 1189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7300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0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1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3011" name="Group 119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3014" name="Freeform 119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15" name="Freeform 119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012" name="Line 119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13" name="Line 119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87" name="Group 1198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7300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0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300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3003" name="Group 120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3006" name="Freeform 12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07" name="Freeform 12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3004" name="Line 120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05" name="Line 120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788" name="Group 1207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72986" name="Group 1208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72988" name="Freeform 1209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89" name="Freeform 1210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90" name="Freeform 1211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91" name="Freeform 1212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92" name="Freeform 1213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93" name="Freeform 1214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94" name="Freeform 1215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95" name="Freeform 1216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96" name="Freeform 1217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97" name="Freeform 1218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98" name="Freeform 1219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99" name="Freeform 1220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72987" name="Picture 1221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2789" name="Group 1222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72972" name="Group 1223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72974" name="Freeform 1224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75" name="Freeform 1225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76" name="Freeform 1226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77" name="Freeform 1227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78" name="Freeform 1228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79" name="Freeform 1229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80" name="Freeform 1230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81" name="Freeform 1231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82" name="Freeform 1232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83" name="Freeform 1233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84" name="Freeform 1234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85" name="Freeform 1235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72973" name="Picture 1236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2790" name="Line 1237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791" name="Group 1238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72970" name="Picture 12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971" name="Freeform 124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2792" name="Group 1241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72968" name="Picture 12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969" name="Freeform 124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2793" name="Group 1244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72966" name="Picture 12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967" name="Freeform 124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2794" name="Group 1247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72964" name="Picture 12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965" name="Freeform 124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72795" name="Picture 1250" descr="car_icon_small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2796" name="Group 1251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72962" name="Picture 1252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963" name="Picture 1253" descr="antenna_radiation_stylized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2797" name="Group 1254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72930" name="Freeform 125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1" name="Rectangle 125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32" name="Freeform 125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3" name="Freeform 125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4" name="Rectangle 1259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935" name="Group 126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2960" name="AutoShape 126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61" name="AutoShape 1262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936" name="Rectangle 1263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937" name="Group 126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2958" name="AutoShape 1265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59" name="AutoShape 1266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938" name="Rectangle 1267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39" name="Rectangle 1268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940" name="Group 126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2956" name="AutoShape 1270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57" name="AutoShape 127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941" name="Freeform 127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942" name="Group 127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2954" name="AutoShape 1274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55" name="AutoShape 1275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943" name="Rectangle 1276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44" name="Freeform 127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5" name="Freeform 127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6" name="Oval 1279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47" name="Freeform 128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8" name="AutoShape 1281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49" name="AutoShape 1282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50" name="Oval 1283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51" name="Oval 1284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72952" name="Oval 1285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53" name="Rectangle 1286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798" name="Group 1287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72898" name="Freeform 128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99" name="Rectangle 128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00" name="Freeform 129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01" name="Freeform 129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02" name="Rectangle 129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903" name="Group 129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2928" name="AutoShape 129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29" name="AutoShape 129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904" name="Rectangle 129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905" name="Group 129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2926" name="AutoShape 129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27" name="AutoShape 129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906" name="Rectangle 130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07" name="Rectangle 130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2908" name="Group 130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2924" name="AutoShape 1303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25" name="AutoShape 130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909" name="Freeform 130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910" name="Group 130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2922" name="AutoShape 130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923" name="AutoShape 130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911" name="Rectangle 130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12" name="Freeform 131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13" name="Freeform 131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14" name="Oval 131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15" name="Freeform 131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16" name="AutoShape 131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17" name="AutoShape 131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18" name="Oval 131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19" name="Oval 131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72920" name="Oval 131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21" name="Rectangle 131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799" name="Group 1320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72875" name="Picture 1321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876" name="Picture 1322" descr="laptop_keyboard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877" name="Freeform 1323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2878" name="Picture 1324" descr="screen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879" name="Freeform 1325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0" name="Freeform 1326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1" name="Freeform 1327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2" name="Freeform 1328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3" name="Freeform 1329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4" name="Freeform 1330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885" name="Group 1331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2892" name="Freeform 1332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93" name="Freeform 1333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94" name="Freeform 1334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95" name="Freeform 1335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96" name="Freeform 1336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97" name="Freeform 1337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886" name="Freeform 1338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7" name="Freeform 1339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8" name="Freeform 1340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89" name="Freeform 1341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90" name="Freeform 1342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91" name="Freeform 1343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800" name="Group 1344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72852" name="Picture 1345" descr="antenna_stylized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853" name="Picture 1346" descr="laptop_keyboar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854" name="Freeform 134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2855" name="Picture 1348" descr="screen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856" name="Freeform 134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57" name="Freeform 135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58" name="Freeform 135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59" name="Freeform 135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0" name="Freeform 135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1" name="Freeform 135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862" name="Group 135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2869" name="Freeform 135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70" name="Freeform 135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71" name="Freeform 135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72" name="Freeform 135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73" name="Freeform 136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74" name="Freeform 136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863" name="Freeform 136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4" name="Freeform 136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5" name="Freeform 136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6" name="Freeform 136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7" name="Freeform 136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8" name="Freeform 136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801" name="Group 1368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72829" name="Picture 1369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830" name="Picture 1370" descr="laptop_keyboard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831" name="Freeform 1371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2832" name="Picture 1372" descr="screen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833" name="Freeform 1373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4" name="Freeform 1374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5" name="Freeform 1375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6" name="Freeform 1376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7" name="Freeform 1377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8" name="Freeform 1378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839" name="Group 1379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2846" name="Freeform 1380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47" name="Freeform 1381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48" name="Freeform 1382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49" name="Freeform 1383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50" name="Freeform 1384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51" name="Freeform 1385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840" name="Freeform 1386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1" name="Freeform 1387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2" name="Freeform 1388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3" name="Freeform 1389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4" name="Freeform 1390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5" name="Freeform 1391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802" name="Group 1392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72827" name="Picture 139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828" name="Freeform 139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2803" name="Group 1395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72804" name="Picture 1396" descr="antenna_stylized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805" name="Picture 1397" descr="laptop_keyboar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806" name="Freeform 139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2807" name="Picture 1399" descr="screen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808" name="Freeform 140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9" name="Freeform 140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0" name="Freeform 140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1" name="Freeform 140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2" name="Freeform 140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3" name="Freeform 140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814" name="Group 140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2821" name="Freeform 140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22" name="Freeform 140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23" name="Freeform 140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24" name="Freeform 141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25" name="Freeform 141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26" name="Freeform 141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815" name="Freeform 141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6" name="Freeform 141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7" name="Freeform 141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8" name="Freeform 141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9" name="Freeform 141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20" name="Freeform 141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5729" name="Line 913"/>
          <p:cNvSpPr>
            <a:spLocks noChangeShapeType="1"/>
          </p:cNvSpPr>
          <p:nvPr/>
        </p:nvSpPr>
        <p:spPr bwMode="auto">
          <a:xfrm>
            <a:off x="6850063" y="3786188"/>
            <a:ext cx="1290637" cy="541337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2709" name="Picture 616" descr="underline_base"/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17513" y="850900"/>
            <a:ext cx="5027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727" name="Line 911"/>
          <p:cNvSpPr>
            <a:spLocks noChangeShapeType="1"/>
          </p:cNvSpPr>
          <p:nvPr/>
        </p:nvSpPr>
        <p:spPr bwMode="auto">
          <a:xfrm>
            <a:off x="6945313" y="660400"/>
            <a:ext cx="1700212" cy="338613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5275" y="0"/>
            <a:ext cx="8382000" cy="104140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Creating a network app</a:t>
            </a:r>
          </a:p>
        </p:txBody>
      </p:sp>
      <p:sp>
        <p:nvSpPr>
          <p:cNvPr id="727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3875" y="1116013"/>
            <a:ext cx="4191000" cy="5114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write programs that:</a:t>
            </a:r>
          </a:p>
          <a:p>
            <a:r>
              <a:rPr lang="en-US" sz="2400" smtClean="0">
                <a:ea typeface="ＭＳ Ｐゴシック" pitchFamily="34" charset="-128"/>
              </a:rPr>
              <a:t>run on (different) </a:t>
            </a:r>
            <a:r>
              <a:rPr lang="en-US" sz="2400" i="1" smtClean="0">
                <a:ea typeface="ＭＳ Ｐゴシック" pitchFamily="34" charset="-128"/>
              </a:rPr>
              <a:t>end systems</a:t>
            </a:r>
          </a:p>
          <a:p>
            <a:r>
              <a:rPr lang="en-US" sz="2400" smtClean="0">
                <a:ea typeface="ＭＳ Ｐゴシック" pitchFamily="34" charset="-128"/>
              </a:rPr>
              <a:t>communicate over network</a:t>
            </a:r>
          </a:p>
          <a:p>
            <a:r>
              <a:rPr lang="en-US" sz="2400" smtClean="0">
                <a:ea typeface="ＭＳ Ｐゴシック" pitchFamily="34" charset="-128"/>
              </a:rPr>
              <a:t>e.g., web server software communicates with browser software</a:t>
            </a:r>
          </a:p>
          <a:p>
            <a:pPr>
              <a:spcBef>
                <a:spcPct val="80000"/>
              </a:spcBef>
              <a:buFont typeface="Wingdings" pitchFamily="2" charset="2"/>
              <a:buNone/>
            </a:pP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no need to write software for network-core devices</a:t>
            </a:r>
          </a:p>
          <a:p>
            <a:r>
              <a:rPr lang="en-US" sz="2400" smtClean="0">
                <a:ea typeface="ＭＳ Ｐゴシック" pitchFamily="34" charset="-128"/>
              </a:rPr>
              <a:t>network-core devices do not run user applications </a:t>
            </a:r>
          </a:p>
          <a:p>
            <a:r>
              <a:rPr lang="en-US" sz="2400" smtClean="0">
                <a:ea typeface="ＭＳ Ｐゴシック" pitchFamily="34" charset="-128"/>
              </a:rPr>
              <a:t>applications on end systems  allows for rapid app development, propagation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pSp>
        <p:nvGrpSpPr>
          <p:cNvPr id="35725" name="Group 618"/>
          <p:cNvGrpSpPr>
            <a:grpSpLocks/>
          </p:cNvGrpSpPr>
          <p:nvPr/>
        </p:nvGrpSpPr>
        <p:grpSpPr bwMode="auto">
          <a:xfrm>
            <a:off x="5857875" y="503238"/>
            <a:ext cx="1044575" cy="965200"/>
            <a:chOff x="4047" y="420"/>
            <a:chExt cx="658" cy="608"/>
          </a:xfrm>
        </p:grpSpPr>
        <p:sp>
          <p:nvSpPr>
            <p:cNvPr id="72732" name="Rectangle 227"/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2733" name="Rectangle 228"/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2734" name="Rectangle 229"/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2735" name="Text Box 230"/>
            <p:cNvSpPr txBox="1">
              <a:spLocks noChangeArrowheads="1"/>
            </p:cNvSpPr>
            <p:nvPr/>
          </p:nvSpPr>
          <p:spPr bwMode="auto">
            <a:xfrm>
              <a:off x="4192" y="420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chemeClr val="bg1"/>
                  </a:solidFill>
                </a:rPr>
                <a:t>application</a:t>
              </a:r>
              <a:endParaRPr lang="en-US" sz="100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transport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data link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72736" name="Line 231"/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7" name="Line 232"/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8" name="Line 233"/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9" name="Freeform 917"/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726" name="Group 619"/>
          <p:cNvGrpSpPr>
            <a:grpSpLocks/>
          </p:cNvGrpSpPr>
          <p:nvPr/>
        </p:nvGrpSpPr>
        <p:grpSpPr bwMode="auto">
          <a:xfrm>
            <a:off x="7956550" y="4087813"/>
            <a:ext cx="1044575" cy="965200"/>
            <a:chOff x="4047" y="420"/>
            <a:chExt cx="658" cy="608"/>
          </a:xfrm>
        </p:grpSpPr>
        <p:sp>
          <p:nvSpPr>
            <p:cNvPr id="72724" name="Rectangle 227"/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2725" name="Rectangle 228"/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2726" name="Rectangle 229"/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2727" name="Text Box 230"/>
            <p:cNvSpPr txBox="1">
              <a:spLocks noChangeArrowheads="1"/>
            </p:cNvSpPr>
            <p:nvPr/>
          </p:nvSpPr>
          <p:spPr bwMode="auto">
            <a:xfrm>
              <a:off x="4192" y="420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chemeClr val="bg1"/>
                  </a:solidFill>
                </a:rPr>
                <a:t>application</a:t>
              </a:r>
              <a:endParaRPr lang="en-US" sz="100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transport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data link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72728" name="Line 231"/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9" name="Line 232"/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0" name="Line 233"/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31" name="Freeform 917"/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728" name="Group 628"/>
          <p:cNvGrpSpPr>
            <a:grpSpLocks/>
          </p:cNvGrpSpPr>
          <p:nvPr/>
        </p:nvGrpSpPr>
        <p:grpSpPr bwMode="auto">
          <a:xfrm>
            <a:off x="5815013" y="3651250"/>
            <a:ext cx="1044575" cy="965200"/>
            <a:chOff x="4047" y="420"/>
            <a:chExt cx="658" cy="608"/>
          </a:xfrm>
        </p:grpSpPr>
        <p:sp>
          <p:nvSpPr>
            <p:cNvPr id="72716" name="Rectangle 227"/>
            <p:cNvSpPr>
              <a:spLocks noChangeArrowheads="1"/>
            </p:cNvSpPr>
            <p:nvPr/>
          </p:nvSpPr>
          <p:spPr bwMode="auto">
            <a:xfrm>
              <a:off x="4266" y="420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2717" name="Rectangle 228"/>
            <p:cNvSpPr>
              <a:spLocks noChangeArrowheads="1"/>
            </p:cNvSpPr>
            <p:nvPr/>
          </p:nvSpPr>
          <p:spPr bwMode="auto">
            <a:xfrm>
              <a:off x="4245" y="435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2718" name="Rectangle 229"/>
            <p:cNvSpPr>
              <a:spLocks noChangeArrowheads="1"/>
            </p:cNvSpPr>
            <p:nvPr/>
          </p:nvSpPr>
          <p:spPr bwMode="auto">
            <a:xfrm>
              <a:off x="4251" y="438"/>
              <a:ext cx="426" cy="126"/>
            </a:xfrm>
            <a:prstGeom prst="rect">
              <a:avLst/>
            </a:prstGeom>
            <a:solidFill>
              <a:srgbClr val="CC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2719" name="Text Box 230"/>
            <p:cNvSpPr txBox="1">
              <a:spLocks noChangeArrowheads="1"/>
            </p:cNvSpPr>
            <p:nvPr/>
          </p:nvSpPr>
          <p:spPr bwMode="auto">
            <a:xfrm>
              <a:off x="4192" y="420"/>
              <a:ext cx="513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>
                  <a:solidFill>
                    <a:schemeClr val="bg1"/>
                  </a:solidFill>
                </a:rPr>
                <a:t>application</a:t>
              </a:r>
              <a:endParaRPr lang="en-US" sz="100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transport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network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data link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000"/>
                <a:t>physical</a:t>
              </a:r>
              <a:endParaRPr lang="en-US" sz="2400"/>
            </a:p>
          </p:txBody>
        </p:sp>
        <p:sp>
          <p:nvSpPr>
            <p:cNvPr id="72720" name="Line 231"/>
            <p:cNvSpPr>
              <a:spLocks noChangeShapeType="1"/>
            </p:cNvSpPr>
            <p:nvPr/>
          </p:nvSpPr>
          <p:spPr bwMode="auto">
            <a:xfrm>
              <a:off x="4245" y="65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1" name="Line 232"/>
            <p:cNvSpPr>
              <a:spLocks noChangeShapeType="1"/>
            </p:cNvSpPr>
            <p:nvPr/>
          </p:nvSpPr>
          <p:spPr bwMode="auto">
            <a:xfrm>
              <a:off x="4251" y="738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2" name="Line 233"/>
            <p:cNvSpPr>
              <a:spLocks noChangeShapeType="1"/>
            </p:cNvSpPr>
            <p:nvPr/>
          </p:nvSpPr>
          <p:spPr bwMode="auto">
            <a:xfrm>
              <a:off x="4251" y="825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3" name="Freeform 917"/>
            <p:cNvSpPr>
              <a:spLocks/>
            </p:cNvSpPr>
            <p:nvPr/>
          </p:nvSpPr>
          <p:spPr bwMode="auto">
            <a:xfrm>
              <a:off x="4047" y="434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29" grpId="0" animBg="1"/>
      <p:bldP spid="357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6384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34818D3E-8AED-4C28-9014-DA151CEABD31}" type="slidenum">
              <a:rPr lang="en-US"/>
              <a:pPr/>
              <a:t>50</a:t>
            </a:fld>
            <a:endParaRPr lang="en-US"/>
          </a:p>
        </p:txBody>
      </p:sp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222250"/>
            <a:ext cx="7772400" cy="88265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Electronic mail: mail servers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98588"/>
            <a:ext cx="393382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mail servers:</a:t>
            </a:r>
          </a:p>
          <a:p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mailbox</a:t>
            </a:r>
            <a:r>
              <a:rPr lang="en-US" sz="2400" smtClean="0">
                <a:ea typeface="ＭＳ Ｐゴシック" pitchFamily="34" charset="-128"/>
              </a:rPr>
              <a:t> contains incoming messages for user</a:t>
            </a:r>
          </a:p>
          <a:p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message queue</a:t>
            </a:r>
            <a:r>
              <a:rPr lang="en-US" sz="2400" smtClean="0">
                <a:ea typeface="ＭＳ Ｐゴシック" pitchFamily="34" charset="-128"/>
              </a:rPr>
              <a:t> of outgoing (to be sent) mail messages</a:t>
            </a:r>
          </a:p>
          <a:p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SMTP protocol</a:t>
            </a:r>
            <a:r>
              <a:rPr lang="en-US" sz="2400" smtClean="0">
                <a:ea typeface="ＭＳ Ｐゴシック" pitchFamily="34" charset="-128"/>
              </a:rPr>
              <a:t> between mail servers to send email messages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client: sending mail server</a:t>
            </a:r>
          </a:p>
          <a:p>
            <a:pPr lvl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server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: receiving mail server</a:t>
            </a: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63845" name="Picture 15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882650"/>
            <a:ext cx="5942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46" name="Group 271"/>
          <p:cNvGrpSpPr>
            <a:grpSpLocks/>
          </p:cNvGrpSpPr>
          <p:nvPr/>
        </p:nvGrpSpPr>
        <p:grpSpPr bwMode="auto">
          <a:xfrm>
            <a:off x="6899275" y="2787650"/>
            <a:ext cx="477838" cy="715963"/>
            <a:chOff x="4140" y="429"/>
            <a:chExt cx="1425" cy="2396"/>
          </a:xfrm>
        </p:grpSpPr>
        <p:sp>
          <p:nvSpPr>
            <p:cNvPr id="164009" name="Freeform 27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0" name="Rectangle 273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1" name="Freeform 27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2" name="Freeform 27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3" name="Rectangle 276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014" name="Group 27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64039" name="AutoShape 278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40" name="AutoShape 279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015" name="Rectangle 280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016" name="Group 28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64037" name="AutoShape 28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38" name="AutoShape 283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017" name="Rectangle 284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8" name="Rectangle 285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019" name="Group 28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64035" name="AutoShape 287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36" name="AutoShape 288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020" name="Freeform 28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021" name="Group 29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64033" name="AutoShape 291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34" name="AutoShape 292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022" name="Rectangle 293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3" name="Freeform 29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4" name="Freeform 29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5" name="Oval 296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6" name="Freeform 29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7" name="AutoShape 298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8" name="AutoShape 299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9" name="Oval 300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0" name="Oval 301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64031" name="Oval 302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2" name="Rectangle 303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847" name="Group 304"/>
          <p:cNvGrpSpPr>
            <a:grpSpLocks/>
          </p:cNvGrpSpPr>
          <p:nvPr/>
        </p:nvGrpSpPr>
        <p:grpSpPr bwMode="auto">
          <a:xfrm>
            <a:off x="4906963" y="4181475"/>
            <a:ext cx="477837" cy="715963"/>
            <a:chOff x="4140" y="429"/>
            <a:chExt cx="1425" cy="2396"/>
          </a:xfrm>
        </p:grpSpPr>
        <p:sp>
          <p:nvSpPr>
            <p:cNvPr id="163977" name="Freeform 30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8" name="Rectangle 306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9" name="Freeform 30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0" name="Freeform 30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1" name="Rectangle 309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82" name="Group 31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64007" name="AutoShape 31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08" name="AutoShape 312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83" name="Rectangle 313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84" name="Group 31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64005" name="AutoShape 31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06" name="AutoShape 316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85" name="Rectangle 317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6" name="Rectangle 318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87" name="Group 31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64003" name="AutoShape 320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04" name="AutoShape 321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88" name="Freeform 32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3989" name="Group 32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64001" name="AutoShape 324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02" name="AutoShape 325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90" name="Rectangle 326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1" name="Freeform 32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2" name="Freeform 32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3" name="Oval 329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4" name="Freeform 33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5" name="AutoShape 331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6" name="AutoShape 332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7" name="Oval 333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8" name="Oval 334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63999" name="Oval 335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0" name="Rectangle 336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848" name="Group 337"/>
          <p:cNvGrpSpPr>
            <a:grpSpLocks/>
          </p:cNvGrpSpPr>
          <p:nvPr/>
        </p:nvGrpSpPr>
        <p:grpSpPr bwMode="auto">
          <a:xfrm>
            <a:off x="4929188" y="1839913"/>
            <a:ext cx="477837" cy="715962"/>
            <a:chOff x="4140" y="429"/>
            <a:chExt cx="1425" cy="2396"/>
          </a:xfrm>
        </p:grpSpPr>
        <p:sp>
          <p:nvSpPr>
            <p:cNvPr id="163945" name="Freeform 33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6" name="Rectangle 339"/>
            <p:cNvSpPr>
              <a:spLocks noChangeArrowheads="1"/>
            </p:cNvSpPr>
            <p:nvPr/>
          </p:nvSpPr>
          <p:spPr bwMode="auto">
            <a:xfrm>
              <a:off x="4206" y="429"/>
              <a:ext cx="104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7" name="Freeform 34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8" name="Freeform 34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9" name="Rectangle 342"/>
            <p:cNvSpPr>
              <a:spLocks noChangeArrowheads="1"/>
            </p:cNvSpPr>
            <p:nvPr/>
          </p:nvSpPr>
          <p:spPr bwMode="auto">
            <a:xfrm>
              <a:off x="4211" y="695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50" name="Group 34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63975" name="AutoShape 34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76" name="AutoShape 345"/>
              <p:cNvSpPr>
                <a:spLocks noChangeArrowheads="1"/>
              </p:cNvSpPr>
              <p:nvPr/>
            </p:nvSpPr>
            <p:spPr bwMode="auto">
              <a:xfrm>
                <a:off x="634" y="2583"/>
                <a:ext cx="68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51" name="Rectangle 346"/>
            <p:cNvSpPr>
              <a:spLocks noChangeArrowheads="1"/>
            </p:cNvSpPr>
            <p:nvPr/>
          </p:nvSpPr>
          <p:spPr bwMode="auto">
            <a:xfrm>
              <a:off x="4225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52" name="Group 34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63973" name="AutoShape 34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7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74" name="AutoShape 349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53" name="Rectangle 350"/>
            <p:cNvSpPr>
              <a:spLocks noChangeArrowheads="1"/>
            </p:cNvSpPr>
            <p:nvPr/>
          </p:nvSpPr>
          <p:spPr bwMode="auto">
            <a:xfrm>
              <a:off x="4216" y="135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4" name="Rectangle 351"/>
            <p:cNvSpPr>
              <a:spLocks noChangeArrowheads="1"/>
            </p:cNvSpPr>
            <p:nvPr/>
          </p:nvSpPr>
          <p:spPr bwMode="auto">
            <a:xfrm>
              <a:off x="4230" y="1656"/>
              <a:ext cx="592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55" name="Group 35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63971" name="AutoShape 353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72" name="AutoShape 354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90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56" name="Freeform 35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3957" name="Group 35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63969" name="AutoShape 357"/>
              <p:cNvSpPr>
                <a:spLocks noChangeArrowheads="1"/>
              </p:cNvSpPr>
              <p:nvPr/>
            </p:nvSpPr>
            <p:spPr bwMode="auto">
              <a:xfrm>
                <a:off x="629" y="2568"/>
                <a:ext cx="70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70" name="AutoShape 358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7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58" name="Rectangle 359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9" name="Freeform 36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0" name="Freeform 36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1" name="Oval 362"/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2" name="Freeform 36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3" name="AutoShape 364"/>
            <p:cNvSpPr>
              <a:spLocks noChangeArrowheads="1"/>
            </p:cNvSpPr>
            <p:nvPr/>
          </p:nvSpPr>
          <p:spPr bwMode="auto">
            <a:xfrm>
              <a:off x="4140" y="2676"/>
              <a:ext cx="1198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4" name="AutoShape 365"/>
            <p:cNvSpPr>
              <a:spLocks noChangeArrowheads="1"/>
            </p:cNvSpPr>
            <p:nvPr/>
          </p:nvSpPr>
          <p:spPr bwMode="auto">
            <a:xfrm>
              <a:off x="4206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5" name="Oval 366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6" name="Oval 367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63967" name="Oval 368"/>
            <p:cNvSpPr>
              <a:spLocks noChangeArrowheads="1"/>
            </p:cNvSpPr>
            <p:nvPr/>
          </p:nvSpPr>
          <p:spPr bwMode="auto">
            <a:xfrm>
              <a:off x="4661" y="2379"/>
              <a:ext cx="161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8" name="Rectangle 369"/>
            <p:cNvSpPr>
              <a:spLocks noChangeArrowheads="1"/>
            </p:cNvSpPr>
            <p:nvPr/>
          </p:nvSpPr>
          <p:spPr bwMode="auto">
            <a:xfrm>
              <a:off x="5063" y="1837"/>
              <a:ext cx="85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49" name="Line 9"/>
          <p:cNvSpPr>
            <a:spLocks noChangeShapeType="1"/>
          </p:cNvSpPr>
          <p:nvPr/>
        </p:nvSpPr>
        <p:spPr bwMode="auto">
          <a:xfrm>
            <a:off x="5927725" y="2606675"/>
            <a:ext cx="1123950" cy="7905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850" name="Group 19"/>
          <p:cNvGrpSpPr>
            <a:grpSpLocks/>
          </p:cNvGrpSpPr>
          <p:nvPr/>
        </p:nvGrpSpPr>
        <p:grpSpPr bwMode="auto">
          <a:xfrm>
            <a:off x="7089775" y="2986088"/>
            <a:ext cx="809625" cy="1049337"/>
            <a:chOff x="4296" y="2627"/>
            <a:chExt cx="510" cy="661"/>
          </a:xfrm>
        </p:grpSpPr>
        <p:sp>
          <p:nvSpPr>
            <p:cNvPr id="163930" name="Rectangle 20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931" name="Text Box 21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 sz="2400"/>
            </a:p>
          </p:txBody>
        </p:sp>
        <p:sp>
          <p:nvSpPr>
            <p:cNvPr id="163932" name="Rectangle 22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933" name="Line 23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4" name="Line 24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5" name="Line 25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6" name="Line 26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7" name="Line 27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8" name="Line 28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9" name="Line 29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0" name="Rectangle 30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941" name="Rectangle 31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942" name="Rectangle 32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943" name="Rectangle 33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944" name="Rectangle 34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163851" name="Group 60"/>
          <p:cNvGrpSpPr>
            <a:grpSpLocks/>
          </p:cNvGrpSpPr>
          <p:nvPr/>
        </p:nvGrpSpPr>
        <p:grpSpPr bwMode="auto">
          <a:xfrm>
            <a:off x="5089525" y="4386263"/>
            <a:ext cx="809625" cy="1049337"/>
            <a:chOff x="4296" y="2627"/>
            <a:chExt cx="510" cy="661"/>
          </a:xfrm>
        </p:grpSpPr>
        <p:sp>
          <p:nvSpPr>
            <p:cNvPr id="163915" name="Rectangle 61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916" name="Text Box 62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 sz="2400"/>
            </a:p>
          </p:txBody>
        </p:sp>
        <p:sp>
          <p:nvSpPr>
            <p:cNvPr id="163917" name="Rectangle 63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918" name="Line 64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9" name="Line 65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0" name="Line 66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1" name="Line 67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2" name="Line 68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3" name="Line 69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4" name="Line 70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25" name="Rectangle 71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926" name="Rectangle 72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927" name="Rectangle 73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928" name="Rectangle 74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929" name="Rectangle 75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163852" name="Group 96"/>
          <p:cNvGrpSpPr>
            <a:grpSpLocks/>
          </p:cNvGrpSpPr>
          <p:nvPr/>
        </p:nvGrpSpPr>
        <p:grpSpPr bwMode="auto">
          <a:xfrm>
            <a:off x="5089525" y="2138363"/>
            <a:ext cx="809625" cy="1049337"/>
            <a:chOff x="4296" y="2627"/>
            <a:chExt cx="510" cy="661"/>
          </a:xfrm>
        </p:grpSpPr>
        <p:sp>
          <p:nvSpPr>
            <p:cNvPr id="163900" name="Rectangle 97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901" name="Text Box 98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 sz="2400"/>
            </a:p>
          </p:txBody>
        </p:sp>
        <p:sp>
          <p:nvSpPr>
            <p:cNvPr id="163902" name="Rectangle 99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903" name="Line 100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4" name="Line 101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5" name="Line 102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6" name="Line 103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7" name="Line 104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8" name="Line 105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09" name="Line 106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0" name="Rectangle 107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911" name="Rectangle 108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912" name="Rectangle 109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913" name="Rectangle 110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914" name="Rectangle 111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163853" name="Line 117"/>
          <p:cNvSpPr>
            <a:spLocks noChangeShapeType="1"/>
          </p:cNvSpPr>
          <p:nvPr/>
        </p:nvSpPr>
        <p:spPr bwMode="auto">
          <a:xfrm flipV="1">
            <a:off x="5927725" y="3730625"/>
            <a:ext cx="1123950" cy="10858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54" name="Line 118"/>
          <p:cNvSpPr>
            <a:spLocks noChangeShapeType="1"/>
          </p:cNvSpPr>
          <p:nvPr/>
        </p:nvSpPr>
        <p:spPr bwMode="auto">
          <a:xfrm flipH="1" flipV="1">
            <a:off x="5184775" y="3206750"/>
            <a:ext cx="0" cy="12477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855" name="Group 119"/>
          <p:cNvGrpSpPr>
            <a:grpSpLocks/>
          </p:cNvGrpSpPr>
          <p:nvPr/>
        </p:nvGrpSpPr>
        <p:grpSpPr bwMode="auto">
          <a:xfrm>
            <a:off x="6024563" y="4024313"/>
            <a:ext cx="1031875" cy="457200"/>
            <a:chOff x="3745" y="2537"/>
            <a:chExt cx="650" cy="288"/>
          </a:xfrm>
        </p:grpSpPr>
        <p:sp>
          <p:nvSpPr>
            <p:cNvPr id="163898" name="Rectangle 120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899" name="Text Box 121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rgbClr val="CC0000"/>
                  </a:solidFill>
                </a:rPr>
                <a:t>SMTP</a:t>
              </a:r>
            </a:p>
          </p:txBody>
        </p:sp>
      </p:grpSp>
      <p:grpSp>
        <p:nvGrpSpPr>
          <p:cNvPr id="163856" name="Group 122"/>
          <p:cNvGrpSpPr>
            <a:grpSpLocks/>
          </p:cNvGrpSpPr>
          <p:nvPr/>
        </p:nvGrpSpPr>
        <p:grpSpPr bwMode="auto">
          <a:xfrm>
            <a:off x="5986463" y="2767013"/>
            <a:ext cx="1031875" cy="457200"/>
            <a:chOff x="3745" y="2537"/>
            <a:chExt cx="650" cy="288"/>
          </a:xfrm>
        </p:grpSpPr>
        <p:sp>
          <p:nvSpPr>
            <p:cNvPr id="163896" name="Rectangle 123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897" name="Text Box 124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rgbClr val="CC0000"/>
                  </a:solidFill>
                </a:rPr>
                <a:t>SMTP</a:t>
              </a:r>
            </a:p>
          </p:txBody>
        </p:sp>
      </p:grpSp>
      <p:grpSp>
        <p:nvGrpSpPr>
          <p:cNvPr id="163857" name="Group 125"/>
          <p:cNvGrpSpPr>
            <a:grpSpLocks/>
          </p:cNvGrpSpPr>
          <p:nvPr/>
        </p:nvGrpSpPr>
        <p:grpSpPr bwMode="auto">
          <a:xfrm>
            <a:off x="4662488" y="3481388"/>
            <a:ext cx="1031875" cy="457200"/>
            <a:chOff x="3745" y="2537"/>
            <a:chExt cx="650" cy="288"/>
          </a:xfrm>
        </p:grpSpPr>
        <p:sp>
          <p:nvSpPr>
            <p:cNvPr id="163894" name="Rectangle 126"/>
            <p:cNvSpPr>
              <a:spLocks noChangeArrowheads="1"/>
            </p:cNvSpPr>
            <p:nvPr/>
          </p:nvSpPr>
          <p:spPr bwMode="auto">
            <a:xfrm>
              <a:off x="3798" y="2580"/>
              <a:ext cx="540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895" name="Text Box 127"/>
            <p:cNvSpPr txBox="1">
              <a:spLocks noChangeArrowheads="1"/>
            </p:cNvSpPr>
            <p:nvPr/>
          </p:nvSpPr>
          <p:spPr bwMode="auto">
            <a:xfrm>
              <a:off x="3745" y="2537"/>
              <a:ext cx="6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rgbClr val="CC0000"/>
                  </a:solidFill>
                </a:rPr>
                <a:t>SMTP</a:t>
              </a:r>
            </a:p>
          </p:txBody>
        </p:sp>
      </p:grpSp>
      <p:grpSp>
        <p:nvGrpSpPr>
          <p:cNvPr id="163858" name="Group 430"/>
          <p:cNvGrpSpPr>
            <a:grpSpLocks/>
          </p:cNvGrpSpPr>
          <p:nvPr/>
        </p:nvGrpSpPr>
        <p:grpSpPr bwMode="auto">
          <a:xfrm>
            <a:off x="5694363" y="1406525"/>
            <a:ext cx="912812" cy="1054100"/>
            <a:chOff x="3574" y="550"/>
            <a:chExt cx="575" cy="664"/>
          </a:xfrm>
        </p:grpSpPr>
        <p:grpSp>
          <p:nvGrpSpPr>
            <p:cNvPr id="163889" name="Group 431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63892" name="Picture 43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893" name="Freeform 43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3890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891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agent</a:t>
              </a:r>
              <a:endParaRPr lang="en-US" sz="2400"/>
            </a:p>
          </p:txBody>
        </p:sp>
      </p:grpSp>
      <p:grpSp>
        <p:nvGrpSpPr>
          <p:cNvPr id="163859" name="Group 436"/>
          <p:cNvGrpSpPr>
            <a:grpSpLocks/>
          </p:cNvGrpSpPr>
          <p:nvPr/>
        </p:nvGrpSpPr>
        <p:grpSpPr bwMode="auto">
          <a:xfrm>
            <a:off x="7731125" y="2222500"/>
            <a:ext cx="912813" cy="1054100"/>
            <a:chOff x="3574" y="550"/>
            <a:chExt cx="575" cy="664"/>
          </a:xfrm>
        </p:grpSpPr>
        <p:grpSp>
          <p:nvGrpSpPr>
            <p:cNvPr id="163884" name="Group 437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63887" name="Picture 4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888" name="Freeform 43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3885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886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agent</a:t>
              </a:r>
              <a:endParaRPr lang="en-US" sz="2400"/>
            </a:p>
          </p:txBody>
        </p:sp>
      </p:grpSp>
      <p:grpSp>
        <p:nvGrpSpPr>
          <p:cNvPr id="163860" name="Group 442"/>
          <p:cNvGrpSpPr>
            <a:grpSpLocks/>
          </p:cNvGrpSpPr>
          <p:nvPr/>
        </p:nvGrpSpPr>
        <p:grpSpPr bwMode="auto">
          <a:xfrm>
            <a:off x="8067675" y="2984500"/>
            <a:ext cx="912813" cy="1054100"/>
            <a:chOff x="3574" y="550"/>
            <a:chExt cx="575" cy="664"/>
          </a:xfrm>
        </p:grpSpPr>
        <p:grpSp>
          <p:nvGrpSpPr>
            <p:cNvPr id="163879" name="Group 443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63882" name="Picture 44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883" name="Freeform 44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3880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881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agent</a:t>
              </a:r>
              <a:endParaRPr lang="en-US" sz="2400"/>
            </a:p>
          </p:txBody>
        </p:sp>
      </p:grpSp>
      <p:grpSp>
        <p:nvGrpSpPr>
          <p:cNvPr id="163861" name="Group 448"/>
          <p:cNvGrpSpPr>
            <a:grpSpLocks/>
          </p:cNvGrpSpPr>
          <p:nvPr/>
        </p:nvGrpSpPr>
        <p:grpSpPr bwMode="auto">
          <a:xfrm>
            <a:off x="7935913" y="4032250"/>
            <a:ext cx="912812" cy="1054100"/>
            <a:chOff x="3574" y="550"/>
            <a:chExt cx="575" cy="664"/>
          </a:xfrm>
        </p:grpSpPr>
        <p:grpSp>
          <p:nvGrpSpPr>
            <p:cNvPr id="163874" name="Group 449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63877" name="Picture 4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878" name="Freeform 4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3875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876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agent</a:t>
              </a:r>
              <a:endParaRPr lang="en-US" sz="2400"/>
            </a:p>
          </p:txBody>
        </p:sp>
      </p:grpSp>
      <p:grpSp>
        <p:nvGrpSpPr>
          <p:cNvPr id="163862" name="Group 454"/>
          <p:cNvGrpSpPr>
            <a:grpSpLocks/>
          </p:cNvGrpSpPr>
          <p:nvPr/>
        </p:nvGrpSpPr>
        <p:grpSpPr bwMode="auto">
          <a:xfrm>
            <a:off x="5324475" y="5470525"/>
            <a:ext cx="912813" cy="1054100"/>
            <a:chOff x="3574" y="550"/>
            <a:chExt cx="575" cy="664"/>
          </a:xfrm>
        </p:grpSpPr>
        <p:grpSp>
          <p:nvGrpSpPr>
            <p:cNvPr id="163869" name="Group 455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63872" name="Picture 45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873" name="Freeform 45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3870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871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agent</a:t>
              </a:r>
              <a:endParaRPr lang="en-US" sz="2400"/>
            </a:p>
          </p:txBody>
        </p:sp>
      </p:grpSp>
      <p:grpSp>
        <p:nvGrpSpPr>
          <p:cNvPr id="163863" name="Group 460"/>
          <p:cNvGrpSpPr>
            <a:grpSpLocks/>
          </p:cNvGrpSpPr>
          <p:nvPr/>
        </p:nvGrpSpPr>
        <p:grpSpPr bwMode="auto">
          <a:xfrm>
            <a:off x="6053138" y="4851400"/>
            <a:ext cx="912812" cy="1054100"/>
            <a:chOff x="3574" y="550"/>
            <a:chExt cx="575" cy="664"/>
          </a:xfrm>
        </p:grpSpPr>
        <p:grpSp>
          <p:nvGrpSpPr>
            <p:cNvPr id="163864" name="Group 461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63867" name="Picture 46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868" name="Freeform 46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3865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3866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agent</a:t>
              </a:r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6589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3F8A1D97-0CE6-4C6E-807D-2C97B49D05A8}" type="slidenum">
              <a:rPr lang="en-US"/>
              <a:pPr/>
              <a:t>51</a:t>
            </a:fld>
            <a:endParaRPr lang="en-US"/>
          </a:p>
        </p:txBody>
      </p:sp>
      <p:pic>
        <p:nvPicPr>
          <p:cNvPr id="165891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75" y="942975"/>
            <a:ext cx="73136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34950"/>
            <a:ext cx="7772400" cy="95885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Electronic Mail: SMTP </a:t>
            </a:r>
            <a:r>
              <a:rPr lang="en-US" sz="3600" smtClean="0">
                <a:ea typeface="ＭＳ Ｐゴシック" pitchFamily="34" charset="-128"/>
              </a:rPr>
              <a:t>[RFC 2821]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58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8963" y="1422400"/>
            <a:ext cx="7629525" cy="46482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uses TCP to reliably transfer email message from client to server, port 25</a:t>
            </a:r>
          </a:p>
          <a:p>
            <a:r>
              <a:rPr lang="en-US" smtClean="0">
                <a:ea typeface="ＭＳ Ｐゴシック" pitchFamily="34" charset="-128"/>
              </a:rPr>
              <a:t>direct transfer: sending server to receiving server</a:t>
            </a:r>
          </a:p>
          <a:p>
            <a:r>
              <a:rPr lang="en-US" smtClean="0">
                <a:ea typeface="ＭＳ Ｐゴシック" pitchFamily="34" charset="-128"/>
              </a:rPr>
              <a:t>three phases of transfer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handshaking (greeting)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transfer of messages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closure</a:t>
            </a:r>
          </a:p>
          <a:p>
            <a:r>
              <a:rPr lang="en-US" smtClean="0">
                <a:ea typeface="ＭＳ Ｐゴシック" pitchFamily="34" charset="-128"/>
              </a:rPr>
              <a:t>command/response interaction (like </a:t>
            </a:r>
            <a:r>
              <a:rPr lang="en-US" sz="2400" smtClean="0">
                <a:ea typeface="ＭＳ Ｐゴシック" pitchFamily="34" charset="-128"/>
              </a:rPr>
              <a:t>HTTP, FTP</a:t>
            </a:r>
            <a:r>
              <a:rPr lang="en-US" smtClean="0">
                <a:ea typeface="ＭＳ Ｐゴシック" pitchFamily="34" charset="-128"/>
              </a:rPr>
              <a:t>)</a:t>
            </a:r>
            <a:endParaRPr lang="en-US" smtClean="0">
              <a:solidFill>
                <a:schemeClr val="accent2"/>
              </a:solidFill>
              <a:ea typeface="ＭＳ Ｐゴシック" pitchFamily="34" charset="-128"/>
            </a:endParaRPr>
          </a:p>
          <a:p>
            <a:pPr lvl="1"/>
            <a:r>
              <a:rPr lang="en-US" smtClean="0">
                <a:solidFill>
                  <a:srgbClr val="000099"/>
                </a:solidFill>
                <a:ea typeface="ＭＳ Ｐゴシック" pitchFamily="34" charset="-128"/>
              </a:rPr>
              <a:t>commands:</a:t>
            </a:r>
            <a:r>
              <a:rPr lang="en-US" smtClean="0">
                <a:ea typeface="ＭＳ Ｐゴシック" pitchFamily="34" charset="-128"/>
              </a:rPr>
              <a:t> ASCII text</a:t>
            </a:r>
          </a:p>
          <a:p>
            <a:pPr lvl="1"/>
            <a:r>
              <a:rPr lang="en-US" smtClean="0">
                <a:solidFill>
                  <a:srgbClr val="000099"/>
                </a:solidFill>
                <a:ea typeface="ＭＳ Ｐゴシック" pitchFamily="34" charset="-128"/>
              </a:rPr>
              <a:t>response:</a:t>
            </a:r>
            <a:r>
              <a:rPr lang="en-US" smtClean="0">
                <a:ea typeface="ＭＳ Ｐゴシック" pitchFamily="34" charset="-128"/>
              </a:rPr>
              <a:t> status code and phrase</a:t>
            </a:r>
          </a:p>
          <a:p>
            <a:r>
              <a:rPr lang="en-US" smtClean="0">
                <a:ea typeface="ＭＳ Ｐゴシック" pitchFamily="34" charset="-128"/>
              </a:rPr>
              <a:t>messages must be in 7-bit ASCI</a:t>
            </a:r>
            <a:endParaRPr lang="en-US" sz="3200" smtClean="0">
              <a:ea typeface="ＭＳ Ｐゴシック" pitchFamily="34" charset="-128"/>
            </a:endParaRPr>
          </a:p>
          <a:p>
            <a:pPr lvl="1"/>
            <a:endParaRPr lang="en-US" sz="20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6793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92387C63-D632-43C4-BC9D-BFF4A5DB621E}" type="slidenum">
              <a:rPr lang="en-US"/>
              <a:pPr/>
              <a:t>52</a:t>
            </a:fld>
            <a:endParaRPr lang="en-US"/>
          </a:p>
        </p:txBody>
      </p:sp>
      <p:grpSp>
        <p:nvGrpSpPr>
          <p:cNvPr id="167939" name="Group 163"/>
          <p:cNvGrpSpPr>
            <a:grpSpLocks/>
          </p:cNvGrpSpPr>
          <p:nvPr/>
        </p:nvGrpSpPr>
        <p:grpSpPr bwMode="auto">
          <a:xfrm>
            <a:off x="1143000" y="4881563"/>
            <a:ext cx="912813" cy="1054100"/>
            <a:chOff x="3574" y="550"/>
            <a:chExt cx="575" cy="664"/>
          </a:xfrm>
        </p:grpSpPr>
        <p:grpSp>
          <p:nvGrpSpPr>
            <p:cNvPr id="168061" name="Group 164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68064" name="Picture 16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8065" name="Freeform 16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8062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8063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agent</a:t>
              </a:r>
              <a:endParaRPr lang="en-US" sz="2400"/>
            </a:p>
          </p:txBody>
        </p:sp>
      </p:grpSp>
      <p:grpSp>
        <p:nvGrpSpPr>
          <p:cNvPr id="167940" name="Group 130"/>
          <p:cNvGrpSpPr>
            <a:grpSpLocks/>
          </p:cNvGrpSpPr>
          <p:nvPr/>
        </p:nvGrpSpPr>
        <p:grpSpPr bwMode="auto">
          <a:xfrm>
            <a:off x="4852988" y="4613275"/>
            <a:ext cx="511175" cy="693738"/>
            <a:chOff x="4140" y="429"/>
            <a:chExt cx="1425" cy="2396"/>
          </a:xfrm>
        </p:grpSpPr>
        <p:sp>
          <p:nvSpPr>
            <p:cNvPr id="168029" name="Freeform 13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0" name="Rectangle 132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31" name="Freeform 13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2" name="Freeform 13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33" name="Rectangle 135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8034" name="Group 13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68059" name="AutoShape 137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60" name="AutoShape 138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035" name="Rectangle 139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8036" name="Group 14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68057" name="AutoShape 14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58" name="AutoShape 142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037" name="Rectangle 143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38" name="Rectangle 144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8039" name="Group 14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68055" name="AutoShape 146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56" name="AutoShape 14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040" name="Freeform 14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8041" name="Group 14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68053" name="AutoShape 15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54" name="AutoShape 151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042" name="Rectangle 152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43" name="Freeform 15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4" name="Freeform 15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5" name="Oval 155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46" name="Freeform 15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47" name="AutoShape 157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48" name="AutoShape 158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49" name="Oval 159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50" name="Oval 160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68051" name="Oval 161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52" name="Rectangle 162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7941" name="Group 97"/>
          <p:cNvGrpSpPr>
            <a:grpSpLocks/>
          </p:cNvGrpSpPr>
          <p:nvPr/>
        </p:nvGrpSpPr>
        <p:grpSpPr bwMode="auto">
          <a:xfrm>
            <a:off x="2674938" y="4668838"/>
            <a:ext cx="511175" cy="693737"/>
            <a:chOff x="4140" y="429"/>
            <a:chExt cx="1425" cy="2396"/>
          </a:xfrm>
        </p:grpSpPr>
        <p:sp>
          <p:nvSpPr>
            <p:cNvPr id="167997" name="Freeform 9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98" name="Rectangle 99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99" name="Freeform 10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00" name="Freeform 10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01" name="Rectangle 102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8002" name="Group 10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68027" name="AutoShape 10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28" name="AutoShape 105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003" name="Rectangle 106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8004" name="Group 10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68025" name="AutoShape 108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26" name="AutoShape 109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005" name="Rectangle 110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06" name="Rectangle 111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8007" name="Group 11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68023" name="AutoShape 113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24" name="AutoShape 11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008" name="Freeform 11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8009" name="Group 11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68021" name="AutoShape 117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022" name="AutoShape 118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010" name="Rectangle 119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11" name="Freeform 12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12" name="Freeform 12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13" name="Oval 122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14" name="Freeform 12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015" name="AutoShape 124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16" name="AutoShape 125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17" name="Oval 126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18" name="Oval 127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68019" name="Oval 128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020" name="Rectangle 129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7942" name="Picture 83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200" y="801688"/>
            <a:ext cx="7769225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3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2225"/>
            <a:ext cx="8235950" cy="114300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Scenario: Alice sends message to Bob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79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810000" cy="3219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smtClean="0">
                <a:ea typeface="ＭＳ Ｐゴシック" pitchFamily="34" charset="-128"/>
              </a:rPr>
              <a:t>1) Alice uses UA to compose message </a:t>
            </a:r>
            <a:r>
              <a:rPr lang="ja-JP" altLang="en-US" sz="2200" smtClean="0">
                <a:ea typeface="ＭＳ Ｐゴシック" pitchFamily="34" charset="-128"/>
              </a:rPr>
              <a:t>“</a:t>
            </a:r>
            <a:r>
              <a:rPr lang="en-US" altLang="ja-JP" sz="2200" smtClean="0">
                <a:ea typeface="ＭＳ Ｐゴシック" pitchFamily="34" charset="-128"/>
              </a:rPr>
              <a:t>to</a:t>
            </a:r>
            <a:r>
              <a:rPr lang="ja-JP" altLang="en-US" sz="2200" smtClean="0">
                <a:ea typeface="ＭＳ Ｐゴシック" pitchFamily="34" charset="-128"/>
              </a:rPr>
              <a:t>”</a:t>
            </a:r>
            <a:r>
              <a:rPr lang="en-US" altLang="ja-JP" sz="2200" smtClean="0">
                <a:ea typeface="ＭＳ Ｐゴシック" pitchFamily="34" charset="-128"/>
              </a:rPr>
              <a:t> </a:t>
            </a:r>
            <a:r>
              <a:rPr lang="en-US" altLang="ja-JP" sz="2200" smtClean="0">
                <a:latin typeface="Courier New" pitchFamily="49" charset="0"/>
                <a:ea typeface="ＭＳ Ｐゴシック" pitchFamily="34" charset="-128"/>
              </a:rPr>
              <a:t>bob@someschool.edu</a:t>
            </a:r>
          </a:p>
          <a:p>
            <a:pPr>
              <a:buFont typeface="Wingdings" pitchFamily="2" charset="2"/>
              <a:buNone/>
            </a:pPr>
            <a:r>
              <a:rPr lang="en-US" sz="2200" smtClean="0">
                <a:ea typeface="ＭＳ Ｐゴシック" pitchFamily="34" charset="-128"/>
              </a:rPr>
              <a:t>2) Alice</a:t>
            </a:r>
            <a:r>
              <a:rPr lang="ja-JP" altLang="en-US" sz="2200" smtClean="0">
                <a:ea typeface="ＭＳ Ｐゴシック" pitchFamily="34" charset="-128"/>
              </a:rPr>
              <a:t>’</a:t>
            </a:r>
            <a:r>
              <a:rPr lang="en-US" altLang="ja-JP" sz="2200" smtClean="0">
                <a:ea typeface="ＭＳ Ｐゴシック" pitchFamily="34" charset="-128"/>
              </a:rPr>
              <a:t>s UA sends message to her mail server; message placed in message queue</a:t>
            </a:r>
          </a:p>
          <a:p>
            <a:pPr>
              <a:buFont typeface="Wingdings" pitchFamily="2" charset="2"/>
              <a:buNone/>
            </a:pPr>
            <a:r>
              <a:rPr lang="en-US" sz="2200" smtClean="0">
                <a:ea typeface="ＭＳ Ｐゴシック" pitchFamily="34" charset="-128"/>
              </a:rPr>
              <a:t>3) client side of SMTP opens TCP connection with Bob</a:t>
            </a:r>
            <a:r>
              <a:rPr lang="ja-JP" altLang="en-US" sz="2200" smtClean="0">
                <a:ea typeface="ＭＳ Ｐゴシック" pitchFamily="34" charset="-128"/>
              </a:rPr>
              <a:t>’</a:t>
            </a:r>
            <a:r>
              <a:rPr lang="en-US" altLang="ja-JP" sz="2200" smtClean="0">
                <a:ea typeface="ＭＳ Ｐゴシック" pitchFamily="34" charset="-128"/>
              </a:rPr>
              <a:t>s mail server</a:t>
            </a:r>
            <a:endParaRPr lang="en-US" sz="2200" smtClean="0">
              <a:ea typeface="ＭＳ Ｐゴシック" pitchFamily="34" charset="-128"/>
            </a:endParaRPr>
          </a:p>
        </p:txBody>
      </p:sp>
      <p:sp>
        <p:nvSpPr>
          <p:cNvPr id="16794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335088"/>
            <a:ext cx="3810000" cy="32686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smtClean="0">
                <a:ea typeface="ＭＳ Ｐゴシック" pitchFamily="34" charset="-128"/>
              </a:rPr>
              <a:t>4) SMTP client sends Alice</a:t>
            </a:r>
            <a:r>
              <a:rPr lang="ja-JP" altLang="en-US" sz="2200" smtClean="0">
                <a:ea typeface="ＭＳ Ｐゴシック" pitchFamily="34" charset="-128"/>
              </a:rPr>
              <a:t>’</a:t>
            </a:r>
            <a:r>
              <a:rPr lang="en-US" altLang="ja-JP" sz="2200" smtClean="0">
                <a:ea typeface="ＭＳ Ｐゴシック" pitchFamily="34" charset="-128"/>
              </a:rPr>
              <a:t>s message over the TCP connection</a:t>
            </a:r>
          </a:p>
          <a:p>
            <a:pPr>
              <a:buFont typeface="Wingdings" pitchFamily="2" charset="2"/>
              <a:buNone/>
            </a:pPr>
            <a:r>
              <a:rPr lang="en-US" sz="2200" smtClean="0">
                <a:ea typeface="ＭＳ Ｐゴシック" pitchFamily="34" charset="-128"/>
              </a:rPr>
              <a:t>5) Bob</a:t>
            </a:r>
            <a:r>
              <a:rPr lang="ja-JP" altLang="en-US" sz="2200" smtClean="0">
                <a:ea typeface="ＭＳ Ｐゴシック" pitchFamily="34" charset="-128"/>
              </a:rPr>
              <a:t>’</a:t>
            </a:r>
            <a:r>
              <a:rPr lang="en-US" altLang="ja-JP" sz="2200" smtClean="0">
                <a:ea typeface="ＭＳ Ｐゴシック" pitchFamily="34" charset="-128"/>
              </a:rPr>
              <a:t>s mail server places the message in Bob</a:t>
            </a:r>
            <a:r>
              <a:rPr lang="ja-JP" altLang="en-US" sz="2200" smtClean="0">
                <a:ea typeface="ＭＳ Ｐゴシック" pitchFamily="34" charset="-128"/>
              </a:rPr>
              <a:t>’</a:t>
            </a:r>
            <a:r>
              <a:rPr lang="en-US" altLang="ja-JP" sz="2200" smtClean="0">
                <a:ea typeface="ＭＳ Ｐゴシック" pitchFamily="34" charset="-128"/>
              </a:rPr>
              <a:t>s mailbox</a:t>
            </a:r>
          </a:p>
          <a:p>
            <a:pPr>
              <a:buFont typeface="Wingdings" pitchFamily="2" charset="2"/>
              <a:buNone/>
            </a:pPr>
            <a:r>
              <a:rPr lang="en-US" sz="2200" smtClean="0">
                <a:ea typeface="ＭＳ Ｐゴシック" pitchFamily="34" charset="-128"/>
              </a:rPr>
              <a:t>6) Bob invokes his user agent to read message</a:t>
            </a:r>
          </a:p>
          <a:p>
            <a:pPr>
              <a:buFont typeface="Wingdings" pitchFamily="2" charset="2"/>
              <a:buNone/>
            </a:pPr>
            <a:endParaRPr lang="en-US" sz="2200" smtClean="0">
              <a:ea typeface="ＭＳ Ｐゴシック" pitchFamily="34" charset="-128"/>
            </a:endParaRPr>
          </a:p>
        </p:txBody>
      </p:sp>
      <p:grpSp>
        <p:nvGrpSpPr>
          <p:cNvPr id="167946" name="Group 20"/>
          <p:cNvGrpSpPr>
            <a:grpSpLocks/>
          </p:cNvGrpSpPr>
          <p:nvPr/>
        </p:nvGrpSpPr>
        <p:grpSpPr bwMode="auto">
          <a:xfrm>
            <a:off x="2808288" y="4956175"/>
            <a:ext cx="809625" cy="1049338"/>
            <a:chOff x="4296" y="2627"/>
            <a:chExt cx="510" cy="661"/>
          </a:xfrm>
        </p:grpSpPr>
        <p:sp>
          <p:nvSpPr>
            <p:cNvPr id="167982" name="Rectangle 21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7983" name="Text Box 22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 sz="2400"/>
            </a:p>
          </p:txBody>
        </p:sp>
        <p:sp>
          <p:nvSpPr>
            <p:cNvPr id="167984" name="Rectangle 23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7985" name="Line 24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86" name="Line 25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87" name="Line 26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88" name="Line 27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89" name="Line 28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90" name="Line 29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91" name="Line 30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92" name="Rectangle 31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7993" name="Rectangle 32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7994" name="Rectangle 33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7995" name="Rectangle 34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7996" name="Rectangle 35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pic>
        <p:nvPicPr>
          <p:cNvPr id="167947" name="Picture 36" descr="Ali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225" y="5121275"/>
            <a:ext cx="5619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8" name="Picture 37" descr="Bo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3038" y="5026025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7949" name="Group 48"/>
          <p:cNvGrpSpPr>
            <a:grpSpLocks/>
          </p:cNvGrpSpPr>
          <p:nvPr/>
        </p:nvGrpSpPr>
        <p:grpSpPr bwMode="auto">
          <a:xfrm>
            <a:off x="4999038" y="4902200"/>
            <a:ext cx="809625" cy="1049338"/>
            <a:chOff x="4296" y="2627"/>
            <a:chExt cx="510" cy="661"/>
          </a:xfrm>
        </p:grpSpPr>
        <p:sp>
          <p:nvSpPr>
            <p:cNvPr id="167967" name="Rectangle 49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7968" name="Text Box 50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mail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 sz="2400"/>
            </a:p>
          </p:txBody>
        </p:sp>
        <p:sp>
          <p:nvSpPr>
            <p:cNvPr id="167969" name="Rectangle 51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7970" name="Line 52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71" name="Line 53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72" name="Line 54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73" name="Line 55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74" name="Line 56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75" name="Line 57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76" name="Line 58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77" name="Rectangle 59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7978" name="Rectangle 60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7979" name="Rectangle 61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7980" name="Rectangle 62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7981" name="Rectangle 63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167950" name="Line 69"/>
          <p:cNvSpPr>
            <a:spLocks noChangeShapeType="1"/>
          </p:cNvSpPr>
          <p:nvPr/>
        </p:nvSpPr>
        <p:spPr bwMode="auto">
          <a:xfrm>
            <a:off x="1928813" y="5494338"/>
            <a:ext cx="892175" cy="146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51" name="Line 70"/>
          <p:cNvSpPr>
            <a:spLocks noChangeShapeType="1"/>
          </p:cNvSpPr>
          <p:nvPr/>
        </p:nvSpPr>
        <p:spPr bwMode="auto">
          <a:xfrm>
            <a:off x="3614738" y="5629275"/>
            <a:ext cx="1379537" cy="2190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52" name="Line 71"/>
          <p:cNvSpPr>
            <a:spLocks noChangeShapeType="1"/>
          </p:cNvSpPr>
          <p:nvPr/>
        </p:nvSpPr>
        <p:spPr bwMode="auto">
          <a:xfrm flipV="1">
            <a:off x="5845175" y="5408613"/>
            <a:ext cx="1027113" cy="4270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953" name="Oval 72"/>
          <p:cNvSpPr>
            <a:spLocks noChangeArrowheads="1"/>
          </p:cNvSpPr>
          <p:nvPr/>
        </p:nvSpPr>
        <p:spPr bwMode="auto">
          <a:xfrm>
            <a:off x="1058863" y="49434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1</a:t>
            </a:r>
            <a:endParaRPr lang="en-US" sz="2400"/>
          </a:p>
        </p:txBody>
      </p:sp>
      <p:sp>
        <p:nvSpPr>
          <p:cNvPr id="167954" name="Oval 74"/>
          <p:cNvSpPr>
            <a:spLocks noChangeArrowheads="1"/>
          </p:cNvSpPr>
          <p:nvPr/>
        </p:nvSpPr>
        <p:spPr bwMode="auto">
          <a:xfrm>
            <a:off x="2168525" y="54387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2</a:t>
            </a:r>
            <a:endParaRPr lang="en-US" sz="2400"/>
          </a:p>
        </p:txBody>
      </p:sp>
      <p:sp>
        <p:nvSpPr>
          <p:cNvPr id="167955" name="Oval 75"/>
          <p:cNvSpPr>
            <a:spLocks noChangeArrowheads="1"/>
          </p:cNvSpPr>
          <p:nvPr/>
        </p:nvSpPr>
        <p:spPr bwMode="auto">
          <a:xfrm>
            <a:off x="3040063" y="551815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3</a:t>
            </a:r>
            <a:endParaRPr lang="en-US" sz="2400"/>
          </a:p>
        </p:txBody>
      </p:sp>
      <p:sp>
        <p:nvSpPr>
          <p:cNvPr id="167956" name="Oval 76"/>
          <p:cNvSpPr>
            <a:spLocks noChangeArrowheads="1"/>
          </p:cNvSpPr>
          <p:nvPr/>
        </p:nvSpPr>
        <p:spPr bwMode="auto">
          <a:xfrm>
            <a:off x="4151313" y="56038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4</a:t>
            </a:r>
            <a:endParaRPr lang="en-US" sz="2400"/>
          </a:p>
        </p:txBody>
      </p:sp>
      <p:sp>
        <p:nvSpPr>
          <p:cNvPr id="167957" name="Oval 77"/>
          <p:cNvSpPr>
            <a:spLocks noChangeArrowheads="1"/>
          </p:cNvSpPr>
          <p:nvPr/>
        </p:nvSpPr>
        <p:spPr bwMode="auto">
          <a:xfrm>
            <a:off x="5256213" y="5935663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5</a:t>
            </a:r>
            <a:endParaRPr lang="en-US" sz="2400"/>
          </a:p>
        </p:txBody>
      </p:sp>
      <p:sp>
        <p:nvSpPr>
          <p:cNvPr id="167958" name="Oval 78"/>
          <p:cNvSpPr>
            <a:spLocks noChangeArrowheads="1"/>
          </p:cNvSpPr>
          <p:nvPr/>
        </p:nvSpPr>
        <p:spPr bwMode="auto">
          <a:xfrm>
            <a:off x="6178550" y="550545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6</a:t>
            </a:r>
            <a:endParaRPr lang="en-US" sz="2400"/>
          </a:p>
        </p:txBody>
      </p:sp>
      <p:sp>
        <p:nvSpPr>
          <p:cNvPr id="167959" name="Text Box 95"/>
          <p:cNvSpPr txBox="1">
            <a:spLocks noChangeArrowheads="1"/>
          </p:cNvSpPr>
          <p:nvPr/>
        </p:nvSpPr>
        <p:spPr bwMode="auto">
          <a:xfrm>
            <a:off x="2324100" y="6069013"/>
            <a:ext cx="1819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600"/>
              <a:t>Alice</a:t>
            </a:r>
            <a:r>
              <a:rPr lang="ja-JP" altLang="en-US" sz="1600"/>
              <a:t>’</a:t>
            </a:r>
            <a:r>
              <a:rPr lang="en-US" altLang="ja-JP" sz="1600"/>
              <a:t>s mail server</a:t>
            </a:r>
            <a:endParaRPr lang="en-US" sz="1600"/>
          </a:p>
        </p:txBody>
      </p:sp>
      <p:sp>
        <p:nvSpPr>
          <p:cNvPr id="167960" name="Text Box 96"/>
          <p:cNvSpPr txBox="1">
            <a:spLocks noChangeArrowheads="1"/>
          </p:cNvSpPr>
          <p:nvPr/>
        </p:nvSpPr>
        <p:spPr bwMode="auto">
          <a:xfrm>
            <a:off x="4598988" y="6132513"/>
            <a:ext cx="1741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600"/>
              <a:t>Bob</a:t>
            </a:r>
            <a:r>
              <a:rPr lang="ja-JP" altLang="en-US" sz="1600"/>
              <a:t>’</a:t>
            </a:r>
            <a:r>
              <a:rPr lang="en-US" altLang="ja-JP" sz="1600"/>
              <a:t>s mail server</a:t>
            </a:r>
            <a:endParaRPr lang="en-US" sz="1600"/>
          </a:p>
        </p:txBody>
      </p:sp>
      <p:grpSp>
        <p:nvGrpSpPr>
          <p:cNvPr id="167961" name="Group 169"/>
          <p:cNvGrpSpPr>
            <a:grpSpLocks/>
          </p:cNvGrpSpPr>
          <p:nvPr/>
        </p:nvGrpSpPr>
        <p:grpSpPr bwMode="auto">
          <a:xfrm>
            <a:off x="6672263" y="4808538"/>
            <a:ext cx="912812" cy="1054100"/>
            <a:chOff x="3574" y="550"/>
            <a:chExt cx="575" cy="664"/>
          </a:xfrm>
        </p:grpSpPr>
        <p:grpSp>
          <p:nvGrpSpPr>
            <p:cNvPr id="167962" name="Group 170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67965" name="Picture 1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7966" name="Freeform 17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7963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7964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agent</a:t>
              </a:r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6998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46BDF5C7-5240-4000-9E3C-35B9DB2AD3EC}" type="slidenum">
              <a:rPr lang="en-US"/>
              <a:pPr/>
              <a:t>53</a:t>
            </a:fld>
            <a:endParaRPr lang="en-US"/>
          </a:p>
        </p:txBody>
      </p:sp>
      <p:pic>
        <p:nvPicPr>
          <p:cNvPr id="169987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" y="854075"/>
            <a:ext cx="54848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1613"/>
            <a:ext cx="7772400" cy="903287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Sample SMTP interaction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9989" name="Rectangle 3"/>
          <p:cNvSpPr>
            <a:spLocks noChangeArrowheads="1"/>
          </p:cNvSpPr>
          <p:nvPr/>
        </p:nvSpPr>
        <p:spPr bwMode="auto">
          <a:xfrm>
            <a:off x="0" y="1273175"/>
            <a:ext cx="88709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pitchFamily="49" charset="0"/>
              </a:rPr>
              <a:t>     S: 220 hamburger.edu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pitchFamily="49" charset="0"/>
              </a:rPr>
              <a:t>     C: HELO crepes.fr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pitchFamily="49" charset="0"/>
              </a:rPr>
              <a:t>     S: 250  Hello crepes.fr, pleased to meet you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pitchFamily="49" charset="0"/>
              </a:rPr>
              <a:t>     C: MAIL FROM: &lt;alice@crepes.fr&gt;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pitchFamily="49" charset="0"/>
              </a:rPr>
              <a:t>     S: 250 alice@crepes.fr... Sender ok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pitchFamily="49" charset="0"/>
              </a:rPr>
              <a:t>     C: RCPT TO: &lt;bob@hamburger.edu&gt;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pitchFamily="49" charset="0"/>
              </a:rPr>
              <a:t>     S: 250 bob@hamburger.edu ... Recipient ok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pitchFamily="49" charset="0"/>
              </a:rPr>
              <a:t>     C: DATA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pitchFamily="49" charset="0"/>
              </a:rPr>
              <a:t>     S: 354 Enter mail, end with "." on a line by itself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pitchFamily="49" charset="0"/>
              </a:rPr>
              <a:t>     C: Do you like ketchup?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pitchFamily="49" charset="0"/>
              </a:rPr>
              <a:t>     C: How about pickles?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pitchFamily="49" charset="0"/>
              </a:rPr>
              <a:t>     C: 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pitchFamily="49" charset="0"/>
              </a:rPr>
              <a:t>     S: 250 Message accepted for delivery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pitchFamily="49" charset="0"/>
              </a:rPr>
              <a:t>     C: QUIT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latin typeface="Courier New" pitchFamily="49" charset="0"/>
              </a:rPr>
              <a:t>     S: 221 hamburger.edu closing connection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7203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0BF1F857-4812-486E-B41C-C9E5360BA22B}" type="slidenum">
              <a:rPr lang="en-US"/>
              <a:pPr/>
              <a:t>54</a:t>
            </a:fld>
            <a:endParaRPr lang="en-US"/>
          </a:p>
        </p:txBody>
      </p:sp>
      <p:pic>
        <p:nvPicPr>
          <p:cNvPr id="172035" name="Picture 1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00" y="1030288"/>
            <a:ext cx="63992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414338"/>
            <a:ext cx="7772400" cy="884237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Try SMTP interaction for yourself: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1579563"/>
            <a:ext cx="7772400" cy="4648200"/>
          </a:xfrm>
        </p:spPr>
        <p:txBody>
          <a:bodyPr/>
          <a:lstStyle/>
          <a:p>
            <a:r>
              <a:rPr lang="en-US" sz="2400" b="1" smtClean="0">
                <a:latin typeface="Courier New" pitchFamily="49" charset="0"/>
                <a:ea typeface="ＭＳ Ｐゴシック" pitchFamily="34" charset="-128"/>
              </a:rPr>
              <a:t>telnet servername 25</a:t>
            </a:r>
            <a:endParaRPr lang="en-US" sz="2400" smtClean="0">
              <a:ea typeface="ＭＳ Ｐゴシック" pitchFamily="34" charset="-128"/>
            </a:endParaRPr>
          </a:p>
          <a:p>
            <a:r>
              <a:rPr lang="en-US" sz="2400" smtClean="0">
                <a:ea typeface="ＭＳ Ｐゴシック" pitchFamily="34" charset="-128"/>
              </a:rPr>
              <a:t>see 220 reply from server</a:t>
            </a:r>
          </a:p>
          <a:p>
            <a:r>
              <a:rPr lang="en-US" sz="2400" smtClean="0">
                <a:ea typeface="ＭＳ Ｐゴシック" pitchFamily="34" charset="-128"/>
              </a:rPr>
              <a:t>enter HELO, MAIL FROM, RCPT TO, DATA, QUIT commands</a:t>
            </a:r>
            <a:r>
              <a:rPr lang="en-US" smtClean="0">
                <a:ea typeface="ＭＳ Ｐゴシック" pitchFamily="34" charset="-128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above lets you send email without using email client (reader)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7408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6FCD541D-D729-4964-B334-768581EAE352}" type="slidenum">
              <a:rPr lang="en-US"/>
              <a:pPr/>
              <a:t>55</a:t>
            </a:fld>
            <a:endParaRPr lang="en-US"/>
          </a:p>
        </p:txBody>
      </p:sp>
      <p:sp>
        <p:nvSpPr>
          <p:cNvPr id="1740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SMTP: final words</a:t>
            </a:r>
          </a:p>
        </p:txBody>
      </p:sp>
      <p:sp>
        <p:nvSpPr>
          <p:cNvPr id="1740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1650" y="1555750"/>
            <a:ext cx="3810000" cy="4648200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SMTP uses persistent connections</a:t>
            </a:r>
          </a:p>
          <a:p>
            <a:r>
              <a:rPr lang="en-US" sz="2400" smtClean="0">
                <a:ea typeface="ＭＳ Ｐゴシック" pitchFamily="34" charset="-128"/>
              </a:rPr>
              <a:t>SMTP requires message (header &amp; body) to be in 7-bit ASCII</a:t>
            </a:r>
          </a:p>
          <a:p>
            <a:r>
              <a:rPr lang="en-US" sz="2400" smtClean="0">
                <a:ea typeface="ＭＳ Ｐゴシック" pitchFamily="34" charset="-128"/>
              </a:rPr>
              <a:t>SMTP server uses </a:t>
            </a:r>
            <a:r>
              <a:rPr lang="en-US" sz="2400" smtClean="0">
                <a:latin typeface="Courier New" pitchFamily="49" charset="0"/>
                <a:ea typeface="ＭＳ Ｐゴシック" pitchFamily="34" charset="-128"/>
              </a:rPr>
              <a:t>CRLF.CRLF</a:t>
            </a:r>
            <a:r>
              <a:rPr lang="en-US" sz="2400" smtClean="0">
                <a:ea typeface="ＭＳ Ｐゴシック" pitchFamily="34" charset="-128"/>
              </a:rPr>
              <a:t> to determine end of message</a:t>
            </a:r>
          </a:p>
        </p:txBody>
      </p:sp>
      <p:sp>
        <p:nvSpPr>
          <p:cNvPr id="17408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11300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comparison with HTTP:</a:t>
            </a:r>
          </a:p>
          <a:p>
            <a:pPr>
              <a:spcBef>
                <a:spcPct val="50000"/>
              </a:spcBef>
            </a:pPr>
            <a:r>
              <a:rPr lang="en-US" sz="2400" smtClean="0">
                <a:ea typeface="ＭＳ Ｐゴシック" pitchFamily="34" charset="-128"/>
              </a:rPr>
              <a:t>HTTP: pull</a:t>
            </a:r>
          </a:p>
          <a:p>
            <a:pPr>
              <a:spcAft>
                <a:spcPct val="50000"/>
              </a:spcAft>
            </a:pPr>
            <a:r>
              <a:rPr lang="en-US" sz="2400" smtClean="0">
                <a:ea typeface="ＭＳ Ｐゴシック" pitchFamily="34" charset="-128"/>
              </a:rPr>
              <a:t>SMTP: push</a:t>
            </a:r>
          </a:p>
          <a:p>
            <a:pPr>
              <a:spcAft>
                <a:spcPct val="50000"/>
              </a:spcAft>
            </a:pPr>
            <a:r>
              <a:rPr lang="en-US" sz="2400" smtClean="0">
                <a:ea typeface="ＭＳ Ｐゴシック" pitchFamily="34" charset="-128"/>
              </a:rPr>
              <a:t>both have ASCII command/response interaction, status codes</a:t>
            </a:r>
          </a:p>
          <a:p>
            <a:r>
              <a:rPr lang="en-US" sz="2400" smtClean="0">
                <a:ea typeface="ＭＳ Ｐゴシック" pitchFamily="34" charset="-128"/>
              </a:rPr>
              <a:t>HTTP: each object encapsulated in its own response msg</a:t>
            </a:r>
          </a:p>
          <a:p>
            <a:r>
              <a:rPr lang="en-US" sz="2400" smtClean="0">
                <a:ea typeface="ＭＳ Ｐゴシック" pitchFamily="34" charset="-128"/>
              </a:rPr>
              <a:t>SMTP: multiple objects sent in multipart msg</a:t>
            </a:r>
          </a:p>
        </p:txBody>
      </p:sp>
      <p:pic>
        <p:nvPicPr>
          <p:cNvPr id="174086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" y="968375"/>
            <a:ext cx="4570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7613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A198C885-594D-4EA6-9F2A-FD0307A68186}" type="slidenum">
              <a:rPr lang="en-US"/>
              <a:pPr/>
              <a:t>56</a:t>
            </a:fld>
            <a:endParaRPr lang="en-US"/>
          </a:p>
        </p:txBody>
      </p:sp>
      <p:sp>
        <p:nvSpPr>
          <p:cNvPr id="17613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Mail message format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76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SMTP: protocol for exchanging email msgs</a:t>
            </a:r>
          </a:p>
          <a:p>
            <a:pPr>
              <a:buFont typeface="Wingdings" pitchFamily="2" charset="2"/>
              <a:buNone/>
            </a:pPr>
            <a:r>
              <a:rPr lang="en-US" sz="2400" smtClean="0">
                <a:ea typeface="ＭＳ Ｐゴシック" pitchFamily="34" charset="-128"/>
              </a:rPr>
              <a:t>RFC 822: standard for text message format:</a:t>
            </a:r>
          </a:p>
          <a:p>
            <a:r>
              <a:rPr lang="en-US" sz="2400" smtClean="0">
                <a:ea typeface="ＭＳ Ｐゴシック" pitchFamily="34" charset="-128"/>
              </a:rPr>
              <a:t>header lines, e.g.,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To: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From: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Subject:</a:t>
            </a:r>
          </a:p>
          <a:p>
            <a:pPr lvl="1">
              <a:buFont typeface="Wingdings" pitchFamily="2" charset="2"/>
              <a:buNone/>
            </a:pPr>
            <a:r>
              <a:rPr lang="en-US" i="1" smtClean="0">
                <a:solidFill>
                  <a:srgbClr val="FF0000"/>
                </a:solidFill>
                <a:ea typeface="ＭＳ Ｐゴシック" pitchFamily="34" charset="-128"/>
              </a:rPr>
              <a:t>different</a:t>
            </a:r>
            <a:r>
              <a:rPr lang="en-US" i="1" smtClean="0">
                <a:solidFill>
                  <a:srgbClr val="66FFCC"/>
                </a:solidFill>
                <a:ea typeface="ＭＳ Ｐゴシック" pitchFamily="34" charset="-128"/>
              </a:rPr>
              <a:t> </a:t>
            </a:r>
            <a:r>
              <a:rPr lang="en-US" i="1" smtClean="0">
                <a:ea typeface="ＭＳ Ｐゴシック" pitchFamily="34" charset="-128"/>
              </a:rPr>
              <a:t>from </a:t>
            </a:r>
            <a:r>
              <a:rPr lang="en-US" sz="2200" smtClean="0">
                <a:ea typeface="ＭＳ Ｐゴシック" pitchFamily="34" charset="-128"/>
              </a:rPr>
              <a:t>SMTP MAIL FROM, RCPT TO:</a:t>
            </a:r>
            <a:r>
              <a:rPr lang="en-US" smtClean="0">
                <a:ea typeface="ＭＳ Ｐゴシック" pitchFamily="34" charset="-128"/>
              </a:rPr>
              <a:t> commands!</a:t>
            </a:r>
          </a:p>
          <a:p>
            <a:r>
              <a:rPr lang="en-US" sz="2400" smtClean="0">
                <a:ea typeface="ＭＳ Ｐゴシック" pitchFamily="34" charset="-128"/>
              </a:rPr>
              <a:t>Body: the 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message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 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ASCII characters only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4978400" y="1892300"/>
            <a:ext cx="28321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176134" name="Rectangle 7"/>
          <p:cNvSpPr>
            <a:spLocks noChangeArrowheads="1"/>
          </p:cNvSpPr>
          <p:nvPr/>
        </p:nvSpPr>
        <p:spPr bwMode="auto">
          <a:xfrm>
            <a:off x="4978400" y="2705100"/>
            <a:ext cx="2832100" cy="1739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body</a:t>
            </a:r>
          </a:p>
        </p:txBody>
      </p:sp>
      <p:sp>
        <p:nvSpPr>
          <p:cNvPr id="176135" name="Rectangle 9"/>
          <p:cNvSpPr>
            <a:spLocks noChangeArrowheads="1"/>
          </p:cNvSpPr>
          <p:nvPr/>
        </p:nvSpPr>
        <p:spPr bwMode="auto">
          <a:xfrm>
            <a:off x="4775200" y="1778000"/>
            <a:ext cx="3238500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6136" name="Line 10"/>
          <p:cNvSpPr>
            <a:spLocks noChangeShapeType="1"/>
          </p:cNvSpPr>
          <p:nvPr/>
        </p:nvSpPr>
        <p:spPr bwMode="auto">
          <a:xfrm flipV="1">
            <a:off x="3162300" y="2159000"/>
            <a:ext cx="1765300" cy="1016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37" name="Line 11"/>
          <p:cNvSpPr>
            <a:spLocks noChangeShapeType="1"/>
          </p:cNvSpPr>
          <p:nvPr/>
        </p:nvSpPr>
        <p:spPr bwMode="auto">
          <a:xfrm flipV="1">
            <a:off x="3009900" y="3327400"/>
            <a:ext cx="1905000" cy="187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38" name="Text Box 13"/>
          <p:cNvSpPr txBox="1">
            <a:spLocks noChangeArrowheads="1"/>
          </p:cNvSpPr>
          <p:nvPr/>
        </p:nvSpPr>
        <p:spPr bwMode="auto">
          <a:xfrm>
            <a:off x="8139113" y="2112963"/>
            <a:ext cx="792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blank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line</a:t>
            </a:r>
          </a:p>
        </p:txBody>
      </p:sp>
      <p:sp>
        <p:nvSpPr>
          <p:cNvPr id="176139" name="Line 14"/>
          <p:cNvSpPr>
            <a:spLocks noChangeShapeType="1"/>
          </p:cNvSpPr>
          <p:nvPr/>
        </p:nvSpPr>
        <p:spPr bwMode="auto">
          <a:xfrm flipH="1">
            <a:off x="7251700" y="2552700"/>
            <a:ext cx="96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6140" name="Picture 1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950" y="912813"/>
            <a:ext cx="45704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7817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FA6A27A5-D391-4660-8827-79805EC159BF}" type="slidenum">
              <a:rPr lang="en-US"/>
              <a:pPr/>
              <a:t>57</a:t>
            </a:fld>
            <a:endParaRPr lang="en-US"/>
          </a:p>
        </p:txBody>
      </p:sp>
      <p:grpSp>
        <p:nvGrpSpPr>
          <p:cNvPr id="178179" name="Group 133"/>
          <p:cNvGrpSpPr>
            <a:grpSpLocks/>
          </p:cNvGrpSpPr>
          <p:nvPr/>
        </p:nvGrpSpPr>
        <p:grpSpPr bwMode="auto">
          <a:xfrm>
            <a:off x="2962275" y="1577975"/>
            <a:ext cx="511175" cy="693738"/>
            <a:chOff x="4140" y="429"/>
            <a:chExt cx="1425" cy="2396"/>
          </a:xfrm>
        </p:grpSpPr>
        <p:sp>
          <p:nvSpPr>
            <p:cNvPr id="178271" name="Freeform 13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72" name="Rectangle 135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73" name="Freeform 13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74" name="Freeform 13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75" name="Rectangle 138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8276" name="Group 13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78301" name="AutoShape 140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302" name="AutoShape 141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8277" name="Rectangle 142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8278" name="Group 14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8299" name="AutoShape 144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300" name="AutoShape 145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8279" name="Rectangle 146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80" name="Rectangle 147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8281" name="Group 14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8297" name="AutoShape 149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298" name="AutoShape 150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8282" name="Freeform 15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8283" name="Group 15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8295" name="AutoShape 153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296" name="AutoShape 154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8284" name="Rectangle 155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85" name="Freeform 15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86" name="Freeform 15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87" name="Oval 158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88" name="Freeform 15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89" name="AutoShape 16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90" name="AutoShape 161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91" name="Oval 162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92" name="Oval 163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78293" name="Oval 164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94" name="Rectangle 165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8180" name="Group 100"/>
          <p:cNvGrpSpPr>
            <a:grpSpLocks/>
          </p:cNvGrpSpPr>
          <p:nvPr/>
        </p:nvGrpSpPr>
        <p:grpSpPr bwMode="auto">
          <a:xfrm>
            <a:off x="4648200" y="1587500"/>
            <a:ext cx="511175" cy="693738"/>
            <a:chOff x="4140" y="429"/>
            <a:chExt cx="1425" cy="2396"/>
          </a:xfrm>
        </p:grpSpPr>
        <p:sp>
          <p:nvSpPr>
            <p:cNvPr id="178239" name="Freeform 10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40" name="Rectangle 102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41" name="Freeform 10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42" name="Freeform 10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43" name="Rectangle 105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8244" name="Group 10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78269" name="AutoShape 107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270" name="AutoShape 108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8245" name="Rectangle 109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8246" name="Group 11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8267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268" name="AutoShape 112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8247" name="Rectangle 113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48" name="Rectangle 114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8249" name="Group 11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8265" name="AutoShape 116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266" name="AutoShape 11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8250" name="Freeform 11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8251" name="Group 11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8263" name="AutoShape 12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264" name="AutoShape 121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8252" name="Rectangle 122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53" name="Freeform 12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54" name="Freeform 12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55" name="Oval 125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56" name="Freeform 12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257" name="AutoShape 127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58" name="AutoShape 128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59" name="Oval 129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60" name="Oval 130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78261" name="Oval 131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62" name="Rectangle 132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8181" name="Picture 9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25" y="963613"/>
            <a:ext cx="50276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55588"/>
            <a:ext cx="7772400" cy="89376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Mail access protocols</a:t>
            </a:r>
          </a:p>
        </p:txBody>
      </p:sp>
      <p:sp>
        <p:nvSpPr>
          <p:cNvPr id="1781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3230563"/>
            <a:ext cx="7381875" cy="2209800"/>
          </a:xfrm>
        </p:spPr>
        <p:txBody>
          <a:bodyPr/>
          <a:lstStyle/>
          <a:p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SMTP:</a:t>
            </a:r>
            <a:r>
              <a:rPr lang="en-US" sz="2400" smtClean="0">
                <a:ea typeface="ＭＳ Ｐゴシック" pitchFamily="34" charset="-128"/>
              </a:rPr>
              <a:t> delivery/storage to receiver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 server</a:t>
            </a:r>
          </a:p>
          <a:p>
            <a:r>
              <a:rPr lang="en-US" sz="2400" smtClean="0">
                <a:ea typeface="ＭＳ Ｐゴシック" pitchFamily="34" charset="-128"/>
              </a:rPr>
              <a:t>mail access protocol: retrieval from server</a:t>
            </a:r>
          </a:p>
          <a:p>
            <a:pPr lvl="1"/>
            <a:r>
              <a:rPr lang="en-US" sz="2200" smtClean="0">
                <a:solidFill>
                  <a:srgbClr val="CC0000"/>
                </a:solidFill>
                <a:ea typeface="ＭＳ Ｐゴシック" pitchFamily="34" charset="-128"/>
              </a:rPr>
              <a:t>POP:</a:t>
            </a:r>
            <a:r>
              <a:rPr lang="en-US" sz="2200" smtClean="0">
                <a:ea typeface="ＭＳ Ｐゴシック" pitchFamily="34" charset="-128"/>
              </a:rPr>
              <a:t> Post Office Protocol [RFC 1939]: authorization, download </a:t>
            </a:r>
          </a:p>
          <a:p>
            <a:pPr lvl="1"/>
            <a:r>
              <a:rPr lang="en-US" sz="2200" smtClean="0">
                <a:solidFill>
                  <a:srgbClr val="CC0000"/>
                </a:solidFill>
                <a:ea typeface="ＭＳ Ｐゴシック" pitchFamily="34" charset="-128"/>
              </a:rPr>
              <a:t>IMAP:</a:t>
            </a:r>
            <a:r>
              <a:rPr lang="en-US" sz="2200" smtClean="0">
                <a:ea typeface="ＭＳ Ｐゴシック" pitchFamily="34" charset="-128"/>
              </a:rPr>
              <a:t> Internet Mail Access Protocol [RFC 1730]: more features, including manipulation of stored msgs on server</a:t>
            </a:r>
          </a:p>
          <a:p>
            <a:pPr lvl="1"/>
            <a:r>
              <a:rPr lang="en-US" sz="2200" smtClean="0">
                <a:solidFill>
                  <a:srgbClr val="CC0000"/>
                </a:solidFill>
                <a:ea typeface="ＭＳ Ｐゴシック" pitchFamily="34" charset="-128"/>
              </a:rPr>
              <a:t>HTTP:</a:t>
            </a:r>
            <a:r>
              <a:rPr lang="en-US" sz="2200" smtClean="0">
                <a:ea typeface="ＭＳ Ｐゴシック" pitchFamily="34" charset="-128"/>
              </a:rPr>
              <a:t> gmail, Hotmail, Yahoo! Mail, etc.</a:t>
            </a:r>
          </a:p>
          <a:p>
            <a:pPr lvl="1"/>
            <a:endParaRPr lang="en-US" sz="2200" smtClean="0">
              <a:ea typeface="ＭＳ Ｐゴシック" pitchFamily="34" charset="-128"/>
            </a:endParaRPr>
          </a:p>
        </p:txBody>
      </p:sp>
      <p:grpSp>
        <p:nvGrpSpPr>
          <p:cNvPr id="178184" name="Group 158"/>
          <p:cNvGrpSpPr>
            <a:grpSpLocks/>
          </p:cNvGrpSpPr>
          <p:nvPr/>
        </p:nvGrpSpPr>
        <p:grpSpPr bwMode="auto">
          <a:xfrm>
            <a:off x="2797175" y="1987550"/>
            <a:ext cx="1436688" cy="1131888"/>
            <a:chOff x="1796" y="1206"/>
            <a:chExt cx="905" cy="713"/>
          </a:xfrm>
        </p:grpSpPr>
        <p:sp>
          <p:nvSpPr>
            <p:cNvPr id="178223" name="Text Box 95"/>
            <p:cNvSpPr txBox="1">
              <a:spLocks noChangeArrowheads="1"/>
            </p:cNvSpPr>
            <p:nvPr/>
          </p:nvSpPr>
          <p:spPr bwMode="auto">
            <a:xfrm>
              <a:off x="1796" y="1583"/>
              <a:ext cx="905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sender</a:t>
              </a:r>
              <a:r>
                <a:rPr lang="ja-JP" altLang="en-US" sz="1600"/>
                <a:t>’</a:t>
              </a:r>
              <a:r>
                <a:rPr lang="en-US" altLang="ja-JP" sz="1600"/>
                <a:t>s mail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server</a:t>
              </a:r>
              <a:endParaRPr lang="en-US" sz="2400"/>
            </a:p>
          </p:txBody>
        </p:sp>
        <p:grpSp>
          <p:nvGrpSpPr>
            <p:cNvPr id="178224" name="Group 157"/>
            <p:cNvGrpSpPr>
              <a:grpSpLocks/>
            </p:cNvGrpSpPr>
            <p:nvPr/>
          </p:nvGrpSpPr>
          <p:grpSpPr bwMode="auto">
            <a:xfrm>
              <a:off x="1992" y="1206"/>
              <a:ext cx="510" cy="354"/>
              <a:chOff x="2070" y="2004"/>
              <a:chExt cx="510" cy="354"/>
            </a:xfrm>
          </p:grpSpPr>
          <p:sp>
            <p:nvSpPr>
              <p:cNvPr id="178225" name="Rectangle 94"/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Comic Sans MS" pitchFamily="66" charset="0"/>
                </a:endParaRPr>
              </a:p>
            </p:txBody>
          </p:sp>
          <p:sp>
            <p:nvSpPr>
              <p:cNvPr id="178226" name="Rectangle 96"/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Comic Sans MS" pitchFamily="66" charset="0"/>
                </a:endParaRPr>
              </a:p>
            </p:txBody>
          </p:sp>
          <p:sp>
            <p:nvSpPr>
              <p:cNvPr id="178227" name="Line 97"/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228" name="Line 98"/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229" name="Line 99"/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230" name="Line 100"/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231" name="Line 101"/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232" name="Line 102"/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233" name="Line 103"/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234" name="Rectangle 104"/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Comic Sans MS" pitchFamily="66" charset="0"/>
                </a:endParaRPr>
              </a:p>
            </p:txBody>
          </p:sp>
          <p:sp>
            <p:nvSpPr>
              <p:cNvPr id="178235" name="Rectangle 105"/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Comic Sans MS" pitchFamily="66" charset="0"/>
                </a:endParaRPr>
              </a:p>
            </p:txBody>
          </p:sp>
          <p:sp>
            <p:nvSpPr>
              <p:cNvPr id="178236" name="Rectangle 106"/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Comic Sans MS" pitchFamily="66" charset="0"/>
                </a:endParaRPr>
              </a:p>
            </p:txBody>
          </p:sp>
          <p:sp>
            <p:nvSpPr>
              <p:cNvPr id="178237" name="Rectangle 107"/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Comic Sans MS" pitchFamily="66" charset="0"/>
                </a:endParaRPr>
              </a:p>
            </p:txBody>
          </p:sp>
          <p:sp>
            <p:nvSpPr>
              <p:cNvPr id="178238" name="Rectangle 108"/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latin typeface="Comic Sans MS" pitchFamily="66" charset="0"/>
                </a:endParaRPr>
              </a:p>
            </p:txBody>
          </p:sp>
        </p:grpSp>
      </p:grpSp>
      <p:sp>
        <p:nvSpPr>
          <p:cNvPr id="178185" name="Text Box 121"/>
          <p:cNvSpPr txBox="1">
            <a:spLocks noChangeArrowheads="1"/>
          </p:cNvSpPr>
          <p:nvPr/>
        </p:nvSpPr>
        <p:spPr bwMode="auto">
          <a:xfrm>
            <a:off x="2020888" y="1466850"/>
            <a:ext cx="89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SMTP</a:t>
            </a:r>
          </a:p>
        </p:txBody>
      </p:sp>
      <p:sp>
        <p:nvSpPr>
          <p:cNvPr id="178186" name="Rectangle 153"/>
          <p:cNvSpPr>
            <a:spLocks noChangeArrowheads="1"/>
          </p:cNvSpPr>
          <p:nvPr/>
        </p:nvSpPr>
        <p:spPr bwMode="auto">
          <a:xfrm>
            <a:off x="3781425" y="1457325"/>
            <a:ext cx="85725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Comic Sans MS" pitchFamily="66" charset="0"/>
            </a:endParaRPr>
          </a:p>
        </p:txBody>
      </p:sp>
      <p:sp>
        <p:nvSpPr>
          <p:cNvPr id="178187" name="Text Box 154"/>
          <p:cNvSpPr txBox="1">
            <a:spLocks noChangeArrowheads="1"/>
          </p:cNvSpPr>
          <p:nvPr/>
        </p:nvSpPr>
        <p:spPr bwMode="auto">
          <a:xfrm>
            <a:off x="3622675" y="1477963"/>
            <a:ext cx="89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SMTP</a:t>
            </a:r>
          </a:p>
        </p:txBody>
      </p:sp>
      <p:sp>
        <p:nvSpPr>
          <p:cNvPr id="178188" name="Text Box 156"/>
          <p:cNvSpPr txBox="1">
            <a:spLocks noChangeArrowheads="1"/>
          </p:cNvSpPr>
          <p:nvPr/>
        </p:nvSpPr>
        <p:spPr bwMode="auto">
          <a:xfrm>
            <a:off x="5484813" y="1308100"/>
            <a:ext cx="1511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i="1">
                <a:solidFill>
                  <a:srgbClr val="CC0000"/>
                </a:solidFill>
              </a:rPr>
              <a:t>mail access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i="1">
                <a:solidFill>
                  <a:srgbClr val="CC0000"/>
                </a:solidFill>
              </a:rPr>
              <a:t>protocol</a:t>
            </a: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178189" name="Text Box 160"/>
          <p:cNvSpPr txBox="1">
            <a:spLocks noChangeArrowheads="1"/>
          </p:cNvSpPr>
          <p:nvPr/>
        </p:nvSpPr>
        <p:spPr bwMode="auto">
          <a:xfrm>
            <a:off x="4371975" y="2598738"/>
            <a:ext cx="15382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receiver</a:t>
            </a:r>
            <a:r>
              <a:rPr lang="ja-JP" altLang="en-US" sz="1600"/>
              <a:t>’</a:t>
            </a:r>
            <a:r>
              <a:rPr lang="en-US" altLang="ja-JP" sz="1600"/>
              <a:t>s mail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 sz="2400"/>
          </a:p>
        </p:txBody>
      </p:sp>
      <p:grpSp>
        <p:nvGrpSpPr>
          <p:cNvPr id="178190" name="Group 161"/>
          <p:cNvGrpSpPr>
            <a:grpSpLocks/>
          </p:cNvGrpSpPr>
          <p:nvPr/>
        </p:nvGrpSpPr>
        <p:grpSpPr bwMode="auto">
          <a:xfrm>
            <a:off x="4800600" y="2000250"/>
            <a:ext cx="809625" cy="561975"/>
            <a:chOff x="2070" y="2004"/>
            <a:chExt cx="510" cy="354"/>
          </a:xfrm>
        </p:grpSpPr>
        <p:sp>
          <p:nvSpPr>
            <p:cNvPr id="178209" name="Rectangle 162"/>
            <p:cNvSpPr>
              <a:spLocks noChangeArrowheads="1"/>
            </p:cNvSpPr>
            <p:nvPr/>
          </p:nvSpPr>
          <p:spPr bwMode="auto">
            <a:xfrm>
              <a:off x="2070" y="2004"/>
              <a:ext cx="510" cy="354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178210" name="Rectangle 163"/>
            <p:cNvSpPr>
              <a:spLocks noChangeArrowheads="1"/>
            </p:cNvSpPr>
            <p:nvPr/>
          </p:nvSpPr>
          <p:spPr bwMode="auto"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178211" name="Line 164"/>
            <p:cNvSpPr>
              <a:spLocks noChangeShapeType="1"/>
            </p:cNvSpPr>
            <p:nvPr/>
          </p:nvSpPr>
          <p:spPr bwMode="auto">
            <a:xfrm>
              <a:off x="2143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12" name="Line 165"/>
            <p:cNvSpPr>
              <a:spLocks noChangeShapeType="1"/>
            </p:cNvSpPr>
            <p:nvPr/>
          </p:nvSpPr>
          <p:spPr bwMode="auto">
            <a:xfrm>
              <a:off x="2252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13" name="Line 166"/>
            <p:cNvSpPr>
              <a:spLocks noChangeShapeType="1"/>
            </p:cNvSpPr>
            <p:nvPr/>
          </p:nvSpPr>
          <p:spPr bwMode="auto">
            <a:xfrm>
              <a:off x="2307" y="210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14" name="Line 167"/>
            <p:cNvSpPr>
              <a:spLocks noChangeShapeType="1"/>
            </p:cNvSpPr>
            <p:nvPr/>
          </p:nvSpPr>
          <p:spPr bwMode="auto">
            <a:xfrm>
              <a:off x="2364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15" name="Line 168"/>
            <p:cNvSpPr>
              <a:spLocks noChangeShapeType="1"/>
            </p:cNvSpPr>
            <p:nvPr/>
          </p:nvSpPr>
          <p:spPr bwMode="auto">
            <a:xfrm>
              <a:off x="2425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16" name="Line 169"/>
            <p:cNvSpPr>
              <a:spLocks noChangeShapeType="1"/>
            </p:cNvSpPr>
            <p:nvPr/>
          </p:nvSpPr>
          <p:spPr bwMode="auto">
            <a:xfrm>
              <a:off x="2481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17" name="Line 170"/>
            <p:cNvSpPr>
              <a:spLocks noChangeShapeType="1"/>
            </p:cNvSpPr>
            <p:nvPr/>
          </p:nvSpPr>
          <p:spPr bwMode="auto">
            <a:xfrm>
              <a:off x="2196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18" name="Rectangle 171"/>
            <p:cNvSpPr>
              <a:spLocks noChangeArrowheads="1"/>
            </p:cNvSpPr>
            <p:nvPr/>
          </p:nvSpPr>
          <p:spPr bwMode="auto"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178219" name="Rectangle 172"/>
            <p:cNvSpPr>
              <a:spLocks noChangeArrowheads="1"/>
            </p:cNvSpPr>
            <p:nvPr/>
          </p:nvSpPr>
          <p:spPr bwMode="auto"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178220" name="Rectangle 173"/>
            <p:cNvSpPr>
              <a:spLocks noChangeArrowheads="1"/>
            </p:cNvSpPr>
            <p:nvPr/>
          </p:nvSpPr>
          <p:spPr bwMode="auto"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178221" name="Rectangle 174"/>
            <p:cNvSpPr>
              <a:spLocks noChangeArrowheads="1"/>
            </p:cNvSpPr>
            <p:nvPr/>
          </p:nvSpPr>
          <p:spPr bwMode="auto"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178222" name="Rectangle 175"/>
            <p:cNvSpPr>
              <a:spLocks noChangeArrowheads="1"/>
            </p:cNvSpPr>
            <p:nvPr/>
          </p:nvSpPr>
          <p:spPr bwMode="auto"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</p:grpSp>
      <p:pic>
        <p:nvPicPr>
          <p:cNvPr id="178191" name="Picture 176" descr="Al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0" y="1557338"/>
            <a:ext cx="561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92" name="Picture 179" descr="Bo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3700" y="1571625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93" name="Line 94"/>
          <p:cNvSpPr>
            <a:spLocks noChangeShapeType="1"/>
          </p:cNvSpPr>
          <p:nvPr/>
        </p:nvSpPr>
        <p:spPr bwMode="auto">
          <a:xfrm>
            <a:off x="2003425" y="1905000"/>
            <a:ext cx="9032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8194" name="Line 95"/>
          <p:cNvSpPr>
            <a:spLocks noChangeShapeType="1"/>
          </p:cNvSpPr>
          <p:nvPr/>
        </p:nvSpPr>
        <p:spPr bwMode="auto">
          <a:xfrm>
            <a:off x="3633788" y="1901825"/>
            <a:ext cx="90328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8195" name="Line 96"/>
          <p:cNvSpPr>
            <a:spLocks noChangeShapeType="1"/>
          </p:cNvSpPr>
          <p:nvPr/>
        </p:nvSpPr>
        <p:spPr bwMode="auto">
          <a:xfrm>
            <a:off x="5253038" y="1898650"/>
            <a:ext cx="1697037" cy="158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8196" name="Text Box 156"/>
          <p:cNvSpPr txBox="1">
            <a:spLocks noChangeArrowheads="1"/>
          </p:cNvSpPr>
          <p:nvPr/>
        </p:nvSpPr>
        <p:spPr bwMode="auto">
          <a:xfrm>
            <a:off x="5710238" y="1927225"/>
            <a:ext cx="131127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rgbClr val="CC0000"/>
                </a:solidFill>
              </a:rPr>
              <a:t>(e.g., </a:t>
            </a:r>
            <a:r>
              <a:rPr lang="en-US" sz="1600" i="1">
                <a:solidFill>
                  <a:srgbClr val="CC0000"/>
                </a:solidFill>
              </a:rPr>
              <a:t>POP,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>
                <a:solidFill>
                  <a:srgbClr val="CC0000"/>
                </a:solidFill>
              </a:rPr>
              <a:t>         IMAP</a:t>
            </a:r>
            <a:r>
              <a:rPr lang="en-US" sz="1800" i="1">
                <a:solidFill>
                  <a:srgbClr val="CC0000"/>
                </a:solidFill>
              </a:rPr>
              <a:t>)</a:t>
            </a:r>
          </a:p>
        </p:txBody>
      </p:sp>
      <p:grpSp>
        <p:nvGrpSpPr>
          <p:cNvPr id="178197" name="Group 166"/>
          <p:cNvGrpSpPr>
            <a:grpSpLocks/>
          </p:cNvGrpSpPr>
          <p:nvPr/>
        </p:nvGrpSpPr>
        <p:grpSpPr bwMode="auto">
          <a:xfrm>
            <a:off x="1066800" y="1419225"/>
            <a:ext cx="912813" cy="1054100"/>
            <a:chOff x="3574" y="550"/>
            <a:chExt cx="575" cy="664"/>
          </a:xfrm>
        </p:grpSpPr>
        <p:grpSp>
          <p:nvGrpSpPr>
            <p:cNvPr id="178204" name="Group 167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78207" name="Picture 1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8208" name="Freeform 16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78205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78206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agent</a:t>
              </a:r>
              <a:endParaRPr lang="en-US" sz="2400"/>
            </a:p>
          </p:txBody>
        </p:sp>
      </p:grpSp>
      <p:grpSp>
        <p:nvGrpSpPr>
          <p:cNvPr id="178198" name="Group 172"/>
          <p:cNvGrpSpPr>
            <a:grpSpLocks/>
          </p:cNvGrpSpPr>
          <p:nvPr/>
        </p:nvGrpSpPr>
        <p:grpSpPr bwMode="auto">
          <a:xfrm>
            <a:off x="6967538" y="1422400"/>
            <a:ext cx="912812" cy="1054100"/>
            <a:chOff x="3574" y="550"/>
            <a:chExt cx="575" cy="664"/>
          </a:xfrm>
        </p:grpSpPr>
        <p:grpSp>
          <p:nvGrpSpPr>
            <p:cNvPr id="178199" name="Group 173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178202" name="Picture 1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8203" name="Freeform 17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78200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78201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user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agent</a:t>
              </a:r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8022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6F0C92DF-C59B-48AD-8ED3-B3D1092054A5}" type="slidenum">
              <a:rPr lang="en-US"/>
              <a:pPr/>
              <a:t>58</a:t>
            </a:fld>
            <a:endParaRPr lang="en-US"/>
          </a:p>
        </p:txBody>
      </p:sp>
      <p:pic>
        <p:nvPicPr>
          <p:cNvPr id="180227" name="Picture 1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858838"/>
            <a:ext cx="3317875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8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131763"/>
            <a:ext cx="7772400" cy="968375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POP3 protocol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802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38275"/>
            <a:ext cx="397192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authorization phase</a:t>
            </a:r>
          </a:p>
          <a:p>
            <a:r>
              <a:rPr lang="en-US" sz="2000" smtClean="0">
                <a:ea typeface="ＭＳ Ｐゴシック" pitchFamily="34" charset="-128"/>
              </a:rPr>
              <a:t>client commands: </a:t>
            </a:r>
          </a:p>
          <a:p>
            <a:pPr lvl="1"/>
            <a:r>
              <a:rPr lang="en-US" sz="2000" b="1" smtClean="0">
                <a:latin typeface="Courier New" pitchFamily="49" charset="0"/>
                <a:ea typeface="ＭＳ Ｐゴシック" pitchFamily="34" charset="-128"/>
              </a:rPr>
              <a:t>user:</a:t>
            </a:r>
            <a:r>
              <a:rPr lang="en-US" sz="2000" smtClean="0">
                <a:ea typeface="ＭＳ Ｐゴシック" pitchFamily="34" charset="-128"/>
              </a:rPr>
              <a:t> declare username</a:t>
            </a:r>
          </a:p>
          <a:p>
            <a:pPr lvl="1"/>
            <a:r>
              <a:rPr lang="en-US" sz="2000" b="1" smtClean="0">
                <a:latin typeface="Courier New" pitchFamily="49" charset="0"/>
                <a:ea typeface="ＭＳ Ｐゴシック" pitchFamily="34" charset="-128"/>
              </a:rPr>
              <a:t>pass:</a:t>
            </a:r>
            <a:r>
              <a:rPr lang="en-US" sz="2000" smtClean="0">
                <a:ea typeface="ＭＳ Ｐゴシック" pitchFamily="34" charset="-128"/>
              </a:rPr>
              <a:t> password</a:t>
            </a:r>
          </a:p>
          <a:p>
            <a:r>
              <a:rPr lang="en-US" sz="2000" smtClean="0">
                <a:ea typeface="ＭＳ Ｐゴシック" pitchFamily="34" charset="-128"/>
              </a:rPr>
              <a:t>server responses</a:t>
            </a:r>
          </a:p>
          <a:p>
            <a:pPr lvl="1"/>
            <a:r>
              <a:rPr lang="en-US" sz="2000" b="1" smtClean="0">
                <a:latin typeface="Courier New" pitchFamily="49" charset="0"/>
                <a:ea typeface="ＭＳ Ｐゴシック" pitchFamily="34" charset="-128"/>
              </a:rPr>
              <a:t>+OK</a:t>
            </a:r>
          </a:p>
          <a:p>
            <a:pPr lvl="1"/>
            <a:r>
              <a:rPr lang="en-US" sz="2000" b="1" smtClean="0">
                <a:latin typeface="Courier New" pitchFamily="49" charset="0"/>
                <a:ea typeface="ＭＳ Ｐゴシック" pitchFamily="34" charset="-128"/>
              </a:rPr>
              <a:t>-ERR</a:t>
            </a:r>
            <a:endParaRPr lang="en-US" sz="18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transaction phase,</a:t>
            </a:r>
            <a:r>
              <a:rPr lang="en-US" sz="24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400" smtClean="0">
                <a:solidFill>
                  <a:schemeClr val="tx2"/>
                </a:solidFill>
                <a:ea typeface="ＭＳ Ｐゴシック" pitchFamily="34" charset="-128"/>
              </a:rPr>
              <a:t>client:</a:t>
            </a:r>
            <a:endParaRPr lang="en-US" sz="2400" smtClean="0">
              <a:ea typeface="ＭＳ Ｐゴシック" pitchFamily="34" charset="-128"/>
            </a:endParaRPr>
          </a:p>
          <a:p>
            <a:r>
              <a:rPr lang="en-US" sz="2000" b="1" smtClean="0">
                <a:latin typeface="Courier New" pitchFamily="49" charset="0"/>
                <a:ea typeface="ＭＳ Ｐゴシック" pitchFamily="34" charset="-128"/>
              </a:rPr>
              <a:t>list:</a:t>
            </a:r>
            <a:r>
              <a:rPr lang="en-US" sz="2000" smtClean="0">
                <a:ea typeface="ＭＳ Ｐゴシック" pitchFamily="34" charset="-128"/>
              </a:rPr>
              <a:t> list message numbers</a:t>
            </a:r>
          </a:p>
          <a:p>
            <a:r>
              <a:rPr lang="en-US" sz="2000" b="1" smtClean="0">
                <a:latin typeface="Courier New" pitchFamily="49" charset="0"/>
                <a:ea typeface="ＭＳ Ｐゴシック" pitchFamily="34" charset="-128"/>
              </a:rPr>
              <a:t>retr:</a:t>
            </a:r>
            <a:r>
              <a:rPr lang="en-US" sz="2000" smtClean="0">
                <a:ea typeface="ＭＳ Ｐゴシック" pitchFamily="34" charset="-128"/>
              </a:rPr>
              <a:t> retrieve message by number</a:t>
            </a:r>
          </a:p>
          <a:p>
            <a:r>
              <a:rPr lang="en-US" sz="2000" b="1" smtClean="0">
                <a:latin typeface="Courier New" pitchFamily="49" charset="0"/>
                <a:ea typeface="ＭＳ Ｐゴシック" pitchFamily="34" charset="-128"/>
              </a:rPr>
              <a:t>dele:</a:t>
            </a:r>
            <a:r>
              <a:rPr lang="en-US" sz="2000" smtClean="0">
                <a:ea typeface="ＭＳ Ｐゴシック" pitchFamily="34" charset="-128"/>
              </a:rPr>
              <a:t> delete</a:t>
            </a:r>
          </a:p>
          <a:p>
            <a:r>
              <a:rPr lang="en-US" sz="2000" b="1" smtClean="0">
                <a:latin typeface="Courier New" pitchFamily="49" charset="0"/>
                <a:ea typeface="ＭＳ Ｐゴシック" pitchFamily="34" charset="-128"/>
              </a:rPr>
              <a:t>quit</a:t>
            </a:r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180230" name="Text Box 7"/>
          <p:cNvSpPr txBox="1">
            <a:spLocks noChangeArrowheads="1"/>
          </p:cNvSpPr>
          <p:nvPr/>
        </p:nvSpPr>
        <p:spPr bwMode="auto">
          <a:xfrm>
            <a:off x="4340225" y="2309813"/>
            <a:ext cx="4268788" cy="40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latin typeface="Times New Roman" pitchFamily="18" charset="0"/>
              </a:rPr>
              <a:t>         </a:t>
            </a:r>
            <a:r>
              <a:rPr lang="en-US" sz="1800" b="1">
                <a:latin typeface="Courier New" pitchFamily="49" charset="0"/>
              </a:rPr>
              <a:t>C: list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pitchFamily="49" charset="0"/>
              </a:rPr>
              <a:t>     S: 1 498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pitchFamily="49" charset="0"/>
              </a:rPr>
              <a:t>     S: 2 912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pitchFamily="49" charset="0"/>
              </a:rPr>
              <a:t>     S: 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pitchFamily="49" charset="0"/>
              </a:rPr>
              <a:t>     C: retr 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pitchFamily="49" charset="0"/>
              </a:rPr>
              <a:t>     S: &lt;message 1 contents&gt;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pitchFamily="49" charset="0"/>
              </a:rPr>
              <a:t>     S: 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pitchFamily="49" charset="0"/>
              </a:rPr>
              <a:t>     C: dele 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pitchFamily="49" charset="0"/>
              </a:rPr>
              <a:t>     C: retr 2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pitchFamily="49" charset="0"/>
              </a:rPr>
              <a:t>     S: &lt;message 1 contents&gt;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pitchFamily="49" charset="0"/>
              </a:rPr>
              <a:t>     S: 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pitchFamily="49" charset="0"/>
              </a:rPr>
              <a:t>     C: dele 2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pitchFamily="49" charset="0"/>
              </a:rPr>
              <a:t>     C: quit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pitchFamily="49" charset="0"/>
              </a:rPr>
              <a:t>     S: +OK </a:t>
            </a:r>
            <a:r>
              <a:rPr lang="en-US" sz="1400" b="1">
                <a:latin typeface="Courier New" pitchFamily="49" charset="0"/>
              </a:rPr>
              <a:t>POP3 server signing off</a:t>
            </a:r>
            <a:endParaRPr lang="en-US" sz="1800" b="1">
              <a:latin typeface="Courier New" pitchFamily="49" charset="0"/>
            </a:endParaRPr>
          </a:p>
        </p:txBody>
      </p:sp>
      <p:sp>
        <p:nvSpPr>
          <p:cNvPr id="180231" name="Text Box 10"/>
          <p:cNvSpPr txBox="1">
            <a:spLocks noChangeArrowheads="1"/>
          </p:cNvSpPr>
          <p:nvPr/>
        </p:nvSpPr>
        <p:spPr bwMode="auto">
          <a:xfrm>
            <a:off x="4989513" y="590550"/>
            <a:ext cx="39814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 b="1">
              <a:latin typeface="Courier New" pitchFamily="49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pitchFamily="49" charset="0"/>
              </a:rPr>
              <a:t>S: +OK POP3 server ready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pitchFamily="49" charset="0"/>
              </a:rPr>
              <a:t>C: user bob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pitchFamily="49" charset="0"/>
              </a:rPr>
              <a:t>S: +OK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pitchFamily="49" charset="0"/>
              </a:rPr>
              <a:t>C: pass hungry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latin typeface="Courier New" pitchFamily="49" charset="0"/>
              </a:rPr>
              <a:t>S: +OK</a:t>
            </a:r>
            <a:r>
              <a:rPr lang="en-US" sz="1400" b="1">
                <a:latin typeface="Courier New" pitchFamily="49" charset="0"/>
              </a:rPr>
              <a:t> user successfully logged on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80232" name="Freeform 11"/>
          <p:cNvSpPr>
            <a:spLocks/>
          </p:cNvSpPr>
          <p:nvPr/>
        </p:nvSpPr>
        <p:spPr bwMode="auto">
          <a:xfrm>
            <a:off x="4972050" y="847725"/>
            <a:ext cx="371475" cy="1457325"/>
          </a:xfrm>
          <a:custGeom>
            <a:avLst/>
            <a:gdLst>
              <a:gd name="T0" fmla="*/ 2147483647 w 234"/>
              <a:gd name="T1" fmla="*/ 0 h 918"/>
              <a:gd name="T2" fmla="*/ 0 w 234"/>
              <a:gd name="T3" fmla="*/ 0 h 918"/>
              <a:gd name="T4" fmla="*/ 0 w 234"/>
              <a:gd name="T5" fmla="*/ 2147483647 h 918"/>
              <a:gd name="T6" fmla="*/ 2147483647 w 234"/>
              <a:gd name="T7" fmla="*/ 2147483647 h 918"/>
              <a:gd name="T8" fmla="*/ 0 60000 65536"/>
              <a:gd name="T9" fmla="*/ 0 60000 65536"/>
              <a:gd name="T10" fmla="*/ 0 60000 65536"/>
              <a:gd name="T11" fmla="*/ 0 60000 65536"/>
              <a:gd name="T12" fmla="*/ 0 w 234"/>
              <a:gd name="T13" fmla="*/ 0 h 918"/>
              <a:gd name="T14" fmla="*/ 234 w 234"/>
              <a:gd name="T15" fmla="*/ 918 h 9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" h="918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3" name="Line 13"/>
          <p:cNvSpPr>
            <a:spLocks noChangeShapeType="1"/>
          </p:cNvSpPr>
          <p:nvPr/>
        </p:nvSpPr>
        <p:spPr bwMode="auto">
          <a:xfrm flipV="1">
            <a:off x="3486150" y="1449388"/>
            <a:ext cx="1400175" cy="2381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4" name="Freeform 14"/>
          <p:cNvSpPr>
            <a:spLocks/>
          </p:cNvSpPr>
          <p:nvPr/>
        </p:nvSpPr>
        <p:spPr bwMode="auto">
          <a:xfrm>
            <a:off x="4973638" y="2428875"/>
            <a:ext cx="371475" cy="3895725"/>
          </a:xfrm>
          <a:custGeom>
            <a:avLst/>
            <a:gdLst>
              <a:gd name="T0" fmla="*/ 2147483647 w 234"/>
              <a:gd name="T1" fmla="*/ 0 h 918"/>
              <a:gd name="T2" fmla="*/ 0 w 234"/>
              <a:gd name="T3" fmla="*/ 0 h 918"/>
              <a:gd name="T4" fmla="*/ 0 w 234"/>
              <a:gd name="T5" fmla="*/ 2147483647 h 918"/>
              <a:gd name="T6" fmla="*/ 2147483647 w 234"/>
              <a:gd name="T7" fmla="*/ 2147483647 h 918"/>
              <a:gd name="T8" fmla="*/ 0 60000 65536"/>
              <a:gd name="T9" fmla="*/ 0 60000 65536"/>
              <a:gd name="T10" fmla="*/ 0 60000 65536"/>
              <a:gd name="T11" fmla="*/ 0 60000 65536"/>
              <a:gd name="T12" fmla="*/ 0 w 234"/>
              <a:gd name="T13" fmla="*/ 0 h 918"/>
              <a:gd name="T14" fmla="*/ 234 w 234"/>
              <a:gd name="T15" fmla="*/ 918 h 9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" h="918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5" name="Line 15"/>
          <p:cNvSpPr>
            <a:spLocks noChangeShapeType="1"/>
          </p:cNvSpPr>
          <p:nvPr/>
        </p:nvSpPr>
        <p:spPr bwMode="auto">
          <a:xfrm flipV="1">
            <a:off x="3152775" y="3941763"/>
            <a:ext cx="1733550" cy="3238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8227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E63C3C31-348F-452B-A599-B684E295F811}" type="slidenum">
              <a:rPr lang="en-US"/>
              <a:pPr/>
              <a:t>59</a:t>
            </a:fld>
            <a:endParaRPr lang="en-US"/>
          </a:p>
        </p:txBody>
      </p:sp>
      <p:pic>
        <p:nvPicPr>
          <p:cNvPr id="182275" name="Picture 1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957263"/>
            <a:ext cx="59420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227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93688"/>
            <a:ext cx="7772400" cy="795337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POP3 (more) and IMAP</a:t>
            </a:r>
          </a:p>
        </p:txBody>
      </p:sp>
      <p:sp>
        <p:nvSpPr>
          <p:cNvPr id="1822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0700" y="1343025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more about POP3</a:t>
            </a:r>
          </a:p>
          <a:p>
            <a:r>
              <a:rPr lang="en-US" sz="2400" smtClean="0">
                <a:ea typeface="ＭＳ Ｐゴシック" pitchFamily="34" charset="-128"/>
              </a:rPr>
              <a:t>previous example uses POP3 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download and delete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 mode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Bob cannot re-read e-mail if he changes client</a:t>
            </a:r>
          </a:p>
          <a:p>
            <a:r>
              <a:rPr lang="en-US" sz="2400" smtClean="0">
                <a:ea typeface="ＭＳ Ｐゴシック" pitchFamily="34" charset="-128"/>
              </a:rPr>
              <a:t>POP3 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download-and-keep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: copies of messages on different clients</a:t>
            </a:r>
          </a:p>
          <a:p>
            <a:r>
              <a:rPr lang="en-US" sz="2400" smtClean="0">
                <a:ea typeface="ＭＳ Ｐゴシック" pitchFamily="34" charset="-128"/>
              </a:rPr>
              <a:t>POP3 is stateless across sessions</a:t>
            </a:r>
          </a:p>
        </p:txBody>
      </p:sp>
      <p:sp>
        <p:nvSpPr>
          <p:cNvPr id="1822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83100" y="1381125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IMAP</a:t>
            </a:r>
          </a:p>
          <a:p>
            <a:r>
              <a:rPr lang="en-US" sz="2400" smtClean="0">
                <a:ea typeface="ＭＳ Ｐゴシック" pitchFamily="34" charset="-128"/>
              </a:rPr>
              <a:t>keeps all messages in one place: at server</a:t>
            </a:r>
          </a:p>
          <a:p>
            <a:r>
              <a:rPr lang="en-US" sz="2400" smtClean="0">
                <a:ea typeface="ＭＳ Ｐゴシック" pitchFamily="34" charset="-128"/>
              </a:rPr>
              <a:t>allows user to organize messages in folders</a:t>
            </a:r>
          </a:p>
          <a:p>
            <a:r>
              <a:rPr lang="en-US" sz="2400" smtClean="0">
                <a:ea typeface="ＭＳ Ｐゴシック" pitchFamily="34" charset="-128"/>
              </a:rPr>
              <a:t>keeps user state across sessions: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names of folders and mappings between message IDs and folder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7475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E4150273-925B-49B7-A33D-8CDE02F2D1BB}" type="slidenum">
              <a:rPr lang="en-US"/>
              <a:pPr/>
              <a:t>6</a:t>
            </a:fld>
            <a:endParaRPr lang="en-US"/>
          </a:p>
        </p:txBody>
      </p:sp>
      <p:pic>
        <p:nvPicPr>
          <p:cNvPr id="74755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960438"/>
            <a:ext cx="59420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07963"/>
            <a:ext cx="7772400" cy="1030287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architectures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000099"/>
                </a:solidFill>
                <a:ea typeface="ＭＳ Ｐゴシック" pitchFamily="34" charset="-128"/>
              </a:rPr>
              <a:t>possible structure of applications:</a:t>
            </a:r>
          </a:p>
          <a:p>
            <a:r>
              <a:rPr lang="en-US" smtClean="0">
                <a:ea typeface="ＭＳ Ｐゴシック" pitchFamily="34" charset="-128"/>
              </a:rPr>
              <a:t>client-server</a:t>
            </a:r>
          </a:p>
          <a:p>
            <a:r>
              <a:rPr lang="en-US" smtClean="0">
                <a:ea typeface="ＭＳ Ｐゴシック" pitchFamily="34" charset="-128"/>
              </a:rPr>
              <a:t>peer-to-peer (P2P)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8432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F6F3E517-ED3D-48D1-A1F9-1A810786E7D4}" type="slidenum">
              <a:rPr lang="en-US"/>
              <a:pPr/>
              <a:t>60</a:t>
            </a:fld>
            <a:endParaRPr lang="en-US"/>
          </a:p>
        </p:txBody>
      </p:sp>
      <p:sp>
        <p:nvSpPr>
          <p:cNvPr id="1843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Chapter 2: outline</a:t>
            </a:r>
          </a:p>
        </p:txBody>
      </p:sp>
      <p:sp>
        <p:nvSpPr>
          <p:cNvPr id="1843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2.1 principles of network applications</a:t>
            </a:r>
          </a:p>
          <a:p>
            <a:pPr marL="912813" lvl="1"/>
            <a:r>
              <a:rPr lang="en-US" smtClean="0">
                <a:ea typeface="ＭＳ Ｐゴシック" pitchFamily="34" charset="-128"/>
              </a:rPr>
              <a:t>app architectures</a:t>
            </a:r>
          </a:p>
          <a:p>
            <a:pPr marL="912813" lvl="1"/>
            <a:r>
              <a:rPr lang="en-US" smtClean="0">
                <a:ea typeface="ＭＳ Ｐゴシック" pitchFamily="34" charset="-128"/>
              </a:rPr>
              <a:t>app requirements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2.2 Web and HTTP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2.3 FTP 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2.4 electronic mail</a:t>
            </a:r>
          </a:p>
          <a:p>
            <a:pPr marL="912813" lvl="1"/>
            <a:r>
              <a:rPr lang="en-US" smtClean="0">
                <a:ea typeface="ＭＳ Ｐゴシック" pitchFamily="34" charset="-128"/>
              </a:rPr>
              <a:t>SMTP, POP3, IMAP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2.5 DNS</a:t>
            </a:r>
          </a:p>
          <a:p>
            <a:pPr marL="457200" indent="-457200"/>
            <a:endParaRPr lang="en-US" sz="2400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18432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3600" y="1600200"/>
            <a:ext cx="3876675" cy="46482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2.6 P2P applications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2.7 socket programming with UDP and TCP</a:t>
            </a:r>
          </a:p>
        </p:txBody>
      </p:sp>
      <p:pic>
        <p:nvPicPr>
          <p:cNvPr id="184326" name="Picture 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8637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5B3270AD-D13A-4699-933A-3EF67F8198C2}" type="slidenum">
              <a:rPr lang="en-US"/>
              <a:pPr/>
              <a:t>61</a:t>
            </a:fld>
            <a:endParaRPr lang="en-US"/>
          </a:p>
        </p:txBody>
      </p:sp>
      <p:pic>
        <p:nvPicPr>
          <p:cNvPr id="186371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990600"/>
            <a:ext cx="59420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1625"/>
            <a:ext cx="7772400" cy="91440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DNS: domain name system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863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11300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i="1" smtClean="0">
                <a:solidFill>
                  <a:srgbClr val="000099"/>
                </a:solidFill>
                <a:ea typeface="ＭＳ Ｐゴシック" pitchFamily="34" charset="-128"/>
              </a:rPr>
              <a:t>people:</a:t>
            </a:r>
            <a:r>
              <a:rPr lang="en-US" sz="2400" smtClean="0">
                <a:ea typeface="ＭＳ Ｐゴシック" pitchFamily="34" charset="-128"/>
              </a:rPr>
              <a:t> many identifiers: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SSN, name, passport #</a:t>
            </a:r>
          </a:p>
          <a:p>
            <a:pPr>
              <a:buFont typeface="Wingdings" pitchFamily="2" charset="2"/>
              <a:buNone/>
            </a:pPr>
            <a:r>
              <a:rPr lang="en-US" sz="2400" i="1" smtClean="0">
                <a:solidFill>
                  <a:srgbClr val="000099"/>
                </a:solidFill>
                <a:ea typeface="ＭＳ Ｐゴシック" pitchFamily="34" charset="-128"/>
              </a:rPr>
              <a:t>Internet hosts, routers: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IP address (32 bit) - used for addressing datagrams</a:t>
            </a:r>
          </a:p>
          <a:p>
            <a:pPr lvl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name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, e.g., www.yahoo.com - used by humans</a:t>
            </a:r>
          </a:p>
          <a:p>
            <a:pPr>
              <a:buFont typeface="Wingdings" pitchFamily="2" charset="2"/>
              <a:buNone/>
            </a:pPr>
            <a:r>
              <a:rPr lang="en-US" sz="2400" i="1" u="sng" smtClean="0">
                <a:solidFill>
                  <a:srgbClr val="CC0000"/>
                </a:solidFill>
                <a:ea typeface="ＭＳ Ｐゴシック" pitchFamily="34" charset="-128"/>
              </a:rPr>
              <a:t>Q:</a:t>
            </a:r>
            <a:r>
              <a:rPr lang="en-US" sz="2400" smtClean="0">
                <a:ea typeface="ＭＳ Ｐゴシック" pitchFamily="34" charset="-128"/>
              </a:rPr>
              <a:t> how to map between IP address and name, and vice versa ?</a:t>
            </a:r>
          </a:p>
        </p:txBody>
      </p:sp>
      <p:sp>
        <p:nvSpPr>
          <p:cNvPr id="1863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489075"/>
            <a:ext cx="4283075" cy="5006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Domain Name System:</a:t>
            </a:r>
          </a:p>
          <a:p>
            <a:r>
              <a:rPr lang="en-US" sz="2400" i="1" smtClean="0">
                <a:solidFill>
                  <a:srgbClr val="000099"/>
                </a:solidFill>
                <a:ea typeface="ＭＳ Ｐゴシック" pitchFamily="34" charset="-128"/>
              </a:rPr>
              <a:t>distributed database</a:t>
            </a:r>
            <a:r>
              <a:rPr lang="en-US" sz="2400" smtClean="0">
                <a:ea typeface="ＭＳ Ｐゴシック" pitchFamily="34" charset="-128"/>
              </a:rPr>
              <a:t> implemented in hierarchy of many </a:t>
            </a:r>
            <a:r>
              <a:rPr lang="en-US" sz="2400" i="1" smtClean="0">
                <a:solidFill>
                  <a:srgbClr val="000099"/>
                </a:solidFill>
                <a:ea typeface="ＭＳ Ｐゴシック" pitchFamily="34" charset="-128"/>
              </a:rPr>
              <a:t>name servers</a:t>
            </a:r>
            <a:endParaRPr lang="en-US" sz="2400" smtClean="0">
              <a:solidFill>
                <a:srgbClr val="000099"/>
              </a:solidFill>
              <a:ea typeface="ＭＳ Ｐゴシック" pitchFamily="34" charset="-128"/>
            </a:endParaRPr>
          </a:p>
          <a:p>
            <a:r>
              <a:rPr lang="en-US" sz="2400" i="1" smtClean="0">
                <a:solidFill>
                  <a:srgbClr val="000099"/>
                </a:solidFill>
                <a:ea typeface="ＭＳ Ｐゴシック" pitchFamily="34" charset="-128"/>
              </a:rPr>
              <a:t>application-layer protocol:</a:t>
            </a:r>
            <a:r>
              <a:rPr lang="en-US" sz="2400" smtClean="0">
                <a:ea typeface="ＭＳ Ｐゴシック" pitchFamily="34" charset="-128"/>
              </a:rPr>
              <a:t> hosts, name servers communicate to </a:t>
            </a:r>
            <a:r>
              <a:rPr lang="en-US" sz="2400" i="1" smtClean="0">
                <a:solidFill>
                  <a:srgbClr val="000099"/>
                </a:solidFill>
                <a:ea typeface="ＭＳ Ｐゴシック" pitchFamily="34" charset="-128"/>
              </a:rPr>
              <a:t>resolve</a:t>
            </a:r>
            <a:r>
              <a:rPr lang="en-US" sz="240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names (address/name translation)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ea typeface="ＭＳ Ｐゴシック" pitchFamily="34" charset="-128"/>
              </a:rPr>
              <a:t>note: core Internet function, implemented as application-layer protocol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ea typeface="ＭＳ Ｐゴシック" pitchFamily="34" charset="-128"/>
              </a:rPr>
              <a:t>complexity at network</a:t>
            </a:r>
            <a:r>
              <a:rPr lang="ja-JP" altLang="en-US" sz="2200" smtClean="0">
                <a:ea typeface="ＭＳ Ｐゴシック" pitchFamily="34" charset="-128"/>
              </a:rPr>
              <a:t>’</a:t>
            </a:r>
            <a:r>
              <a:rPr lang="en-US" altLang="ja-JP" sz="2200" smtClean="0">
                <a:ea typeface="ＭＳ Ｐゴシック" pitchFamily="34" charset="-128"/>
              </a:rPr>
              <a:t>s </a:t>
            </a:r>
            <a:r>
              <a:rPr lang="ja-JP" altLang="en-US" sz="2200" smtClean="0">
                <a:ea typeface="ＭＳ Ｐゴシック" pitchFamily="34" charset="-128"/>
              </a:rPr>
              <a:t>“</a:t>
            </a:r>
            <a:r>
              <a:rPr lang="en-US" altLang="ja-JP" sz="2200" smtClean="0">
                <a:ea typeface="ＭＳ Ｐゴシック" pitchFamily="34" charset="-128"/>
              </a:rPr>
              <a:t>edge</a:t>
            </a:r>
            <a:r>
              <a:rPr lang="ja-JP" altLang="en-US" sz="2200" smtClean="0">
                <a:ea typeface="ＭＳ Ｐゴシック" pitchFamily="34" charset="-128"/>
              </a:rPr>
              <a:t>”</a:t>
            </a:r>
            <a:endParaRPr lang="en-US" sz="22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8841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6EBB793A-09D5-42D9-8214-79905A958297}" type="slidenum">
              <a:rPr lang="en-US"/>
              <a:pPr/>
              <a:t>62</a:t>
            </a:fld>
            <a:endParaRPr lang="en-US"/>
          </a:p>
        </p:txBody>
      </p:sp>
      <p:sp>
        <p:nvSpPr>
          <p:cNvPr id="1884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114300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DNS: services, structure 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71588"/>
            <a:ext cx="4191000" cy="2263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why not centralize DNS?</a:t>
            </a:r>
          </a:p>
          <a:p>
            <a:r>
              <a:rPr lang="en-US" sz="2400" smtClean="0">
                <a:ea typeface="ＭＳ Ｐゴシック" pitchFamily="34" charset="-128"/>
              </a:rPr>
              <a:t>single point of failure</a:t>
            </a:r>
          </a:p>
          <a:p>
            <a:r>
              <a:rPr lang="en-US" sz="2400" smtClean="0">
                <a:ea typeface="ＭＳ Ｐゴシック" pitchFamily="34" charset="-128"/>
              </a:rPr>
              <a:t>traffic volume</a:t>
            </a:r>
          </a:p>
          <a:p>
            <a:r>
              <a:rPr lang="en-US" sz="2400" smtClean="0">
                <a:ea typeface="ＭＳ Ｐゴシック" pitchFamily="34" charset="-128"/>
              </a:rPr>
              <a:t>distant centralized database</a:t>
            </a:r>
          </a:p>
          <a:p>
            <a:r>
              <a:rPr lang="en-US" sz="2400" smtClean="0">
                <a:ea typeface="ＭＳ Ｐゴシック" pitchFamily="34" charset="-128"/>
              </a:rPr>
              <a:t>maintenance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31838" y="130016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DNS services</a:t>
            </a:r>
          </a:p>
          <a:p>
            <a:r>
              <a:rPr lang="en-US" sz="2400" smtClean="0">
                <a:ea typeface="ＭＳ Ｐゴシック" pitchFamily="34" charset="-128"/>
              </a:rPr>
              <a:t>hostname to IP address translation</a:t>
            </a:r>
          </a:p>
          <a:p>
            <a:r>
              <a:rPr lang="en-US" sz="2400" smtClean="0">
                <a:ea typeface="ＭＳ Ｐゴシック" pitchFamily="34" charset="-128"/>
              </a:rPr>
              <a:t>host aliasing</a:t>
            </a:r>
          </a:p>
          <a:p>
            <a:pPr lvl="1"/>
            <a:r>
              <a:rPr lang="en-US" sz="2000" smtClean="0">
                <a:ea typeface="ＭＳ Ｐゴシック" pitchFamily="34" charset="-128"/>
              </a:rPr>
              <a:t>canonical, alias names</a:t>
            </a:r>
          </a:p>
          <a:p>
            <a:r>
              <a:rPr lang="en-US" sz="2400" smtClean="0">
                <a:ea typeface="ＭＳ Ｐゴシック" pitchFamily="34" charset="-128"/>
              </a:rPr>
              <a:t>mail server aliasing</a:t>
            </a:r>
          </a:p>
          <a:p>
            <a:r>
              <a:rPr lang="en-US" sz="2400" smtClean="0">
                <a:ea typeface="ＭＳ Ｐゴシック" pitchFamily="34" charset="-128"/>
              </a:rPr>
              <a:t>load distribution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replicated Web servers: many IP addresses correspond to one name</a:t>
            </a:r>
          </a:p>
          <a:p>
            <a:endParaRPr lang="en-US" sz="2400" smtClean="0">
              <a:ea typeface="ＭＳ Ｐゴシック" pitchFamily="34" charset="-128"/>
            </a:endParaRPr>
          </a:p>
        </p:txBody>
      </p:sp>
      <p:pic>
        <p:nvPicPr>
          <p:cNvPr id="188422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915988"/>
            <a:ext cx="54848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5208588" y="3429000"/>
            <a:ext cx="2795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800" i="1"/>
              <a:t>A: </a:t>
            </a:r>
            <a:r>
              <a:rPr lang="en-US" sz="2800" i="1">
                <a:solidFill>
                  <a:srgbClr val="CC0000"/>
                </a:solidFill>
              </a:rPr>
              <a:t>doesn</a:t>
            </a:r>
            <a:r>
              <a:rPr lang="ja-JP" altLang="en-US" sz="2800" i="1">
                <a:solidFill>
                  <a:srgbClr val="CC0000"/>
                </a:solidFill>
              </a:rPr>
              <a:t>’</a:t>
            </a:r>
            <a:r>
              <a:rPr lang="en-US" altLang="ja-JP" sz="2800" i="1">
                <a:solidFill>
                  <a:srgbClr val="CC0000"/>
                </a:solidFill>
              </a:rPr>
              <a:t>t scale!</a:t>
            </a:r>
            <a:endParaRPr lang="en-US" sz="2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9046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B34227C7-10C5-40EA-A41F-B72F5F6B1D6E}" type="slidenum">
              <a:rPr lang="en-US"/>
              <a:pPr/>
              <a:t>63</a:t>
            </a:fld>
            <a:endParaRPr lang="en-US"/>
          </a:p>
        </p:txBody>
      </p:sp>
      <p:grpSp>
        <p:nvGrpSpPr>
          <p:cNvPr id="190467" name="Group 23"/>
          <p:cNvGrpSpPr>
            <a:grpSpLocks/>
          </p:cNvGrpSpPr>
          <p:nvPr/>
        </p:nvGrpSpPr>
        <p:grpSpPr bwMode="auto">
          <a:xfrm>
            <a:off x="438150" y="1193800"/>
            <a:ext cx="8205788" cy="2444750"/>
            <a:chOff x="230" y="576"/>
            <a:chExt cx="5504" cy="1757"/>
          </a:xfrm>
        </p:grpSpPr>
        <p:sp>
          <p:nvSpPr>
            <p:cNvPr id="190473" name="Text Box 2"/>
            <p:cNvSpPr txBox="1">
              <a:spLocks noChangeArrowheads="1"/>
            </p:cNvSpPr>
            <p:nvPr/>
          </p:nvSpPr>
          <p:spPr bwMode="auto">
            <a:xfrm>
              <a:off x="2256" y="576"/>
              <a:ext cx="1385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Root DNS Servers</a:t>
              </a:r>
            </a:p>
          </p:txBody>
        </p:sp>
        <p:sp>
          <p:nvSpPr>
            <p:cNvPr id="190474" name="Text Box 4"/>
            <p:cNvSpPr txBox="1">
              <a:spLocks noChangeArrowheads="1"/>
            </p:cNvSpPr>
            <p:nvPr/>
          </p:nvSpPr>
          <p:spPr bwMode="auto">
            <a:xfrm>
              <a:off x="528" y="1344"/>
              <a:ext cx="1325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com DNS servers</a:t>
              </a:r>
            </a:p>
          </p:txBody>
        </p:sp>
        <p:sp>
          <p:nvSpPr>
            <p:cNvPr id="190475" name="Text Box 5"/>
            <p:cNvSpPr txBox="1">
              <a:spLocks noChangeArrowheads="1"/>
            </p:cNvSpPr>
            <p:nvPr/>
          </p:nvSpPr>
          <p:spPr bwMode="auto">
            <a:xfrm>
              <a:off x="2304" y="1296"/>
              <a:ext cx="125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org DNS servers</a:t>
              </a:r>
            </a:p>
          </p:txBody>
        </p:sp>
        <p:sp>
          <p:nvSpPr>
            <p:cNvPr id="190476" name="Text Box 6"/>
            <p:cNvSpPr txBox="1">
              <a:spLocks noChangeArrowheads="1"/>
            </p:cNvSpPr>
            <p:nvPr/>
          </p:nvSpPr>
          <p:spPr bwMode="auto">
            <a:xfrm>
              <a:off x="4032" y="1296"/>
              <a:ext cx="129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edu DNS servers</a:t>
              </a:r>
            </a:p>
          </p:txBody>
        </p:sp>
        <p:sp>
          <p:nvSpPr>
            <p:cNvPr id="190477" name="Line 7"/>
            <p:cNvSpPr>
              <a:spLocks noChangeShapeType="1"/>
            </p:cNvSpPr>
            <p:nvPr/>
          </p:nvSpPr>
          <p:spPr bwMode="auto">
            <a:xfrm flipH="1">
              <a:off x="1344" y="864"/>
              <a:ext cx="1392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78" name="Line 8"/>
            <p:cNvSpPr>
              <a:spLocks noChangeShapeType="1"/>
            </p:cNvSpPr>
            <p:nvPr/>
          </p:nvSpPr>
          <p:spPr bwMode="auto">
            <a:xfrm>
              <a:off x="2928" y="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79" name="Line 9"/>
            <p:cNvSpPr>
              <a:spLocks noChangeShapeType="1"/>
            </p:cNvSpPr>
            <p:nvPr/>
          </p:nvSpPr>
          <p:spPr bwMode="auto">
            <a:xfrm>
              <a:off x="3168" y="864"/>
              <a:ext cx="14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80" name="Text Box 10"/>
            <p:cNvSpPr txBox="1">
              <a:spLocks noChangeArrowheads="1"/>
            </p:cNvSpPr>
            <p:nvPr/>
          </p:nvSpPr>
          <p:spPr bwMode="auto">
            <a:xfrm>
              <a:off x="3878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poly.edu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DNS servers</a:t>
              </a:r>
            </a:p>
          </p:txBody>
        </p:sp>
        <p:sp>
          <p:nvSpPr>
            <p:cNvPr id="190481" name="Text Box 11"/>
            <p:cNvSpPr txBox="1">
              <a:spLocks noChangeArrowheads="1"/>
            </p:cNvSpPr>
            <p:nvPr/>
          </p:nvSpPr>
          <p:spPr bwMode="auto">
            <a:xfrm>
              <a:off x="4742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umass.edu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DNS servers</a:t>
              </a:r>
            </a:p>
          </p:txBody>
        </p:sp>
        <p:sp>
          <p:nvSpPr>
            <p:cNvPr id="190482" name="Line 12"/>
            <p:cNvSpPr>
              <a:spLocks noChangeShapeType="1"/>
            </p:cNvSpPr>
            <p:nvPr/>
          </p:nvSpPr>
          <p:spPr bwMode="auto">
            <a:xfrm flipH="1">
              <a:off x="4224" y="1536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83" name="Line 13"/>
            <p:cNvSpPr>
              <a:spLocks noChangeShapeType="1"/>
            </p:cNvSpPr>
            <p:nvPr/>
          </p:nvSpPr>
          <p:spPr bwMode="auto">
            <a:xfrm>
              <a:off x="4848" y="153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84" name="Text Box 14"/>
            <p:cNvSpPr txBox="1">
              <a:spLocks noChangeArrowheads="1"/>
            </p:cNvSpPr>
            <p:nvPr/>
          </p:nvSpPr>
          <p:spPr bwMode="auto">
            <a:xfrm>
              <a:off x="230" y="1848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yahoo.com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DNS servers</a:t>
              </a:r>
            </a:p>
          </p:txBody>
        </p:sp>
        <p:sp>
          <p:nvSpPr>
            <p:cNvPr id="190485" name="Text Box 15"/>
            <p:cNvSpPr txBox="1">
              <a:spLocks noChangeArrowheads="1"/>
            </p:cNvSpPr>
            <p:nvPr/>
          </p:nvSpPr>
          <p:spPr bwMode="auto">
            <a:xfrm>
              <a:off x="1248" y="1872"/>
              <a:ext cx="100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amazon.com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DNS servers</a:t>
              </a:r>
            </a:p>
          </p:txBody>
        </p:sp>
        <p:sp>
          <p:nvSpPr>
            <p:cNvPr id="190486" name="Line 16"/>
            <p:cNvSpPr>
              <a:spLocks noChangeShapeType="1"/>
            </p:cNvSpPr>
            <p:nvPr/>
          </p:nvSpPr>
          <p:spPr bwMode="auto">
            <a:xfrm flipH="1">
              <a:off x="768" y="1584"/>
              <a:ext cx="19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87" name="Line 17"/>
            <p:cNvSpPr>
              <a:spLocks noChangeShapeType="1"/>
            </p:cNvSpPr>
            <p:nvPr/>
          </p:nvSpPr>
          <p:spPr bwMode="auto">
            <a:xfrm>
              <a:off x="1392" y="1584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488" name="Text Box 18"/>
            <p:cNvSpPr txBox="1">
              <a:spLocks noChangeArrowheads="1"/>
            </p:cNvSpPr>
            <p:nvPr/>
          </p:nvSpPr>
          <p:spPr bwMode="auto">
            <a:xfrm>
              <a:off x="2534" y="1799"/>
              <a:ext cx="993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pbs.org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DNS servers</a:t>
              </a:r>
            </a:p>
          </p:txBody>
        </p:sp>
        <p:sp>
          <p:nvSpPr>
            <p:cNvPr id="190489" name="Line 19"/>
            <p:cNvSpPr>
              <a:spLocks noChangeShapeType="1"/>
            </p:cNvSpPr>
            <p:nvPr/>
          </p:nvSpPr>
          <p:spPr bwMode="auto">
            <a:xfrm>
              <a:off x="2928" y="153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0468" name="Rectangle 20"/>
          <p:cNvSpPr>
            <a:spLocks noGrp="1" noChangeArrowheads="1"/>
          </p:cNvSpPr>
          <p:nvPr>
            <p:ph type="title"/>
          </p:nvPr>
        </p:nvSpPr>
        <p:spPr>
          <a:xfrm>
            <a:off x="468313" y="161925"/>
            <a:ext cx="8023225" cy="936625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DNS: a distributed, hierarchical database</a:t>
            </a:r>
          </a:p>
        </p:txBody>
      </p:sp>
      <p:sp>
        <p:nvSpPr>
          <p:cNvPr id="190469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20700" y="3971925"/>
            <a:ext cx="8172450" cy="2133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i="1" smtClean="0">
                <a:solidFill>
                  <a:srgbClr val="000099"/>
                </a:solidFill>
                <a:ea typeface="ＭＳ Ｐゴシック" pitchFamily="34" charset="-128"/>
              </a:rPr>
              <a:t>client wants IP for www.amazon.com; 1</a:t>
            </a:r>
            <a:r>
              <a:rPr lang="en-US" sz="2400" i="1" baseline="30000" smtClean="0">
                <a:solidFill>
                  <a:srgbClr val="000099"/>
                </a:solidFill>
                <a:ea typeface="ＭＳ Ｐゴシック" pitchFamily="34" charset="-128"/>
              </a:rPr>
              <a:t>st</a:t>
            </a:r>
            <a:r>
              <a:rPr lang="en-US" sz="2400" i="1" smtClean="0">
                <a:solidFill>
                  <a:srgbClr val="000099"/>
                </a:solidFill>
                <a:ea typeface="ＭＳ Ｐゴシック" pitchFamily="34" charset="-128"/>
              </a:rPr>
              <a:t> approx:</a:t>
            </a:r>
          </a:p>
          <a:p>
            <a:r>
              <a:rPr lang="en-US" sz="2200" smtClean="0">
                <a:ea typeface="ＭＳ Ｐゴシック" pitchFamily="34" charset="-128"/>
              </a:rPr>
              <a:t>client queries root server to find com DNS server</a:t>
            </a:r>
          </a:p>
          <a:p>
            <a:r>
              <a:rPr lang="en-US" sz="2200" smtClean="0">
                <a:ea typeface="ＭＳ Ｐゴシック" pitchFamily="34" charset="-128"/>
              </a:rPr>
              <a:t>client queries .com DNS server to get amazon.com DNS server</a:t>
            </a:r>
          </a:p>
          <a:p>
            <a:r>
              <a:rPr lang="en-US" sz="2200" smtClean="0">
                <a:ea typeface="ＭＳ Ｐゴシック" pitchFamily="34" charset="-128"/>
              </a:rPr>
              <a:t>client queries amazon.com DNS server to get  IP address for www.amazon.com</a:t>
            </a:r>
          </a:p>
        </p:txBody>
      </p:sp>
      <p:pic>
        <p:nvPicPr>
          <p:cNvPr id="190470" name="Picture 28" descr="underline_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849313"/>
            <a:ext cx="8043863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1" name="Text Box 29"/>
          <p:cNvSpPr txBox="1">
            <a:spLocks noChangeArrowheads="1"/>
          </p:cNvSpPr>
          <p:nvPr/>
        </p:nvSpPr>
        <p:spPr bwMode="auto">
          <a:xfrm>
            <a:off x="3957638" y="168751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…</a:t>
            </a:r>
          </a:p>
        </p:txBody>
      </p:sp>
      <p:sp>
        <p:nvSpPr>
          <p:cNvPr id="190472" name="Text Box 30"/>
          <p:cNvSpPr txBox="1">
            <a:spLocks noChangeArrowheads="1"/>
          </p:cNvSpPr>
          <p:nvPr/>
        </p:nvSpPr>
        <p:spPr bwMode="auto">
          <a:xfrm>
            <a:off x="4521200" y="16859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9251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A6EF705C-7DFB-4F81-A0FC-DC423C4E30F9}" type="slidenum">
              <a:rPr lang="en-US"/>
              <a:pPr/>
              <a:t>64</a:t>
            </a:fld>
            <a:endParaRPr lang="en-US"/>
          </a:p>
        </p:txBody>
      </p:sp>
      <p:sp>
        <p:nvSpPr>
          <p:cNvPr id="1925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2250"/>
            <a:ext cx="7772400" cy="88265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DNS: root name servers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925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1362075"/>
            <a:ext cx="8478837" cy="4648200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contacted by local name server that can not resolve name</a:t>
            </a:r>
          </a:p>
          <a:p>
            <a:r>
              <a:rPr lang="en-US" sz="2400" smtClean="0">
                <a:ea typeface="ＭＳ Ｐゴシック" pitchFamily="34" charset="-128"/>
              </a:rPr>
              <a:t>root name server:</a:t>
            </a:r>
          </a:p>
          <a:p>
            <a:pPr lvl="1"/>
            <a:r>
              <a:rPr lang="en-US" sz="2200" smtClean="0">
                <a:ea typeface="ＭＳ Ｐゴシック" pitchFamily="34" charset="-128"/>
              </a:rPr>
              <a:t>contacts authoritative name server if name mapping not known</a:t>
            </a:r>
          </a:p>
          <a:p>
            <a:pPr lvl="1"/>
            <a:r>
              <a:rPr lang="en-US" sz="2200" smtClean="0">
                <a:ea typeface="ＭＳ Ｐゴシック" pitchFamily="34" charset="-128"/>
              </a:rPr>
              <a:t>gets mapping</a:t>
            </a:r>
          </a:p>
          <a:p>
            <a:pPr lvl="1"/>
            <a:r>
              <a:rPr lang="en-US" sz="2200" smtClean="0">
                <a:ea typeface="ＭＳ Ｐゴシック" pitchFamily="34" charset="-128"/>
              </a:rPr>
              <a:t>returns mapping to local name server</a:t>
            </a:r>
          </a:p>
        </p:txBody>
      </p:sp>
      <p:sp>
        <p:nvSpPr>
          <p:cNvPr id="192517" name="Rectangle 20"/>
          <p:cNvSpPr>
            <a:spLocks noChangeArrowheads="1"/>
          </p:cNvSpPr>
          <p:nvPr/>
        </p:nvSpPr>
        <p:spPr bwMode="auto">
          <a:xfrm>
            <a:off x="6186488" y="5022850"/>
            <a:ext cx="26812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</a:pPr>
            <a:r>
              <a:rPr lang="en-US" i="1"/>
              <a:t>    13 root name </a:t>
            </a:r>
            <a:r>
              <a:rPr lang="ja-JP" altLang="en-US" i="1"/>
              <a:t>“</a:t>
            </a:r>
            <a:r>
              <a:rPr lang="en-US" altLang="ja-JP" i="1"/>
              <a:t>servers</a:t>
            </a:r>
            <a:r>
              <a:rPr lang="ja-JP" altLang="en-US" i="1"/>
              <a:t>”</a:t>
            </a:r>
            <a:r>
              <a:rPr lang="en-US" altLang="ja-JP" i="1"/>
              <a:t> worldwide</a:t>
            </a:r>
            <a:endParaRPr lang="en-US" sz="2400" i="1"/>
          </a:p>
        </p:txBody>
      </p:sp>
      <p:sp>
        <p:nvSpPr>
          <p:cNvPr id="192518" name="AutoShape 22"/>
          <p:cNvSpPr>
            <a:spLocks noChangeAspect="1" noChangeArrowheads="1"/>
          </p:cNvSpPr>
          <p:nvPr/>
        </p:nvSpPr>
        <p:spPr bwMode="auto">
          <a:xfrm>
            <a:off x="481013" y="3581400"/>
            <a:ext cx="57848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400">
              <a:latin typeface="Comic Sans MS" pitchFamily="66" charset="0"/>
            </a:endParaRPr>
          </a:p>
        </p:txBody>
      </p:sp>
      <p:pic>
        <p:nvPicPr>
          <p:cNvPr id="192519" name="Picture 23" descr="worl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1813" y="4378325"/>
            <a:ext cx="431958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20" name="Text Box 25"/>
          <p:cNvSpPr txBox="1">
            <a:spLocks noChangeArrowheads="1"/>
          </p:cNvSpPr>
          <p:nvPr/>
        </p:nvSpPr>
        <p:spPr bwMode="auto">
          <a:xfrm>
            <a:off x="207963" y="5160963"/>
            <a:ext cx="2090737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a. Verisign, Los Angeles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    (5 other sites)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b. USC-ISI Marina del Rey,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l. ICANN Los Angeles,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   (41 other sites)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2521" name="Freeform 26"/>
          <p:cNvSpPr>
            <a:spLocks/>
          </p:cNvSpPr>
          <p:nvPr/>
        </p:nvSpPr>
        <p:spPr bwMode="auto">
          <a:xfrm>
            <a:off x="1757363" y="5113338"/>
            <a:ext cx="531812" cy="341312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2522" name="Text Box 27"/>
          <p:cNvSpPr txBox="1">
            <a:spLocks noChangeArrowheads="1"/>
          </p:cNvSpPr>
          <p:nvPr/>
        </p:nvSpPr>
        <p:spPr bwMode="auto">
          <a:xfrm>
            <a:off x="204788" y="4333875"/>
            <a:ext cx="1949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e. NASA Mt View,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f. Internet Software C.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Palo Alto, CA (and 48 other   sites)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2523" name="Freeform 28"/>
          <p:cNvSpPr>
            <a:spLocks/>
          </p:cNvSpPr>
          <p:nvPr/>
        </p:nvSpPr>
        <p:spPr bwMode="auto">
          <a:xfrm flipV="1">
            <a:off x="1423988" y="4868863"/>
            <a:ext cx="817562" cy="184150"/>
          </a:xfrm>
          <a:custGeom>
            <a:avLst/>
            <a:gdLst>
              <a:gd name="T0" fmla="*/ 0 w 582"/>
              <a:gd name="T1" fmla="*/ 2147483647 h 426"/>
              <a:gd name="T2" fmla="*/ 2147483647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2524" name="Text Box 29"/>
          <p:cNvSpPr txBox="1">
            <a:spLocks noChangeArrowheads="1"/>
          </p:cNvSpPr>
          <p:nvPr/>
        </p:nvSpPr>
        <p:spPr bwMode="auto">
          <a:xfrm>
            <a:off x="4297363" y="3973513"/>
            <a:ext cx="227806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i. Netnod, Stockholm (37 other sites)</a:t>
            </a:r>
          </a:p>
        </p:txBody>
      </p:sp>
      <p:sp>
        <p:nvSpPr>
          <p:cNvPr id="192525" name="Freeform 30"/>
          <p:cNvSpPr>
            <a:spLocks/>
          </p:cNvSpPr>
          <p:nvPr/>
        </p:nvSpPr>
        <p:spPr bwMode="auto">
          <a:xfrm>
            <a:off x="3932238" y="4068763"/>
            <a:ext cx="446087" cy="654050"/>
          </a:xfrm>
          <a:custGeom>
            <a:avLst/>
            <a:gdLst>
              <a:gd name="T0" fmla="*/ 2147483647 w 666"/>
              <a:gd name="T1" fmla="*/ 0 h 1005"/>
              <a:gd name="T2" fmla="*/ 0 w 666"/>
              <a:gd name="T3" fmla="*/ 2147483647 h 1005"/>
              <a:gd name="T4" fmla="*/ 0 60000 65536"/>
              <a:gd name="T5" fmla="*/ 0 60000 65536"/>
              <a:gd name="T6" fmla="*/ 0 w 666"/>
              <a:gd name="T7" fmla="*/ 0 h 1005"/>
              <a:gd name="T8" fmla="*/ 666 w 666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6" h="1005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2526" name="Text Box 31"/>
          <p:cNvSpPr txBox="1">
            <a:spLocks noChangeArrowheads="1"/>
          </p:cNvSpPr>
          <p:nvPr/>
        </p:nvSpPr>
        <p:spPr bwMode="auto">
          <a:xfrm>
            <a:off x="4333875" y="3684588"/>
            <a:ext cx="2519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k. RIPE London (17 other sites)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2527" name="Freeform 32"/>
          <p:cNvSpPr>
            <a:spLocks/>
          </p:cNvSpPr>
          <p:nvPr/>
        </p:nvSpPr>
        <p:spPr bwMode="auto">
          <a:xfrm>
            <a:off x="3751263" y="3862388"/>
            <a:ext cx="615950" cy="946150"/>
          </a:xfrm>
          <a:custGeom>
            <a:avLst/>
            <a:gdLst>
              <a:gd name="T0" fmla="*/ 2147483647 w 922"/>
              <a:gd name="T1" fmla="*/ 0 h 1448"/>
              <a:gd name="T2" fmla="*/ 0 w 922"/>
              <a:gd name="T3" fmla="*/ 2147483647 h 1448"/>
              <a:gd name="T4" fmla="*/ 0 60000 65536"/>
              <a:gd name="T5" fmla="*/ 0 60000 65536"/>
              <a:gd name="T6" fmla="*/ 0 w 922"/>
              <a:gd name="T7" fmla="*/ 0 h 1448"/>
              <a:gd name="T8" fmla="*/ 922 w 922"/>
              <a:gd name="T9" fmla="*/ 1448 h 14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2" h="1448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2528" name="Text Box 33"/>
          <p:cNvSpPr txBox="1">
            <a:spLocks noChangeArrowheads="1"/>
          </p:cNvSpPr>
          <p:nvPr/>
        </p:nvSpPr>
        <p:spPr bwMode="auto">
          <a:xfrm>
            <a:off x="5911850" y="4303713"/>
            <a:ext cx="1766888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m. WIDE Tokyo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(5 other sites)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92529" name="Freeform 34"/>
          <p:cNvSpPr>
            <a:spLocks/>
          </p:cNvSpPr>
          <p:nvPr/>
        </p:nvSpPr>
        <p:spPr bwMode="auto">
          <a:xfrm>
            <a:off x="5575300" y="4598988"/>
            <a:ext cx="400050" cy="431800"/>
          </a:xfrm>
          <a:custGeom>
            <a:avLst/>
            <a:gdLst>
              <a:gd name="T0" fmla="*/ 2147483647 w 252"/>
              <a:gd name="T1" fmla="*/ 0 h 462"/>
              <a:gd name="T2" fmla="*/ 0 w 252"/>
              <a:gd name="T3" fmla="*/ 2147483647 h 462"/>
              <a:gd name="T4" fmla="*/ 0 60000 65536"/>
              <a:gd name="T5" fmla="*/ 0 60000 65536"/>
              <a:gd name="T6" fmla="*/ 0 w 252"/>
              <a:gd name="T7" fmla="*/ 0 h 462"/>
              <a:gd name="T8" fmla="*/ 252 w 252"/>
              <a:gd name="T9" fmla="*/ 462 h 4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462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2530" name="Text Box 35"/>
          <p:cNvSpPr txBox="1">
            <a:spLocks noChangeArrowheads="1"/>
          </p:cNvSpPr>
          <p:nvPr/>
        </p:nvSpPr>
        <p:spPr bwMode="auto">
          <a:xfrm>
            <a:off x="1597025" y="3541713"/>
            <a:ext cx="259873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c. Cogent, Herndon, VA (5 other sites)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d. U Maryland College Park,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h. ARL Aberdeen,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j. Verisign, Dulles VA (69 other sites )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192531" name="Picture 24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" y="884238"/>
            <a:ext cx="54848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2532" name="Straight Arrow Connector 2"/>
          <p:cNvCxnSpPr>
            <a:cxnSpLocks noChangeShapeType="1"/>
          </p:cNvCxnSpPr>
          <p:nvPr/>
        </p:nvCxnSpPr>
        <p:spPr bwMode="auto">
          <a:xfrm flipH="1">
            <a:off x="2878138" y="4278313"/>
            <a:ext cx="7937" cy="6905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92533" name="Text Box 35"/>
          <p:cNvSpPr txBox="1">
            <a:spLocks noChangeArrowheads="1"/>
          </p:cNvSpPr>
          <p:nvPr/>
        </p:nvSpPr>
        <p:spPr bwMode="auto">
          <a:xfrm>
            <a:off x="1550988" y="5889625"/>
            <a:ext cx="1470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</a:rPr>
              <a:t>g. US DoD Columbus, OH (5 other sites)</a:t>
            </a:r>
            <a:endParaRPr lang="en-US" sz="2400">
              <a:latin typeface="Times New Roman" pitchFamily="18" charset="0"/>
            </a:endParaRPr>
          </a:p>
        </p:txBody>
      </p:sp>
      <p:cxnSp>
        <p:nvCxnSpPr>
          <p:cNvPr id="192534" name="Straight Arrow Connector 24"/>
          <p:cNvCxnSpPr>
            <a:cxnSpLocks noChangeShapeType="1"/>
            <a:stCxn id="192533" idx="0"/>
          </p:cNvCxnSpPr>
          <p:nvPr/>
        </p:nvCxnSpPr>
        <p:spPr bwMode="auto">
          <a:xfrm flipV="1">
            <a:off x="2286000" y="4945063"/>
            <a:ext cx="481013" cy="9445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9456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C918883F-02E1-44E9-B97C-414DE26A131E}" type="slidenum">
              <a:rPr lang="en-US"/>
              <a:pPr/>
              <a:t>65</a:t>
            </a:fld>
            <a:endParaRPr lang="en-US"/>
          </a:p>
        </p:txBody>
      </p:sp>
      <p:sp>
        <p:nvSpPr>
          <p:cNvPr id="1945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4950"/>
            <a:ext cx="7772400" cy="9144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TLD, authoritative servers</a:t>
            </a:r>
          </a:p>
        </p:txBody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975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i="1" smtClean="0">
                <a:solidFill>
                  <a:srgbClr val="000099"/>
                </a:solidFill>
                <a:ea typeface="ＭＳ Ｐゴシック" pitchFamily="34" charset="-128"/>
              </a:rPr>
              <a:t>top-level domain (TLD) servers: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responsible for com, org, net, edu, aero, jobs, museums, and all top-level country domains, e.g.: uk, fr, ca, jp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Network Solutions maintains servers for .com TLD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Educause for .edu TLD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i="1" smtClean="0">
                <a:solidFill>
                  <a:srgbClr val="000099"/>
                </a:solidFill>
                <a:ea typeface="ＭＳ Ｐゴシック" pitchFamily="34" charset="-128"/>
              </a:rPr>
              <a:t>authoritative DNS servers:</a:t>
            </a:r>
            <a:r>
              <a:rPr lang="en-US" smtClean="0">
                <a:ea typeface="ＭＳ Ｐゴシック" pitchFamily="34" charset="-128"/>
              </a:rPr>
              <a:t>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organization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own DNS server(s), providing authoritative hostname to IP mappings for organization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named hosts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can be maintained by organization or service provider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94565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63" y="944563"/>
            <a:ext cx="63992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9661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F80C478A-9A75-45EF-B8F5-144108E319A8}" type="slidenum">
              <a:rPr lang="en-US"/>
              <a:pPr/>
              <a:t>66</a:t>
            </a:fld>
            <a:endParaRPr lang="en-US"/>
          </a:p>
        </p:txBody>
      </p:sp>
      <p:sp>
        <p:nvSpPr>
          <p:cNvPr id="1966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6538"/>
            <a:ext cx="7772400" cy="95726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Local </a:t>
            </a:r>
            <a:r>
              <a:rPr lang="en-US" sz="4000" smtClean="0">
                <a:ea typeface="ＭＳ Ｐゴシック" pitchFamily="34" charset="-128"/>
              </a:rPr>
              <a:t>DNS</a:t>
            </a:r>
            <a:r>
              <a:rPr lang="en-US" smtClean="0">
                <a:ea typeface="ＭＳ Ｐゴシック" pitchFamily="34" charset="-128"/>
              </a:rPr>
              <a:t> name server</a:t>
            </a:r>
          </a:p>
        </p:txBody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does not strictly belong to hierarchy</a:t>
            </a:r>
          </a:p>
          <a:p>
            <a:r>
              <a:rPr lang="en-US" smtClean="0">
                <a:ea typeface="ＭＳ Ｐゴシック" pitchFamily="34" charset="-128"/>
              </a:rPr>
              <a:t>each ISP (residential ISP, company, university) has one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also called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default name server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when host makes DNS query, query is sent to its local DNS server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has local cache of recent name-to-address translation pairs (but may be out of date!)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acts as proxy, forwards query into hierarchy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96613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969963"/>
            <a:ext cx="55483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19865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7EF4EF01-12A9-4B3F-B654-659A636699C4}" type="slidenum">
              <a:rPr lang="en-US"/>
              <a:pPr/>
              <a:t>67</a:t>
            </a:fld>
            <a:endParaRPr lang="en-US"/>
          </a:p>
        </p:txBody>
      </p:sp>
      <p:pic>
        <p:nvPicPr>
          <p:cNvPr id="198659" name="Picture 73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" y="1287463"/>
            <a:ext cx="41132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0" name="Text Box 5"/>
          <p:cNvSpPr txBox="1">
            <a:spLocks noChangeArrowheads="1"/>
          </p:cNvSpPr>
          <p:nvPr/>
        </p:nvSpPr>
        <p:spPr bwMode="auto">
          <a:xfrm>
            <a:off x="4206875" y="4881563"/>
            <a:ext cx="17462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requesting host</a:t>
            </a:r>
            <a:endParaRPr lang="en-US" sz="24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>
                <a:solidFill>
                  <a:srgbClr val="000099"/>
                </a:solidFill>
              </a:rPr>
              <a:t>cis.poly.edu</a:t>
            </a:r>
          </a:p>
        </p:txBody>
      </p:sp>
      <p:sp>
        <p:nvSpPr>
          <p:cNvPr id="198661" name="Text Box 6"/>
          <p:cNvSpPr txBox="1">
            <a:spLocks noChangeArrowheads="1"/>
          </p:cNvSpPr>
          <p:nvPr/>
        </p:nvSpPr>
        <p:spPr bwMode="auto">
          <a:xfrm>
            <a:off x="6683375" y="5775325"/>
            <a:ext cx="1878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/>
              <a:t>gaia.cs.umass.edu</a:t>
            </a:r>
          </a:p>
        </p:txBody>
      </p:sp>
      <p:sp>
        <p:nvSpPr>
          <p:cNvPr id="198662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root DNS server</a:t>
            </a:r>
            <a:endParaRPr lang="en-US" sz="1600"/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5400675" y="1220788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V="1">
            <a:off x="5686425" y="2382838"/>
            <a:ext cx="1485900" cy="95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 flipV="1">
            <a:off x="5686425" y="2554288"/>
            <a:ext cx="14192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H="1">
            <a:off x="5610225" y="1449388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5476875" y="2933700"/>
            <a:ext cx="9525" cy="13239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669" name="Group 24"/>
          <p:cNvGrpSpPr>
            <a:grpSpLocks/>
          </p:cNvGrpSpPr>
          <p:nvPr/>
        </p:nvGrpSpPr>
        <p:grpSpPr bwMode="auto">
          <a:xfrm>
            <a:off x="4179888" y="3062288"/>
            <a:ext cx="1898650" cy="611187"/>
            <a:chOff x="2831" y="2132"/>
            <a:chExt cx="1196" cy="385"/>
          </a:xfrm>
        </p:grpSpPr>
        <p:sp>
          <p:nvSpPr>
            <p:cNvPr id="198823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98824" name="Text Box 26"/>
            <p:cNvSpPr txBox="1">
              <a:spLocks noChangeArrowheads="1"/>
            </p:cNvSpPr>
            <p:nvPr/>
          </p:nvSpPr>
          <p:spPr bwMode="auto">
            <a:xfrm>
              <a:off x="2831" y="2132"/>
              <a:ext cx="1196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local DNS server</a:t>
              </a:r>
              <a:endParaRPr lang="en-US" sz="240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i="1">
                  <a:solidFill>
                    <a:srgbClr val="000099"/>
                  </a:solidFill>
                </a:rPr>
                <a:t>dns.poly.edu</a:t>
              </a:r>
            </a:p>
          </p:txBody>
        </p:sp>
      </p:grp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1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2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3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6292850" y="20859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4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6323013" y="2573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5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919913" y="36131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6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198676" name="Text Box 60"/>
          <p:cNvSpPr txBox="1">
            <a:spLocks noChangeArrowheads="1"/>
          </p:cNvSpPr>
          <p:nvPr/>
        </p:nvSpPr>
        <p:spPr bwMode="auto">
          <a:xfrm>
            <a:off x="6353175" y="4429125"/>
            <a:ext cx="2397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authoritative DNS server</a:t>
            </a:r>
            <a:endParaRPr lang="en-US" sz="24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/>
              <a:t>dns.cs.umass.edu</a:t>
            </a:r>
            <a:endParaRPr lang="en-US" sz="1600"/>
          </a:p>
        </p:txBody>
      </p:sp>
      <p:sp>
        <p:nvSpPr>
          <p:cNvPr id="202813" name="Text Box 61"/>
          <p:cNvSpPr txBox="1">
            <a:spLocks noChangeArrowheads="1"/>
          </p:cNvSpPr>
          <p:nvPr/>
        </p:nvSpPr>
        <p:spPr bwMode="auto">
          <a:xfrm>
            <a:off x="6292850" y="364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7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2814" name="Text Box 62"/>
          <p:cNvSpPr txBox="1">
            <a:spLocks noChangeArrowheads="1"/>
          </p:cNvSpPr>
          <p:nvPr/>
        </p:nvSpPr>
        <p:spPr bwMode="auto">
          <a:xfrm>
            <a:off x="5549900" y="37909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8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2815" name="Line 63"/>
          <p:cNvSpPr>
            <a:spLocks noChangeShapeType="1"/>
          </p:cNvSpPr>
          <p:nvPr/>
        </p:nvSpPr>
        <p:spPr bwMode="auto">
          <a:xfrm>
            <a:off x="5619750" y="2714625"/>
            <a:ext cx="1493838" cy="13144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2816" name="Line 64"/>
          <p:cNvSpPr>
            <a:spLocks noChangeShapeType="1"/>
          </p:cNvSpPr>
          <p:nvPr/>
        </p:nvSpPr>
        <p:spPr bwMode="auto">
          <a:xfrm flipH="1" flipV="1">
            <a:off x="5580063" y="2840038"/>
            <a:ext cx="1493837" cy="13017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8681" name="Text Box 65"/>
          <p:cNvSpPr txBox="1">
            <a:spLocks noChangeArrowheads="1"/>
          </p:cNvSpPr>
          <p:nvPr/>
        </p:nvSpPr>
        <p:spPr bwMode="auto">
          <a:xfrm>
            <a:off x="6551613" y="1852613"/>
            <a:ext cx="2011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TLD DNS server</a:t>
            </a:r>
            <a:endParaRPr lang="en-US" sz="1600"/>
          </a:p>
        </p:txBody>
      </p:sp>
      <p:sp>
        <p:nvSpPr>
          <p:cNvPr id="198682" name="Rectangle 66"/>
          <p:cNvSpPr>
            <a:spLocks noGrp="1" noChangeArrowheads="1"/>
          </p:cNvSpPr>
          <p:nvPr>
            <p:ph type="title"/>
          </p:nvPr>
        </p:nvSpPr>
        <p:spPr>
          <a:xfrm>
            <a:off x="533400" y="217488"/>
            <a:ext cx="4910138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4000" smtClean="0">
                <a:ea typeface="ＭＳ Ｐゴシック" pitchFamily="34" charset="-128"/>
              </a:rPr>
              <a:t>DNS name </a:t>
            </a:r>
            <a:br>
              <a:rPr lang="en-US" sz="4000" smtClean="0">
                <a:ea typeface="ＭＳ Ｐゴシック" pitchFamily="34" charset="-128"/>
              </a:rPr>
            </a:br>
            <a:r>
              <a:rPr lang="en-US" sz="4000" smtClean="0">
                <a:ea typeface="ＭＳ Ｐゴシック" pitchFamily="34" charset="-128"/>
              </a:rPr>
              <a:t>resolution example</a:t>
            </a:r>
          </a:p>
        </p:txBody>
      </p:sp>
      <p:sp>
        <p:nvSpPr>
          <p:cNvPr id="198683" name="Rectangle 67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725613"/>
            <a:ext cx="3565525" cy="4648200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host at cis.poly.edu wants IP address for gaia.cs.umass.edu</a:t>
            </a:r>
          </a:p>
        </p:txBody>
      </p:sp>
      <p:sp>
        <p:nvSpPr>
          <p:cNvPr id="198684" name="Rectangle 69"/>
          <p:cNvSpPr>
            <a:spLocks noChangeArrowheads="1"/>
          </p:cNvSpPr>
          <p:nvPr/>
        </p:nvSpPr>
        <p:spPr bwMode="auto">
          <a:xfrm>
            <a:off x="582613" y="3094038"/>
            <a:ext cx="3478212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iterated query: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contacted server replies with name of server to contact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ja-JP" altLang="en-US" sz="2400">
                <a:latin typeface="Gill Sans MT" pitchFamily="34" charset="0"/>
              </a:rPr>
              <a:t>“</a:t>
            </a:r>
            <a:r>
              <a:rPr lang="en-US" altLang="ja-JP" sz="2400">
                <a:latin typeface="Gill Sans MT" pitchFamily="34" charset="0"/>
              </a:rPr>
              <a:t>I don</a:t>
            </a:r>
            <a:r>
              <a:rPr lang="ja-JP" altLang="en-US" sz="2400">
                <a:latin typeface="Gill Sans MT" pitchFamily="34" charset="0"/>
              </a:rPr>
              <a:t>’</a:t>
            </a:r>
            <a:r>
              <a:rPr lang="en-US" altLang="ja-JP" sz="2400">
                <a:latin typeface="Gill Sans MT" pitchFamily="34" charset="0"/>
              </a:rPr>
              <a:t>t know this name, but ask this server</a:t>
            </a:r>
            <a:r>
              <a:rPr lang="ja-JP" altLang="en-US" sz="2400">
                <a:latin typeface="Gill Sans MT" pitchFamily="34" charset="0"/>
              </a:rPr>
              <a:t>”</a:t>
            </a:r>
            <a:endParaRPr lang="en-US" sz="2400">
              <a:latin typeface="Gill Sans MT" pitchFamily="34" charset="0"/>
            </a:endParaRPr>
          </a:p>
        </p:txBody>
      </p:sp>
      <p:grpSp>
        <p:nvGrpSpPr>
          <p:cNvPr id="198685" name="Group 86"/>
          <p:cNvGrpSpPr>
            <a:grpSpLocks/>
          </p:cNvGrpSpPr>
          <p:nvPr/>
        </p:nvGrpSpPr>
        <p:grpSpPr bwMode="auto">
          <a:xfrm flipH="1">
            <a:off x="7226300" y="5091113"/>
            <a:ext cx="925513" cy="795337"/>
            <a:chOff x="-44" y="1473"/>
            <a:chExt cx="981" cy="1105"/>
          </a:xfrm>
        </p:grpSpPr>
        <p:pic>
          <p:nvPicPr>
            <p:cNvPr id="198821" name="Picture 87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822" name="Freeform 8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8686" name="Group 89"/>
          <p:cNvGrpSpPr>
            <a:grpSpLocks/>
          </p:cNvGrpSpPr>
          <p:nvPr/>
        </p:nvGrpSpPr>
        <p:grpSpPr bwMode="auto">
          <a:xfrm>
            <a:off x="4765675" y="4244975"/>
            <a:ext cx="925513" cy="795338"/>
            <a:chOff x="-44" y="1473"/>
            <a:chExt cx="981" cy="1105"/>
          </a:xfrm>
        </p:grpSpPr>
        <p:pic>
          <p:nvPicPr>
            <p:cNvPr id="198819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820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8687" name="Group 125"/>
          <p:cNvGrpSpPr>
            <a:grpSpLocks/>
          </p:cNvGrpSpPr>
          <p:nvPr/>
        </p:nvGrpSpPr>
        <p:grpSpPr bwMode="auto">
          <a:xfrm>
            <a:off x="7226300" y="3743325"/>
            <a:ext cx="390525" cy="641350"/>
            <a:chOff x="4140" y="429"/>
            <a:chExt cx="1425" cy="2396"/>
          </a:xfrm>
        </p:grpSpPr>
        <p:sp>
          <p:nvSpPr>
            <p:cNvPr id="198787" name="Freeform 12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88" name="Rectangle 127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89" name="Freeform 12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90" name="Freeform 12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91" name="Rectangle 130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792" name="Group 13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8817" name="AutoShape 13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818" name="AutoShape 133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793" name="Rectangle 134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794" name="Group 13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8815" name="AutoShape 13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816" name="AutoShape 137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795" name="Rectangle 138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96" name="Rectangle 139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797" name="Group 14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8813" name="AutoShape 14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814" name="AutoShape 14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798" name="Freeform 14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799" name="Group 14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8811" name="AutoShape 145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812" name="AutoShape 146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800" name="Rectangle 147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801" name="Freeform 14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02" name="Freeform 14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03" name="Oval 150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804" name="Freeform 15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805" name="AutoShape 152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806" name="AutoShape 153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807" name="Oval 154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808" name="Oval 155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98809" name="Oval 156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810" name="Rectangle 157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8688" name="Group 158"/>
          <p:cNvGrpSpPr>
            <a:grpSpLocks/>
          </p:cNvGrpSpPr>
          <p:nvPr/>
        </p:nvGrpSpPr>
        <p:grpSpPr bwMode="auto">
          <a:xfrm>
            <a:off x="5222875" y="2230438"/>
            <a:ext cx="390525" cy="641350"/>
            <a:chOff x="4140" y="429"/>
            <a:chExt cx="1425" cy="2396"/>
          </a:xfrm>
        </p:grpSpPr>
        <p:sp>
          <p:nvSpPr>
            <p:cNvPr id="198755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56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57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58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59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760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8785" name="AutoShape 16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86" name="AutoShape 166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761" name="Rectangle 167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762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8783" name="AutoShape 1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84" name="AutoShape 170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763" name="Rectangle 171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64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765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8781" name="AutoShape 17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82" name="AutoShape 17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766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767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8779" name="AutoShape 178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80" name="AutoShape 17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768" name="Rectangle 180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69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70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71" name="Oval 183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72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73" name="AutoShape 185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74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75" name="Oval 187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76" name="Oval 188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98777" name="Oval 189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78" name="Rectangle 190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8689" name="Group 224"/>
          <p:cNvGrpSpPr>
            <a:grpSpLocks/>
          </p:cNvGrpSpPr>
          <p:nvPr/>
        </p:nvGrpSpPr>
        <p:grpSpPr bwMode="auto">
          <a:xfrm>
            <a:off x="6376988" y="968375"/>
            <a:ext cx="390525" cy="641350"/>
            <a:chOff x="4140" y="429"/>
            <a:chExt cx="1425" cy="2396"/>
          </a:xfrm>
        </p:grpSpPr>
        <p:sp>
          <p:nvSpPr>
            <p:cNvPr id="198723" name="Freeform 2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24" name="Rectangle 226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25" name="Freeform 2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26" name="Freeform 2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27" name="Rectangle 229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728" name="Group 2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8753" name="AutoShape 23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54" name="AutoShape 23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729" name="Rectangle 233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730" name="Group 2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8751" name="AutoShape 235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52" name="AutoShape 23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731" name="Rectangle 237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32" name="Rectangle 238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733" name="Group 2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8749" name="AutoShape 24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50" name="AutoShape 24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734" name="Freeform 2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735" name="Group 2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8747" name="AutoShape 244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48" name="AutoShape 245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736" name="Rectangle 246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37" name="Freeform 2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38" name="Freeform 2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39" name="Oval 249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40" name="Freeform 2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41" name="AutoShape 251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42" name="AutoShape 252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43" name="Oval 253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44" name="Oval 254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98745" name="Oval 255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46" name="Rectangle 256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8690" name="Group 257"/>
          <p:cNvGrpSpPr>
            <a:grpSpLocks/>
          </p:cNvGrpSpPr>
          <p:nvPr/>
        </p:nvGrpSpPr>
        <p:grpSpPr bwMode="auto">
          <a:xfrm>
            <a:off x="7192963" y="2220913"/>
            <a:ext cx="390525" cy="641350"/>
            <a:chOff x="4140" y="429"/>
            <a:chExt cx="1425" cy="2396"/>
          </a:xfrm>
        </p:grpSpPr>
        <p:sp>
          <p:nvSpPr>
            <p:cNvPr id="198691" name="Freeform 2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92" name="Rectangle 259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693" name="Freeform 2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94" name="Freeform 2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695" name="Rectangle 262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696" name="Group 2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8721" name="AutoShape 26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22" name="AutoShape 265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697" name="Rectangle 266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698" name="Group 2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8719" name="AutoShape 268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20" name="AutoShape 269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699" name="Rectangle 270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0" name="Rectangle 271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701" name="Group 2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8717" name="AutoShape 273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18" name="AutoShape 274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702" name="Freeform 2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703" name="Group 2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8715" name="AutoShape 277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716" name="AutoShape 278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8704" name="Rectangle 279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5" name="Freeform 2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06" name="Freeform 2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07" name="Oval 282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08" name="Freeform 2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709" name="AutoShape 284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10" name="AutoShape 285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11" name="Oval 286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12" name="Oval 287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98713" name="Oval 288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714" name="Rectangle 289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0" grpId="0" animBg="1"/>
      <p:bldP spid="202771" grpId="0" animBg="1"/>
      <p:bldP spid="202772" grpId="0" animBg="1"/>
      <p:bldP spid="202773" grpId="0" animBg="1"/>
      <p:bldP spid="202774" grpId="0" animBg="1"/>
      <p:bldP spid="202775" grpId="0" animBg="1"/>
      <p:bldP spid="202779" grpId="0"/>
      <p:bldP spid="202780" grpId="0"/>
      <p:bldP spid="202781" grpId="0"/>
      <p:bldP spid="202782" grpId="0"/>
      <p:bldP spid="202783" grpId="0"/>
      <p:bldP spid="202784" grpId="0"/>
      <p:bldP spid="202813" grpId="0"/>
      <p:bldP spid="202814" grpId="0"/>
      <p:bldP spid="202815" grpId="0" animBg="1"/>
      <p:bldP spid="20281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0070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7248364A-9CD8-41F8-BA02-C655A0A4FB92}" type="slidenum">
              <a:rPr lang="en-US"/>
              <a:pPr/>
              <a:t>68</a:t>
            </a:fld>
            <a:endParaRPr lang="en-US"/>
          </a:p>
        </p:txBody>
      </p:sp>
      <p:sp>
        <p:nvSpPr>
          <p:cNvPr id="200707" name="Text Box 24"/>
          <p:cNvSpPr txBox="1">
            <a:spLocks noChangeArrowheads="1"/>
          </p:cNvSpPr>
          <p:nvPr/>
        </p:nvSpPr>
        <p:spPr bwMode="auto">
          <a:xfrm>
            <a:off x="7462838" y="32575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4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0708" name="Text Box 25"/>
          <p:cNvSpPr txBox="1">
            <a:spLocks noChangeArrowheads="1"/>
          </p:cNvSpPr>
          <p:nvPr/>
        </p:nvSpPr>
        <p:spPr bwMode="auto">
          <a:xfrm>
            <a:off x="7005638" y="33337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5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0709" name="Text Box 26"/>
          <p:cNvSpPr txBox="1">
            <a:spLocks noChangeArrowheads="1"/>
          </p:cNvSpPr>
          <p:nvPr/>
        </p:nvSpPr>
        <p:spPr bwMode="auto">
          <a:xfrm>
            <a:off x="6724650" y="18176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6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0710" name="Line 60"/>
          <p:cNvSpPr>
            <a:spLocks noChangeShapeType="1"/>
          </p:cNvSpPr>
          <p:nvPr/>
        </p:nvSpPr>
        <p:spPr bwMode="auto">
          <a:xfrm>
            <a:off x="7440613" y="2941638"/>
            <a:ext cx="0" cy="6746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11" name="Line 61"/>
          <p:cNvSpPr>
            <a:spLocks noChangeShapeType="1"/>
          </p:cNvSpPr>
          <p:nvPr/>
        </p:nvSpPr>
        <p:spPr bwMode="auto">
          <a:xfrm flipH="1" flipV="1">
            <a:off x="7319963" y="2952750"/>
            <a:ext cx="0" cy="7191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12" name="Line 62"/>
          <p:cNvSpPr>
            <a:spLocks noChangeShapeType="1"/>
          </p:cNvSpPr>
          <p:nvPr/>
        </p:nvSpPr>
        <p:spPr bwMode="auto">
          <a:xfrm flipH="1" flipV="1">
            <a:off x="6799263" y="1541463"/>
            <a:ext cx="458787" cy="56673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13" name="Text Box 63"/>
          <p:cNvSpPr txBox="1">
            <a:spLocks noChangeArrowheads="1"/>
          </p:cNvSpPr>
          <p:nvPr/>
        </p:nvSpPr>
        <p:spPr bwMode="auto">
          <a:xfrm>
            <a:off x="7143750" y="13906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3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0714" name="Rectangle 67"/>
          <p:cNvSpPr>
            <a:spLocks noChangeArrowheads="1"/>
          </p:cNvSpPr>
          <p:nvPr/>
        </p:nvSpPr>
        <p:spPr bwMode="auto">
          <a:xfrm>
            <a:off x="468313" y="1687513"/>
            <a:ext cx="31623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800" i="1">
                <a:solidFill>
                  <a:srgbClr val="CC0000"/>
                </a:solidFill>
                <a:latin typeface="Comic Sans MS" pitchFamily="66" charset="0"/>
              </a:rPr>
              <a:t>recursive query: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puts burden of name resolution on contacted name server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heavy load at upper levels of hierarchy?</a:t>
            </a:r>
          </a:p>
        </p:txBody>
      </p:sp>
      <p:sp>
        <p:nvSpPr>
          <p:cNvPr id="200715" name="Text Box 5"/>
          <p:cNvSpPr txBox="1">
            <a:spLocks noChangeArrowheads="1"/>
          </p:cNvSpPr>
          <p:nvPr/>
        </p:nvSpPr>
        <p:spPr bwMode="auto">
          <a:xfrm>
            <a:off x="4206875" y="4881563"/>
            <a:ext cx="17462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requesting host</a:t>
            </a:r>
            <a:endParaRPr lang="en-US" sz="24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>
                <a:solidFill>
                  <a:srgbClr val="000099"/>
                </a:solidFill>
              </a:rPr>
              <a:t>cis.poly.edu</a:t>
            </a:r>
          </a:p>
        </p:txBody>
      </p:sp>
      <p:sp>
        <p:nvSpPr>
          <p:cNvPr id="200716" name="Text Box 6"/>
          <p:cNvSpPr txBox="1">
            <a:spLocks noChangeArrowheads="1"/>
          </p:cNvSpPr>
          <p:nvPr/>
        </p:nvSpPr>
        <p:spPr bwMode="auto">
          <a:xfrm>
            <a:off x="6683375" y="5775325"/>
            <a:ext cx="18780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/>
              <a:t>gaia.cs.umass.edu</a:t>
            </a:r>
          </a:p>
        </p:txBody>
      </p:sp>
      <p:sp>
        <p:nvSpPr>
          <p:cNvPr id="200717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root DNS server</a:t>
            </a:r>
            <a:endParaRPr lang="en-US" sz="1600"/>
          </a:p>
        </p:txBody>
      </p:sp>
      <p:sp>
        <p:nvSpPr>
          <p:cNvPr id="200718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19" name="Line 19"/>
          <p:cNvSpPr>
            <a:spLocks noChangeShapeType="1"/>
          </p:cNvSpPr>
          <p:nvPr/>
        </p:nvSpPr>
        <p:spPr bwMode="auto">
          <a:xfrm flipV="1">
            <a:off x="5391150" y="1220788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20" name="Line 22"/>
          <p:cNvSpPr>
            <a:spLocks noChangeShapeType="1"/>
          </p:cNvSpPr>
          <p:nvPr/>
        </p:nvSpPr>
        <p:spPr bwMode="auto">
          <a:xfrm flipH="1">
            <a:off x="5619750" y="1449388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721" name="Line 23"/>
          <p:cNvSpPr>
            <a:spLocks noChangeShapeType="1"/>
          </p:cNvSpPr>
          <p:nvPr/>
        </p:nvSpPr>
        <p:spPr bwMode="auto">
          <a:xfrm>
            <a:off x="5476875" y="2944813"/>
            <a:ext cx="9525" cy="13239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0722" name="Group 24"/>
          <p:cNvGrpSpPr>
            <a:grpSpLocks/>
          </p:cNvGrpSpPr>
          <p:nvPr/>
        </p:nvGrpSpPr>
        <p:grpSpPr bwMode="auto">
          <a:xfrm>
            <a:off x="4179888" y="3062288"/>
            <a:ext cx="1898650" cy="611187"/>
            <a:chOff x="2831" y="2132"/>
            <a:chExt cx="1196" cy="385"/>
          </a:xfrm>
        </p:grpSpPr>
        <p:sp>
          <p:nvSpPr>
            <p:cNvPr id="200870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0871" name="Text Box 26"/>
            <p:cNvSpPr txBox="1">
              <a:spLocks noChangeArrowheads="1"/>
            </p:cNvSpPr>
            <p:nvPr/>
          </p:nvSpPr>
          <p:spPr bwMode="auto">
            <a:xfrm>
              <a:off x="2831" y="2132"/>
              <a:ext cx="1196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local DNS server</a:t>
              </a:r>
              <a:endParaRPr lang="en-US" sz="2400"/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i="1">
                  <a:solidFill>
                    <a:srgbClr val="000099"/>
                  </a:solidFill>
                </a:rPr>
                <a:t>dns.poly.edu</a:t>
              </a:r>
            </a:p>
          </p:txBody>
        </p:sp>
      </p:grpSp>
      <p:sp>
        <p:nvSpPr>
          <p:cNvPr id="200723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1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0724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2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0725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7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0726" name="Text Box 60"/>
          <p:cNvSpPr txBox="1">
            <a:spLocks noChangeArrowheads="1"/>
          </p:cNvSpPr>
          <p:nvPr/>
        </p:nvSpPr>
        <p:spPr bwMode="auto">
          <a:xfrm>
            <a:off x="6353175" y="4429125"/>
            <a:ext cx="2397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authoritative DNS server</a:t>
            </a:r>
            <a:endParaRPr lang="en-US" sz="240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/>
              <a:t>dns.cs.umass.edu</a:t>
            </a:r>
            <a:endParaRPr lang="en-US" sz="1600"/>
          </a:p>
        </p:txBody>
      </p:sp>
      <p:sp>
        <p:nvSpPr>
          <p:cNvPr id="200727" name="Text Box 62"/>
          <p:cNvSpPr txBox="1">
            <a:spLocks noChangeArrowheads="1"/>
          </p:cNvSpPr>
          <p:nvPr/>
        </p:nvSpPr>
        <p:spPr bwMode="auto">
          <a:xfrm>
            <a:off x="5549900" y="37814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CC0000"/>
                </a:solidFill>
              </a:rPr>
              <a:t>8</a:t>
            </a:r>
            <a:endParaRPr lang="en-US" sz="2400">
              <a:solidFill>
                <a:srgbClr val="CC0000"/>
              </a:solidFill>
            </a:endParaRPr>
          </a:p>
        </p:txBody>
      </p:sp>
      <p:sp>
        <p:nvSpPr>
          <p:cNvPr id="200728" name="Line 62"/>
          <p:cNvSpPr>
            <a:spLocks noChangeShapeType="1"/>
          </p:cNvSpPr>
          <p:nvPr/>
        </p:nvSpPr>
        <p:spPr bwMode="auto">
          <a:xfrm flipH="1" flipV="1">
            <a:off x="6853238" y="1333500"/>
            <a:ext cx="600075" cy="74136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0729" name="Picture 137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" y="1287463"/>
            <a:ext cx="41132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30" name="Rectangle 66"/>
          <p:cNvSpPr>
            <a:spLocks noChangeArrowheads="1"/>
          </p:cNvSpPr>
          <p:nvPr/>
        </p:nvSpPr>
        <p:spPr bwMode="auto">
          <a:xfrm>
            <a:off x="533400" y="217488"/>
            <a:ext cx="49101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000">
                <a:solidFill>
                  <a:srgbClr val="000099"/>
                </a:solidFill>
                <a:latin typeface="Gill Sans MT" pitchFamily="34" charset="0"/>
              </a:rPr>
              <a:t>DNS name </a:t>
            </a:r>
            <a:br>
              <a:rPr lang="en-US" sz="4000">
                <a:solidFill>
                  <a:srgbClr val="000099"/>
                </a:solidFill>
                <a:latin typeface="Gill Sans MT" pitchFamily="34" charset="0"/>
              </a:rPr>
            </a:br>
            <a:r>
              <a:rPr lang="en-US" sz="4000">
                <a:solidFill>
                  <a:srgbClr val="000099"/>
                </a:solidFill>
                <a:latin typeface="Gill Sans MT" pitchFamily="34" charset="0"/>
              </a:rPr>
              <a:t>resolution example</a:t>
            </a:r>
          </a:p>
        </p:txBody>
      </p:sp>
      <p:sp>
        <p:nvSpPr>
          <p:cNvPr id="200731" name="Text Box 65"/>
          <p:cNvSpPr txBox="1">
            <a:spLocks noChangeArrowheads="1"/>
          </p:cNvSpPr>
          <p:nvPr/>
        </p:nvSpPr>
        <p:spPr bwMode="auto">
          <a:xfrm>
            <a:off x="7600950" y="2287588"/>
            <a:ext cx="13255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TLD DNS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1600"/>
          </a:p>
        </p:txBody>
      </p:sp>
      <p:grpSp>
        <p:nvGrpSpPr>
          <p:cNvPr id="200732" name="Group 140"/>
          <p:cNvGrpSpPr>
            <a:grpSpLocks/>
          </p:cNvGrpSpPr>
          <p:nvPr/>
        </p:nvGrpSpPr>
        <p:grpSpPr bwMode="auto">
          <a:xfrm flipH="1">
            <a:off x="7226300" y="5091113"/>
            <a:ext cx="925513" cy="795337"/>
            <a:chOff x="-44" y="1473"/>
            <a:chExt cx="981" cy="1105"/>
          </a:xfrm>
        </p:grpSpPr>
        <p:pic>
          <p:nvPicPr>
            <p:cNvPr id="200868" name="Picture 14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0869" name="Freeform 1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0733" name="Group 143"/>
          <p:cNvGrpSpPr>
            <a:grpSpLocks/>
          </p:cNvGrpSpPr>
          <p:nvPr/>
        </p:nvGrpSpPr>
        <p:grpSpPr bwMode="auto">
          <a:xfrm>
            <a:off x="4765675" y="4244975"/>
            <a:ext cx="925513" cy="795338"/>
            <a:chOff x="-44" y="1473"/>
            <a:chExt cx="981" cy="1105"/>
          </a:xfrm>
        </p:grpSpPr>
        <p:pic>
          <p:nvPicPr>
            <p:cNvPr id="200866" name="Picture 144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0867" name="Freeform 1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0734" name="Group 146"/>
          <p:cNvGrpSpPr>
            <a:grpSpLocks/>
          </p:cNvGrpSpPr>
          <p:nvPr/>
        </p:nvGrpSpPr>
        <p:grpSpPr bwMode="auto">
          <a:xfrm>
            <a:off x="7226300" y="3743325"/>
            <a:ext cx="390525" cy="641350"/>
            <a:chOff x="4140" y="429"/>
            <a:chExt cx="1425" cy="2396"/>
          </a:xfrm>
        </p:grpSpPr>
        <p:sp>
          <p:nvSpPr>
            <p:cNvPr id="200834" name="Freeform 1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35" name="Rectangle 148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836" name="Freeform 1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37" name="Freeform 1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38" name="Rectangle 151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839" name="Group 1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0864" name="AutoShape 153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865" name="AutoShape 154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840" name="Rectangle 155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841" name="Group 1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0862" name="AutoShape 15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863" name="AutoShape 15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842" name="Rectangle 159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843" name="Rectangle 160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844" name="Group 1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0860" name="AutoShape 162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861" name="AutoShape 16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845" name="Freeform 1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0846" name="Group 1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00858" name="AutoShape 166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859" name="AutoShape 167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847" name="Rectangle 168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848" name="Freeform 1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49" name="Freeform 1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50" name="Oval 171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851" name="Freeform 1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52" name="AutoShape 173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853" name="AutoShape 174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854" name="Oval 175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855" name="Oval 176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00856" name="Oval 177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857" name="Rectangle 178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0735" name="Group 212"/>
          <p:cNvGrpSpPr>
            <a:grpSpLocks/>
          </p:cNvGrpSpPr>
          <p:nvPr/>
        </p:nvGrpSpPr>
        <p:grpSpPr bwMode="auto">
          <a:xfrm>
            <a:off x="5222875" y="2230438"/>
            <a:ext cx="390525" cy="641350"/>
            <a:chOff x="4140" y="429"/>
            <a:chExt cx="1425" cy="2396"/>
          </a:xfrm>
        </p:grpSpPr>
        <p:sp>
          <p:nvSpPr>
            <p:cNvPr id="200802" name="Freeform 21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03" name="Rectangle 214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804" name="Freeform 21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05" name="Freeform 21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06" name="Rectangle 217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807" name="Group 21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0832" name="AutoShape 219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833" name="AutoShape 22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808" name="Rectangle 221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809" name="Group 22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0830" name="AutoShape 223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831" name="AutoShape 224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810" name="Rectangle 225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811" name="Rectangle 226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812" name="Group 22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0828" name="AutoShape 228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829" name="AutoShape 229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813" name="Freeform 23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0814" name="Group 23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00826" name="AutoShape 232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827" name="AutoShape 233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815" name="Rectangle 234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816" name="Freeform 23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17" name="Freeform 23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18" name="Oval 237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819" name="Freeform 23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820" name="AutoShape 239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821" name="AutoShape 240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822" name="Oval 241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823" name="Oval 242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00824" name="Oval 243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825" name="Rectangle 244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0736" name="Group 245"/>
          <p:cNvGrpSpPr>
            <a:grpSpLocks/>
          </p:cNvGrpSpPr>
          <p:nvPr/>
        </p:nvGrpSpPr>
        <p:grpSpPr bwMode="auto">
          <a:xfrm>
            <a:off x="6376988" y="968375"/>
            <a:ext cx="390525" cy="641350"/>
            <a:chOff x="4140" y="429"/>
            <a:chExt cx="1425" cy="2396"/>
          </a:xfrm>
        </p:grpSpPr>
        <p:sp>
          <p:nvSpPr>
            <p:cNvPr id="200770" name="Freeform 24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71" name="Rectangle 247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72" name="Freeform 24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73" name="Freeform 24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74" name="Rectangle 250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775" name="Group 25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0800" name="AutoShape 25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801" name="AutoShape 253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776" name="Rectangle 254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777" name="Group 25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0798" name="AutoShape 25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799" name="AutoShape 257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778" name="Rectangle 258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79" name="Rectangle 259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780" name="Group 26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0796" name="AutoShape 26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797" name="AutoShape 26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781" name="Freeform 26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0782" name="Group 26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00794" name="AutoShape 265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795" name="AutoShape 266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783" name="Rectangle 267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84" name="Freeform 26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85" name="Freeform 26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86" name="Oval 270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87" name="Freeform 27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88" name="AutoShape 272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89" name="AutoShape 273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90" name="Oval 274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91" name="Oval 275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00792" name="Oval 276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93" name="Rectangle 277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0737" name="Group 311"/>
          <p:cNvGrpSpPr>
            <a:grpSpLocks/>
          </p:cNvGrpSpPr>
          <p:nvPr/>
        </p:nvGrpSpPr>
        <p:grpSpPr bwMode="auto">
          <a:xfrm>
            <a:off x="7192963" y="2220913"/>
            <a:ext cx="390525" cy="641350"/>
            <a:chOff x="4140" y="429"/>
            <a:chExt cx="1425" cy="2396"/>
          </a:xfrm>
        </p:grpSpPr>
        <p:sp>
          <p:nvSpPr>
            <p:cNvPr id="200738" name="Freeform 31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39" name="Rectangle 313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40" name="Freeform 31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41" name="Freeform 31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42" name="Rectangle 316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743" name="Group 31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0768" name="AutoShape 31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769" name="AutoShape 319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744" name="Rectangle 320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745" name="Group 32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0766" name="AutoShape 322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767" name="AutoShape 323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746" name="Rectangle 324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47" name="Rectangle 325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748" name="Group 32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0764" name="AutoShape 32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765" name="AutoShape 328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749" name="Freeform 32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0750" name="Group 33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00762" name="AutoShape 331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763" name="AutoShape 332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751" name="Rectangle 333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52" name="Freeform 33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53" name="Freeform 33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54" name="Oval 336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55" name="Freeform 33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756" name="AutoShape 338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57" name="AutoShape 339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58" name="Oval 340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59" name="Oval 341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00760" name="Oval 342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761" name="Rectangle 343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0275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39793831-4D9F-4F2E-8FF9-CCC7C94649C4}" type="slidenum">
              <a:rPr lang="en-US"/>
              <a:pPr/>
              <a:t>69</a:t>
            </a:fld>
            <a:endParaRPr lang="en-US"/>
          </a:p>
        </p:txBody>
      </p:sp>
      <p:pic>
        <p:nvPicPr>
          <p:cNvPr id="202755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862013"/>
            <a:ext cx="68564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6050"/>
            <a:ext cx="7772400" cy="969963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DNS: caching, updating records</a:t>
            </a:r>
          </a:p>
        </p:txBody>
      </p:sp>
      <p:sp>
        <p:nvSpPr>
          <p:cNvPr id="2027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9125" y="1438275"/>
            <a:ext cx="7926388" cy="47339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once (any) name server learns mapping, it </a:t>
            </a:r>
            <a:r>
              <a:rPr lang="en-US" i="1" smtClean="0">
                <a:solidFill>
                  <a:srgbClr val="000099"/>
                </a:solidFill>
                <a:ea typeface="ＭＳ Ｐゴシック" pitchFamily="34" charset="-128"/>
              </a:rPr>
              <a:t>caches</a:t>
            </a:r>
            <a:r>
              <a:rPr lang="en-US" smtClean="0">
                <a:ea typeface="ＭＳ Ｐゴシック" pitchFamily="34" charset="-128"/>
              </a:rPr>
              <a:t> mapping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cache entries timeout (disappear) after some time (TTL)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TLD servers typically cached in local name servers</a:t>
            </a:r>
          </a:p>
          <a:p>
            <a:pPr lvl="2"/>
            <a:r>
              <a:rPr lang="en-US" smtClean="0">
                <a:latin typeface="Gill Sans MT" pitchFamily="34" charset="0"/>
                <a:ea typeface="ＭＳ Ｐゴシック" pitchFamily="34" charset="-128"/>
              </a:rPr>
              <a:t>thus root name servers not often visited</a:t>
            </a:r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cached entries may be </a:t>
            </a: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out-of-date</a:t>
            </a:r>
            <a:r>
              <a:rPr lang="en-US" smtClean="0">
                <a:ea typeface="ＭＳ Ｐゴシック" pitchFamily="34" charset="-128"/>
              </a:rPr>
              <a:t> (best effort name-to-address translation!)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if name host changes IP address, may not be known Internet-wide until all TTLs expire</a:t>
            </a:r>
          </a:p>
          <a:p>
            <a:r>
              <a:rPr lang="en-US" smtClean="0">
                <a:ea typeface="ＭＳ Ｐゴシック" pitchFamily="34" charset="-128"/>
              </a:rPr>
              <a:t>update/notify mechanisms proposed IETF standard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RFC 2136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7680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0BE3C80D-E61B-481D-A323-02CBD0D1C5C3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76803" name="Group 582"/>
          <p:cNvGrpSpPr>
            <a:grpSpLocks/>
          </p:cNvGrpSpPr>
          <p:nvPr/>
        </p:nvGrpSpPr>
        <p:grpSpPr bwMode="auto">
          <a:xfrm>
            <a:off x="542925" y="1492250"/>
            <a:ext cx="3540125" cy="4545013"/>
            <a:chOff x="3277" y="974"/>
            <a:chExt cx="2230" cy="2863"/>
          </a:xfrm>
        </p:grpSpPr>
        <p:sp>
          <p:nvSpPr>
            <p:cNvPr id="76810" name="Freeform 583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0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11" name="Group 584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77185" name="Rectangle 58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86" name="AutoShape 58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76812" name="Freeform 587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3" name="Line 588"/>
            <p:cNvSpPr>
              <a:spLocks noChangeShapeType="1"/>
            </p:cNvSpPr>
            <p:nvPr/>
          </p:nvSpPr>
          <p:spPr bwMode="auto">
            <a:xfrm rot="16200000" flipV="1">
              <a:off x="4915" y="3313"/>
              <a:ext cx="285" cy="1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Line 589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Line 590"/>
            <p:cNvSpPr>
              <a:spLocks noChangeShapeType="1"/>
            </p:cNvSpPr>
            <p:nvPr/>
          </p:nvSpPr>
          <p:spPr bwMode="auto">
            <a:xfrm rot="16200000" flipH="1">
              <a:off x="5116" y="3190"/>
              <a:ext cx="96" cy="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6" name="Line 592"/>
            <p:cNvSpPr>
              <a:spLocks noChangeShapeType="1"/>
            </p:cNvSpPr>
            <p:nvPr/>
          </p:nvSpPr>
          <p:spPr bwMode="auto">
            <a:xfrm>
              <a:off x="3843" y="3009"/>
              <a:ext cx="94" cy="10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7" name="Line 593"/>
            <p:cNvSpPr>
              <a:spLocks noChangeShapeType="1"/>
            </p:cNvSpPr>
            <p:nvPr/>
          </p:nvSpPr>
          <p:spPr bwMode="auto">
            <a:xfrm flipV="1">
              <a:off x="3680" y="3150"/>
              <a:ext cx="261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8" name="Line 596"/>
            <p:cNvSpPr>
              <a:spLocks noChangeShapeType="1"/>
            </p:cNvSpPr>
            <p:nvPr/>
          </p:nvSpPr>
          <p:spPr bwMode="auto">
            <a:xfrm flipH="1">
              <a:off x="3948" y="3209"/>
              <a:ext cx="98" cy="1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9" name="Line 597"/>
            <p:cNvSpPr>
              <a:spLocks noChangeShapeType="1"/>
            </p:cNvSpPr>
            <p:nvPr/>
          </p:nvSpPr>
          <p:spPr bwMode="auto">
            <a:xfrm flipH="1" flipV="1">
              <a:off x="4132" y="3213"/>
              <a:ext cx="65" cy="1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0" name="Line 598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1" name="Line 600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2" name="Line 601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23" name="Group 602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77183" name="Picture 603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184" name="Picture 604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6824" name="Freeform 605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5" name="Freeform 606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6" name="Line 607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7" name="Line 608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8" name="Line 609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9" name="Line 610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0" name="Line 611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1" name="Line 612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2" name="Line 613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3" name="Line 614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4" name="Line 615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5" name="Line 616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6" name="Line 617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7" name="Line 618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Line 619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9" name="Line 620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0" name="Line 621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1" name="Line 622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42" name="Line 623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43" name="Group 624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77166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167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168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169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170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171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172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173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174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175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176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177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178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179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180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181" name="Oval 640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7182" name="Picture 641" descr="cell_tower_radiation_gra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6844" name="Group 642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77157" name="Line 643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58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159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160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7161" name="Group 647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77164" name="Freeform 6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65" name="Freeform 6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162" name="Line 650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63" name="Line 651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45" name="Group 652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7714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15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15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7152" name="Group 65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55" name="Freeform 6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56" name="Freeform 6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153" name="Line 65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54" name="Line 66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46" name="Group 661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771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1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1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7144" name="Group 66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47" name="Freeform 66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48" name="Freeform 66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145" name="Line 66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46" name="Line 66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47" name="Group 670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7713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13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13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7136" name="Group 67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39" name="Freeform 67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40" name="Freeform 67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137" name="Line 67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38" name="Line 67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48" name="Group 679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7712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12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12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7128" name="Group 68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31" name="Freeform 68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32" name="Freeform 68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129" name="Line 68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30" name="Line 68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49" name="Group 688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7711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11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11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7120" name="Group 69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23" name="Freeform 69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24" name="Freeform 69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121" name="Line 69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22" name="Line 69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850" name="Line 697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51" name="Group 698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7710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11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11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7112" name="Group 70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15" name="Freeform 7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16" name="Freeform 7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113" name="Line 70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14" name="Line 70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52" name="Group 70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710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10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10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7104" name="Group 7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07" name="Freeform 7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08" name="Freeform 7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105" name="Line 7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06" name="Line 7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53" name="Group 716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7709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09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09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7096" name="Group 72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099" name="Freeform 72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00" name="Freeform 72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097" name="Line 72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98" name="Line 72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54" name="Group 725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7708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08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08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7088" name="Group 7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091" name="Freeform 7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92" name="Freeform 7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089" name="Line 7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90" name="Line 7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55" name="Group 734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7707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07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07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7080" name="Group 73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083" name="Freeform 73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84" name="Freeform 74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081" name="Line 74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82" name="Line 74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56" name="Group 743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7706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07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707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7072" name="Group 74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075" name="Freeform 7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76" name="Freeform 7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073" name="Line 75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74" name="Line 75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57" name="Group 752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77055" name="Group 753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77057" name="Freeform 754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58" name="Freeform 755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59" name="Freeform 756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60" name="Freeform 757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61" name="Freeform 758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62" name="Freeform 759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63" name="Freeform 760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64" name="Freeform 761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65" name="Freeform 762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66" name="Freeform 763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67" name="Freeform 764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68" name="Freeform 765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77056" name="Picture 766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6858" name="Group 767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77041" name="Group 768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77043" name="Freeform 769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44" name="Freeform 770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45" name="Freeform 771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46" name="Freeform 772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47" name="Freeform 773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48" name="Freeform 774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49" name="Freeform 775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50" name="Freeform 776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51" name="Freeform 777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52" name="Freeform 778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53" name="Freeform 779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54" name="Freeform 780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77042" name="Picture 781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6859" name="Line 782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6860" name="Group 783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77039" name="Picture 78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040" name="Freeform 78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6861" name="Group 786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77037" name="Picture 78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038" name="Freeform 78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6862" name="Group 789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77035" name="Picture 79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036" name="Freeform 79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6863" name="Group 792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77033" name="Picture 79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034" name="Freeform 79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76864" name="Picture 795" descr="car_icon_small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865" name="Group 796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77031" name="Picture 797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032" name="Picture 798" descr="antenna_radiation_stylized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6866" name="Group 799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76999" name="Freeform 80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00" name="Rectangle 801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01" name="Freeform 80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02" name="Freeform 80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03" name="Rectangle 804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7004" name="Group 80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7029" name="AutoShape 806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030" name="AutoShape 807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7005" name="Rectangle 808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7006" name="Group 80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7027" name="AutoShape 810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028" name="AutoShape 811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7007" name="Rectangle 812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08" name="Rectangle 813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7009" name="Group 81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7025" name="AutoShape 815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026" name="AutoShape 816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7010" name="Freeform 81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7011" name="Group 81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7023" name="AutoShape 819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024" name="AutoShape 820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7012" name="Rectangle 821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13" name="Freeform 82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14" name="Freeform 82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15" name="Oval 824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16" name="Freeform 82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17" name="AutoShape 826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18" name="AutoShape 827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19" name="Oval 828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20" name="Oval 829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77021" name="Oval 830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022" name="Rectangle 831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6867" name="Group 832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76967" name="Freeform 833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68" name="Rectangle 834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69" name="Freeform 835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70" name="Freeform 836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71" name="Rectangle 837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6972" name="Group 838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6997" name="AutoShape 839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98" name="AutoShape 840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6973" name="Rectangle 841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6974" name="Group 842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6995" name="AutoShape 843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96" name="AutoShape 844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6975" name="Rectangle 845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76" name="Rectangle 846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6977" name="Group 847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6993" name="AutoShape 848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94" name="AutoShape 849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6978" name="Freeform 850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6979" name="Group 851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6991" name="AutoShape 852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992" name="AutoShape 853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6980" name="Rectangle 854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81" name="Freeform 855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82" name="Freeform 856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83" name="Oval 857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84" name="Freeform 858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85" name="AutoShape 859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86" name="AutoShape 860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87" name="Oval 861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88" name="Oval 862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76989" name="Oval 863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990" name="Rectangle 864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6868" name="Group 865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76944" name="Picture 866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945" name="Picture 867" descr="laptop_keyboard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946" name="Freeform 86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6947" name="Picture 869" descr="screen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948" name="Freeform 87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49" name="Freeform 87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0" name="Freeform 87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1" name="Freeform 87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2" name="Freeform 87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3" name="Freeform 87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6954" name="Group 87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6961" name="Freeform 87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62" name="Freeform 87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63" name="Freeform 87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64" name="Freeform 88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65" name="Freeform 88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66" name="Freeform 88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955" name="Freeform 88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6" name="Freeform 88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7" name="Freeform 88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8" name="Freeform 88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59" name="Freeform 88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60" name="Freeform 88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69" name="Group 889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76921" name="Picture 890" descr="antenna_stylized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922" name="Picture 891" descr="laptop_keyboar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923" name="Freeform 892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6924" name="Picture 893" descr="screen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925" name="Freeform 894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26" name="Freeform 895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27" name="Freeform 896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28" name="Freeform 897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29" name="Freeform 898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30" name="Freeform 899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6931" name="Group 900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6938" name="Freeform 901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39" name="Freeform 902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40" name="Freeform 903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41" name="Freeform 904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42" name="Freeform 905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43" name="Freeform 906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932" name="Freeform 907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33" name="Freeform 908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34" name="Freeform 909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35" name="Freeform 910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36" name="Freeform 911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37" name="Freeform 912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70" name="Group 913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76898" name="Picture 914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99" name="Picture 915" descr="laptop_keyboard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900" name="Freeform 91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6901" name="Picture 917" descr="screen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902" name="Freeform 91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3" name="Freeform 91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4" name="Freeform 92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5" name="Freeform 92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6" name="Freeform 92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07" name="Freeform 92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6908" name="Group 92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6915" name="Freeform 92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6" name="Freeform 92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7" name="Freeform 92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8" name="Freeform 92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19" name="Freeform 92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20" name="Freeform 93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909" name="Freeform 93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0" name="Freeform 93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1" name="Freeform 93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2" name="Freeform 93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3" name="Freeform 93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4" name="Freeform 93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871" name="Group 937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76896" name="Picture 9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897" name="Freeform 93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6872" name="Group 940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76873" name="Picture 941" descr="antenna_stylized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874" name="Picture 942" descr="laptop_keyboar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875" name="Freeform 943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6876" name="Picture 944" descr="screen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877" name="Freeform 945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8" name="Freeform 946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9" name="Freeform 947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80" name="Freeform 948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81" name="Freeform 949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82" name="Freeform 950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6883" name="Group 951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6890" name="Freeform 952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91" name="Freeform 953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92" name="Freeform 954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93" name="Freeform 955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94" name="Freeform 956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95" name="Freeform 957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884" name="Freeform 958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85" name="Freeform 959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86" name="Freeform 960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87" name="Freeform 961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88" name="Freeform 962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89" name="Freeform 963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366713" y="184150"/>
            <a:ext cx="7772400" cy="85248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Client-server architecture</a:t>
            </a:r>
          </a:p>
        </p:txBody>
      </p:sp>
      <p:sp>
        <p:nvSpPr>
          <p:cNvPr id="76805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4752975" y="1416050"/>
            <a:ext cx="41433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server: </a:t>
            </a:r>
          </a:p>
          <a:p>
            <a:r>
              <a:rPr lang="en-US" sz="2400" smtClean="0">
                <a:ea typeface="ＭＳ Ｐゴシック" pitchFamily="34" charset="-128"/>
              </a:rPr>
              <a:t>always-on host</a:t>
            </a:r>
          </a:p>
          <a:p>
            <a:r>
              <a:rPr lang="en-US" sz="2400" smtClean="0">
                <a:ea typeface="ＭＳ Ｐゴシック" pitchFamily="34" charset="-128"/>
              </a:rPr>
              <a:t>permanent IP address</a:t>
            </a:r>
          </a:p>
          <a:p>
            <a:r>
              <a:rPr lang="en-US" sz="2400" smtClean="0">
                <a:ea typeface="ＭＳ Ｐゴシック" pitchFamily="34" charset="-128"/>
              </a:rPr>
              <a:t>data centers for scaling</a:t>
            </a:r>
          </a:p>
          <a:p>
            <a:pPr>
              <a:spcBef>
                <a:spcPct val="75000"/>
              </a:spcBef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clients:</a:t>
            </a:r>
          </a:p>
          <a:p>
            <a:r>
              <a:rPr lang="en-US" sz="2400" smtClean="0">
                <a:ea typeface="ＭＳ Ｐゴシック" pitchFamily="34" charset="-128"/>
              </a:rPr>
              <a:t>communicate with server</a:t>
            </a:r>
          </a:p>
          <a:p>
            <a:r>
              <a:rPr lang="en-US" sz="2400" smtClean="0">
                <a:ea typeface="ＭＳ Ｐゴシック" pitchFamily="34" charset="-128"/>
              </a:rPr>
              <a:t>may be intermittently connected</a:t>
            </a:r>
          </a:p>
          <a:p>
            <a:r>
              <a:rPr lang="en-US" sz="2400" smtClean="0">
                <a:ea typeface="ＭＳ Ｐゴシック" pitchFamily="34" charset="-128"/>
              </a:rPr>
              <a:t>may have dynamic IP addresses</a:t>
            </a:r>
          </a:p>
          <a:p>
            <a:r>
              <a:rPr lang="en-US" sz="2400" smtClean="0">
                <a:ea typeface="ＭＳ Ｐゴシック" pitchFamily="34" charset="-128"/>
              </a:rPr>
              <a:t>do not communicate directly with each other</a:t>
            </a:r>
          </a:p>
        </p:txBody>
      </p:sp>
      <p:pic>
        <p:nvPicPr>
          <p:cNvPr id="76806" name="Picture 351" descr="underline_base"/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68300" y="842963"/>
            <a:ext cx="63992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Line 913"/>
          <p:cNvSpPr>
            <a:spLocks noChangeShapeType="1"/>
          </p:cNvSpPr>
          <p:nvPr/>
        </p:nvSpPr>
        <p:spPr bwMode="auto">
          <a:xfrm>
            <a:off x="1249363" y="3235325"/>
            <a:ext cx="2006600" cy="19780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8" name="Line 800"/>
          <p:cNvSpPr>
            <a:spLocks noChangeShapeType="1"/>
          </p:cNvSpPr>
          <p:nvPr/>
        </p:nvSpPr>
        <p:spPr bwMode="auto">
          <a:xfrm>
            <a:off x="2211388" y="1844675"/>
            <a:ext cx="1481137" cy="310991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Text Box 803"/>
          <p:cNvSpPr txBox="1">
            <a:spLocks noChangeArrowheads="1"/>
          </p:cNvSpPr>
          <p:nvPr/>
        </p:nvSpPr>
        <p:spPr bwMode="auto">
          <a:xfrm>
            <a:off x="254000" y="4067175"/>
            <a:ext cx="155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client/server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0480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7E95A884-1667-41FF-914A-A4E7B31072AD}" type="slidenum">
              <a:rPr lang="en-US"/>
              <a:pPr/>
              <a:t>70</a:t>
            </a:fld>
            <a:endParaRPr lang="en-US"/>
          </a:p>
        </p:txBody>
      </p:sp>
      <p:sp>
        <p:nvSpPr>
          <p:cNvPr id="2048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01613"/>
            <a:ext cx="7772400" cy="892175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DNS records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343025"/>
            <a:ext cx="7820025" cy="514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DNS:</a:t>
            </a:r>
            <a:r>
              <a:rPr lang="en-US" sz="2400" smtClean="0">
                <a:ea typeface="ＭＳ Ｐゴシック" pitchFamily="34" charset="-128"/>
              </a:rPr>
              <a:t> distributed db storing resource records </a:t>
            </a: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(RR)</a:t>
            </a:r>
          </a:p>
        </p:txBody>
      </p:sp>
      <p:sp>
        <p:nvSpPr>
          <p:cNvPr id="2048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897313"/>
            <a:ext cx="3514725" cy="190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smtClean="0">
                <a:solidFill>
                  <a:srgbClr val="CC0000"/>
                </a:solidFill>
                <a:ea typeface="ＭＳ Ｐゴシック" pitchFamily="34" charset="-128"/>
              </a:rPr>
              <a:t>type=NS</a:t>
            </a:r>
          </a:p>
          <a:p>
            <a:pPr lvl="1"/>
            <a:r>
              <a:rPr lang="en-US" sz="2000" b="1" smtClean="0">
                <a:latin typeface="Courier New" pitchFamily="49" charset="0"/>
                <a:ea typeface="ＭＳ Ｐゴシック" pitchFamily="34" charset="-128"/>
              </a:rPr>
              <a:t>name</a:t>
            </a:r>
            <a:r>
              <a:rPr lang="en-US" sz="2000" smtClean="0">
                <a:ea typeface="ＭＳ Ｐゴシック" pitchFamily="34" charset="-128"/>
              </a:rPr>
              <a:t> is domain (e.g., foo.com)</a:t>
            </a:r>
          </a:p>
          <a:p>
            <a:pPr lvl="1"/>
            <a:r>
              <a:rPr lang="en-US" sz="2000" b="1" smtClean="0">
                <a:latin typeface="Courier New" pitchFamily="49" charset="0"/>
                <a:ea typeface="ＭＳ Ｐゴシック" pitchFamily="34" charset="-128"/>
              </a:rPr>
              <a:t>value</a:t>
            </a:r>
            <a:r>
              <a:rPr lang="en-US" sz="2000" smtClean="0">
                <a:ea typeface="ＭＳ Ｐゴシック" pitchFamily="34" charset="-128"/>
              </a:rPr>
              <a:t> is hostname of authoritative name server for this domain</a:t>
            </a:r>
          </a:p>
          <a:p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1795463" y="1908175"/>
            <a:ext cx="5364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/>
              <a:t>RR format:</a:t>
            </a:r>
            <a:r>
              <a:rPr lang="en-US" sz="2400">
                <a:latin typeface="Comic Sans MS" pitchFamily="66" charset="0"/>
              </a:rPr>
              <a:t> </a:t>
            </a:r>
            <a:r>
              <a:rPr lang="en-US" sz="1800" b="1">
                <a:latin typeface="Courier New" pitchFamily="49" charset="0"/>
              </a:rPr>
              <a:t>(name, value, type, ttl)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1876425" y="1895475"/>
            <a:ext cx="5267325" cy="5715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523875" y="2657475"/>
            <a:ext cx="3810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00099"/>
              </a:buClr>
              <a:buSzPct val="75000"/>
              <a:buFont typeface="Wingdings" pitchFamily="2" charset="2"/>
              <a:buNone/>
            </a:pPr>
            <a:r>
              <a:rPr lang="en-US" sz="2800" u="sng">
                <a:solidFill>
                  <a:srgbClr val="CC0000"/>
                </a:solidFill>
                <a:latin typeface="Gill Sans MT" pitchFamily="34" charset="0"/>
              </a:rPr>
              <a:t>type=A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b="1">
                <a:latin typeface="Courier New" pitchFamily="49" charset="0"/>
              </a:rPr>
              <a:t>name</a:t>
            </a:r>
            <a:r>
              <a:rPr lang="en-US">
                <a:latin typeface="Comic Sans MS" pitchFamily="66" charset="0"/>
              </a:rPr>
              <a:t> </a:t>
            </a:r>
            <a:r>
              <a:rPr lang="en-US">
                <a:latin typeface="Gill Sans MT" pitchFamily="34" charset="0"/>
              </a:rPr>
              <a:t>is hostname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b="1">
                <a:latin typeface="Courier New" pitchFamily="49" charset="0"/>
              </a:rPr>
              <a:t>value</a:t>
            </a:r>
            <a:r>
              <a:rPr lang="en-US">
                <a:latin typeface="Comic Sans MS" pitchFamily="66" charset="0"/>
              </a:rPr>
              <a:t> </a:t>
            </a:r>
            <a:r>
              <a:rPr lang="en-US">
                <a:latin typeface="Gill Sans MT" pitchFamily="34" charset="0"/>
              </a:rPr>
              <a:t>is IP address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 sz="2400">
              <a:latin typeface="Gill Sans MT" pitchFamily="34" charset="0"/>
            </a:endParaRPr>
          </a:p>
        </p:txBody>
      </p:sp>
      <p:sp>
        <p:nvSpPr>
          <p:cNvPr id="204809" name="Rectangle 9"/>
          <p:cNvSpPr>
            <a:spLocks noChangeArrowheads="1"/>
          </p:cNvSpPr>
          <p:nvPr/>
        </p:nvSpPr>
        <p:spPr bwMode="auto">
          <a:xfrm>
            <a:off x="4229100" y="2697163"/>
            <a:ext cx="45148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800" u="sng">
                <a:solidFill>
                  <a:srgbClr val="CC0000"/>
                </a:solidFill>
                <a:latin typeface="Gill Sans MT" pitchFamily="34" charset="0"/>
              </a:rPr>
              <a:t>type=CNAME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b="1">
                <a:latin typeface="Courier New" pitchFamily="49" charset="0"/>
              </a:rPr>
              <a:t>name</a:t>
            </a:r>
            <a:r>
              <a:rPr lang="en-US">
                <a:latin typeface="Comic Sans MS" pitchFamily="66" charset="0"/>
              </a:rPr>
              <a:t> is </a:t>
            </a:r>
            <a:r>
              <a:rPr lang="en-US">
                <a:latin typeface="Gill Sans MT" pitchFamily="34" charset="0"/>
              </a:rPr>
              <a:t>alias name for some </a:t>
            </a:r>
            <a:r>
              <a:rPr lang="ja-JP" altLang="en-US">
                <a:latin typeface="Gill Sans MT" pitchFamily="34" charset="0"/>
              </a:rPr>
              <a:t>“</a:t>
            </a:r>
            <a:r>
              <a:rPr lang="en-US" altLang="ja-JP">
                <a:latin typeface="Gill Sans MT" pitchFamily="34" charset="0"/>
              </a:rPr>
              <a:t>canonical</a:t>
            </a:r>
            <a:r>
              <a:rPr lang="ja-JP" altLang="en-US">
                <a:latin typeface="Gill Sans MT" pitchFamily="34" charset="0"/>
              </a:rPr>
              <a:t>”</a:t>
            </a:r>
            <a:r>
              <a:rPr lang="en-US" altLang="ja-JP">
                <a:latin typeface="Gill Sans MT" pitchFamily="34" charset="0"/>
              </a:rPr>
              <a:t> (the real) name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sz="1800" b="1">
                <a:latin typeface="Courier New" pitchFamily="49" charset="0"/>
              </a:rPr>
              <a:t>www.ibm.com</a:t>
            </a:r>
            <a:r>
              <a:rPr lang="en-US" sz="1800">
                <a:latin typeface="Courier New" pitchFamily="49" charset="0"/>
              </a:rPr>
              <a:t> </a:t>
            </a:r>
            <a:r>
              <a:rPr lang="en-US">
                <a:latin typeface="Gill Sans MT" pitchFamily="34" charset="0"/>
              </a:rPr>
              <a:t>is really</a:t>
            </a:r>
            <a:endParaRPr lang="en-US" sz="1800">
              <a:latin typeface="Gill Sans MT" pitchFamily="34" charset="0"/>
            </a:endParaRPr>
          </a:p>
          <a:p>
            <a:pPr marL="742950" lvl="1" indent="-285750">
              <a:buClr>
                <a:srgbClr val="000099"/>
              </a:buClr>
              <a:buSzTx/>
              <a:buFont typeface="Wingdings" pitchFamily="2" charset="2"/>
              <a:buNone/>
            </a:pPr>
            <a:r>
              <a:rPr lang="en-US" sz="1800">
                <a:latin typeface="Courier New" pitchFamily="49" charset="0"/>
              </a:rPr>
              <a:t>  </a:t>
            </a:r>
            <a:r>
              <a:rPr lang="en-US" sz="1800" b="1">
                <a:latin typeface="Courier New" pitchFamily="49" charset="0"/>
              </a:rPr>
              <a:t>servereast.backup2.ibm.com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b="1">
                <a:latin typeface="Courier New" pitchFamily="49" charset="0"/>
              </a:rPr>
              <a:t>value</a:t>
            </a:r>
            <a:r>
              <a:rPr lang="en-US">
                <a:latin typeface="Comic Sans MS" pitchFamily="66" charset="0"/>
              </a:rPr>
              <a:t> </a:t>
            </a:r>
            <a:r>
              <a:rPr lang="en-US">
                <a:latin typeface="Gill Sans MT" pitchFamily="34" charset="0"/>
              </a:rPr>
              <a:t>is canonical name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 sz="2400">
              <a:latin typeface="Gill Sans MT" pitchFamily="34" charset="0"/>
            </a:endParaRPr>
          </a:p>
        </p:txBody>
      </p:sp>
      <p:sp>
        <p:nvSpPr>
          <p:cNvPr id="204810" name="Rectangle 10"/>
          <p:cNvSpPr>
            <a:spLocks noChangeArrowheads="1"/>
          </p:cNvSpPr>
          <p:nvPr/>
        </p:nvSpPr>
        <p:spPr bwMode="auto">
          <a:xfrm>
            <a:off x="4252913" y="5022850"/>
            <a:ext cx="440848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800" u="sng">
                <a:solidFill>
                  <a:srgbClr val="CC0000"/>
                </a:solidFill>
                <a:latin typeface="Gill Sans MT" pitchFamily="34" charset="0"/>
              </a:rPr>
              <a:t>type=MX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b="1">
                <a:latin typeface="Courier New" pitchFamily="49" charset="0"/>
              </a:rPr>
              <a:t>value</a:t>
            </a:r>
            <a:r>
              <a:rPr lang="en-US">
                <a:latin typeface="Comic Sans MS" pitchFamily="66" charset="0"/>
              </a:rPr>
              <a:t> </a:t>
            </a:r>
            <a:r>
              <a:rPr lang="en-US">
                <a:latin typeface="Gill Sans MT" pitchFamily="34" charset="0"/>
              </a:rPr>
              <a:t>is name of mailserver associated with</a:t>
            </a:r>
            <a:r>
              <a:rPr lang="en-US">
                <a:latin typeface="Comic Sans MS" pitchFamily="66" charset="0"/>
              </a:rPr>
              <a:t> </a:t>
            </a:r>
            <a:r>
              <a:rPr lang="en-US" b="1">
                <a:latin typeface="Courier New" pitchFamily="49" charset="0"/>
              </a:rPr>
              <a:t>name</a:t>
            </a:r>
            <a:endParaRPr lang="en-US">
              <a:latin typeface="Comic Sans MS" pitchFamily="66" charset="0"/>
            </a:endParaRPr>
          </a:p>
          <a:p>
            <a:pPr marL="342900" indent="-342900">
              <a:buFont typeface="ZapfDingbats" pitchFamily="82" charset="2"/>
              <a:buChar char="r"/>
            </a:pPr>
            <a:endParaRPr lang="en-US" sz="2400">
              <a:latin typeface="Comic Sans MS" pitchFamily="66" charset="0"/>
            </a:endParaRPr>
          </a:p>
        </p:txBody>
      </p:sp>
      <p:pic>
        <p:nvPicPr>
          <p:cNvPr id="204811" name="Picture 16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88" y="881063"/>
            <a:ext cx="31988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0685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76846326-6C1C-4584-8E5B-DDF61A776982}" type="slidenum">
              <a:rPr lang="en-US"/>
              <a:pPr/>
              <a:t>71</a:t>
            </a:fld>
            <a:endParaRPr lang="en-US"/>
          </a:p>
        </p:txBody>
      </p:sp>
      <p:pic>
        <p:nvPicPr>
          <p:cNvPr id="206851" name="Picture 1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885825"/>
            <a:ext cx="54848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17488"/>
            <a:ext cx="7772400" cy="860425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DNS protocol, messages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68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333500"/>
            <a:ext cx="7820025" cy="514350"/>
          </a:xfrm>
        </p:spPr>
        <p:txBody>
          <a:bodyPr/>
          <a:lstStyle/>
          <a:p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query</a:t>
            </a:r>
            <a:r>
              <a:rPr lang="en-US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and </a:t>
            </a: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reply</a:t>
            </a:r>
            <a:r>
              <a:rPr lang="en-US" smtClean="0">
                <a:ea typeface="ＭＳ Ｐゴシック" pitchFamily="34" charset="-128"/>
              </a:rPr>
              <a:t> messages, both with same </a:t>
            </a: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message format</a:t>
            </a: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206854" name="Rectangle 4"/>
          <p:cNvSpPr>
            <a:spLocks noChangeArrowheads="1"/>
          </p:cNvSpPr>
          <p:nvPr/>
        </p:nvSpPr>
        <p:spPr bwMode="auto">
          <a:xfrm>
            <a:off x="490538" y="2352675"/>
            <a:ext cx="35750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400">
                <a:latin typeface="Gill Sans MT" pitchFamily="34" charset="0"/>
              </a:rPr>
              <a:t>msg header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identification:</a:t>
            </a:r>
            <a:r>
              <a:rPr lang="en-US">
                <a:latin typeface="Gill Sans MT" pitchFamily="34" charset="0"/>
              </a:rPr>
              <a:t> 16 bit # for query, reply to query uses same #</a:t>
            </a:r>
          </a:p>
          <a:p>
            <a:pPr marL="342900" indent="-342900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>
                <a:solidFill>
                  <a:srgbClr val="000099"/>
                </a:solidFill>
                <a:latin typeface="Gill Sans MT" pitchFamily="34" charset="0"/>
              </a:rPr>
              <a:t>flags: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query or reply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recursion desired 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recursion available</a:t>
            </a:r>
          </a:p>
          <a:p>
            <a:pPr marL="742950" lvl="1" indent="-285750"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reply is authoritative</a:t>
            </a:r>
          </a:p>
        </p:txBody>
      </p:sp>
      <p:grpSp>
        <p:nvGrpSpPr>
          <p:cNvPr id="206855" name="Group 36"/>
          <p:cNvGrpSpPr>
            <a:grpSpLocks/>
          </p:cNvGrpSpPr>
          <p:nvPr/>
        </p:nvGrpSpPr>
        <p:grpSpPr bwMode="auto">
          <a:xfrm>
            <a:off x="4241800" y="2216150"/>
            <a:ext cx="3725863" cy="4184650"/>
            <a:chOff x="2672" y="1396"/>
            <a:chExt cx="2347" cy="2636"/>
          </a:xfrm>
        </p:grpSpPr>
        <p:sp>
          <p:nvSpPr>
            <p:cNvPr id="206866" name="Rectangle 33"/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67" name="Rectangle 12"/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868" name="Line 13"/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69" name="Line 14"/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70" name="Line 15"/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71" name="Line 16"/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72" name="Line 17"/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73" name="Line 18"/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74" name="Line 19"/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75" name="Text Box 20"/>
            <p:cNvSpPr txBox="1">
              <a:spLocks noChangeArrowheads="1"/>
            </p:cNvSpPr>
            <p:nvPr/>
          </p:nvSpPr>
          <p:spPr bwMode="auto">
            <a:xfrm>
              <a:off x="2842" y="1492"/>
              <a:ext cx="8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identification</a:t>
              </a:r>
            </a:p>
          </p:txBody>
        </p:sp>
        <p:sp>
          <p:nvSpPr>
            <p:cNvPr id="206876" name="Text Box 21"/>
            <p:cNvSpPr txBox="1">
              <a:spLocks noChangeArrowheads="1"/>
            </p:cNvSpPr>
            <p:nvPr/>
          </p:nvSpPr>
          <p:spPr bwMode="auto">
            <a:xfrm>
              <a:off x="4180" y="1492"/>
              <a:ext cx="3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flags</a:t>
              </a:r>
            </a:p>
          </p:txBody>
        </p:sp>
        <p:sp>
          <p:nvSpPr>
            <p:cNvPr id="206877" name="Text Box 22"/>
            <p:cNvSpPr txBox="1">
              <a:spLocks noChangeArrowheads="1"/>
            </p:cNvSpPr>
            <p:nvPr/>
          </p:nvSpPr>
          <p:spPr bwMode="auto">
            <a:xfrm>
              <a:off x="2862" y="1780"/>
              <a:ext cx="7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# questions</a:t>
              </a:r>
            </a:p>
          </p:txBody>
        </p:sp>
        <p:sp>
          <p:nvSpPr>
            <p:cNvPr id="206878" name="Text Box 23"/>
            <p:cNvSpPr txBox="1">
              <a:spLocks noChangeArrowheads="1"/>
            </p:cNvSpPr>
            <p:nvPr/>
          </p:nvSpPr>
          <p:spPr bwMode="auto">
            <a:xfrm>
              <a:off x="2789" y="2417"/>
              <a:ext cx="20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questions (variable # of questions)</a:t>
              </a:r>
            </a:p>
          </p:txBody>
        </p:sp>
        <p:sp>
          <p:nvSpPr>
            <p:cNvPr id="206879" name="Text Box 26"/>
            <p:cNvSpPr txBox="1">
              <a:spLocks noChangeArrowheads="1"/>
            </p:cNvSpPr>
            <p:nvPr/>
          </p:nvSpPr>
          <p:spPr bwMode="auto">
            <a:xfrm>
              <a:off x="3866" y="2067"/>
              <a:ext cx="10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# additional RRs</a:t>
              </a:r>
            </a:p>
          </p:txBody>
        </p:sp>
        <p:sp>
          <p:nvSpPr>
            <p:cNvPr id="206880" name="Text Box 27"/>
            <p:cNvSpPr txBox="1">
              <a:spLocks noChangeArrowheads="1"/>
            </p:cNvSpPr>
            <p:nvPr/>
          </p:nvSpPr>
          <p:spPr bwMode="auto">
            <a:xfrm>
              <a:off x="2762" y="2068"/>
              <a:ext cx="9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# authority RRs</a:t>
              </a:r>
            </a:p>
          </p:txBody>
        </p:sp>
        <p:sp>
          <p:nvSpPr>
            <p:cNvPr id="206881" name="Text Box 28"/>
            <p:cNvSpPr txBox="1">
              <a:spLocks noChangeArrowheads="1"/>
            </p:cNvSpPr>
            <p:nvPr/>
          </p:nvSpPr>
          <p:spPr bwMode="auto">
            <a:xfrm>
              <a:off x="3928" y="1786"/>
              <a:ext cx="9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# answer RRs</a:t>
              </a:r>
            </a:p>
          </p:txBody>
        </p:sp>
        <p:sp>
          <p:nvSpPr>
            <p:cNvPr id="206882" name="Text Box 30"/>
            <p:cNvSpPr txBox="1">
              <a:spLocks noChangeArrowheads="1"/>
            </p:cNvSpPr>
            <p:nvPr/>
          </p:nvSpPr>
          <p:spPr bwMode="auto">
            <a:xfrm>
              <a:off x="2983" y="2848"/>
              <a:ext cx="16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answers (variable # of RRs)</a:t>
              </a:r>
            </a:p>
          </p:txBody>
        </p:sp>
        <p:sp>
          <p:nvSpPr>
            <p:cNvPr id="206883" name="Text Box 31"/>
            <p:cNvSpPr txBox="1">
              <a:spLocks noChangeArrowheads="1"/>
            </p:cNvSpPr>
            <p:nvPr/>
          </p:nvSpPr>
          <p:spPr bwMode="auto">
            <a:xfrm>
              <a:off x="3002" y="3280"/>
              <a:ext cx="17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authority (variable # of RRs)</a:t>
              </a:r>
            </a:p>
          </p:txBody>
        </p:sp>
        <p:sp>
          <p:nvSpPr>
            <p:cNvPr id="206884" name="Text Box 32"/>
            <p:cNvSpPr txBox="1">
              <a:spLocks noChangeArrowheads="1"/>
            </p:cNvSpPr>
            <p:nvPr/>
          </p:nvSpPr>
          <p:spPr bwMode="auto">
            <a:xfrm>
              <a:off x="2811" y="3700"/>
              <a:ext cx="20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additional info (variable # of RRs)</a:t>
              </a:r>
            </a:p>
          </p:txBody>
        </p:sp>
      </p:grpSp>
      <p:sp>
        <p:nvSpPr>
          <p:cNvPr id="206856" name="Line 34"/>
          <p:cNvSpPr>
            <a:spLocks noChangeShapeType="1"/>
          </p:cNvSpPr>
          <p:nvPr/>
        </p:nvSpPr>
        <p:spPr bwMode="auto">
          <a:xfrm flipV="1">
            <a:off x="3417888" y="2568575"/>
            <a:ext cx="1165225" cy="327025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57" name="Line 35"/>
          <p:cNvSpPr>
            <a:spLocks noChangeShapeType="1"/>
          </p:cNvSpPr>
          <p:nvPr/>
        </p:nvSpPr>
        <p:spPr bwMode="auto">
          <a:xfrm flipV="1">
            <a:off x="1522413" y="2547938"/>
            <a:ext cx="5183187" cy="1404937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6858" name="Group 60"/>
          <p:cNvGrpSpPr>
            <a:grpSpLocks/>
          </p:cNvGrpSpPr>
          <p:nvPr/>
        </p:nvGrpSpPr>
        <p:grpSpPr bwMode="auto">
          <a:xfrm>
            <a:off x="4271963" y="1895475"/>
            <a:ext cx="1747837" cy="274638"/>
            <a:chOff x="2691" y="1194"/>
            <a:chExt cx="1101" cy="173"/>
          </a:xfrm>
        </p:grpSpPr>
        <p:sp>
          <p:nvSpPr>
            <p:cNvPr id="206863" name="Text Box 57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200"/>
                <a:t>2 bytes</a:t>
              </a:r>
            </a:p>
          </p:txBody>
        </p:sp>
        <p:sp>
          <p:nvSpPr>
            <p:cNvPr id="206864" name="Line 58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65" name="Line 59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859" name="Group 61"/>
          <p:cNvGrpSpPr>
            <a:grpSpLocks/>
          </p:cNvGrpSpPr>
          <p:nvPr/>
        </p:nvGrpSpPr>
        <p:grpSpPr bwMode="auto">
          <a:xfrm>
            <a:off x="6046788" y="1895475"/>
            <a:ext cx="1747837" cy="274638"/>
            <a:chOff x="2691" y="1194"/>
            <a:chExt cx="1101" cy="173"/>
          </a:xfrm>
        </p:grpSpPr>
        <p:sp>
          <p:nvSpPr>
            <p:cNvPr id="206860" name="Text Box 62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200"/>
                <a:t>2 bytes</a:t>
              </a:r>
            </a:p>
          </p:txBody>
        </p:sp>
        <p:sp>
          <p:nvSpPr>
            <p:cNvPr id="206861" name="Line 63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62" name="Line 64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0889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5FEC70B9-9B42-4259-A79B-348C592149D9}" type="slidenum">
              <a:rPr lang="en-US"/>
              <a:pPr/>
              <a:t>72</a:t>
            </a:fld>
            <a:endParaRPr lang="en-US"/>
          </a:p>
        </p:txBody>
      </p:sp>
      <p:sp>
        <p:nvSpPr>
          <p:cNvPr id="208899" name="Text Box 4"/>
          <p:cNvSpPr txBox="1">
            <a:spLocks noChangeArrowheads="1"/>
          </p:cNvSpPr>
          <p:nvPr/>
        </p:nvSpPr>
        <p:spPr bwMode="auto">
          <a:xfrm>
            <a:off x="1185863" y="3703638"/>
            <a:ext cx="1901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Gill Sans MT" pitchFamily="34" charset="0"/>
              </a:rPr>
              <a:t>name, type fields</a:t>
            </a:r>
          </a:p>
          <a:p>
            <a:pPr algn="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Gill Sans MT" pitchFamily="34" charset="0"/>
              </a:rPr>
              <a:t> for a query</a:t>
            </a:r>
            <a:endParaRPr lang="en-US" sz="2400">
              <a:latin typeface="Gill Sans MT" pitchFamily="34" charset="0"/>
            </a:endParaRPr>
          </a:p>
        </p:txBody>
      </p:sp>
      <p:sp>
        <p:nvSpPr>
          <p:cNvPr id="208900" name="Text Box 5"/>
          <p:cNvSpPr txBox="1">
            <a:spLocks noChangeArrowheads="1"/>
          </p:cNvSpPr>
          <p:nvPr/>
        </p:nvSpPr>
        <p:spPr bwMode="auto">
          <a:xfrm>
            <a:off x="922338" y="4425950"/>
            <a:ext cx="2168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Gill Sans MT" pitchFamily="34" charset="0"/>
              </a:rPr>
              <a:t>RRs in response</a:t>
            </a:r>
          </a:p>
          <a:p>
            <a:pPr algn="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Gill Sans MT" pitchFamily="34" charset="0"/>
              </a:rPr>
              <a:t>to query</a:t>
            </a:r>
            <a:endParaRPr lang="en-US" sz="2400">
              <a:latin typeface="Gill Sans MT" pitchFamily="34" charset="0"/>
            </a:endParaRPr>
          </a:p>
        </p:txBody>
      </p:sp>
      <p:sp>
        <p:nvSpPr>
          <p:cNvPr id="208901" name="Text Box 6"/>
          <p:cNvSpPr txBox="1">
            <a:spLocks noChangeArrowheads="1"/>
          </p:cNvSpPr>
          <p:nvPr/>
        </p:nvSpPr>
        <p:spPr bwMode="auto">
          <a:xfrm>
            <a:off x="781050" y="5078413"/>
            <a:ext cx="23129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Gill Sans MT" pitchFamily="34" charset="0"/>
              </a:rPr>
              <a:t>records for</a:t>
            </a:r>
          </a:p>
          <a:p>
            <a:pPr algn="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Gill Sans MT" pitchFamily="34" charset="0"/>
              </a:rPr>
              <a:t>authoritative servers</a:t>
            </a:r>
            <a:endParaRPr lang="en-US" sz="2400">
              <a:latin typeface="Gill Sans MT" pitchFamily="34" charset="0"/>
            </a:endParaRPr>
          </a:p>
        </p:txBody>
      </p:sp>
      <p:sp>
        <p:nvSpPr>
          <p:cNvPr id="208902" name="Text Box 7"/>
          <p:cNvSpPr txBox="1">
            <a:spLocks noChangeArrowheads="1"/>
          </p:cNvSpPr>
          <p:nvPr/>
        </p:nvSpPr>
        <p:spPr bwMode="auto">
          <a:xfrm>
            <a:off x="687388" y="5797550"/>
            <a:ext cx="2393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Gill Sans MT" pitchFamily="34" charset="0"/>
              </a:rPr>
              <a:t>additional </a:t>
            </a:r>
            <a:r>
              <a:rPr lang="ja-JP" altLang="en-US">
                <a:latin typeface="Gill Sans MT" pitchFamily="34" charset="0"/>
              </a:rPr>
              <a:t>“</a:t>
            </a:r>
            <a:r>
              <a:rPr lang="en-US" altLang="ja-JP">
                <a:latin typeface="Gill Sans MT" pitchFamily="34" charset="0"/>
              </a:rPr>
              <a:t>helpful</a:t>
            </a:r>
            <a:r>
              <a:rPr lang="ja-JP" altLang="en-US">
                <a:latin typeface="Gill Sans MT" pitchFamily="34" charset="0"/>
              </a:rPr>
              <a:t>”</a:t>
            </a:r>
            <a:endParaRPr lang="en-US" altLang="ja-JP">
              <a:latin typeface="Gill Sans MT" pitchFamily="34" charset="0"/>
            </a:endParaRPr>
          </a:p>
          <a:p>
            <a:pPr algn="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Gill Sans MT" pitchFamily="34" charset="0"/>
              </a:rPr>
              <a:t>info that may be used</a:t>
            </a:r>
            <a:endParaRPr lang="en-US" sz="2400">
              <a:latin typeface="Gill Sans MT" pitchFamily="34" charset="0"/>
            </a:endParaRPr>
          </a:p>
        </p:txBody>
      </p:sp>
      <p:grpSp>
        <p:nvGrpSpPr>
          <p:cNvPr id="208903" name="Group 17"/>
          <p:cNvGrpSpPr>
            <a:grpSpLocks/>
          </p:cNvGrpSpPr>
          <p:nvPr/>
        </p:nvGrpSpPr>
        <p:grpSpPr bwMode="auto">
          <a:xfrm>
            <a:off x="4241800" y="2216150"/>
            <a:ext cx="3725863" cy="4184650"/>
            <a:chOff x="2672" y="1396"/>
            <a:chExt cx="2347" cy="2636"/>
          </a:xfrm>
        </p:grpSpPr>
        <p:sp>
          <p:nvSpPr>
            <p:cNvPr id="208918" name="Rectangle 18"/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19" name="Rectangle 19"/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920" name="Line 20"/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21" name="Line 21"/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22" name="Line 22"/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23" name="Line 23"/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24" name="Line 24"/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25" name="Line 25"/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26" name="Line 26"/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27" name="Text Box 27"/>
            <p:cNvSpPr txBox="1">
              <a:spLocks noChangeArrowheads="1"/>
            </p:cNvSpPr>
            <p:nvPr/>
          </p:nvSpPr>
          <p:spPr bwMode="auto">
            <a:xfrm>
              <a:off x="2842" y="1492"/>
              <a:ext cx="8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identification</a:t>
              </a:r>
            </a:p>
          </p:txBody>
        </p:sp>
        <p:sp>
          <p:nvSpPr>
            <p:cNvPr id="208928" name="Text Box 28"/>
            <p:cNvSpPr txBox="1">
              <a:spLocks noChangeArrowheads="1"/>
            </p:cNvSpPr>
            <p:nvPr/>
          </p:nvSpPr>
          <p:spPr bwMode="auto">
            <a:xfrm>
              <a:off x="4180" y="1492"/>
              <a:ext cx="3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flags</a:t>
              </a:r>
            </a:p>
          </p:txBody>
        </p:sp>
        <p:sp>
          <p:nvSpPr>
            <p:cNvPr id="208929" name="Text Box 29"/>
            <p:cNvSpPr txBox="1">
              <a:spLocks noChangeArrowheads="1"/>
            </p:cNvSpPr>
            <p:nvPr/>
          </p:nvSpPr>
          <p:spPr bwMode="auto">
            <a:xfrm>
              <a:off x="2862" y="1780"/>
              <a:ext cx="7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# questions</a:t>
              </a:r>
            </a:p>
          </p:txBody>
        </p:sp>
        <p:sp>
          <p:nvSpPr>
            <p:cNvPr id="208930" name="Text Box 30"/>
            <p:cNvSpPr txBox="1">
              <a:spLocks noChangeArrowheads="1"/>
            </p:cNvSpPr>
            <p:nvPr/>
          </p:nvSpPr>
          <p:spPr bwMode="auto">
            <a:xfrm>
              <a:off x="2789" y="2417"/>
              <a:ext cx="20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questions (variable # of questions)</a:t>
              </a:r>
            </a:p>
          </p:txBody>
        </p:sp>
        <p:sp>
          <p:nvSpPr>
            <p:cNvPr id="208931" name="Text Box 31"/>
            <p:cNvSpPr txBox="1">
              <a:spLocks noChangeArrowheads="1"/>
            </p:cNvSpPr>
            <p:nvPr/>
          </p:nvSpPr>
          <p:spPr bwMode="auto">
            <a:xfrm>
              <a:off x="3866" y="2067"/>
              <a:ext cx="10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# additional RRs</a:t>
              </a:r>
            </a:p>
          </p:txBody>
        </p:sp>
        <p:sp>
          <p:nvSpPr>
            <p:cNvPr id="208932" name="Text Box 32"/>
            <p:cNvSpPr txBox="1">
              <a:spLocks noChangeArrowheads="1"/>
            </p:cNvSpPr>
            <p:nvPr/>
          </p:nvSpPr>
          <p:spPr bwMode="auto">
            <a:xfrm>
              <a:off x="2762" y="2068"/>
              <a:ext cx="9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# authority RRs</a:t>
              </a:r>
            </a:p>
          </p:txBody>
        </p:sp>
        <p:sp>
          <p:nvSpPr>
            <p:cNvPr id="208933" name="Text Box 33"/>
            <p:cNvSpPr txBox="1">
              <a:spLocks noChangeArrowheads="1"/>
            </p:cNvSpPr>
            <p:nvPr/>
          </p:nvSpPr>
          <p:spPr bwMode="auto">
            <a:xfrm>
              <a:off x="3928" y="1786"/>
              <a:ext cx="9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# answer RRs</a:t>
              </a:r>
            </a:p>
          </p:txBody>
        </p:sp>
        <p:sp>
          <p:nvSpPr>
            <p:cNvPr id="208934" name="Text Box 34"/>
            <p:cNvSpPr txBox="1">
              <a:spLocks noChangeArrowheads="1"/>
            </p:cNvSpPr>
            <p:nvPr/>
          </p:nvSpPr>
          <p:spPr bwMode="auto">
            <a:xfrm>
              <a:off x="2983" y="2848"/>
              <a:ext cx="16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answers (variable # of RRs)</a:t>
              </a:r>
            </a:p>
          </p:txBody>
        </p:sp>
        <p:sp>
          <p:nvSpPr>
            <p:cNvPr id="208935" name="Text Box 35"/>
            <p:cNvSpPr txBox="1">
              <a:spLocks noChangeArrowheads="1"/>
            </p:cNvSpPr>
            <p:nvPr/>
          </p:nvSpPr>
          <p:spPr bwMode="auto">
            <a:xfrm>
              <a:off x="3002" y="3280"/>
              <a:ext cx="17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authority (variable # of RRs)</a:t>
              </a:r>
            </a:p>
          </p:txBody>
        </p:sp>
        <p:sp>
          <p:nvSpPr>
            <p:cNvPr id="208936" name="Text Box 36"/>
            <p:cNvSpPr txBox="1">
              <a:spLocks noChangeArrowheads="1"/>
            </p:cNvSpPr>
            <p:nvPr/>
          </p:nvSpPr>
          <p:spPr bwMode="auto">
            <a:xfrm>
              <a:off x="2811" y="3700"/>
              <a:ext cx="20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600"/>
                <a:t>additional info (variable # of RRs)</a:t>
              </a:r>
            </a:p>
          </p:txBody>
        </p:sp>
      </p:grpSp>
      <p:sp>
        <p:nvSpPr>
          <p:cNvPr id="208904" name="Line 37"/>
          <p:cNvSpPr>
            <a:spLocks noChangeShapeType="1"/>
          </p:cNvSpPr>
          <p:nvPr/>
        </p:nvSpPr>
        <p:spPr bwMode="auto">
          <a:xfrm flipH="1">
            <a:off x="3101975" y="6062663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05" name="Line 38"/>
          <p:cNvSpPr>
            <a:spLocks noChangeShapeType="1"/>
          </p:cNvSpPr>
          <p:nvPr/>
        </p:nvSpPr>
        <p:spPr bwMode="auto">
          <a:xfrm flipH="1">
            <a:off x="3109913" y="5403850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06" name="Line 39"/>
          <p:cNvSpPr>
            <a:spLocks noChangeShapeType="1"/>
          </p:cNvSpPr>
          <p:nvPr/>
        </p:nvSpPr>
        <p:spPr bwMode="auto">
          <a:xfrm flipH="1">
            <a:off x="3117850" y="4745038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07" name="Line 40"/>
          <p:cNvSpPr>
            <a:spLocks noChangeShapeType="1"/>
          </p:cNvSpPr>
          <p:nvPr/>
        </p:nvSpPr>
        <p:spPr bwMode="auto">
          <a:xfrm flipH="1">
            <a:off x="3103563" y="4019550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8908" name="Picture 41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885825"/>
            <a:ext cx="54848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9" name="Rectangle 2"/>
          <p:cNvSpPr>
            <a:spLocks noChangeArrowheads="1"/>
          </p:cNvSpPr>
          <p:nvPr/>
        </p:nvSpPr>
        <p:spPr bwMode="auto">
          <a:xfrm>
            <a:off x="446088" y="217488"/>
            <a:ext cx="7772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000">
                <a:solidFill>
                  <a:srgbClr val="000099"/>
                </a:solidFill>
                <a:latin typeface="Gill Sans MT" pitchFamily="34" charset="0"/>
              </a:rPr>
              <a:t>DNS protocol, messages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grpSp>
        <p:nvGrpSpPr>
          <p:cNvPr id="208910" name="Group 43"/>
          <p:cNvGrpSpPr>
            <a:grpSpLocks/>
          </p:cNvGrpSpPr>
          <p:nvPr/>
        </p:nvGrpSpPr>
        <p:grpSpPr bwMode="auto">
          <a:xfrm>
            <a:off x="4271963" y="1895475"/>
            <a:ext cx="1747837" cy="274638"/>
            <a:chOff x="2691" y="1194"/>
            <a:chExt cx="1101" cy="173"/>
          </a:xfrm>
        </p:grpSpPr>
        <p:sp>
          <p:nvSpPr>
            <p:cNvPr id="208915" name="Text Box 44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200"/>
                <a:t>2 bytes</a:t>
              </a:r>
            </a:p>
          </p:txBody>
        </p:sp>
        <p:sp>
          <p:nvSpPr>
            <p:cNvPr id="208916" name="Line 45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17" name="Line 46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8911" name="Group 47"/>
          <p:cNvGrpSpPr>
            <a:grpSpLocks/>
          </p:cNvGrpSpPr>
          <p:nvPr/>
        </p:nvGrpSpPr>
        <p:grpSpPr bwMode="auto">
          <a:xfrm>
            <a:off x="6046788" y="1895475"/>
            <a:ext cx="1747837" cy="274638"/>
            <a:chOff x="2691" y="1194"/>
            <a:chExt cx="1101" cy="173"/>
          </a:xfrm>
        </p:grpSpPr>
        <p:sp>
          <p:nvSpPr>
            <p:cNvPr id="208912" name="Text Box 48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1200"/>
                <a:t>2 bytes</a:t>
              </a:r>
            </a:p>
          </p:txBody>
        </p:sp>
        <p:sp>
          <p:nvSpPr>
            <p:cNvPr id="208913" name="Line 49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14" name="Line 50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1094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973A3153-3398-476D-9E12-00F50300B7A9}" type="slidenum">
              <a:rPr lang="en-US"/>
              <a:pPr/>
              <a:t>73</a:t>
            </a:fld>
            <a:endParaRPr lang="en-US"/>
          </a:p>
        </p:txBody>
      </p:sp>
      <p:pic>
        <p:nvPicPr>
          <p:cNvPr id="210947" name="Picture 9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889000"/>
            <a:ext cx="6399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9388"/>
            <a:ext cx="7772400" cy="903287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Inserting records into </a:t>
            </a:r>
            <a:r>
              <a:rPr lang="en-US" sz="4000" smtClean="0">
                <a:ea typeface="ＭＳ Ｐゴシック" pitchFamily="34" charset="-128"/>
              </a:rPr>
              <a:t>DNS</a:t>
            </a:r>
          </a:p>
        </p:txBody>
      </p:sp>
      <p:sp>
        <p:nvSpPr>
          <p:cNvPr id="2109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456613" cy="46482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example: new startup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Network Utopia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register name networkuptopia.com at </a:t>
            </a: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DNS registrar</a:t>
            </a:r>
            <a:r>
              <a:rPr lang="en-US" smtClean="0">
                <a:ea typeface="ＭＳ Ｐゴシック" pitchFamily="34" charset="-128"/>
              </a:rPr>
              <a:t> (e.g., Network Solutions)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provide names, IP addresses of authoritative name server (primary and secondary)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registrar inserts two RRs into .com TLD server:</a:t>
            </a:r>
            <a:r>
              <a:rPr lang="en-US" sz="2800" smtClean="0">
                <a:ea typeface="ＭＳ Ｐゴシック" pitchFamily="34" charset="-128"/>
              </a:rPr>
              <a:t/>
            </a:r>
            <a:br>
              <a:rPr lang="en-US" sz="2800" smtClean="0">
                <a:ea typeface="ＭＳ Ｐゴシック" pitchFamily="34" charset="-128"/>
              </a:rPr>
            </a:br>
            <a:r>
              <a:rPr lang="en-US" sz="2000" b="1" smtClean="0">
                <a:latin typeface="Courier New" pitchFamily="49" charset="0"/>
                <a:ea typeface="ＭＳ Ｐゴシック" pitchFamily="34" charset="-128"/>
              </a:rPr>
              <a:t>(networkutopia.com, dns1.networkutopia.com, NS)</a:t>
            </a:r>
          </a:p>
          <a:p>
            <a:pPr lvl="1">
              <a:buFont typeface="Wingdings" pitchFamily="2" charset="2"/>
              <a:buNone/>
            </a:pPr>
            <a:r>
              <a:rPr lang="en-US" sz="2000" b="1" smtClean="0">
                <a:latin typeface="Courier New" pitchFamily="49" charset="0"/>
                <a:ea typeface="ＭＳ Ｐゴシック" pitchFamily="34" charset="-128"/>
              </a:rPr>
              <a:t>  (dns1.networkutopia.com, 212.212.212.1, A)</a:t>
            </a:r>
            <a:endParaRPr lang="en-US" smtClean="0">
              <a:solidFill>
                <a:schemeClr val="accent2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create authoritative server type A record for www.networkuptopia.com; type MX record for networkutopia.com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Attacking DNS</a:t>
            </a:r>
          </a:p>
        </p:txBody>
      </p:sp>
      <p:sp>
        <p:nvSpPr>
          <p:cNvPr id="212994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22228B"/>
                </a:solidFill>
                <a:ea typeface="ＭＳ Ｐゴシック" pitchFamily="34" charset="-128"/>
              </a:rPr>
              <a:t>DDoS attacks</a:t>
            </a:r>
          </a:p>
          <a:p>
            <a:r>
              <a:rPr lang="en-US" smtClean="0">
                <a:ea typeface="ＭＳ Ｐゴシック" pitchFamily="34" charset="-128"/>
              </a:rPr>
              <a:t>Bombard root servers with traffic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Not successful to date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Traffic Filtering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Local DNS servers cache IPs of TLD servers, allowing root server bypass</a:t>
            </a:r>
          </a:p>
          <a:p>
            <a:r>
              <a:rPr lang="en-US" smtClean="0">
                <a:ea typeface="ＭＳ Ｐゴシック" pitchFamily="34" charset="-128"/>
              </a:rPr>
              <a:t>Bombard TLD servers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Potentially more dangerous</a:t>
            </a:r>
          </a:p>
          <a:p>
            <a:pPr>
              <a:buFont typeface="Comic Sans MS" pitchFamily="66" charset="0"/>
              <a:buAutoNum type="arabicPeriod"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Redirect attacks</a:t>
            </a:r>
          </a:p>
          <a:p>
            <a:pPr>
              <a:defRPr/>
            </a:pPr>
            <a:r>
              <a:rPr lang="en-US" dirty="0" smtClean="0"/>
              <a:t>Man-in-middle</a:t>
            </a:r>
          </a:p>
          <a:p>
            <a:pPr lvl="1">
              <a:defRPr/>
            </a:pPr>
            <a:r>
              <a:rPr lang="en-US" dirty="0" smtClean="0"/>
              <a:t>Intercept queries</a:t>
            </a:r>
          </a:p>
          <a:p>
            <a:pPr>
              <a:defRPr/>
            </a:pPr>
            <a:r>
              <a:rPr lang="en-US" dirty="0" smtClean="0"/>
              <a:t>DNS poisoning</a:t>
            </a:r>
          </a:p>
          <a:p>
            <a:pPr lvl="1">
              <a:defRPr/>
            </a:pPr>
            <a:r>
              <a:rPr lang="en-US" dirty="0" smtClean="0"/>
              <a:t>Send bogus relies to DNS server, which caches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Exploit DNS for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DDoS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 smtClean="0"/>
              <a:t>Send queries with spoofed source address: target IP</a:t>
            </a:r>
          </a:p>
          <a:p>
            <a:pPr>
              <a:defRPr/>
            </a:pPr>
            <a:r>
              <a:rPr lang="en-US" dirty="0" smtClean="0"/>
              <a:t>Requires amplification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Application Layer</a:t>
            </a:r>
            <a:endParaRPr lang="en-US"/>
          </a:p>
        </p:txBody>
      </p:sp>
      <p:sp>
        <p:nvSpPr>
          <p:cNvPr id="2129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357A25C7-2300-4C44-A892-C5BB16824B2B}" type="slidenum">
              <a:rPr lang="en-US"/>
              <a:pPr/>
              <a:t>74</a:t>
            </a:fld>
            <a:endParaRPr lang="en-US"/>
          </a:p>
        </p:txBody>
      </p:sp>
      <p:pic>
        <p:nvPicPr>
          <p:cNvPr id="212998" name="Picture 16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25" y="1050925"/>
            <a:ext cx="353377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1401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DBC04A83-7FE9-4642-94CE-CFF3AD3BB38A}" type="slidenum">
              <a:rPr lang="en-US"/>
              <a:pPr/>
              <a:t>75</a:t>
            </a:fld>
            <a:endParaRPr lang="en-US"/>
          </a:p>
        </p:txBody>
      </p:sp>
      <p:sp>
        <p:nvSpPr>
          <p:cNvPr id="2140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Chapter 2: outline</a:t>
            </a:r>
          </a:p>
        </p:txBody>
      </p:sp>
      <p:sp>
        <p:nvSpPr>
          <p:cNvPr id="21402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2.1 principles of network applications</a:t>
            </a:r>
          </a:p>
          <a:p>
            <a:pPr marL="912813" lvl="1"/>
            <a:r>
              <a:rPr lang="en-US" smtClean="0">
                <a:ea typeface="ＭＳ Ｐゴシック" pitchFamily="34" charset="-128"/>
              </a:rPr>
              <a:t>app architectures</a:t>
            </a:r>
          </a:p>
          <a:p>
            <a:pPr marL="912813" lvl="1"/>
            <a:r>
              <a:rPr lang="en-US" smtClean="0">
                <a:ea typeface="ＭＳ Ｐゴシック" pitchFamily="34" charset="-128"/>
              </a:rPr>
              <a:t>app requirements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2.2 Web and HTTP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2.3 FTP 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2.4 electronic mail</a:t>
            </a:r>
          </a:p>
          <a:p>
            <a:pPr marL="912813" lvl="1"/>
            <a:r>
              <a:rPr lang="en-US" smtClean="0">
                <a:ea typeface="ＭＳ Ｐゴシック" pitchFamily="34" charset="-128"/>
              </a:rPr>
              <a:t>SMTP, POP3, IMAP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2.5 DNS</a:t>
            </a:r>
          </a:p>
          <a:p>
            <a:pPr marL="457200" indent="-457200"/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21402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3600" y="1600200"/>
            <a:ext cx="3876675" cy="46482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2.6 P2P applications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2.7 socket programming with UDP and TCP</a:t>
            </a:r>
          </a:p>
        </p:txBody>
      </p:sp>
      <p:pic>
        <p:nvPicPr>
          <p:cNvPr id="214022" name="Picture 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1606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34B34CF2-998B-4A31-A515-561F0EC6AC40}" type="slidenum">
              <a:rPr lang="en-US"/>
              <a:pPr/>
              <a:t>76</a:t>
            </a:fld>
            <a:endParaRPr lang="en-US"/>
          </a:p>
        </p:txBody>
      </p:sp>
      <p:grpSp>
        <p:nvGrpSpPr>
          <p:cNvPr id="216067" name="Group 564"/>
          <p:cNvGrpSpPr>
            <a:grpSpLocks/>
          </p:cNvGrpSpPr>
          <p:nvPr/>
        </p:nvGrpSpPr>
        <p:grpSpPr bwMode="auto">
          <a:xfrm>
            <a:off x="5124450" y="1257300"/>
            <a:ext cx="3540125" cy="4545013"/>
            <a:chOff x="3277" y="974"/>
            <a:chExt cx="2230" cy="2863"/>
          </a:xfrm>
        </p:grpSpPr>
        <p:sp>
          <p:nvSpPr>
            <p:cNvPr id="216074" name="Freeform 565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0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075" name="Group 566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216448" name="Rectangle 5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449" name="AutoShape 5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216076" name="Freeform 569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77" name="Line 570"/>
            <p:cNvSpPr>
              <a:spLocks noChangeShapeType="1"/>
            </p:cNvSpPr>
            <p:nvPr/>
          </p:nvSpPr>
          <p:spPr bwMode="auto">
            <a:xfrm rot="-5400000">
              <a:off x="4924" y="3318"/>
              <a:ext cx="282" cy="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78" name="Line 571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79" name="Line 572"/>
            <p:cNvSpPr>
              <a:spLocks noChangeShapeType="1"/>
            </p:cNvSpPr>
            <p:nvPr/>
          </p:nvSpPr>
          <p:spPr bwMode="auto">
            <a:xfrm rot="16200000" flipH="1">
              <a:off x="5110" y="3185"/>
              <a:ext cx="82" cy="7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80" name="Line 574"/>
            <p:cNvSpPr>
              <a:spLocks noChangeShapeType="1"/>
            </p:cNvSpPr>
            <p:nvPr/>
          </p:nvSpPr>
          <p:spPr bwMode="auto">
            <a:xfrm>
              <a:off x="3843" y="3009"/>
              <a:ext cx="115" cy="6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1" name="Line 575"/>
            <p:cNvSpPr>
              <a:spLocks noChangeShapeType="1"/>
            </p:cNvSpPr>
            <p:nvPr/>
          </p:nvSpPr>
          <p:spPr bwMode="auto">
            <a:xfrm flipV="1">
              <a:off x="3680" y="3164"/>
              <a:ext cx="257" cy="5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2" name="Line 578"/>
            <p:cNvSpPr>
              <a:spLocks noChangeShapeType="1"/>
            </p:cNvSpPr>
            <p:nvPr/>
          </p:nvSpPr>
          <p:spPr bwMode="auto">
            <a:xfrm flipH="1">
              <a:off x="3948" y="3206"/>
              <a:ext cx="91" cy="11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3" name="Line 579"/>
            <p:cNvSpPr>
              <a:spLocks noChangeShapeType="1"/>
            </p:cNvSpPr>
            <p:nvPr/>
          </p:nvSpPr>
          <p:spPr bwMode="auto">
            <a:xfrm flipH="1" flipV="1">
              <a:off x="4144" y="3212"/>
              <a:ext cx="53" cy="11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4" name="Line 580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5" name="Line 582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6" name="Line 583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087" name="Group 584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216446" name="Picture 585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6447" name="Picture 586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6088" name="Freeform 587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9" name="Freeform 588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0" name="Line 589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1" name="Line 590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2" name="Line 591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3" name="Line 592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4" name="Line 593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5" name="Line 594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6" name="Line 595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7" name="Line 596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8" name="Line 597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9" name="Line 598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0" name="Line 599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1" name="Line 600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2" name="Line 601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3" name="Line 602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4" name="Line 603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5" name="Line 604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6" name="Line 605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107" name="Group 606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216429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6430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6431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6432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6433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6434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6435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6436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6437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6438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6439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6440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6441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6442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6443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6444" name="Oval 622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16445" name="Picture 623" descr="cell_tower_radiation_gra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6108" name="Group 624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216420" name="Line 625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21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422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423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16424" name="Group 629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216427" name="Freeform 6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28" name="Freeform 6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425" name="Line 632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26" name="Line 633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109" name="Group 634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21641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41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41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16415" name="Group 63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418" name="Freeform 63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19" name="Freeform 64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416" name="Line 64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17" name="Line 64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110" name="Group 643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21640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40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40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16407" name="Group 64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410" name="Freeform 6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11" name="Freeform 6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408" name="Line 65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09" name="Line 65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111" name="Group 652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21639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39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39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16399" name="Group 65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402" name="Freeform 6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03" name="Freeform 6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400" name="Line 65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01" name="Line 66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112" name="Group 661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21638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38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39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16391" name="Group 66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94" name="Freeform 66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95" name="Freeform 66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392" name="Line 66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93" name="Line 66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113" name="Group 670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21638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38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38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16383" name="Group 67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86" name="Freeform 67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87" name="Freeform 67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384" name="Line 67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85" name="Line 67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114" name="Line 679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115" name="Group 680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21637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37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37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16375" name="Group 68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78" name="Freeform 68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79" name="Freeform 68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376" name="Line 68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77" name="Line 68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116" name="Group 68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21636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36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36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16367" name="Group 69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70" name="Freeform 69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71" name="Freeform 69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368" name="Line 69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69" name="Line 69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117" name="Group 698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21635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35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35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16359" name="Group 70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62" name="Freeform 7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63" name="Freeform 7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360" name="Line 70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61" name="Line 70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118" name="Group 707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21634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34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35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16351" name="Group 7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54" name="Freeform 7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55" name="Freeform 7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352" name="Line 7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53" name="Line 7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119" name="Group 716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2163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3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3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16344" name="Group 72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46" name="Freeform 72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47" name="Freeform 72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345" name="Line 72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120" name="Group 725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21633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33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21633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216336" name="Group 7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39" name="Freeform 7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40" name="Freeform 7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337" name="Line 7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38" name="Line 7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121" name="Group 734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216319" name="Group 735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16321" name="Freeform 736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22" name="Freeform 737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23" name="Freeform 738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24" name="Freeform 739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25" name="Freeform 740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26" name="Freeform 741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27" name="Freeform 742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28" name="Freeform 743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29" name="Freeform 744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30" name="Freeform 745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31" name="Freeform 746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32" name="Freeform 747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16320" name="Picture 748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6122" name="Group 749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216305" name="Group 750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16307" name="Freeform 751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08" name="Freeform 752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09" name="Freeform 753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10" name="Freeform 754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11" name="Freeform 755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12" name="Freeform 756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13" name="Freeform 757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14" name="Freeform 758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15" name="Freeform 759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16" name="Freeform 760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17" name="Freeform 761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18" name="Freeform 762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16306" name="Picture 763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6123" name="Line 764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6124" name="Group 765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216303" name="Picture 76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6304" name="Freeform 76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6125" name="Group 768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216301" name="Picture 76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6302" name="Freeform 77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6126" name="Group 771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216299" name="Picture 77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6300" name="Freeform 77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6127" name="Group 774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216297" name="Picture 77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6298" name="Freeform 77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216128" name="Picture 777" descr="car_icon_small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6129" name="Group 778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216295" name="Picture 779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6296" name="Picture 780" descr="antenna_radiation_stylized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6130" name="Group 781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216263" name="Freeform 78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64" name="Rectangle 78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65" name="Freeform 78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66" name="Freeform 78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67" name="Rectangle 78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6268" name="Group 78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6293" name="AutoShape 78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294" name="AutoShape 78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6269" name="Rectangle 79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6270" name="Group 79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6291" name="AutoShape 79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292" name="AutoShape 79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6271" name="Rectangle 79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72" name="Rectangle 79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6273" name="Group 79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6289" name="AutoShape 79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290" name="AutoShape 79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6274" name="Freeform 79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6275" name="Group 80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6287" name="AutoShape 80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288" name="AutoShape 80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6276" name="Rectangle 80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77" name="Freeform 80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78" name="Freeform 80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79" name="Oval 80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80" name="Freeform 80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81" name="AutoShape 80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82" name="AutoShape 80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83" name="Oval 81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84" name="Oval 81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216285" name="Oval 81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86" name="Rectangle 81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131" name="Group 814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216231" name="Freeform 81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32" name="Rectangle 81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33" name="Freeform 81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34" name="Freeform 81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35" name="Rectangle 819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6236" name="Group 82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6261" name="AutoShape 82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262" name="AutoShape 822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6237" name="Rectangle 823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6238" name="Group 82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6259" name="AutoShape 825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260" name="AutoShape 826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6239" name="Rectangle 827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40" name="Rectangle 828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6241" name="Group 82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6257" name="AutoShape 830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258" name="AutoShape 83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6242" name="Freeform 83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6243" name="Group 83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6255" name="AutoShape 834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6256" name="AutoShape 835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16244" name="Rectangle 836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45" name="Freeform 83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46" name="Freeform 83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47" name="Oval 839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48" name="Freeform 84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49" name="AutoShape 841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50" name="AutoShape 842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51" name="Oval 843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52" name="Oval 844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216253" name="Oval 845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254" name="Rectangle 846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6132" name="Group 847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216208" name="Picture 848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6209" name="Picture 849" descr="laptop_keyboard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6210" name="Freeform 85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6211" name="Picture 851" descr="screen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6212" name="Freeform 85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13" name="Freeform 85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14" name="Freeform 85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15" name="Freeform 85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16" name="Freeform 85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17" name="Freeform 85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6218" name="Group 85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16225" name="Freeform 85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26" name="Freeform 86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27" name="Freeform 86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28" name="Freeform 86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29" name="Freeform 86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30" name="Freeform 86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219" name="Freeform 86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20" name="Freeform 86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21" name="Freeform 86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22" name="Freeform 86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23" name="Freeform 86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24" name="Freeform 87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133" name="Group 871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216185" name="Picture 872" descr="antenna_stylized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6186" name="Picture 873" descr="laptop_keyboar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6187" name="Freeform 87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6188" name="Picture 875" descr="screen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6189" name="Freeform 87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90" name="Freeform 87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91" name="Freeform 87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92" name="Freeform 87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93" name="Freeform 88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94" name="Freeform 88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6195" name="Group 88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16202" name="Freeform 8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03" name="Freeform 8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04" name="Freeform 8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05" name="Freeform 8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06" name="Freeform 8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07" name="Freeform 8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196" name="Freeform 88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97" name="Freeform 89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98" name="Freeform 89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99" name="Freeform 89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00" name="Freeform 89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01" name="Freeform 89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134" name="Group 895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216162" name="Picture 896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6163" name="Picture 897" descr="laptop_keyboard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6164" name="Freeform 89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6165" name="Picture 899" descr="screen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6166" name="Freeform 90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67" name="Freeform 90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68" name="Freeform 90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69" name="Freeform 90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70" name="Freeform 90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71" name="Freeform 90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6172" name="Group 90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16179" name="Freeform 90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80" name="Freeform 90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81" name="Freeform 90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82" name="Freeform 91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83" name="Freeform 91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84" name="Freeform 91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173" name="Freeform 91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74" name="Freeform 91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75" name="Freeform 91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76" name="Freeform 91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77" name="Freeform 91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78" name="Freeform 91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135" name="Group 919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216160" name="Picture 92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6161" name="Freeform 92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6136" name="Group 922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216137" name="Picture 923" descr="antenna_stylized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6138" name="Picture 924" descr="laptop_keyboar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6139" name="Freeform 92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6140" name="Picture 926" descr="screen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6141" name="Freeform 92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42" name="Freeform 92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43" name="Freeform 92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44" name="Freeform 93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45" name="Freeform 93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46" name="Freeform 93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6147" name="Group 93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16154" name="Freeform 93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55" name="Freeform 93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56" name="Freeform 93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57" name="Freeform 93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58" name="Freeform 93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59" name="Freeform 93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148" name="Freeform 94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49" name="Freeform 94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50" name="Freeform 94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51" name="Freeform 94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52" name="Freeform 94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53" name="Freeform 94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606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38113"/>
            <a:ext cx="7772400" cy="871537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Pure </a:t>
            </a:r>
            <a:r>
              <a:rPr lang="en-US" sz="4000" smtClean="0">
                <a:ea typeface="ＭＳ Ｐゴシック" pitchFamily="34" charset="-128"/>
              </a:rPr>
              <a:t>P2P</a:t>
            </a:r>
            <a:r>
              <a:rPr lang="en-US" smtClean="0">
                <a:ea typeface="ＭＳ Ｐゴシック" pitchFamily="34" charset="-128"/>
              </a:rPr>
              <a:t> architecture</a:t>
            </a:r>
          </a:p>
        </p:txBody>
      </p:sp>
      <p:sp>
        <p:nvSpPr>
          <p:cNvPr id="2160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276350"/>
            <a:ext cx="4049713" cy="4648200"/>
          </a:xfrm>
        </p:spPr>
        <p:txBody>
          <a:bodyPr/>
          <a:lstStyle/>
          <a:p>
            <a:r>
              <a:rPr lang="en-US" sz="2400" i="1" smtClean="0">
                <a:ea typeface="ＭＳ Ｐゴシック" pitchFamily="34" charset="-128"/>
              </a:rPr>
              <a:t>no</a:t>
            </a:r>
            <a:r>
              <a:rPr lang="en-US" sz="2400" smtClean="0">
                <a:ea typeface="ＭＳ Ｐゴシック" pitchFamily="34" charset="-128"/>
              </a:rPr>
              <a:t> always-on server</a:t>
            </a:r>
          </a:p>
          <a:p>
            <a:r>
              <a:rPr lang="en-US" sz="2400" smtClean="0">
                <a:ea typeface="ＭＳ Ｐゴシック" pitchFamily="34" charset="-128"/>
              </a:rPr>
              <a:t>arbitrary end systems directly communicate</a:t>
            </a:r>
          </a:p>
          <a:p>
            <a:r>
              <a:rPr lang="en-US" sz="2400" smtClean="0">
                <a:ea typeface="ＭＳ Ｐゴシック" pitchFamily="34" charset="-128"/>
              </a:rPr>
              <a:t>peers are intermittently connected and change IP addresses</a:t>
            </a:r>
            <a:endParaRPr lang="en-US" i="1" smtClean="0">
              <a:solidFill>
                <a:srgbClr val="000099"/>
              </a:solidFill>
              <a:ea typeface="ＭＳ Ｐゴシック" pitchFamily="34" charset="-128"/>
            </a:endParaRPr>
          </a:p>
          <a:p>
            <a:pPr>
              <a:spcBef>
                <a:spcPct val="60000"/>
              </a:spcBef>
              <a:buFont typeface="Wingdings" pitchFamily="2" charset="2"/>
              <a:buNone/>
            </a:pPr>
            <a:r>
              <a:rPr lang="en-US" i="1" smtClean="0">
                <a:solidFill>
                  <a:srgbClr val="000099"/>
                </a:solidFill>
                <a:ea typeface="ＭＳ Ｐゴシック" pitchFamily="34" charset="-128"/>
              </a:rPr>
              <a:t>examples: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file distribution (BitTorrent)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Streaming (KanKan)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VoIP (Skype) 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ea typeface="ＭＳ Ｐゴシック" pitchFamily="34" charset="-128"/>
            </a:endParaRPr>
          </a:p>
          <a:p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216070" name="Line 1034"/>
          <p:cNvSpPr>
            <a:spLocks noChangeShapeType="1"/>
          </p:cNvSpPr>
          <p:nvPr/>
        </p:nvSpPr>
        <p:spPr bwMode="auto">
          <a:xfrm flipH="1">
            <a:off x="5783263" y="1597025"/>
            <a:ext cx="828675" cy="12033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071" name="Line 1035"/>
          <p:cNvSpPr>
            <a:spLocks noChangeShapeType="1"/>
          </p:cNvSpPr>
          <p:nvPr/>
        </p:nvSpPr>
        <p:spPr bwMode="auto">
          <a:xfrm>
            <a:off x="5657850" y="3160713"/>
            <a:ext cx="30163" cy="155575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6072" name="Line 1036"/>
          <p:cNvSpPr>
            <a:spLocks noChangeShapeType="1"/>
          </p:cNvSpPr>
          <p:nvPr/>
        </p:nvSpPr>
        <p:spPr bwMode="auto">
          <a:xfrm>
            <a:off x="6118225" y="3260725"/>
            <a:ext cx="1296988" cy="203835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16073" name="Picture 563" descr="underline_base"/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41325" y="796925"/>
            <a:ext cx="54848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1811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A6B56AF5-083E-429A-B060-39228171FA85}" type="slidenum">
              <a:rPr lang="en-US"/>
              <a:pPr/>
              <a:t>77</a:t>
            </a:fld>
            <a:endParaRPr lang="en-US"/>
          </a:p>
        </p:txBody>
      </p:sp>
      <p:sp>
        <p:nvSpPr>
          <p:cNvPr id="218115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153988"/>
            <a:ext cx="8520113" cy="773112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File distribution: client-server vs P2P</a:t>
            </a:r>
          </a:p>
        </p:txBody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138" y="1227138"/>
            <a:ext cx="8258175" cy="882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u="sng" smtClean="0">
                <a:solidFill>
                  <a:srgbClr val="CC0000"/>
                </a:solidFill>
                <a:ea typeface="ＭＳ Ｐゴシック" pitchFamily="34" charset="-128"/>
              </a:rPr>
              <a:t>Question</a:t>
            </a: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:</a:t>
            </a:r>
            <a:r>
              <a:rPr lang="en-US" smtClean="0">
                <a:ea typeface="ＭＳ Ｐゴシック" pitchFamily="34" charset="-128"/>
              </a:rPr>
              <a:t> how much time to distribute file (size </a:t>
            </a:r>
            <a:r>
              <a:rPr lang="en-US" i="1" smtClean="0">
                <a:ea typeface="ＭＳ Ｐゴシック" pitchFamily="34" charset="-128"/>
              </a:rPr>
              <a:t>F</a:t>
            </a:r>
            <a:r>
              <a:rPr lang="en-US" smtClean="0">
                <a:ea typeface="ＭＳ Ｐゴシック" pitchFamily="34" charset="-128"/>
              </a:rPr>
              <a:t>) from one server to </a:t>
            </a:r>
            <a:r>
              <a:rPr lang="en-US" i="1" smtClean="0">
                <a:ea typeface="ＭＳ Ｐゴシック" pitchFamily="34" charset="-128"/>
              </a:rPr>
              <a:t>N  peers</a:t>
            </a:r>
            <a:r>
              <a:rPr lang="en-US" smtClean="0">
                <a:ea typeface="ＭＳ Ｐゴシック" pitchFamily="34" charset="-128"/>
              </a:rPr>
              <a:t>?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peer upload/download capacity is limited resource</a:t>
            </a:r>
          </a:p>
        </p:txBody>
      </p:sp>
      <p:sp>
        <p:nvSpPr>
          <p:cNvPr id="218117" name="Freeform 4"/>
          <p:cNvSpPr>
            <a:spLocks/>
          </p:cNvSpPr>
          <p:nvPr/>
        </p:nvSpPr>
        <p:spPr bwMode="auto">
          <a:xfrm>
            <a:off x="2284413" y="4087813"/>
            <a:ext cx="3775075" cy="1755775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118" name="Line 14"/>
          <p:cNvSpPr>
            <a:spLocks noChangeShapeType="1"/>
          </p:cNvSpPr>
          <p:nvPr/>
        </p:nvSpPr>
        <p:spPr bwMode="auto">
          <a:xfrm>
            <a:off x="1819275" y="4051300"/>
            <a:ext cx="80327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8119" name="Text Box 15"/>
          <p:cNvSpPr txBox="1">
            <a:spLocks noChangeArrowheads="1"/>
          </p:cNvSpPr>
          <p:nvPr/>
        </p:nvSpPr>
        <p:spPr bwMode="auto">
          <a:xfrm>
            <a:off x="2103438" y="38496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/>
              <a:t>u</a:t>
            </a:r>
            <a:r>
              <a:rPr lang="en-US" sz="1800" i="1" baseline="-25000"/>
              <a:t>s</a:t>
            </a:r>
          </a:p>
        </p:txBody>
      </p:sp>
      <p:sp>
        <p:nvSpPr>
          <p:cNvPr id="218120" name="Line 39"/>
          <p:cNvSpPr>
            <a:spLocks noChangeShapeType="1"/>
          </p:cNvSpPr>
          <p:nvPr/>
        </p:nvSpPr>
        <p:spPr bwMode="auto">
          <a:xfrm>
            <a:off x="1376363" y="4962525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8121" name="Line 40"/>
          <p:cNvSpPr>
            <a:spLocks noChangeShapeType="1"/>
          </p:cNvSpPr>
          <p:nvPr/>
        </p:nvSpPr>
        <p:spPr bwMode="auto">
          <a:xfrm flipH="1">
            <a:off x="1431925" y="5110163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8122" name="Text Box 41"/>
          <p:cNvSpPr txBox="1">
            <a:spLocks noChangeArrowheads="1"/>
          </p:cNvSpPr>
          <p:nvPr/>
        </p:nvSpPr>
        <p:spPr bwMode="auto">
          <a:xfrm>
            <a:off x="1665288" y="457358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/>
              <a:t>u</a:t>
            </a:r>
            <a:r>
              <a:rPr lang="en-US" sz="1800" i="1" baseline="-25000"/>
              <a:t>N</a:t>
            </a:r>
          </a:p>
        </p:txBody>
      </p:sp>
      <p:sp>
        <p:nvSpPr>
          <p:cNvPr id="218123" name="Text Box 42"/>
          <p:cNvSpPr txBox="1">
            <a:spLocks noChangeArrowheads="1"/>
          </p:cNvSpPr>
          <p:nvPr/>
        </p:nvSpPr>
        <p:spPr bwMode="auto">
          <a:xfrm>
            <a:off x="1646238" y="508793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/>
              <a:t>d</a:t>
            </a:r>
            <a:r>
              <a:rPr lang="en-US" sz="1800" i="1" baseline="-25000"/>
              <a:t>N</a:t>
            </a:r>
          </a:p>
        </p:txBody>
      </p:sp>
      <p:sp>
        <p:nvSpPr>
          <p:cNvPr id="218124" name="Text Box 43"/>
          <p:cNvSpPr txBox="1">
            <a:spLocks noChangeArrowheads="1"/>
          </p:cNvSpPr>
          <p:nvPr/>
        </p:nvSpPr>
        <p:spPr bwMode="auto">
          <a:xfrm>
            <a:off x="1146175" y="4071938"/>
            <a:ext cx="1173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218125" name="Text Box 44"/>
          <p:cNvSpPr txBox="1">
            <a:spLocks noChangeArrowheads="1"/>
          </p:cNvSpPr>
          <p:nvPr/>
        </p:nvSpPr>
        <p:spPr bwMode="auto">
          <a:xfrm>
            <a:off x="2825750" y="4598988"/>
            <a:ext cx="254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network (with abundant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 bandwidth)</a:t>
            </a:r>
          </a:p>
        </p:txBody>
      </p:sp>
      <p:sp>
        <p:nvSpPr>
          <p:cNvPr id="218126" name="Text Box 47"/>
          <p:cNvSpPr txBox="1">
            <a:spLocks noChangeArrowheads="1"/>
          </p:cNvSpPr>
          <p:nvPr/>
        </p:nvSpPr>
        <p:spPr bwMode="auto">
          <a:xfrm>
            <a:off x="254000" y="3824288"/>
            <a:ext cx="139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/>
              <a:t>file, size F</a:t>
            </a:r>
            <a:endParaRPr lang="en-US" sz="1600" i="1" baseline="-25000"/>
          </a:p>
        </p:txBody>
      </p:sp>
      <p:sp>
        <p:nvSpPr>
          <p:cNvPr id="218127" name="Text Box 49"/>
          <p:cNvSpPr txBox="1">
            <a:spLocks noChangeArrowheads="1"/>
          </p:cNvSpPr>
          <p:nvPr/>
        </p:nvSpPr>
        <p:spPr bwMode="auto">
          <a:xfrm>
            <a:off x="1492250" y="2725738"/>
            <a:ext cx="201453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i="1">
                <a:solidFill>
                  <a:srgbClr val="CC0000"/>
                </a:solidFill>
              </a:rPr>
              <a:t>u</a:t>
            </a:r>
            <a:r>
              <a:rPr lang="en-US" sz="1800" b="1" i="1" baseline="-25000">
                <a:solidFill>
                  <a:srgbClr val="CC0000"/>
                </a:solidFill>
              </a:rPr>
              <a:t>s</a:t>
            </a:r>
            <a:r>
              <a:rPr lang="en-US" sz="1800" b="1" i="1">
                <a:solidFill>
                  <a:srgbClr val="CC0000"/>
                </a:solidFill>
              </a:rPr>
              <a:t>:</a:t>
            </a:r>
            <a:r>
              <a:rPr lang="en-US" sz="1800"/>
              <a:t> server upload capacity</a:t>
            </a:r>
          </a:p>
        </p:txBody>
      </p:sp>
      <p:sp>
        <p:nvSpPr>
          <p:cNvPr id="218128" name="Text Box 50"/>
          <p:cNvSpPr txBox="1">
            <a:spLocks noChangeArrowheads="1"/>
          </p:cNvSpPr>
          <p:nvPr/>
        </p:nvSpPr>
        <p:spPr bwMode="auto">
          <a:xfrm>
            <a:off x="6276975" y="5491163"/>
            <a:ext cx="2590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i="1">
                <a:solidFill>
                  <a:srgbClr val="CC0000"/>
                </a:solidFill>
              </a:rPr>
              <a:t>u</a:t>
            </a:r>
            <a:r>
              <a:rPr lang="en-US" sz="1800" b="1" i="1" baseline="-25000">
                <a:solidFill>
                  <a:srgbClr val="CC0000"/>
                </a:solidFill>
              </a:rPr>
              <a:t>i</a:t>
            </a:r>
            <a:r>
              <a:rPr lang="en-US" sz="1800" b="1" i="1">
                <a:solidFill>
                  <a:srgbClr val="CC0000"/>
                </a:solidFill>
              </a:rPr>
              <a:t>:</a:t>
            </a:r>
            <a:r>
              <a:rPr lang="en-US" sz="1800"/>
              <a:t> peer i upload capacity</a:t>
            </a:r>
          </a:p>
        </p:txBody>
      </p:sp>
      <p:sp>
        <p:nvSpPr>
          <p:cNvPr id="218129" name="Text Box 51"/>
          <p:cNvSpPr txBox="1">
            <a:spLocks noChangeArrowheads="1"/>
          </p:cNvSpPr>
          <p:nvPr/>
        </p:nvSpPr>
        <p:spPr bwMode="auto">
          <a:xfrm>
            <a:off x="6357938" y="3622675"/>
            <a:ext cx="21224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 i="1">
                <a:solidFill>
                  <a:srgbClr val="CC0000"/>
                </a:solidFill>
              </a:rPr>
              <a:t>d</a:t>
            </a:r>
            <a:r>
              <a:rPr lang="en-US" sz="1800" b="1" i="1" baseline="-25000">
                <a:solidFill>
                  <a:srgbClr val="CC0000"/>
                </a:solidFill>
              </a:rPr>
              <a:t>i</a:t>
            </a:r>
            <a:r>
              <a:rPr lang="en-US" sz="1800" b="1" i="1">
                <a:solidFill>
                  <a:srgbClr val="CC0000"/>
                </a:solidFill>
              </a:rPr>
              <a:t>:</a:t>
            </a:r>
            <a:r>
              <a:rPr lang="en-US" sz="1800"/>
              <a:t> peer i download capacity</a:t>
            </a:r>
          </a:p>
        </p:txBody>
      </p:sp>
      <p:pic>
        <p:nvPicPr>
          <p:cNvPr id="218130" name="Picture 53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" y="720725"/>
            <a:ext cx="68564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31" name="AutoShape 327"/>
          <p:cNvSpPr>
            <a:spLocks noChangeArrowheads="1"/>
          </p:cNvSpPr>
          <p:nvPr/>
        </p:nvSpPr>
        <p:spPr bwMode="auto">
          <a:xfrm>
            <a:off x="763588" y="3270250"/>
            <a:ext cx="592137" cy="581025"/>
          </a:xfrm>
          <a:prstGeom prst="can">
            <a:avLst>
              <a:gd name="adj" fmla="val 20218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18132" name="Group 76"/>
          <p:cNvGrpSpPr>
            <a:grpSpLocks/>
          </p:cNvGrpSpPr>
          <p:nvPr/>
        </p:nvGrpSpPr>
        <p:grpSpPr bwMode="auto">
          <a:xfrm>
            <a:off x="3498850" y="3548063"/>
            <a:ext cx="2138363" cy="903287"/>
            <a:chOff x="2204" y="2030"/>
            <a:chExt cx="1347" cy="774"/>
          </a:xfrm>
        </p:grpSpPr>
        <p:sp>
          <p:nvSpPr>
            <p:cNvPr id="218185" name="Text Box 19"/>
            <p:cNvSpPr txBox="1">
              <a:spLocks noChangeArrowheads="1"/>
            </p:cNvSpPr>
            <p:nvPr/>
          </p:nvSpPr>
          <p:spPr bwMode="auto">
            <a:xfrm>
              <a:off x="2856" y="2271"/>
              <a:ext cx="384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/>
                <a:t>u</a:t>
              </a:r>
              <a:r>
                <a:rPr lang="en-US" sz="1800" i="1" baseline="-25000"/>
                <a:t>2</a:t>
              </a:r>
            </a:p>
          </p:txBody>
        </p:sp>
        <p:sp>
          <p:nvSpPr>
            <p:cNvPr id="218186" name="Line 22"/>
            <p:cNvSpPr>
              <a:spLocks noChangeShapeType="1"/>
            </p:cNvSpPr>
            <p:nvPr/>
          </p:nvSpPr>
          <p:spPr bwMode="auto">
            <a:xfrm flipV="1">
              <a:off x="2997" y="2133"/>
              <a:ext cx="200" cy="6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87" name="Line 23"/>
            <p:cNvSpPr>
              <a:spLocks noChangeShapeType="1"/>
            </p:cNvSpPr>
            <p:nvPr/>
          </p:nvSpPr>
          <p:spPr bwMode="auto">
            <a:xfrm flipH="1">
              <a:off x="3082" y="2141"/>
              <a:ext cx="208" cy="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88" name="Text Box 24"/>
            <p:cNvSpPr txBox="1">
              <a:spLocks noChangeArrowheads="1"/>
            </p:cNvSpPr>
            <p:nvPr/>
          </p:nvSpPr>
          <p:spPr bwMode="auto">
            <a:xfrm>
              <a:off x="3167" y="2332"/>
              <a:ext cx="384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/>
                <a:t>d</a:t>
              </a:r>
              <a:r>
                <a:rPr lang="en-US" sz="1800" i="1" baseline="-25000"/>
                <a:t>2</a:t>
              </a:r>
            </a:p>
          </p:txBody>
        </p:sp>
        <p:sp>
          <p:nvSpPr>
            <p:cNvPr id="218189" name="Text Box 19"/>
            <p:cNvSpPr txBox="1">
              <a:spLocks noChangeArrowheads="1"/>
            </p:cNvSpPr>
            <p:nvPr/>
          </p:nvSpPr>
          <p:spPr bwMode="auto">
            <a:xfrm>
              <a:off x="2204" y="2167"/>
              <a:ext cx="384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/>
                <a:t>u</a:t>
              </a:r>
              <a:r>
                <a:rPr lang="en-US" sz="1800" i="1" baseline="-25000"/>
                <a:t>1</a:t>
              </a:r>
            </a:p>
          </p:txBody>
        </p:sp>
        <p:sp>
          <p:nvSpPr>
            <p:cNvPr id="218190" name="Line 22"/>
            <p:cNvSpPr>
              <a:spLocks noChangeShapeType="1"/>
            </p:cNvSpPr>
            <p:nvPr/>
          </p:nvSpPr>
          <p:spPr bwMode="auto">
            <a:xfrm flipV="1">
              <a:off x="2345" y="2030"/>
              <a:ext cx="200" cy="6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91" name="Line 23"/>
            <p:cNvSpPr>
              <a:spLocks noChangeShapeType="1"/>
            </p:cNvSpPr>
            <p:nvPr/>
          </p:nvSpPr>
          <p:spPr bwMode="auto">
            <a:xfrm flipH="1">
              <a:off x="2430" y="2038"/>
              <a:ext cx="208" cy="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92" name="Text Box 24"/>
            <p:cNvSpPr txBox="1">
              <a:spLocks noChangeArrowheads="1"/>
            </p:cNvSpPr>
            <p:nvPr/>
          </p:nvSpPr>
          <p:spPr bwMode="auto">
            <a:xfrm>
              <a:off x="2515" y="2229"/>
              <a:ext cx="384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i="1"/>
                <a:t>d</a:t>
              </a:r>
              <a:r>
                <a:rPr lang="en-US" sz="1800" i="1" baseline="-25000"/>
                <a:t>1</a:t>
              </a:r>
            </a:p>
          </p:txBody>
        </p:sp>
      </p:grpSp>
      <p:sp>
        <p:nvSpPr>
          <p:cNvPr id="218133" name="Line 72"/>
          <p:cNvSpPr>
            <a:spLocks noChangeShapeType="1"/>
          </p:cNvSpPr>
          <p:nvPr/>
        </p:nvSpPr>
        <p:spPr bwMode="auto">
          <a:xfrm>
            <a:off x="6030913" y="4767263"/>
            <a:ext cx="1165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8134" name="Line 73"/>
          <p:cNvSpPr>
            <a:spLocks noChangeShapeType="1"/>
          </p:cNvSpPr>
          <p:nvPr/>
        </p:nvSpPr>
        <p:spPr bwMode="auto">
          <a:xfrm>
            <a:off x="6038850" y="4919663"/>
            <a:ext cx="1165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135" name="Text Box 41"/>
          <p:cNvSpPr txBox="1">
            <a:spLocks noChangeArrowheads="1"/>
          </p:cNvSpPr>
          <p:nvPr/>
        </p:nvSpPr>
        <p:spPr bwMode="auto">
          <a:xfrm>
            <a:off x="6191250" y="43561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/>
              <a:t>d</a:t>
            </a:r>
            <a:r>
              <a:rPr lang="en-US" sz="1800" i="1" baseline="-25000"/>
              <a:t>i</a:t>
            </a:r>
          </a:p>
        </p:txBody>
      </p:sp>
      <p:sp>
        <p:nvSpPr>
          <p:cNvPr id="218136" name="Text Box 41"/>
          <p:cNvSpPr txBox="1">
            <a:spLocks noChangeArrowheads="1"/>
          </p:cNvSpPr>
          <p:nvPr/>
        </p:nvSpPr>
        <p:spPr bwMode="auto">
          <a:xfrm>
            <a:off x="6215063" y="48895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/>
              <a:t>u</a:t>
            </a:r>
            <a:r>
              <a:rPr lang="en-US" sz="1800" i="1" baseline="-25000"/>
              <a:t>i</a:t>
            </a:r>
          </a:p>
        </p:txBody>
      </p:sp>
      <p:sp>
        <p:nvSpPr>
          <p:cNvPr id="218137" name="Line 77"/>
          <p:cNvSpPr>
            <a:spLocks noChangeShapeType="1"/>
          </p:cNvSpPr>
          <p:nvPr/>
        </p:nvSpPr>
        <p:spPr bwMode="auto">
          <a:xfrm>
            <a:off x="2265363" y="3232150"/>
            <a:ext cx="0" cy="663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138" name="Line 78"/>
          <p:cNvSpPr>
            <a:spLocks noChangeShapeType="1"/>
          </p:cNvSpPr>
          <p:nvPr/>
        </p:nvSpPr>
        <p:spPr bwMode="auto">
          <a:xfrm flipH="1">
            <a:off x="6478588" y="4146550"/>
            <a:ext cx="369887" cy="4143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139" name="Line 79"/>
          <p:cNvSpPr>
            <a:spLocks noChangeShapeType="1"/>
          </p:cNvSpPr>
          <p:nvPr/>
        </p:nvSpPr>
        <p:spPr bwMode="auto">
          <a:xfrm flipH="1" flipV="1">
            <a:off x="6508750" y="5092700"/>
            <a:ext cx="369888" cy="4143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8140" name="Group 81"/>
          <p:cNvGrpSpPr>
            <a:grpSpLocks/>
          </p:cNvGrpSpPr>
          <p:nvPr/>
        </p:nvGrpSpPr>
        <p:grpSpPr bwMode="auto">
          <a:xfrm>
            <a:off x="1535113" y="3332163"/>
            <a:ext cx="465137" cy="803275"/>
            <a:chOff x="4140" y="429"/>
            <a:chExt cx="1425" cy="2396"/>
          </a:xfrm>
        </p:grpSpPr>
        <p:sp>
          <p:nvSpPr>
            <p:cNvPr id="218153" name="Freeform 8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54" name="Rectangle 83"/>
            <p:cNvSpPr>
              <a:spLocks noChangeArrowheads="1"/>
            </p:cNvSpPr>
            <p:nvPr/>
          </p:nvSpPr>
          <p:spPr bwMode="auto">
            <a:xfrm>
              <a:off x="4208" y="429"/>
              <a:ext cx="1046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55" name="Freeform 8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56" name="Freeform 8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57" name="Rectangle 86"/>
            <p:cNvSpPr>
              <a:spLocks noChangeArrowheads="1"/>
            </p:cNvSpPr>
            <p:nvPr/>
          </p:nvSpPr>
          <p:spPr bwMode="auto">
            <a:xfrm>
              <a:off x="4213" y="694"/>
              <a:ext cx="593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8158" name="Group 8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18183" name="AutoShape 8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84" name="AutoShape 89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8159" name="Rectangle 90"/>
            <p:cNvSpPr>
              <a:spLocks noChangeArrowheads="1"/>
            </p:cNvSpPr>
            <p:nvPr/>
          </p:nvSpPr>
          <p:spPr bwMode="auto">
            <a:xfrm>
              <a:off x="4223" y="1021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8160" name="Group 9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18181" name="AutoShape 92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2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82" name="AutoShape 93"/>
              <p:cNvSpPr>
                <a:spLocks noChangeArrowheads="1"/>
              </p:cNvSpPr>
              <p:nvPr/>
            </p:nvSpPr>
            <p:spPr bwMode="auto">
              <a:xfrm>
                <a:off x="633" y="2581"/>
                <a:ext cx="68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8161" name="Rectangle 94"/>
            <p:cNvSpPr>
              <a:spLocks noChangeArrowheads="1"/>
            </p:cNvSpPr>
            <p:nvPr/>
          </p:nvSpPr>
          <p:spPr bwMode="auto">
            <a:xfrm>
              <a:off x="4218" y="1357"/>
              <a:ext cx="593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62" name="Rectangle 95"/>
            <p:cNvSpPr>
              <a:spLocks noChangeArrowheads="1"/>
            </p:cNvSpPr>
            <p:nvPr/>
          </p:nvSpPr>
          <p:spPr bwMode="auto">
            <a:xfrm>
              <a:off x="4228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8163" name="Group 9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18179" name="AutoShape 97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7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80" name="AutoShape 9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8164" name="Freeform 9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165" name="Group 10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18177" name="AutoShape 101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178" name="AutoShape 102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8166" name="Rectangle 103"/>
            <p:cNvSpPr>
              <a:spLocks noChangeArrowheads="1"/>
            </p:cNvSpPr>
            <p:nvPr/>
          </p:nvSpPr>
          <p:spPr bwMode="auto">
            <a:xfrm>
              <a:off x="5249" y="429"/>
              <a:ext cx="68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67" name="Freeform 10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68" name="Freeform 10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69" name="Oval 106"/>
            <p:cNvSpPr>
              <a:spLocks noChangeArrowheads="1"/>
            </p:cNvSpPr>
            <p:nvPr/>
          </p:nvSpPr>
          <p:spPr bwMode="auto">
            <a:xfrm>
              <a:off x="5516" y="2612"/>
              <a:ext cx="49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70" name="Freeform 10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71" name="AutoShape 10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72" name="AutoShape 109"/>
            <p:cNvSpPr>
              <a:spLocks noChangeArrowheads="1"/>
            </p:cNvSpPr>
            <p:nvPr/>
          </p:nvSpPr>
          <p:spPr bwMode="auto">
            <a:xfrm>
              <a:off x="4208" y="2711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73" name="Oval 110"/>
            <p:cNvSpPr>
              <a:spLocks noChangeArrowheads="1"/>
            </p:cNvSpPr>
            <p:nvPr/>
          </p:nvSpPr>
          <p:spPr bwMode="auto">
            <a:xfrm>
              <a:off x="4310" y="2385"/>
              <a:ext cx="156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74" name="Oval 111"/>
            <p:cNvSpPr>
              <a:spLocks noChangeArrowheads="1"/>
            </p:cNvSpPr>
            <p:nvPr/>
          </p:nvSpPr>
          <p:spPr bwMode="auto">
            <a:xfrm>
              <a:off x="4485" y="2385"/>
              <a:ext cx="160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18175" name="Oval 112"/>
            <p:cNvSpPr>
              <a:spLocks noChangeArrowheads="1"/>
            </p:cNvSpPr>
            <p:nvPr/>
          </p:nvSpPr>
          <p:spPr bwMode="auto">
            <a:xfrm>
              <a:off x="4660" y="2380"/>
              <a:ext cx="160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76" name="Rectangle 113"/>
            <p:cNvSpPr>
              <a:spLocks noChangeArrowheads="1"/>
            </p:cNvSpPr>
            <p:nvPr/>
          </p:nvSpPr>
          <p:spPr bwMode="auto">
            <a:xfrm>
              <a:off x="5064" y="1835"/>
              <a:ext cx="83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8141" name="Group 114"/>
          <p:cNvGrpSpPr>
            <a:grpSpLocks/>
          </p:cNvGrpSpPr>
          <p:nvPr/>
        </p:nvGrpSpPr>
        <p:grpSpPr bwMode="auto">
          <a:xfrm>
            <a:off x="444500" y="4635500"/>
            <a:ext cx="925513" cy="795338"/>
            <a:chOff x="-44" y="1473"/>
            <a:chExt cx="981" cy="1105"/>
          </a:xfrm>
        </p:grpSpPr>
        <p:pic>
          <p:nvPicPr>
            <p:cNvPr id="218151" name="Picture 115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8152" name="Freeform 11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18142" name="Group 117"/>
          <p:cNvGrpSpPr>
            <a:grpSpLocks/>
          </p:cNvGrpSpPr>
          <p:nvPr/>
        </p:nvGrpSpPr>
        <p:grpSpPr bwMode="auto">
          <a:xfrm>
            <a:off x="3665538" y="2816225"/>
            <a:ext cx="925512" cy="795338"/>
            <a:chOff x="-44" y="1473"/>
            <a:chExt cx="981" cy="1105"/>
          </a:xfrm>
        </p:grpSpPr>
        <p:pic>
          <p:nvPicPr>
            <p:cNvPr id="218149" name="Picture 118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8150" name="Freeform 11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18143" name="Group 120"/>
          <p:cNvGrpSpPr>
            <a:grpSpLocks/>
          </p:cNvGrpSpPr>
          <p:nvPr/>
        </p:nvGrpSpPr>
        <p:grpSpPr bwMode="auto">
          <a:xfrm>
            <a:off x="4710113" y="2957513"/>
            <a:ext cx="925512" cy="795337"/>
            <a:chOff x="-44" y="1473"/>
            <a:chExt cx="981" cy="1105"/>
          </a:xfrm>
        </p:grpSpPr>
        <p:pic>
          <p:nvPicPr>
            <p:cNvPr id="218147" name="Picture 12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8148" name="Freeform 12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18144" name="Group 123"/>
          <p:cNvGrpSpPr>
            <a:grpSpLocks/>
          </p:cNvGrpSpPr>
          <p:nvPr/>
        </p:nvGrpSpPr>
        <p:grpSpPr bwMode="auto">
          <a:xfrm flipH="1">
            <a:off x="7180263" y="4405313"/>
            <a:ext cx="925512" cy="795337"/>
            <a:chOff x="-44" y="1473"/>
            <a:chExt cx="981" cy="1105"/>
          </a:xfrm>
        </p:grpSpPr>
        <p:pic>
          <p:nvPicPr>
            <p:cNvPr id="218145" name="Picture 124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8146" name="Freeform 12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2016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21D024E5-5765-40E5-9EE9-AD960EAB9D37}" type="slidenum">
              <a:rPr lang="en-US"/>
              <a:pPr/>
              <a:t>78</a:t>
            </a:fld>
            <a:endParaRPr lang="en-US"/>
          </a:p>
        </p:txBody>
      </p:sp>
      <p:sp>
        <p:nvSpPr>
          <p:cNvPr id="220163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61913"/>
            <a:ext cx="8520113" cy="1143000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File distribution time: client-server</a:t>
            </a:r>
          </a:p>
        </p:txBody>
      </p:sp>
      <p:sp>
        <p:nvSpPr>
          <p:cNvPr id="220164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322263" y="1252538"/>
            <a:ext cx="4100512" cy="2014537"/>
          </a:xfrm>
        </p:spPr>
        <p:txBody>
          <a:bodyPr/>
          <a:lstStyle/>
          <a:p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server transmission: </a:t>
            </a:r>
            <a:r>
              <a:rPr lang="en-US" sz="2400" smtClean="0">
                <a:ea typeface="ＭＳ Ｐゴシック" pitchFamily="34" charset="-128"/>
              </a:rPr>
              <a:t>must</a:t>
            </a: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sequentially send (upload) </a:t>
            </a:r>
            <a:r>
              <a:rPr lang="en-US" sz="2400" i="1" smtClean="0">
                <a:ea typeface="ＭＳ Ｐゴシック" pitchFamily="34" charset="-128"/>
              </a:rPr>
              <a:t>N </a:t>
            </a:r>
            <a:r>
              <a:rPr lang="en-US" sz="2400" smtClean="0">
                <a:ea typeface="ＭＳ Ｐゴシック" pitchFamily="34" charset="-128"/>
              </a:rPr>
              <a:t>file</a:t>
            </a:r>
            <a:r>
              <a:rPr lang="en-US" sz="2400" i="1" smtClean="0"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copies</a:t>
            </a:r>
            <a:r>
              <a:rPr lang="en-US" sz="2600" smtClean="0">
                <a:ea typeface="ＭＳ Ｐゴシック" pitchFamily="34" charset="-128"/>
              </a:rPr>
              <a:t>:</a:t>
            </a:r>
          </a:p>
          <a:p>
            <a:pPr lvl="1">
              <a:lnSpc>
                <a:spcPct val="100000"/>
              </a:lnSpc>
              <a:buSzPct val="85000"/>
            </a:pPr>
            <a:r>
              <a:rPr lang="en-US" sz="2000" smtClean="0">
                <a:ea typeface="ＭＳ Ｐゴシック" pitchFamily="34" charset="-128"/>
              </a:rPr>
              <a:t>time to send one copy: </a:t>
            </a:r>
            <a:r>
              <a:rPr lang="en-US" sz="2000" i="1" smtClean="0">
                <a:ea typeface="ＭＳ Ｐゴシック" pitchFamily="34" charset="-128"/>
              </a:rPr>
              <a:t>F/u</a:t>
            </a:r>
            <a:r>
              <a:rPr lang="en-US" sz="2000" i="1" baseline="-25000" smtClean="0">
                <a:ea typeface="ＭＳ Ｐゴシック" pitchFamily="34" charset="-128"/>
              </a:rPr>
              <a:t>s </a:t>
            </a:r>
            <a:endParaRPr lang="en-US" sz="2000" smtClean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  <a:buSzPct val="85000"/>
            </a:pPr>
            <a:r>
              <a:rPr lang="en-US" sz="2000" smtClean="0">
                <a:ea typeface="ＭＳ Ｐゴシック" pitchFamily="34" charset="-128"/>
              </a:rPr>
              <a:t>time to send N copies: </a:t>
            </a:r>
            <a:r>
              <a:rPr lang="en-US" sz="2000" i="1" smtClean="0">
                <a:ea typeface="ＭＳ Ｐゴシック" pitchFamily="34" charset="-128"/>
              </a:rPr>
              <a:t>NF/u</a:t>
            </a:r>
            <a:r>
              <a:rPr lang="en-US" sz="2000" i="1" baseline="-25000" smtClean="0">
                <a:ea typeface="ＭＳ Ｐゴシック" pitchFamily="34" charset="-128"/>
              </a:rPr>
              <a:t>s</a:t>
            </a:r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245813" name="Line 53"/>
          <p:cNvSpPr>
            <a:spLocks noChangeShapeType="1"/>
          </p:cNvSpPr>
          <p:nvPr/>
        </p:nvSpPr>
        <p:spPr bwMode="auto">
          <a:xfrm flipV="1">
            <a:off x="5746750" y="5368925"/>
            <a:ext cx="430213" cy="6921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4" name="Text Box 54"/>
          <p:cNvSpPr txBox="1">
            <a:spLocks noChangeArrowheads="1"/>
          </p:cNvSpPr>
          <p:nvPr/>
        </p:nvSpPr>
        <p:spPr bwMode="auto">
          <a:xfrm>
            <a:off x="5484813" y="6022975"/>
            <a:ext cx="2670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/>
              <a:t>increases linearly in N</a:t>
            </a:r>
          </a:p>
        </p:txBody>
      </p:sp>
      <p:sp>
        <p:nvSpPr>
          <p:cNvPr id="220167" name="Text Box 51"/>
          <p:cNvSpPr txBox="1">
            <a:spLocks noChangeArrowheads="1"/>
          </p:cNvSpPr>
          <p:nvPr/>
        </p:nvSpPr>
        <p:spPr bwMode="auto">
          <a:xfrm>
            <a:off x="1249363" y="4662488"/>
            <a:ext cx="27860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lnSpc>
                <a:spcPct val="80000"/>
              </a:lnSpc>
            </a:pPr>
            <a:r>
              <a:rPr lang="en-US" i="1"/>
              <a:t>time to  distribute F </a:t>
            </a:r>
          </a:p>
          <a:p>
            <a:pPr marL="342900" indent="-342900" algn="r">
              <a:lnSpc>
                <a:spcPct val="80000"/>
              </a:lnSpc>
            </a:pPr>
            <a:r>
              <a:rPr lang="en-US" i="1"/>
              <a:t>to N clients using </a:t>
            </a:r>
          </a:p>
          <a:p>
            <a:pPr marL="342900" indent="-342900" algn="r">
              <a:lnSpc>
                <a:spcPct val="80000"/>
              </a:lnSpc>
            </a:pPr>
            <a:r>
              <a:rPr lang="en-US" i="1"/>
              <a:t>client-server approach</a:t>
            </a:r>
            <a:r>
              <a:rPr lang="en-US" sz="2400">
                <a:latin typeface="Comic Sans MS" pitchFamily="66" charset="0"/>
              </a:rPr>
              <a:t> </a:t>
            </a:r>
            <a:endParaRPr lang="en-US" sz="2800">
              <a:latin typeface="Comic Sans MS" pitchFamily="66" charset="0"/>
            </a:endParaRPr>
          </a:p>
        </p:txBody>
      </p:sp>
      <p:sp>
        <p:nvSpPr>
          <p:cNvPr id="220168" name="Rectangle 55"/>
          <p:cNvSpPr>
            <a:spLocks noChangeArrowheads="1"/>
          </p:cNvSpPr>
          <p:nvPr/>
        </p:nvSpPr>
        <p:spPr bwMode="auto">
          <a:xfrm>
            <a:off x="1157288" y="4591050"/>
            <a:ext cx="7032625" cy="12350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Comic Sans MS" pitchFamily="66" charset="0"/>
            </a:endParaRPr>
          </a:p>
        </p:txBody>
      </p:sp>
      <p:pic>
        <p:nvPicPr>
          <p:cNvPr id="220169" name="Picture 5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857250"/>
            <a:ext cx="65182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70" name="Text Box 96"/>
          <p:cNvSpPr txBox="1">
            <a:spLocks noChangeArrowheads="1"/>
          </p:cNvSpPr>
          <p:nvPr/>
        </p:nvSpPr>
        <p:spPr bwMode="auto">
          <a:xfrm>
            <a:off x="3946525" y="4905375"/>
            <a:ext cx="4238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800" i="1"/>
              <a:t> D</a:t>
            </a:r>
            <a:r>
              <a:rPr lang="en-US" sz="2800" i="1" baseline="-25000"/>
              <a:t>c-s</a:t>
            </a:r>
            <a:r>
              <a:rPr lang="en-US" sz="2800" i="1"/>
              <a:t> &gt; max{NF/u</a:t>
            </a:r>
            <a:r>
              <a:rPr lang="en-US" sz="2800" i="1" baseline="-25000"/>
              <a:t>s,</a:t>
            </a:r>
            <a:r>
              <a:rPr lang="en-US" sz="2800" i="1"/>
              <a:t>,F/d</a:t>
            </a:r>
            <a:r>
              <a:rPr lang="en-US" sz="2800" i="1" baseline="-25000"/>
              <a:t>min</a:t>
            </a:r>
            <a:r>
              <a:rPr lang="en-US" sz="2800" i="1"/>
              <a:t>}</a:t>
            </a:r>
            <a:r>
              <a:rPr lang="en-US" sz="2800" i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220171" name="Rectangle 47"/>
          <p:cNvSpPr>
            <a:spLocks noChangeArrowheads="1"/>
          </p:cNvSpPr>
          <p:nvPr/>
        </p:nvSpPr>
        <p:spPr bwMode="auto">
          <a:xfrm>
            <a:off x="363538" y="3081338"/>
            <a:ext cx="431641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client: </a:t>
            </a:r>
            <a:r>
              <a:rPr lang="en-US" sz="2400">
                <a:latin typeface="Gill Sans MT" pitchFamily="34" charset="0"/>
              </a:rPr>
              <a:t>each client must download file copy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d</a:t>
            </a:r>
            <a:r>
              <a:rPr lang="en-US" baseline="-25000">
                <a:latin typeface="Gill Sans MT" pitchFamily="34" charset="0"/>
              </a:rPr>
              <a:t>min</a:t>
            </a:r>
            <a:r>
              <a:rPr lang="en-US">
                <a:latin typeface="Gill Sans MT" pitchFamily="34" charset="0"/>
              </a:rPr>
              <a:t> = min client download rate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min client download time: F/d</a:t>
            </a:r>
            <a:r>
              <a:rPr lang="en-US" baseline="-25000">
                <a:latin typeface="Gill Sans MT" pitchFamily="34" charset="0"/>
              </a:rPr>
              <a:t>min</a:t>
            </a: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 </a:t>
            </a:r>
            <a:endParaRPr lang="en-US">
              <a:latin typeface="Gill Sans MT" pitchFamily="34" charset="0"/>
            </a:endParaRPr>
          </a:p>
        </p:txBody>
      </p:sp>
      <p:sp>
        <p:nvSpPr>
          <p:cNvPr id="220172" name="Line 120"/>
          <p:cNvSpPr>
            <a:spLocks noChangeShapeType="1"/>
          </p:cNvSpPr>
          <p:nvPr/>
        </p:nvSpPr>
        <p:spPr bwMode="auto">
          <a:xfrm>
            <a:off x="4843463" y="5334000"/>
            <a:ext cx="174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173" name="Freeform 4"/>
          <p:cNvSpPr>
            <a:spLocks/>
          </p:cNvSpPr>
          <p:nvPr/>
        </p:nvSpPr>
        <p:spPr bwMode="auto">
          <a:xfrm>
            <a:off x="5600700" y="2111375"/>
            <a:ext cx="2136775" cy="1209675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174" name="Line 14"/>
          <p:cNvSpPr>
            <a:spLocks noChangeShapeType="1"/>
          </p:cNvSpPr>
          <p:nvPr/>
        </p:nvSpPr>
        <p:spPr bwMode="auto">
          <a:xfrm>
            <a:off x="5338763" y="2085975"/>
            <a:ext cx="455612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0175" name="Text Box 15"/>
          <p:cNvSpPr txBox="1">
            <a:spLocks noChangeArrowheads="1"/>
          </p:cNvSpPr>
          <p:nvPr/>
        </p:nvSpPr>
        <p:spPr bwMode="auto">
          <a:xfrm>
            <a:off x="5364163" y="1763713"/>
            <a:ext cx="366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/>
              <a:t>u</a:t>
            </a:r>
            <a:r>
              <a:rPr lang="en-US" sz="1600" i="1" baseline="-25000"/>
              <a:t>s</a:t>
            </a:r>
          </a:p>
        </p:txBody>
      </p:sp>
      <p:sp>
        <p:nvSpPr>
          <p:cNvPr id="220176" name="Line 39"/>
          <p:cNvSpPr>
            <a:spLocks noChangeShapeType="1"/>
          </p:cNvSpPr>
          <p:nvPr/>
        </p:nvSpPr>
        <p:spPr bwMode="auto">
          <a:xfrm>
            <a:off x="5089525" y="2713038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0177" name="Line 40"/>
          <p:cNvSpPr>
            <a:spLocks noChangeShapeType="1"/>
          </p:cNvSpPr>
          <p:nvPr/>
        </p:nvSpPr>
        <p:spPr bwMode="auto">
          <a:xfrm flipH="1">
            <a:off x="5119688" y="2814638"/>
            <a:ext cx="566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0178" name="Text Box 44"/>
          <p:cNvSpPr txBox="1">
            <a:spLocks noChangeArrowheads="1"/>
          </p:cNvSpPr>
          <p:nvPr/>
        </p:nvSpPr>
        <p:spPr bwMode="auto">
          <a:xfrm>
            <a:off x="6183313" y="2460625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20179" name="AutoShape 327"/>
          <p:cNvSpPr>
            <a:spLocks noChangeArrowheads="1"/>
          </p:cNvSpPr>
          <p:nvPr/>
        </p:nvSpPr>
        <p:spPr bwMode="auto">
          <a:xfrm>
            <a:off x="4740275" y="1562100"/>
            <a:ext cx="334963" cy="401638"/>
          </a:xfrm>
          <a:prstGeom prst="can">
            <a:avLst>
              <a:gd name="adj" fmla="val 24242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800">
              <a:cs typeface="Arial" pitchFamily="34" charset="0"/>
            </a:endParaRPr>
          </a:p>
        </p:txBody>
      </p:sp>
      <p:sp>
        <p:nvSpPr>
          <p:cNvPr id="220180" name="Line 22"/>
          <p:cNvSpPr>
            <a:spLocks noChangeShapeType="1"/>
          </p:cNvSpPr>
          <p:nvPr/>
        </p:nvSpPr>
        <p:spPr bwMode="auto">
          <a:xfrm flipV="1">
            <a:off x="7000875" y="1819275"/>
            <a:ext cx="180975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181" name="Line 23"/>
          <p:cNvSpPr>
            <a:spLocks noChangeShapeType="1"/>
          </p:cNvSpPr>
          <p:nvPr/>
        </p:nvSpPr>
        <p:spPr bwMode="auto">
          <a:xfrm flipH="1">
            <a:off x="7078663" y="1825625"/>
            <a:ext cx="187325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182" name="Line 22"/>
          <p:cNvSpPr>
            <a:spLocks noChangeShapeType="1"/>
          </p:cNvSpPr>
          <p:nvPr/>
        </p:nvSpPr>
        <p:spPr bwMode="auto">
          <a:xfrm flipV="1">
            <a:off x="6416675" y="1736725"/>
            <a:ext cx="179388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183" name="Line 23"/>
          <p:cNvSpPr>
            <a:spLocks noChangeShapeType="1"/>
          </p:cNvSpPr>
          <p:nvPr/>
        </p:nvSpPr>
        <p:spPr bwMode="auto">
          <a:xfrm flipH="1">
            <a:off x="6492875" y="1743075"/>
            <a:ext cx="185738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184" name="Line 138"/>
          <p:cNvSpPr>
            <a:spLocks noChangeShapeType="1"/>
          </p:cNvSpPr>
          <p:nvPr/>
        </p:nvSpPr>
        <p:spPr bwMode="auto">
          <a:xfrm>
            <a:off x="7723188" y="2579688"/>
            <a:ext cx="658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0185" name="Line 139"/>
          <p:cNvSpPr>
            <a:spLocks noChangeShapeType="1"/>
          </p:cNvSpPr>
          <p:nvPr/>
        </p:nvSpPr>
        <p:spPr bwMode="auto">
          <a:xfrm>
            <a:off x="7726363" y="2682875"/>
            <a:ext cx="66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186" name="Text Box 41"/>
          <p:cNvSpPr txBox="1">
            <a:spLocks noChangeArrowheads="1"/>
          </p:cNvSpPr>
          <p:nvPr/>
        </p:nvSpPr>
        <p:spPr bwMode="auto">
          <a:xfrm>
            <a:off x="7813675" y="2146300"/>
            <a:ext cx="450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/>
              <a:t>d</a:t>
            </a:r>
            <a:r>
              <a:rPr lang="en-US" sz="1600" i="1" baseline="-25000"/>
              <a:t>i</a:t>
            </a:r>
          </a:p>
        </p:txBody>
      </p:sp>
      <p:sp>
        <p:nvSpPr>
          <p:cNvPr id="220187" name="Text Box 41"/>
          <p:cNvSpPr txBox="1">
            <a:spLocks noChangeArrowheads="1"/>
          </p:cNvSpPr>
          <p:nvPr/>
        </p:nvSpPr>
        <p:spPr bwMode="auto">
          <a:xfrm>
            <a:off x="7829550" y="2663825"/>
            <a:ext cx="506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/>
              <a:t>u</a:t>
            </a:r>
            <a:r>
              <a:rPr lang="en-US" sz="1600" i="1" baseline="-25000"/>
              <a:t>i</a:t>
            </a:r>
          </a:p>
        </p:txBody>
      </p:sp>
      <p:sp>
        <p:nvSpPr>
          <p:cNvPr id="220188" name="Text Box 47"/>
          <p:cNvSpPr txBox="1">
            <a:spLocks noChangeArrowheads="1"/>
          </p:cNvSpPr>
          <p:nvPr/>
        </p:nvSpPr>
        <p:spPr bwMode="auto">
          <a:xfrm>
            <a:off x="4498975" y="1616075"/>
            <a:ext cx="7905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i="1"/>
              <a:t>F</a:t>
            </a:r>
            <a:endParaRPr lang="en-US" sz="1400" i="1" baseline="-25000"/>
          </a:p>
        </p:txBody>
      </p:sp>
      <p:grpSp>
        <p:nvGrpSpPr>
          <p:cNvPr id="220189" name="Group 143"/>
          <p:cNvGrpSpPr>
            <a:grpSpLocks/>
          </p:cNvGrpSpPr>
          <p:nvPr/>
        </p:nvGrpSpPr>
        <p:grpSpPr bwMode="auto">
          <a:xfrm>
            <a:off x="5114925" y="1690688"/>
            <a:ext cx="292100" cy="517525"/>
            <a:chOff x="4140" y="429"/>
            <a:chExt cx="1425" cy="2396"/>
          </a:xfrm>
        </p:grpSpPr>
        <p:sp>
          <p:nvSpPr>
            <p:cNvPr id="220202" name="Freeform 1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3" name="Rectangle 14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04" name="Freeform 1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5" name="Freeform 1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06" name="Rectangle 148"/>
            <p:cNvSpPr>
              <a:spLocks noChangeArrowheads="1"/>
            </p:cNvSpPr>
            <p:nvPr/>
          </p:nvSpPr>
          <p:spPr bwMode="auto">
            <a:xfrm>
              <a:off x="4210" y="694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0207" name="Group 1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20232" name="AutoShape 150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5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33" name="AutoShape 151"/>
              <p:cNvSpPr>
                <a:spLocks noChangeArrowheads="1"/>
              </p:cNvSpPr>
              <p:nvPr/>
            </p:nvSpPr>
            <p:spPr bwMode="auto">
              <a:xfrm>
                <a:off x="637" y="2585"/>
                <a:ext cx="68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0208" name="Rectangle 152"/>
            <p:cNvSpPr>
              <a:spLocks noChangeArrowheads="1"/>
            </p:cNvSpPr>
            <p:nvPr/>
          </p:nvSpPr>
          <p:spPr bwMode="auto">
            <a:xfrm>
              <a:off x="4225" y="1017"/>
              <a:ext cx="596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0209" name="Group 1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20230" name="AutoShape 154"/>
              <p:cNvSpPr>
                <a:spLocks noChangeArrowheads="1"/>
              </p:cNvSpPr>
              <p:nvPr/>
            </p:nvSpPr>
            <p:spPr bwMode="auto">
              <a:xfrm>
                <a:off x="610" y="2569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31" name="AutoShape 15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0210" name="Rectangle 156"/>
            <p:cNvSpPr>
              <a:spLocks noChangeArrowheads="1"/>
            </p:cNvSpPr>
            <p:nvPr/>
          </p:nvSpPr>
          <p:spPr bwMode="auto">
            <a:xfrm>
              <a:off x="4217" y="1355"/>
              <a:ext cx="596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11" name="Rectangle 157"/>
            <p:cNvSpPr>
              <a:spLocks noChangeArrowheads="1"/>
            </p:cNvSpPr>
            <p:nvPr/>
          </p:nvSpPr>
          <p:spPr bwMode="auto">
            <a:xfrm>
              <a:off x="4225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0212" name="Group 1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0228" name="AutoShape 159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4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29" name="AutoShape 160"/>
              <p:cNvSpPr>
                <a:spLocks noChangeArrowheads="1"/>
              </p:cNvSpPr>
              <p:nvPr/>
            </p:nvSpPr>
            <p:spPr bwMode="auto">
              <a:xfrm>
                <a:off x="635" y="2582"/>
                <a:ext cx="685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0213" name="Freeform 1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0214" name="Group 1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0226" name="AutoShape 163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227" name="AutoShape 164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0215" name="Rectangle 165"/>
            <p:cNvSpPr>
              <a:spLocks noChangeArrowheads="1"/>
            </p:cNvSpPr>
            <p:nvPr/>
          </p:nvSpPr>
          <p:spPr bwMode="auto">
            <a:xfrm>
              <a:off x="5247" y="429"/>
              <a:ext cx="70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16" name="Freeform 1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17" name="Freeform 1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18" name="Oval 168"/>
            <p:cNvSpPr>
              <a:spLocks noChangeArrowheads="1"/>
            </p:cNvSpPr>
            <p:nvPr/>
          </p:nvSpPr>
          <p:spPr bwMode="auto">
            <a:xfrm>
              <a:off x="5519" y="2612"/>
              <a:ext cx="46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19" name="Freeform 1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20" name="AutoShape 170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21" name="AutoShape 171"/>
            <p:cNvSpPr>
              <a:spLocks noChangeArrowheads="1"/>
            </p:cNvSpPr>
            <p:nvPr/>
          </p:nvSpPr>
          <p:spPr bwMode="auto">
            <a:xfrm>
              <a:off x="4210" y="2707"/>
              <a:ext cx="1069" cy="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22" name="Oval 172"/>
            <p:cNvSpPr>
              <a:spLocks noChangeArrowheads="1"/>
            </p:cNvSpPr>
            <p:nvPr/>
          </p:nvSpPr>
          <p:spPr bwMode="auto">
            <a:xfrm>
              <a:off x="4310" y="2384"/>
              <a:ext cx="155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23" name="Oval 173"/>
            <p:cNvSpPr>
              <a:spLocks noChangeArrowheads="1"/>
            </p:cNvSpPr>
            <p:nvPr/>
          </p:nvSpPr>
          <p:spPr bwMode="auto">
            <a:xfrm>
              <a:off x="4489" y="2384"/>
              <a:ext cx="155" cy="1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20224" name="Oval 174"/>
            <p:cNvSpPr>
              <a:spLocks noChangeArrowheads="1"/>
            </p:cNvSpPr>
            <p:nvPr/>
          </p:nvSpPr>
          <p:spPr bwMode="auto">
            <a:xfrm>
              <a:off x="4659" y="2384"/>
              <a:ext cx="163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225" name="Rectangle 175"/>
            <p:cNvSpPr>
              <a:spLocks noChangeArrowheads="1"/>
            </p:cNvSpPr>
            <p:nvPr/>
          </p:nvSpPr>
          <p:spPr bwMode="auto">
            <a:xfrm>
              <a:off x="5062" y="1833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0190" name="Group 176"/>
          <p:cNvGrpSpPr>
            <a:grpSpLocks/>
          </p:cNvGrpSpPr>
          <p:nvPr/>
        </p:nvGrpSpPr>
        <p:grpSpPr bwMode="auto">
          <a:xfrm>
            <a:off x="4471988" y="2492375"/>
            <a:ext cx="620712" cy="512763"/>
            <a:chOff x="-44" y="1473"/>
            <a:chExt cx="981" cy="1105"/>
          </a:xfrm>
        </p:grpSpPr>
        <p:pic>
          <p:nvPicPr>
            <p:cNvPr id="220200" name="Picture 177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0201" name="Freeform 17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0191" name="Group 179"/>
          <p:cNvGrpSpPr>
            <a:grpSpLocks/>
          </p:cNvGrpSpPr>
          <p:nvPr/>
        </p:nvGrpSpPr>
        <p:grpSpPr bwMode="auto">
          <a:xfrm>
            <a:off x="6300788" y="1284288"/>
            <a:ext cx="620712" cy="512762"/>
            <a:chOff x="-44" y="1473"/>
            <a:chExt cx="981" cy="1105"/>
          </a:xfrm>
        </p:grpSpPr>
        <p:pic>
          <p:nvPicPr>
            <p:cNvPr id="220198" name="Picture 180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0199" name="Freeform 18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0192" name="Group 182"/>
          <p:cNvGrpSpPr>
            <a:grpSpLocks/>
          </p:cNvGrpSpPr>
          <p:nvPr/>
        </p:nvGrpSpPr>
        <p:grpSpPr bwMode="auto">
          <a:xfrm>
            <a:off x="6910388" y="1360488"/>
            <a:ext cx="620712" cy="512762"/>
            <a:chOff x="-44" y="1473"/>
            <a:chExt cx="981" cy="1105"/>
          </a:xfrm>
        </p:grpSpPr>
        <p:pic>
          <p:nvPicPr>
            <p:cNvPr id="220196" name="Picture 183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0197" name="Freeform 18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0193" name="Group 185"/>
          <p:cNvGrpSpPr>
            <a:grpSpLocks/>
          </p:cNvGrpSpPr>
          <p:nvPr/>
        </p:nvGrpSpPr>
        <p:grpSpPr bwMode="auto">
          <a:xfrm flipH="1">
            <a:off x="8369300" y="2362200"/>
            <a:ext cx="620713" cy="512763"/>
            <a:chOff x="-44" y="1473"/>
            <a:chExt cx="981" cy="1105"/>
          </a:xfrm>
        </p:grpSpPr>
        <p:pic>
          <p:nvPicPr>
            <p:cNvPr id="220194" name="Picture 186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0195" name="Freeform 18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3" grpId="0" animBg="1"/>
      <p:bldP spid="24581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2221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CD724E27-7541-4866-9668-20CB7CBE93FB}" type="slidenum">
              <a:rPr lang="en-US"/>
              <a:pPr/>
              <a:t>79</a:t>
            </a:fld>
            <a:endParaRPr lang="en-US"/>
          </a:p>
        </p:txBody>
      </p:sp>
      <p:sp>
        <p:nvSpPr>
          <p:cNvPr id="2222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61913"/>
            <a:ext cx="8520113" cy="1143000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File distribution time: P2P</a:t>
            </a:r>
          </a:p>
        </p:txBody>
      </p:sp>
      <p:sp>
        <p:nvSpPr>
          <p:cNvPr id="222212" name="Rectangle 47"/>
          <p:cNvSpPr>
            <a:spLocks noGrp="1" noChangeArrowheads="1"/>
          </p:cNvSpPr>
          <p:nvPr>
            <p:ph type="body" idx="4294967295"/>
          </p:nvPr>
        </p:nvSpPr>
        <p:spPr>
          <a:xfrm>
            <a:off x="322263" y="1252538"/>
            <a:ext cx="4100512" cy="2014537"/>
          </a:xfrm>
        </p:spPr>
        <p:txBody>
          <a:bodyPr/>
          <a:lstStyle/>
          <a:p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server transmission: </a:t>
            </a:r>
            <a:r>
              <a:rPr lang="en-US" sz="2400" smtClean="0">
                <a:ea typeface="ＭＳ Ｐゴシック" pitchFamily="34" charset="-128"/>
              </a:rPr>
              <a:t>must</a:t>
            </a:r>
            <a:r>
              <a:rPr lang="en-US" sz="2400" i="1" smtClean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upload at least one</a:t>
            </a:r>
            <a:r>
              <a:rPr lang="en-US" sz="2400" i="1" smtClean="0"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copy</a:t>
            </a:r>
            <a:endParaRPr lang="en-US" sz="2600" smtClean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  <a:buSzPct val="85000"/>
            </a:pPr>
            <a:r>
              <a:rPr lang="en-US" sz="2000" smtClean="0">
                <a:ea typeface="ＭＳ Ｐゴシック" pitchFamily="34" charset="-128"/>
              </a:rPr>
              <a:t>time to send one copy: </a:t>
            </a:r>
            <a:r>
              <a:rPr lang="en-US" sz="2000" i="1" smtClean="0">
                <a:ea typeface="ＭＳ Ｐゴシック" pitchFamily="34" charset="-128"/>
              </a:rPr>
              <a:t>F/u</a:t>
            </a:r>
            <a:r>
              <a:rPr lang="en-US" sz="2000" i="1" baseline="-25000" smtClean="0">
                <a:ea typeface="ＭＳ Ｐゴシック" pitchFamily="34" charset="-128"/>
              </a:rPr>
              <a:t>s </a:t>
            </a:r>
            <a:endParaRPr lang="en-US" sz="2000" smtClean="0">
              <a:ea typeface="ＭＳ Ｐゴシック" pitchFamily="34" charset="-128"/>
            </a:endParaRPr>
          </a:p>
        </p:txBody>
      </p:sp>
      <p:sp>
        <p:nvSpPr>
          <p:cNvPr id="222213" name="Text Box 51"/>
          <p:cNvSpPr txBox="1">
            <a:spLocks noChangeArrowheads="1"/>
          </p:cNvSpPr>
          <p:nvPr/>
        </p:nvSpPr>
        <p:spPr bwMode="auto">
          <a:xfrm>
            <a:off x="331788" y="4464050"/>
            <a:ext cx="24098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lnSpc>
                <a:spcPct val="80000"/>
              </a:lnSpc>
            </a:pPr>
            <a:r>
              <a:rPr lang="en-US" i="1"/>
              <a:t>time to  distribute F </a:t>
            </a:r>
          </a:p>
          <a:p>
            <a:pPr marL="342900" indent="-342900" algn="r">
              <a:lnSpc>
                <a:spcPct val="80000"/>
              </a:lnSpc>
            </a:pPr>
            <a:r>
              <a:rPr lang="en-US" i="1"/>
              <a:t>to N clients using </a:t>
            </a:r>
          </a:p>
          <a:p>
            <a:pPr marL="342900" indent="-342900" algn="r">
              <a:lnSpc>
                <a:spcPct val="80000"/>
              </a:lnSpc>
            </a:pPr>
            <a:r>
              <a:rPr lang="en-US" i="1"/>
              <a:t>P2P approach</a:t>
            </a:r>
            <a:r>
              <a:rPr lang="en-US" sz="2400">
                <a:latin typeface="Comic Sans MS" pitchFamily="66" charset="0"/>
              </a:rPr>
              <a:t> </a:t>
            </a:r>
            <a:endParaRPr lang="en-US" sz="2800">
              <a:latin typeface="Comic Sans MS" pitchFamily="66" charset="0"/>
            </a:endParaRPr>
          </a:p>
        </p:txBody>
      </p:sp>
      <p:sp>
        <p:nvSpPr>
          <p:cNvPr id="222214" name="Rectangle 55"/>
          <p:cNvSpPr>
            <a:spLocks noChangeArrowheads="1"/>
          </p:cNvSpPr>
          <p:nvPr/>
        </p:nvSpPr>
        <p:spPr bwMode="auto">
          <a:xfrm>
            <a:off x="217488" y="4371975"/>
            <a:ext cx="8726487" cy="12350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Comic Sans MS" pitchFamily="66" charset="0"/>
            </a:endParaRPr>
          </a:p>
        </p:txBody>
      </p:sp>
      <p:pic>
        <p:nvPicPr>
          <p:cNvPr id="222215" name="Picture 8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857250"/>
            <a:ext cx="49387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6" name="Freeform 4"/>
          <p:cNvSpPr>
            <a:spLocks/>
          </p:cNvSpPr>
          <p:nvPr/>
        </p:nvSpPr>
        <p:spPr bwMode="auto">
          <a:xfrm>
            <a:off x="5600700" y="2111375"/>
            <a:ext cx="2136775" cy="1209675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17" name="Line 14"/>
          <p:cNvSpPr>
            <a:spLocks noChangeShapeType="1"/>
          </p:cNvSpPr>
          <p:nvPr/>
        </p:nvSpPr>
        <p:spPr bwMode="auto">
          <a:xfrm>
            <a:off x="5338763" y="2085975"/>
            <a:ext cx="455612" cy="21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218" name="Text Box 15"/>
          <p:cNvSpPr txBox="1">
            <a:spLocks noChangeArrowheads="1"/>
          </p:cNvSpPr>
          <p:nvPr/>
        </p:nvSpPr>
        <p:spPr bwMode="auto">
          <a:xfrm>
            <a:off x="5364163" y="1763713"/>
            <a:ext cx="366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/>
              <a:t>u</a:t>
            </a:r>
            <a:r>
              <a:rPr lang="en-US" sz="1600" i="1" baseline="-25000"/>
              <a:t>s</a:t>
            </a:r>
          </a:p>
        </p:txBody>
      </p:sp>
      <p:sp>
        <p:nvSpPr>
          <p:cNvPr id="222219" name="Line 39"/>
          <p:cNvSpPr>
            <a:spLocks noChangeShapeType="1"/>
          </p:cNvSpPr>
          <p:nvPr/>
        </p:nvSpPr>
        <p:spPr bwMode="auto">
          <a:xfrm>
            <a:off x="5089525" y="2713038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220" name="Line 40"/>
          <p:cNvSpPr>
            <a:spLocks noChangeShapeType="1"/>
          </p:cNvSpPr>
          <p:nvPr/>
        </p:nvSpPr>
        <p:spPr bwMode="auto">
          <a:xfrm flipH="1">
            <a:off x="5119688" y="2814638"/>
            <a:ext cx="566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221" name="Text Box 44"/>
          <p:cNvSpPr txBox="1">
            <a:spLocks noChangeArrowheads="1"/>
          </p:cNvSpPr>
          <p:nvPr/>
        </p:nvSpPr>
        <p:spPr bwMode="auto">
          <a:xfrm>
            <a:off x="6183313" y="2460625"/>
            <a:ext cx="895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22222" name="AutoShape 327"/>
          <p:cNvSpPr>
            <a:spLocks noChangeArrowheads="1"/>
          </p:cNvSpPr>
          <p:nvPr/>
        </p:nvSpPr>
        <p:spPr bwMode="auto">
          <a:xfrm>
            <a:off x="4740275" y="1562100"/>
            <a:ext cx="334963" cy="401638"/>
          </a:xfrm>
          <a:prstGeom prst="can">
            <a:avLst>
              <a:gd name="adj" fmla="val 24242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800">
              <a:cs typeface="Arial" pitchFamily="34" charset="0"/>
            </a:endParaRPr>
          </a:p>
        </p:txBody>
      </p:sp>
      <p:sp>
        <p:nvSpPr>
          <p:cNvPr id="222223" name="Line 22"/>
          <p:cNvSpPr>
            <a:spLocks noChangeShapeType="1"/>
          </p:cNvSpPr>
          <p:nvPr/>
        </p:nvSpPr>
        <p:spPr bwMode="auto">
          <a:xfrm flipV="1">
            <a:off x="7000875" y="1819275"/>
            <a:ext cx="180975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24" name="Line 23"/>
          <p:cNvSpPr>
            <a:spLocks noChangeShapeType="1"/>
          </p:cNvSpPr>
          <p:nvPr/>
        </p:nvSpPr>
        <p:spPr bwMode="auto">
          <a:xfrm flipH="1">
            <a:off x="7078663" y="1825625"/>
            <a:ext cx="187325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25" name="Line 22"/>
          <p:cNvSpPr>
            <a:spLocks noChangeShapeType="1"/>
          </p:cNvSpPr>
          <p:nvPr/>
        </p:nvSpPr>
        <p:spPr bwMode="auto">
          <a:xfrm flipV="1">
            <a:off x="6416675" y="1736725"/>
            <a:ext cx="179388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26" name="Line 23"/>
          <p:cNvSpPr>
            <a:spLocks noChangeShapeType="1"/>
          </p:cNvSpPr>
          <p:nvPr/>
        </p:nvSpPr>
        <p:spPr bwMode="auto">
          <a:xfrm flipH="1">
            <a:off x="6492875" y="1743075"/>
            <a:ext cx="185738" cy="534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27" name="Line 26"/>
          <p:cNvSpPr>
            <a:spLocks noChangeShapeType="1"/>
          </p:cNvSpPr>
          <p:nvPr/>
        </p:nvSpPr>
        <p:spPr bwMode="auto">
          <a:xfrm>
            <a:off x="7723188" y="2579688"/>
            <a:ext cx="658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228" name="Line 27"/>
          <p:cNvSpPr>
            <a:spLocks noChangeShapeType="1"/>
          </p:cNvSpPr>
          <p:nvPr/>
        </p:nvSpPr>
        <p:spPr bwMode="auto">
          <a:xfrm>
            <a:off x="7726363" y="2682875"/>
            <a:ext cx="66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29" name="Text Box 41"/>
          <p:cNvSpPr txBox="1">
            <a:spLocks noChangeArrowheads="1"/>
          </p:cNvSpPr>
          <p:nvPr/>
        </p:nvSpPr>
        <p:spPr bwMode="auto">
          <a:xfrm>
            <a:off x="7813675" y="2146300"/>
            <a:ext cx="450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/>
              <a:t>d</a:t>
            </a:r>
            <a:r>
              <a:rPr lang="en-US" sz="1600" i="1" baseline="-25000"/>
              <a:t>i</a:t>
            </a:r>
          </a:p>
        </p:txBody>
      </p:sp>
      <p:sp>
        <p:nvSpPr>
          <p:cNvPr id="222230" name="Text Box 41"/>
          <p:cNvSpPr txBox="1">
            <a:spLocks noChangeArrowheads="1"/>
          </p:cNvSpPr>
          <p:nvPr/>
        </p:nvSpPr>
        <p:spPr bwMode="auto">
          <a:xfrm>
            <a:off x="7829550" y="2663825"/>
            <a:ext cx="506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i="1"/>
              <a:t>u</a:t>
            </a:r>
            <a:r>
              <a:rPr lang="en-US" sz="1600" i="1" baseline="-25000"/>
              <a:t>i</a:t>
            </a:r>
          </a:p>
        </p:txBody>
      </p:sp>
      <p:sp>
        <p:nvSpPr>
          <p:cNvPr id="222231" name="Text Box 47"/>
          <p:cNvSpPr txBox="1">
            <a:spLocks noChangeArrowheads="1"/>
          </p:cNvSpPr>
          <p:nvPr/>
        </p:nvSpPr>
        <p:spPr bwMode="auto">
          <a:xfrm>
            <a:off x="4498975" y="1616075"/>
            <a:ext cx="7905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400" i="1"/>
              <a:t>F</a:t>
            </a:r>
            <a:endParaRPr lang="en-US" sz="1400" i="1" baseline="-25000"/>
          </a:p>
        </p:txBody>
      </p:sp>
      <p:sp>
        <p:nvSpPr>
          <p:cNvPr id="222232" name="Text Box 31"/>
          <p:cNvSpPr txBox="1">
            <a:spLocks noChangeArrowheads="1"/>
          </p:cNvSpPr>
          <p:nvPr/>
        </p:nvSpPr>
        <p:spPr bwMode="auto">
          <a:xfrm>
            <a:off x="2698750" y="4657725"/>
            <a:ext cx="6134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800" i="1"/>
              <a:t> D</a:t>
            </a:r>
            <a:r>
              <a:rPr lang="en-US" sz="2800" i="1" baseline="-25000"/>
              <a:t>P2P</a:t>
            </a:r>
            <a:r>
              <a:rPr lang="en-US" sz="2800" i="1"/>
              <a:t> &gt; max{F/u</a:t>
            </a:r>
            <a:r>
              <a:rPr lang="en-US" sz="2800" i="1" baseline="-25000"/>
              <a:t>s,</a:t>
            </a:r>
            <a:r>
              <a:rPr lang="en-US" sz="2800" i="1"/>
              <a:t>,F/d</a:t>
            </a:r>
            <a:r>
              <a:rPr lang="en-US" sz="2800" i="1" baseline="-25000"/>
              <a:t>min,</a:t>
            </a:r>
            <a:r>
              <a:rPr lang="en-US" sz="2800" i="1"/>
              <a:t>,NF/(</a:t>
            </a:r>
            <a:r>
              <a:rPr lang="en-US" sz="2400"/>
              <a:t>u</a:t>
            </a:r>
            <a:r>
              <a:rPr lang="en-US" sz="2400" baseline="-25000"/>
              <a:t>s</a:t>
            </a:r>
            <a:r>
              <a:rPr lang="en-US" sz="2400"/>
              <a:t> + </a:t>
            </a:r>
            <a:r>
              <a:rPr lang="en-US" sz="2800">
                <a:latin typeface="Symbol" pitchFamily="18" charset="2"/>
              </a:rPr>
              <a:t>S</a:t>
            </a:r>
            <a:r>
              <a:rPr lang="en-US" sz="2400"/>
              <a:t>u</a:t>
            </a:r>
            <a:r>
              <a:rPr lang="en-US" sz="2400" baseline="-25000"/>
              <a:t>i</a:t>
            </a:r>
            <a:r>
              <a:rPr lang="en-US" sz="2800"/>
              <a:t>)</a:t>
            </a:r>
            <a:r>
              <a:rPr lang="en-US" sz="2800" i="1"/>
              <a:t>}</a:t>
            </a:r>
            <a:r>
              <a:rPr lang="en-US" sz="2800" i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222233" name="Rectangle 47"/>
          <p:cNvSpPr>
            <a:spLocks noChangeArrowheads="1"/>
          </p:cNvSpPr>
          <p:nvPr/>
        </p:nvSpPr>
        <p:spPr bwMode="auto">
          <a:xfrm>
            <a:off x="333375" y="2309813"/>
            <a:ext cx="4316413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client: </a:t>
            </a:r>
            <a:r>
              <a:rPr lang="en-US" sz="2400">
                <a:latin typeface="Gill Sans MT" pitchFamily="34" charset="0"/>
              </a:rPr>
              <a:t>each client must download file copy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min client download time: F/d</a:t>
            </a:r>
            <a:r>
              <a:rPr lang="en-US" baseline="-25000">
                <a:latin typeface="Gill Sans MT" pitchFamily="34" charset="0"/>
              </a:rPr>
              <a:t>min</a:t>
            </a: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 </a:t>
            </a:r>
            <a:endParaRPr lang="en-US">
              <a:latin typeface="Gill Sans MT" pitchFamily="34" charset="0"/>
            </a:endParaRPr>
          </a:p>
        </p:txBody>
      </p:sp>
      <p:sp>
        <p:nvSpPr>
          <p:cNvPr id="222234" name="Line 33"/>
          <p:cNvSpPr>
            <a:spLocks noChangeShapeType="1"/>
          </p:cNvSpPr>
          <p:nvPr/>
        </p:nvSpPr>
        <p:spPr bwMode="auto">
          <a:xfrm>
            <a:off x="3732213" y="5124450"/>
            <a:ext cx="174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35" name="Rectangle 47"/>
          <p:cNvSpPr>
            <a:spLocks noChangeArrowheads="1"/>
          </p:cNvSpPr>
          <p:nvPr/>
        </p:nvSpPr>
        <p:spPr bwMode="auto">
          <a:xfrm>
            <a:off x="307975" y="3343275"/>
            <a:ext cx="671195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clients: </a:t>
            </a:r>
            <a:r>
              <a:rPr lang="en-US" sz="2400">
                <a:latin typeface="Gill Sans MT" pitchFamily="34" charset="0"/>
              </a:rPr>
              <a:t>as aggregate must download </a:t>
            </a:r>
            <a:r>
              <a:rPr lang="en-US" sz="2400" i="1">
                <a:latin typeface="Gill Sans MT" pitchFamily="34" charset="0"/>
              </a:rPr>
              <a:t>NF</a:t>
            </a:r>
            <a:r>
              <a:rPr lang="en-US" sz="2400">
                <a:latin typeface="Gill Sans MT" pitchFamily="34" charset="0"/>
              </a:rPr>
              <a:t> bits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max upload rate (limting max download rate) is u</a:t>
            </a:r>
            <a:r>
              <a:rPr lang="en-US" baseline="-25000">
                <a:latin typeface="Gill Sans MT" pitchFamily="34" charset="0"/>
              </a:rPr>
              <a:t>s</a:t>
            </a:r>
            <a:r>
              <a:rPr lang="en-US">
                <a:latin typeface="Gill Sans MT" pitchFamily="34" charset="0"/>
              </a:rPr>
              <a:t> + </a:t>
            </a:r>
            <a:r>
              <a:rPr lang="en-US" sz="2400">
                <a:latin typeface="Symbol" pitchFamily="18" charset="2"/>
              </a:rPr>
              <a:t>S</a:t>
            </a:r>
            <a:r>
              <a:rPr lang="en-US">
                <a:latin typeface="Gill Sans MT" pitchFamily="34" charset="0"/>
              </a:rPr>
              <a:t>u</a:t>
            </a:r>
            <a:r>
              <a:rPr lang="en-US" baseline="-25000">
                <a:latin typeface="Gill Sans MT" pitchFamily="34" charset="0"/>
              </a:rPr>
              <a:t>i</a:t>
            </a:r>
          </a:p>
        </p:txBody>
      </p:sp>
      <p:sp>
        <p:nvSpPr>
          <p:cNvPr id="245813" name="Line 53"/>
          <p:cNvSpPr>
            <a:spLocks noChangeShapeType="1"/>
          </p:cNvSpPr>
          <p:nvPr/>
        </p:nvSpPr>
        <p:spPr bwMode="auto">
          <a:xfrm flipV="1">
            <a:off x="7650163" y="5137150"/>
            <a:ext cx="573087" cy="9493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4" name="Text Box 54"/>
          <p:cNvSpPr txBox="1">
            <a:spLocks noChangeArrowheads="1"/>
          </p:cNvSpPr>
          <p:nvPr/>
        </p:nvSpPr>
        <p:spPr bwMode="auto">
          <a:xfrm>
            <a:off x="1827213" y="6069013"/>
            <a:ext cx="6529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/>
              <a:t>… but so does this, as each peer brings service capacity</a:t>
            </a:r>
          </a:p>
        </p:txBody>
      </p:sp>
      <p:sp>
        <p:nvSpPr>
          <p:cNvPr id="2" name="Line 53"/>
          <p:cNvSpPr>
            <a:spLocks noChangeShapeType="1"/>
          </p:cNvSpPr>
          <p:nvPr/>
        </p:nvSpPr>
        <p:spPr bwMode="auto">
          <a:xfrm flipV="1">
            <a:off x="6365875" y="5092700"/>
            <a:ext cx="430213" cy="6921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Box 54"/>
          <p:cNvSpPr txBox="1">
            <a:spLocks noChangeArrowheads="1"/>
          </p:cNvSpPr>
          <p:nvPr/>
        </p:nvSpPr>
        <p:spPr bwMode="auto">
          <a:xfrm>
            <a:off x="3941763" y="5756275"/>
            <a:ext cx="299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/>
              <a:t>increases linearly in </a:t>
            </a:r>
            <a:r>
              <a:rPr lang="en-US" i="1"/>
              <a:t>N</a:t>
            </a:r>
            <a:r>
              <a:rPr lang="en-US"/>
              <a:t> …</a:t>
            </a:r>
          </a:p>
        </p:txBody>
      </p:sp>
      <p:grpSp>
        <p:nvGrpSpPr>
          <p:cNvPr id="222240" name="Group 41"/>
          <p:cNvGrpSpPr>
            <a:grpSpLocks/>
          </p:cNvGrpSpPr>
          <p:nvPr/>
        </p:nvGrpSpPr>
        <p:grpSpPr bwMode="auto">
          <a:xfrm>
            <a:off x="5114925" y="1690688"/>
            <a:ext cx="292100" cy="517525"/>
            <a:chOff x="4140" y="429"/>
            <a:chExt cx="1425" cy="2396"/>
          </a:xfrm>
        </p:grpSpPr>
        <p:sp>
          <p:nvSpPr>
            <p:cNvPr id="222253" name="Freeform 4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4" name="Rectangle 43"/>
            <p:cNvSpPr>
              <a:spLocks noChangeArrowheads="1"/>
            </p:cNvSpPr>
            <p:nvPr/>
          </p:nvSpPr>
          <p:spPr bwMode="auto">
            <a:xfrm>
              <a:off x="4210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55" name="Freeform 4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6" name="Freeform 4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57" name="Rectangle 46"/>
            <p:cNvSpPr>
              <a:spLocks noChangeArrowheads="1"/>
            </p:cNvSpPr>
            <p:nvPr/>
          </p:nvSpPr>
          <p:spPr bwMode="auto">
            <a:xfrm>
              <a:off x="4210" y="694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258" name="Group 4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22283" name="AutoShape 48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5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284" name="AutoShape 49"/>
              <p:cNvSpPr>
                <a:spLocks noChangeArrowheads="1"/>
              </p:cNvSpPr>
              <p:nvPr/>
            </p:nvSpPr>
            <p:spPr bwMode="auto">
              <a:xfrm>
                <a:off x="637" y="2585"/>
                <a:ext cx="68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2259" name="Rectangle 50"/>
            <p:cNvSpPr>
              <a:spLocks noChangeArrowheads="1"/>
            </p:cNvSpPr>
            <p:nvPr/>
          </p:nvSpPr>
          <p:spPr bwMode="auto">
            <a:xfrm>
              <a:off x="4225" y="1017"/>
              <a:ext cx="596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260" name="Group 5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22281" name="AutoShape 52"/>
              <p:cNvSpPr>
                <a:spLocks noChangeArrowheads="1"/>
              </p:cNvSpPr>
              <p:nvPr/>
            </p:nvSpPr>
            <p:spPr bwMode="auto">
              <a:xfrm>
                <a:off x="610" y="2569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282" name="AutoShape 5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2261" name="Rectangle 54"/>
            <p:cNvSpPr>
              <a:spLocks noChangeArrowheads="1"/>
            </p:cNvSpPr>
            <p:nvPr/>
          </p:nvSpPr>
          <p:spPr bwMode="auto">
            <a:xfrm>
              <a:off x="4217" y="1355"/>
              <a:ext cx="596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62" name="Rectangle 55"/>
            <p:cNvSpPr>
              <a:spLocks noChangeArrowheads="1"/>
            </p:cNvSpPr>
            <p:nvPr/>
          </p:nvSpPr>
          <p:spPr bwMode="auto">
            <a:xfrm>
              <a:off x="4225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263" name="Group 5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2279" name="AutoShape 5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4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280" name="AutoShape 58"/>
              <p:cNvSpPr>
                <a:spLocks noChangeArrowheads="1"/>
              </p:cNvSpPr>
              <p:nvPr/>
            </p:nvSpPr>
            <p:spPr bwMode="auto">
              <a:xfrm>
                <a:off x="635" y="2582"/>
                <a:ext cx="685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2264" name="Freeform 5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2265" name="Group 6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2277" name="AutoShape 61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278" name="AutoShape 62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2266" name="Rectangle 63"/>
            <p:cNvSpPr>
              <a:spLocks noChangeArrowheads="1"/>
            </p:cNvSpPr>
            <p:nvPr/>
          </p:nvSpPr>
          <p:spPr bwMode="auto">
            <a:xfrm>
              <a:off x="5247" y="429"/>
              <a:ext cx="70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67" name="Freeform 6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8" name="Freeform 6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69" name="Oval 66"/>
            <p:cNvSpPr>
              <a:spLocks noChangeArrowheads="1"/>
            </p:cNvSpPr>
            <p:nvPr/>
          </p:nvSpPr>
          <p:spPr bwMode="auto">
            <a:xfrm>
              <a:off x="5519" y="2612"/>
              <a:ext cx="46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70" name="Freeform 6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271" name="AutoShape 68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72" name="AutoShape 69"/>
            <p:cNvSpPr>
              <a:spLocks noChangeArrowheads="1"/>
            </p:cNvSpPr>
            <p:nvPr/>
          </p:nvSpPr>
          <p:spPr bwMode="auto">
            <a:xfrm>
              <a:off x="4210" y="2707"/>
              <a:ext cx="1069" cy="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73" name="Oval 70"/>
            <p:cNvSpPr>
              <a:spLocks noChangeArrowheads="1"/>
            </p:cNvSpPr>
            <p:nvPr/>
          </p:nvSpPr>
          <p:spPr bwMode="auto">
            <a:xfrm>
              <a:off x="4310" y="2384"/>
              <a:ext cx="155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74" name="Oval 71"/>
            <p:cNvSpPr>
              <a:spLocks noChangeArrowheads="1"/>
            </p:cNvSpPr>
            <p:nvPr/>
          </p:nvSpPr>
          <p:spPr bwMode="auto">
            <a:xfrm>
              <a:off x="4489" y="2384"/>
              <a:ext cx="155" cy="1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22275" name="Oval 72"/>
            <p:cNvSpPr>
              <a:spLocks noChangeArrowheads="1"/>
            </p:cNvSpPr>
            <p:nvPr/>
          </p:nvSpPr>
          <p:spPr bwMode="auto">
            <a:xfrm>
              <a:off x="4659" y="2384"/>
              <a:ext cx="163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76" name="Rectangle 73"/>
            <p:cNvSpPr>
              <a:spLocks noChangeArrowheads="1"/>
            </p:cNvSpPr>
            <p:nvPr/>
          </p:nvSpPr>
          <p:spPr bwMode="auto">
            <a:xfrm>
              <a:off x="5062" y="1833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2241" name="Group 74"/>
          <p:cNvGrpSpPr>
            <a:grpSpLocks/>
          </p:cNvGrpSpPr>
          <p:nvPr/>
        </p:nvGrpSpPr>
        <p:grpSpPr bwMode="auto">
          <a:xfrm flipH="1">
            <a:off x="8369300" y="2362200"/>
            <a:ext cx="620713" cy="512763"/>
            <a:chOff x="-44" y="1473"/>
            <a:chExt cx="981" cy="1105"/>
          </a:xfrm>
        </p:grpSpPr>
        <p:pic>
          <p:nvPicPr>
            <p:cNvPr id="222251" name="Picture 75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2252" name="Freeform 7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2242" name="Group 77"/>
          <p:cNvGrpSpPr>
            <a:grpSpLocks/>
          </p:cNvGrpSpPr>
          <p:nvPr/>
        </p:nvGrpSpPr>
        <p:grpSpPr bwMode="auto">
          <a:xfrm>
            <a:off x="6300788" y="1284288"/>
            <a:ext cx="620712" cy="512762"/>
            <a:chOff x="-44" y="1473"/>
            <a:chExt cx="981" cy="1105"/>
          </a:xfrm>
        </p:grpSpPr>
        <p:pic>
          <p:nvPicPr>
            <p:cNvPr id="222249" name="Picture 78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2250" name="Freeform 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2243" name="Group 80"/>
          <p:cNvGrpSpPr>
            <a:grpSpLocks/>
          </p:cNvGrpSpPr>
          <p:nvPr/>
        </p:nvGrpSpPr>
        <p:grpSpPr bwMode="auto">
          <a:xfrm>
            <a:off x="6910388" y="1360488"/>
            <a:ext cx="620712" cy="512762"/>
            <a:chOff x="-44" y="1473"/>
            <a:chExt cx="981" cy="1105"/>
          </a:xfrm>
        </p:grpSpPr>
        <p:pic>
          <p:nvPicPr>
            <p:cNvPr id="222247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2248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2244" name="Group 83"/>
          <p:cNvGrpSpPr>
            <a:grpSpLocks/>
          </p:cNvGrpSpPr>
          <p:nvPr/>
        </p:nvGrpSpPr>
        <p:grpSpPr bwMode="auto">
          <a:xfrm>
            <a:off x="4471988" y="2492375"/>
            <a:ext cx="620712" cy="512763"/>
            <a:chOff x="-44" y="1473"/>
            <a:chExt cx="981" cy="1105"/>
          </a:xfrm>
        </p:grpSpPr>
        <p:pic>
          <p:nvPicPr>
            <p:cNvPr id="222245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2246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3" grpId="0" animBg="1"/>
      <p:bldP spid="245814" grpId="0"/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7885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3FB8C646-3AA9-437F-8AB4-A56F4D7E99CB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78851" name="Group 566"/>
          <p:cNvGrpSpPr>
            <a:grpSpLocks/>
          </p:cNvGrpSpPr>
          <p:nvPr/>
        </p:nvGrpSpPr>
        <p:grpSpPr bwMode="auto">
          <a:xfrm>
            <a:off x="5202238" y="1546225"/>
            <a:ext cx="3540125" cy="4545013"/>
            <a:chOff x="3277" y="974"/>
            <a:chExt cx="2230" cy="2863"/>
          </a:xfrm>
        </p:grpSpPr>
        <p:sp>
          <p:nvSpPr>
            <p:cNvPr id="78859" name="Freeform 567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0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860" name="Group 568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79234" name="Rectangle 56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235" name="AutoShape 57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78861" name="Freeform 571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2" name="Line 572"/>
            <p:cNvSpPr>
              <a:spLocks noChangeShapeType="1"/>
            </p:cNvSpPr>
            <p:nvPr/>
          </p:nvSpPr>
          <p:spPr bwMode="auto">
            <a:xfrm rot="-5400000">
              <a:off x="4924" y="3316"/>
              <a:ext cx="284" cy="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3" name="Line 573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4" name="Line 574"/>
            <p:cNvSpPr>
              <a:spLocks noChangeShapeType="1"/>
            </p:cNvSpPr>
            <p:nvPr/>
          </p:nvSpPr>
          <p:spPr bwMode="auto">
            <a:xfrm rot="16200000" flipH="1">
              <a:off x="5113" y="3192"/>
              <a:ext cx="90" cy="5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65" name="Line 576"/>
            <p:cNvSpPr>
              <a:spLocks noChangeShapeType="1"/>
            </p:cNvSpPr>
            <p:nvPr/>
          </p:nvSpPr>
          <p:spPr bwMode="auto">
            <a:xfrm>
              <a:off x="3843" y="3009"/>
              <a:ext cx="99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6" name="Line 577"/>
            <p:cNvSpPr>
              <a:spLocks noChangeShapeType="1"/>
            </p:cNvSpPr>
            <p:nvPr/>
          </p:nvSpPr>
          <p:spPr bwMode="auto">
            <a:xfrm flipV="1">
              <a:off x="3680" y="3159"/>
              <a:ext cx="256" cy="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7" name="Line 580"/>
            <p:cNvSpPr>
              <a:spLocks noChangeShapeType="1"/>
            </p:cNvSpPr>
            <p:nvPr/>
          </p:nvSpPr>
          <p:spPr bwMode="auto">
            <a:xfrm flipH="1">
              <a:off x="3948" y="3204"/>
              <a:ext cx="90" cy="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8" name="Line 581"/>
            <p:cNvSpPr>
              <a:spLocks noChangeShapeType="1"/>
            </p:cNvSpPr>
            <p:nvPr/>
          </p:nvSpPr>
          <p:spPr bwMode="auto">
            <a:xfrm flipH="1" flipV="1">
              <a:off x="4146" y="3213"/>
              <a:ext cx="51" cy="1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Line 582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Line 584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1" name="Line 585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872" name="Group 586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79232" name="Picture 587" descr="access_point_stylized_smal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233" name="Picture 588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8873" name="Freeform 589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4" name="Freeform 590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5" name="Line 591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6" name="Line 592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7" name="Line 593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8" name="Line 594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9" name="Line 595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0" name="Line 596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1" name="Line 597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2" name="Line 598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3" name="Line 599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4" name="Line 600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5" name="Line 601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6" name="Line 602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7" name="Line 603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8" name="Line 604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89" name="Line 605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0" name="Line 606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91" name="Line 607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892" name="Group 608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79215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216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217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218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219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220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221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222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223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224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225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226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227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228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229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9230" name="Oval 624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9231" name="Picture 625" descr="cell_tower_radiation_gra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8893" name="Group 626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79206" name="Line 627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07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208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209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9210" name="Group 631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79213" name="Freeform 63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214" name="Freeform 63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211" name="Line 634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12" name="Line 635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894" name="Group 636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7919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19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20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9201" name="Group 64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204" name="Freeform 6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205" name="Freeform 6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202" name="Line 64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03" name="Line 64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895" name="Group 645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7919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19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19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9193" name="Group 64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96" name="Freeform 6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97" name="Freeform 6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194" name="Line 65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95" name="Line 65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896" name="Group 654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7918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18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18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9185" name="Group 65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88" name="Freeform 6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89" name="Freeform 6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186" name="Line 66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87" name="Line 66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897" name="Group 663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7917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17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17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9177" name="Group 66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80" name="Freeform 6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81" name="Freeform 6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178" name="Line 67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79" name="Line 67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898" name="Group 672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7916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16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16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9169" name="Group 67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72" name="Freeform 67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73" name="Freeform 67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170" name="Line 67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71" name="Line 68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899" name="Line 681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900" name="Group 682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7915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15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16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9161" name="Group 68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64" name="Freeform 68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65" name="Freeform 68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162" name="Line 68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63" name="Line 69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01" name="Group 691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915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15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15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9153" name="Group 69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56" name="Freeform 69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57" name="Freeform 69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154" name="Line 69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55" name="Line 69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02" name="Group 700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7914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14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14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9145" name="Group 70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48" name="Freeform 70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49" name="Freeform 70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146" name="Line 70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47" name="Line 70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03" name="Group 709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7913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13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13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9137" name="Group 71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40" name="Freeform 71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41" name="Freeform 71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138" name="Line 71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39" name="Line 71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04" name="Group 718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7912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12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12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9129" name="Group 72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32" name="Freeform 72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33" name="Freeform 72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130" name="Line 72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31" name="Line 72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05" name="Group 727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7911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11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7912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79121" name="Group 73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24" name="Freeform 73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25" name="Freeform 73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122" name="Line 73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23" name="Line 73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06" name="Group 736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79104" name="Group 737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79106" name="Freeform 738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07" name="Freeform 739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08" name="Freeform 740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09" name="Freeform 741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10" name="Freeform 742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11" name="Freeform 743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12" name="Freeform 744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13" name="Freeform 745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14" name="Freeform 746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15" name="Freeform 747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16" name="Freeform 748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17" name="Freeform 749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79105" name="Picture 750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8907" name="Group 751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79090" name="Group 752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79092" name="Freeform 753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93" name="Freeform 754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94" name="Freeform 755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95" name="Freeform 756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96" name="Freeform 757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97" name="Freeform 758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98" name="Freeform 759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99" name="Freeform 760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00" name="Freeform 761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01" name="Freeform 762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02" name="Freeform 763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03" name="Freeform 764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79091" name="Picture 765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8908" name="Line 766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8909" name="Group 767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79088" name="Picture 7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089" name="Freeform 7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8910" name="Group 770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79086" name="Picture 7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087" name="Freeform 7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8911" name="Group 773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79084" name="Picture 7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085" name="Freeform 7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8912" name="Group 776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79082" name="Picture 7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083" name="Freeform 7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78913" name="Picture 779" descr="car_icon_small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8914" name="Group 780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79080" name="Picture 781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081" name="Picture 782" descr="antenna_radiation_stylized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8915" name="Group 783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79048" name="Freeform 7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49" name="Rectangle 7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0" name="Freeform 7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51" name="Freeform 7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52" name="Rectangle 7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9053" name="Group 7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9078" name="AutoShape 7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79" name="AutoShape 7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054" name="Rectangle 7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9055" name="Group 7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9076" name="AutoShape 7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77" name="AutoShape 7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056" name="Rectangle 7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57" name="Rectangle 7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9058" name="Group 7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9074" name="AutoShape 7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75" name="AutoShape 8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059" name="Freeform 8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9060" name="Group 8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9072" name="AutoShape 8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73" name="AutoShape 8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061" name="Rectangle 8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62" name="Freeform 8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63" name="Freeform 8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64" name="Oval 8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65" name="Freeform 8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66" name="AutoShape 8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67" name="AutoShape 8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68" name="Oval 8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69" name="Oval 8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79070" name="Oval 8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71" name="Rectangle 8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916" name="Group 816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79016" name="Freeform 81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7" name="Rectangle 818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18" name="Freeform 81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9" name="Freeform 82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20" name="Rectangle 821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9021" name="Group 82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9046" name="AutoShape 823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47" name="AutoShape 824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022" name="Rectangle 825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9023" name="Group 82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9044" name="AutoShape 827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45" name="AutoShape 828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024" name="Rectangle 829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25" name="Rectangle 830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9026" name="Group 83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9042" name="AutoShape 832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43" name="AutoShape 833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027" name="Freeform 83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9028" name="Group 83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9040" name="AutoShape 836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41" name="AutoShape 837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029" name="Rectangle 838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30" name="Freeform 83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31" name="Freeform 84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32" name="Oval 841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33" name="Freeform 84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34" name="AutoShape 843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35" name="AutoShape 844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36" name="Oval 845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37" name="Oval 846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  <p:sp>
            <p:nvSpPr>
              <p:cNvPr id="79038" name="Oval 847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039" name="Rectangle 848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917" name="Group 849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78993" name="Picture 850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994" name="Picture 851" descr="laptop_keyboard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995" name="Freeform 852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8996" name="Picture 853" descr="screen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997" name="Freeform 854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8" name="Freeform 855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9" name="Freeform 856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0" name="Freeform 857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1" name="Freeform 858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2" name="Freeform 859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9003" name="Group 860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9010" name="Freeform 861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11" name="Freeform 862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12" name="Freeform 863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13" name="Freeform 864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14" name="Freeform 865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15" name="Freeform 866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004" name="Freeform 867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5" name="Freeform 868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6" name="Freeform 869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7" name="Freeform 870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8" name="Freeform 871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9" name="Freeform 872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18" name="Group 873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78970" name="Picture 874" descr="antenna_stylized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971" name="Picture 875" descr="laptop_keyboar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972" name="Freeform 87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8973" name="Picture 877" descr="screen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974" name="Freeform 87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5" name="Freeform 87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6" name="Freeform 88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7" name="Freeform 88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8" name="Freeform 88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9" name="Freeform 88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8980" name="Group 88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8987" name="Freeform 88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88" name="Freeform 88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89" name="Freeform 88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90" name="Freeform 88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91" name="Freeform 88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92" name="Freeform 89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8981" name="Freeform 89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2" name="Freeform 89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3" name="Freeform 89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4" name="Freeform 89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5" name="Freeform 89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6" name="Freeform 89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19" name="Group 897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78947" name="Picture 898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948" name="Picture 899" descr="laptop_keyboard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949" name="Freeform 90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8950" name="Picture 901" descr="screen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951" name="Freeform 90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2" name="Freeform 90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3" name="Freeform 90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4" name="Freeform 90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5" name="Freeform 90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6" name="Freeform 90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8957" name="Group 90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8964" name="Freeform 90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65" name="Freeform 91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66" name="Freeform 91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67" name="Freeform 91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68" name="Freeform 91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69" name="Freeform 91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8958" name="Freeform 91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9" name="Freeform 91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0" name="Freeform 91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1" name="Freeform 91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2" name="Freeform 91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3" name="Freeform 92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8920" name="Group 921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78945" name="Picture 92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946" name="Freeform 92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8921" name="Group 924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78922" name="Picture 925" descr="antenna_stylized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923" name="Picture 926" descr="laptop_keyboard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924" name="Freeform 92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8925" name="Picture 928" descr="screen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8926" name="Freeform 92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7" name="Freeform 93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8" name="Freeform 93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9" name="Freeform 93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0" name="Freeform 93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1" name="Freeform 93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8932" name="Group 93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8939" name="Freeform 93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40" name="Freeform 93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41" name="Freeform 93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42" name="Freeform 93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43" name="Freeform 94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44" name="Freeform 94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8933" name="Freeform 94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4" name="Freeform 94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5" name="Freeform 94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6" name="Freeform 94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7" name="Freeform 94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8" name="Freeform 94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309563" y="228600"/>
            <a:ext cx="7772400" cy="8191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P2P architecture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00050" y="1300163"/>
            <a:ext cx="4049713" cy="5241925"/>
          </a:xfrm>
        </p:spPr>
        <p:txBody>
          <a:bodyPr/>
          <a:lstStyle/>
          <a:p>
            <a:r>
              <a:rPr lang="en-US" sz="2400" i="1" smtClean="0">
                <a:ea typeface="ＭＳ Ｐゴシック" pitchFamily="34" charset="-128"/>
              </a:rPr>
              <a:t>no</a:t>
            </a:r>
            <a:r>
              <a:rPr lang="en-US" sz="2400" smtClean="0">
                <a:ea typeface="ＭＳ Ｐゴシック" pitchFamily="34" charset="-128"/>
              </a:rPr>
              <a:t> always-on server</a:t>
            </a:r>
          </a:p>
          <a:p>
            <a:r>
              <a:rPr lang="en-US" sz="2400" smtClean="0">
                <a:ea typeface="ＭＳ Ｐゴシック" pitchFamily="34" charset="-128"/>
              </a:rPr>
              <a:t>arbitrary end systems directly communicate</a:t>
            </a:r>
          </a:p>
          <a:p>
            <a:r>
              <a:rPr lang="en-US" sz="2400" smtClean="0">
                <a:ea typeface="ＭＳ Ｐゴシック" pitchFamily="34" charset="-128"/>
              </a:rPr>
              <a:t>peers request service from other peers, provide service in return to other peers</a:t>
            </a:r>
          </a:p>
          <a:p>
            <a:pPr lvl="1"/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self scalability</a:t>
            </a: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 – new peers bring new service capacity, as well as new service demands</a:t>
            </a:r>
          </a:p>
          <a:p>
            <a:r>
              <a:rPr lang="en-US" sz="2400" smtClean="0">
                <a:ea typeface="ＭＳ Ｐゴシック" pitchFamily="34" charset="-128"/>
              </a:rPr>
              <a:t>peers are intermittently connected and change IP addresses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complex management</a:t>
            </a:r>
          </a:p>
          <a:p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78854" name="Picture 351" descr="underline_base"/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61950" y="852488"/>
            <a:ext cx="401161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Line 1034"/>
          <p:cNvSpPr>
            <a:spLocks noChangeShapeType="1"/>
          </p:cNvSpPr>
          <p:nvPr/>
        </p:nvSpPr>
        <p:spPr bwMode="auto">
          <a:xfrm flipH="1">
            <a:off x="6221413" y="1852613"/>
            <a:ext cx="503237" cy="13890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56" name="Line 1035"/>
          <p:cNvSpPr>
            <a:spLocks noChangeShapeType="1"/>
          </p:cNvSpPr>
          <p:nvPr/>
        </p:nvSpPr>
        <p:spPr bwMode="auto">
          <a:xfrm>
            <a:off x="5565775" y="2438400"/>
            <a:ext cx="238125" cy="25685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57" name="Line 1036"/>
          <p:cNvSpPr>
            <a:spLocks noChangeShapeType="1"/>
          </p:cNvSpPr>
          <p:nvPr/>
        </p:nvSpPr>
        <p:spPr bwMode="auto">
          <a:xfrm>
            <a:off x="6275388" y="3581400"/>
            <a:ext cx="1198562" cy="19970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858" name="Text Box 1037"/>
          <p:cNvSpPr txBox="1">
            <a:spLocks noChangeArrowheads="1"/>
          </p:cNvSpPr>
          <p:nvPr/>
        </p:nvSpPr>
        <p:spPr bwMode="auto">
          <a:xfrm>
            <a:off x="7239000" y="1373188"/>
            <a:ext cx="1284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CC0000"/>
                </a:solidFill>
              </a:rPr>
              <a:t>peer-peer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2425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C648E98D-F8EE-44B4-939F-B495B4C7F5E5}" type="slidenum">
              <a:rPr lang="en-US"/>
              <a:pPr/>
              <a:t>80</a:t>
            </a:fld>
            <a:endParaRPr lang="en-US"/>
          </a:p>
        </p:txBody>
      </p:sp>
      <p:graphicFrame>
        <p:nvGraphicFramePr>
          <p:cNvPr id="224259" name="Object 2"/>
          <p:cNvGraphicFramePr>
            <a:graphicFrameLocks noChangeAspect="1"/>
          </p:cNvGraphicFramePr>
          <p:nvPr/>
        </p:nvGraphicFramePr>
        <p:xfrm>
          <a:off x="1431925" y="1939925"/>
          <a:ext cx="6543675" cy="4457700"/>
        </p:xfrm>
        <a:graphic>
          <a:graphicData uri="http://schemas.openxmlformats.org/presentationml/2006/ole">
            <p:oleObj spid="_x0000_s224259" name="Chart" r:id="rId4" imgW="7724851" imgH="5286451" progId="Excel.Sheet.8">
              <p:embed/>
            </p:oleObj>
          </a:graphicData>
        </a:graphic>
      </p:graphicFrame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331788" y="152400"/>
            <a:ext cx="85201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000">
                <a:solidFill>
                  <a:srgbClr val="000099"/>
                </a:solidFill>
                <a:latin typeface="Gill Sans MT" pitchFamily="34" charset="0"/>
              </a:rPr>
              <a:t>Client-server vs. P2P: example</a:t>
            </a:r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433388" y="1292225"/>
            <a:ext cx="7662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/>
              <a:t>client upload rate =</a:t>
            </a:r>
            <a:r>
              <a:rPr lang="en-US" sz="2400" i="1"/>
              <a:t> u</a:t>
            </a:r>
            <a:r>
              <a:rPr lang="en-US" sz="2400"/>
              <a:t>,  </a:t>
            </a:r>
            <a:r>
              <a:rPr lang="en-US" sz="2400" i="1"/>
              <a:t>F/u </a:t>
            </a:r>
            <a:r>
              <a:rPr lang="en-US" sz="2400"/>
              <a:t>= 1 hour,  </a:t>
            </a:r>
            <a:r>
              <a:rPr lang="en-US" sz="2400" i="1"/>
              <a:t>u</a:t>
            </a:r>
            <a:r>
              <a:rPr lang="en-US" sz="2400" i="1" baseline="-25000"/>
              <a:t>s</a:t>
            </a:r>
            <a:r>
              <a:rPr lang="en-US" sz="2400" i="1"/>
              <a:t> = 10u,  d</a:t>
            </a:r>
            <a:r>
              <a:rPr lang="en-US" sz="2400" i="1" baseline="-25000"/>
              <a:t>min</a:t>
            </a:r>
            <a:r>
              <a:rPr lang="en-US" sz="2400" i="1"/>
              <a:t> ≥ u</a:t>
            </a:r>
            <a:r>
              <a:rPr lang="en-US" sz="2400" i="1" baseline="-25000"/>
              <a:t>s</a:t>
            </a:r>
          </a:p>
        </p:txBody>
      </p:sp>
      <p:pic>
        <p:nvPicPr>
          <p:cNvPr id="224262" name="Picture 10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896938"/>
            <a:ext cx="6573838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2630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4C1201A5-5655-4CE0-9E48-1399F16A1C87}" type="slidenum">
              <a:rPr lang="en-US"/>
              <a:pPr/>
              <a:t>81</a:t>
            </a:fld>
            <a:endParaRPr lang="en-US"/>
          </a:p>
        </p:txBody>
      </p:sp>
      <p:sp>
        <p:nvSpPr>
          <p:cNvPr id="226307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0"/>
            <a:ext cx="7772400" cy="114300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P2P file distribution: BitTorrent </a:t>
            </a:r>
          </a:p>
        </p:txBody>
      </p:sp>
      <p:sp>
        <p:nvSpPr>
          <p:cNvPr id="226308" name="Text Box 37"/>
          <p:cNvSpPr txBox="1">
            <a:spLocks noChangeArrowheads="1"/>
          </p:cNvSpPr>
          <p:nvPr/>
        </p:nvSpPr>
        <p:spPr bwMode="auto">
          <a:xfrm>
            <a:off x="474663" y="2338388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i="1">
                <a:solidFill>
                  <a:srgbClr val="CC0000"/>
                </a:solidFill>
                <a:latin typeface="Gill Sans MT" pitchFamily="34" charset="0"/>
              </a:rPr>
              <a:t>tracker:</a:t>
            </a:r>
            <a:r>
              <a:rPr lang="en-US">
                <a:latin typeface="Gill Sans MT" pitchFamily="34" charset="0"/>
              </a:rPr>
              <a:t> tracks peers 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Gill Sans MT" pitchFamily="34" charset="0"/>
              </a:rPr>
              <a:t>participating in torrent</a:t>
            </a:r>
          </a:p>
        </p:txBody>
      </p:sp>
      <p:sp>
        <p:nvSpPr>
          <p:cNvPr id="226309" name="Text Box 41"/>
          <p:cNvSpPr txBox="1">
            <a:spLocks noChangeArrowheads="1"/>
          </p:cNvSpPr>
          <p:nvPr/>
        </p:nvSpPr>
        <p:spPr bwMode="auto">
          <a:xfrm>
            <a:off x="5376863" y="2287588"/>
            <a:ext cx="3543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torrent:</a:t>
            </a:r>
            <a:r>
              <a:rPr lang="en-US" sz="2400">
                <a:latin typeface="Gill Sans MT" pitchFamily="34" charset="0"/>
              </a:rPr>
              <a:t> group of peers exchanging  chunks of a file</a:t>
            </a:r>
          </a:p>
        </p:txBody>
      </p:sp>
      <p:sp>
        <p:nvSpPr>
          <p:cNvPr id="24595" name="Line 21"/>
          <p:cNvSpPr>
            <a:spLocks noChangeShapeType="1"/>
          </p:cNvSpPr>
          <p:nvPr/>
        </p:nvSpPr>
        <p:spPr bwMode="auto">
          <a:xfrm>
            <a:off x="2401888" y="3667125"/>
            <a:ext cx="1587" cy="536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11" name="Line 25"/>
          <p:cNvSpPr>
            <a:spLocks noChangeShapeType="1"/>
          </p:cNvSpPr>
          <p:nvPr/>
        </p:nvSpPr>
        <p:spPr bwMode="auto">
          <a:xfrm>
            <a:off x="3748088" y="3395663"/>
            <a:ext cx="2551112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12" name="Line 26"/>
          <p:cNvSpPr>
            <a:spLocks noChangeShapeType="1"/>
          </p:cNvSpPr>
          <p:nvPr/>
        </p:nvSpPr>
        <p:spPr bwMode="auto">
          <a:xfrm>
            <a:off x="3544888" y="3546475"/>
            <a:ext cx="247650" cy="181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13" name="Line 27"/>
          <p:cNvSpPr>
            <a:spLocks noChangeShapeType="1"/>
          </p:cNvSpPr>
          <p:nvPr/>
        </p:nvSpPr>
        <p:spPr bwMode="auto">
          <a:xfrm flipH="1" flipV="1">
            <a:off x="5184775" y="3306763"/>
            <a:ext cx="1168400" cy="306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14" name="Line 28"/>
          <p:cNvSpPr>
            <a:spLocks noChangeShapeType="1"/>
          </p:cNvSpPr>
          <p:nvPr/>
        </p:nvSpPr>
        <p:spPr bwMode="auto">
          <a:xfrm flipH="1">
            <a:off x="4368800" y="3843338"/>
            <a:ext cx="2039938" cy="198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15" name="Line 29"/>
          <p:cNvSpPr>
            <a:spLocks noChangeShapeType="1"/>
          </p:cNvSpPr>
          <p:nvPr/>
        </p:nvSpPr>
        <p:spPr bwMode="auto">
          <a:xfrm flipH="1">
            <a:off x="4456113" y="5808663"/>
            <a:ext cx="739775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16" name="Line 30"/>
          <p:cNvSpPr>
            <a:spLocks noChangeShapeType="1"/>
          </p:cNvSpPr>
          <p:nvPr/>
        </p:nvSpPr>
        <p:spPr bwMode="auto">
          <a:xfrm flipH="1">
            <a:off x="3975100" y="3505200"/>
            <a:ext cx="900113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17" name="Line 31"/>
          <p:cNvSpPr>
            <a:spLocks noChangeShapeType="1"/>
          </p:cNvSpPr>
          <p:nvPr/>
        </p:nvSpPr>
        <p:spPr bwMode="auto">
          <a:xfrm flipV="1">
            <a:off x="4140200" y="4891088"/>
            <a:ext cx="2120900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18" name="Line 32"/>
          <p:cNvSpPr>
            <a:spLocks noChangeShapeType="1"/>
          </p:cNvSpPr>
          <p:nvPr/>
        </p:nvSpPr>
        <p:spPr bwMode="auto">
          <a:xfrm>
            <a:off x="5140325" y="3449638"/>
            <a:ext cx="1182688" cy="127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19" name="Line 33"/>
          <p:cNvSpPr>
            <a:spLocks noChangeShapeType="1"/>
          </p:cNvSpPr>
          <p:nvPr/>
        </p:nvSpPr>
        <p:spPr bwMode="auto">
          <a:xfrm>
            <a:off x="5583238" y="5830888"/>
            <a:ext cx="376237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20" name="Line 34"/>
          <p:cNvSpPr>
            <a:spLocks noChangeShapeType="1"/>
          </p:cNvSpPr>
          <p:nvPr/>
        </p:nvSpPr>
        <p:spPr bwMode="auto">
          <a:xfrm>
            <a:off x="4468813" y="6126163"/>
            <a:ext cx="14906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Text Box 35"/>
          <p:cNvSpPr txBox="1">
            <a:spLocks noChangeArrowheads="1"/>
          </p:cNvSpPr>
          <p:nvPr/>
        </p:nvSpPr>
        <p:spPr bwMode="auto">
          <a:xfrm>
            <a:off x="633413" y="4668838"/>
            <a:ext cx="178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Alice arrives  …</a:t>
            </a:r>
          </a:p>
        </p:txBody>
      </p:sp>
      <p:sp>
        <p:nvSpPr>
          <p:cNvPr id="226322" name="Line 38"/>
          <p:cNvSpPr>
            <a:spLocks noChangeShapeType="1"/>
          </p:cNvSpPr>
          <p:nvPr/>
        </p:nvSpPr>
        <p:spPr bwMode="auto">
          <a:xfrm flipH="1">
            <a:off x="6134100" y="5065713"/>
            <a:ext cx="263525" cy="93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612" name="Picture 39" descr="A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9113" y="4186238"/>
            <a:ext cx="4746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24" name="Line 42"/>
          <p:cNvSpPr>
            <a:spLocks noChangeShapeType="1"/>
          </p:cNvSpPr>
          <p:nvPr/>
        </p:nvSpPr>
        <p:spPr bwMode="auto">
          <a:xfrm>
            <a:off x="1617663" y="3024188"/>
            <a:ext cx="476250" cy="2587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25" name="Rectangle 43"/>
          <p:cNvSpPr>
            <a:spLocks noChangeArrowheads="1"/>
          </p:cNvSpPr>
          <p:nvPr/>
        </p:nvSpPr>
        <p:spPr bwMode="auto">
          <a:xfrm>
            <a:off x="417513" y="1211263"/>
            <a:ext cx="71247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en-US" sz="2400"/>
              <a:t>file divided into 256Kb chunks</a:t>
            </a:r>
          </a:p>
          <a:p>
            <a:pPr marL="342900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en-US" sz="2400"/>
              <a:t>peers in torrent send/receive file chunks</a:t>
            </a:r>
            <a:endParaRPr lang="en-US" sz="2800"/>
          </a:p>
        </p:txBody>
      </p:sp>
      <p:pic>
        <p:nvPicPr>
          <p:cNvPr id="226326" name="Picture 50" descr="underline_base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125" y="817563"/>
            <a:ext cx="66722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29" name="Text Box 35"/>
          <p:cNvSpPr txBox="1">
            <a:spLocks noChangeArrowheads="1"/>
          </p:cNvSpPr>
          <p:nvPr/>
        </p:nvSpPr>
        <p:spPr bwMode="auto">
          <a:xfrm>
            <a:off x="647700" y="4929188"/>
            <a:ext cx="229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… obtains list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of peers from tracker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781300" y="3473450"/>
            <a:ext cx="3492500" cy="2163763"/>
            <a:chOff x="1752" y="2166"/>
            <a:chExt cx="2200" cy="1363"/>
          </a:xfrm>
        </p:grpSpPr>
        <p:sp>
          <p:nvSpPr>
            <p:cNvPr id="226390" name="Line 22"/>
            <p:cNvSpPr>
              <a:spLocks noChangeShapeType="1"/>
            </p:cNvSpPr>
            <p:nvPr/>
          </p:nvSpPr>
          <p:spPr bwMode="auto">
            <a:xfrm flipV="1">
              <a:off x="1752" y="2166"/>
              <a:ext cx="361" cy="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91" name="Line 23"/>
            <p:cNvSpPr>
              <a:spLocks noChangeShapeType="1"/>
            </p:cNvSpPr>
            <p:nvPr/>
          </p:nvSpPr>
          <p:spPr bwMode="auto">
            <a:xfrm flipV="1">
              <a:off x="1770" y="2352"/>
              <a:ext cx="2182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92" name="Line 24"/>
            <p:cNvSpPr>
              <a:spLocks noChangeShapeType="1"/>
            </p:cNvSpPr>
            <p:nvPr/>
          </p:nvSpPr>
          <p:spPr bwMode="auto">
            <a:xfrm>
              <a:off x="1786" y="2820"/>
              <a:ext cx="1550" cy="7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45" name="Text Box 35"/>
          <p:cNvSpPr txBox="1">
            <a:spLocks noChangeArrowheads="1"/>
          </p:cNvSpPr>
          <p:nvPr/>
        </p:nvSpPr>
        <p:spPr bwMode="auto">
          <a:xfrm>
            <a:off x="608013" y="5470525"/>
            <a:ext cx="3333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… and begins exchanging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file chunks with peers in torrent</a:t>
            </a:r>
          </a:p>
        </p:txBody>
      </p:sp>
      <p:grpSp>
        <p:nvGrpSpPr>
          <p:cNvPr id="226330" name="Group 71"/>
          <p:cNvGrpSpPr>
            <a:grpSpLocks/>
          </p:cNvGrpSpPr>
          <p:nvPr/>
        </p:nvGrpSpPr>
        <p:grpSpPr bwMode="auto">
          <a:xfrm>
            <a:off x="2184400" y="2982913"/>
            <a:ext cx="379413" cy="604837"/>
            <a:chOff x="4140" y="429"/>
            <a:chExt cx="1425" cy="2396"/>
          </a:xfrm>
        </p:grpSpPr>
        <p:sp>
          <p:nvSpPr>
            <p:cNvPr id="226358" name="Freeform 7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59" name="Rectangle 73"/>
            <p:cNvSpPr>
              <a:spLocks noChangeArrowheads="1"/>
            </p:cNvSpPr>
            <p:nvPr/>
          </p:nvSpPr>
          <p:spPr bwMode="auto">
            <a:xfrm>
              <a:off x="4206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60" name="Freeform 7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61" name="Freeform 7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62" name="Rectangle 76"/>
            <p:cNvSpPr>
              <a:spLocks noChangeArrowheads="1"/>
            </p:cNvSpPr>
            <p:nvPr/>
          </p:nvSpPr>
          <p:spPr bwMode="auto">
            <a:xfrm>
              <a:off x="4212" y="693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363" name="Group 7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26388" name="AutoShape 78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89" name="AutoShape 79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364" name="Rectangle 80"/>
            <p:cNvSpPr>
              <a:spLocks noChangeArrowheads="1"/>
            </p:cNvSpPr>
            <p:nvPr/>
          </p:nvSpPr>
          <p:spPr bwMode="auto">
            <a:xfrm>
              <a:off x="4223" y="102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365" name="Group 8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26386" name="AutoShape 82"/>
              <p:cNvSpPr>
                <a:spLocks noChangeArrowheads="1"/>
              </p:cNvSpPr>
              <p:nvPr/>
            </p:nvSpPr>
            <p:spPr bwMode="auto">
              <a:xfrm>
                <a:off x="615" y="2569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87" name="AutoShape 83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366" name="Rectangle 84"/>
            <p:cNvSpPr>
              <a:spLocks noChangeArrowheads="1"/>
            </p:cNvSpPr>
            <p:nvPr/>
          </p:nvSpPr>
          <p:spPr bwMode="auto">
            <a:xfrm>
              <a:off x="4218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67" name="Rectangle 85"/>
            <p:cNvSpPr>
              <a:spLocks noChangeArrowheads="1"/>
            </p:cNvSpPr>
            <p:nvPr/>
          </p:nvSpPr>
          <p:spPr bwMode="auto">
            <a:xfrm>
              <a:off x="4229" y="1655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368" name="Group 8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6384" name="AutoShape 87"/>
              <p:cNvSpPr>
                <a:spLocks noChangeArrowheads="1"/>
              </p:cNvSpPr>
              <p:nvPr/>
            </p:nvSpPr>
            <p:spPr bwMode="auto">
              <a:xfrm>
                <a:off x="616" y="2582"/>
                <a:ext cx="72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85" name="AutoShape 88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369" name="Freeform 8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6370" name="Group 9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6382" name="AutoShape 91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83" name="AutoShape 92"/>
              <p:cNvSpPr>
                <a:spLocks noChangeArrowheads="1"/>
              </p:cNvSpPr>
              <p:nvPr/>
            </p:nvSpPr>
            <p:spPr bwMode="auto">
              <a:xfrm>
                <a:off x="618" y="2588"/>
                <a:ext cx="706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371" name="Rectangle 93"/>
            <p:cNvSpPr>
              <a:spLocks noChangeArrowheads="1"/>
            </p:cNvSpPr>
            <p:nvPr/>
          </p:nvSpPr>
          <p:spPr bwMode="auto">
            <a:xfrm>
              <a:off x="5249" y="429"/>
              <a:ext cx="72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72" name="Freeform 9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73" name="Freeform 9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74" name="Oval 96"/>
            <p:cNvSpPr>
              <a:spLocks noChangeArrowheads="1"/>
            </p:cNvSpPr>
            <p:nvPr/>
          </p:nvSpPr>
          <p:spPr bwMode="auto">
            <a:xfrm>
              <a:off x="5517" y="2611"/>
              <a:ext cx="48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75" name="Freeform 9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76" name="AutoShape 98"/>
            <p:cNvSpPr>
              <a:spLocks noChangeArrowheads="1"/>
            </p:cNvSpPr>
            <p:nvPr/>
          </p:nvSpPr>
          <p:spPr bwMode="auto">
            <a:xfrm>
              <a:off x="4140" y="2680"/>
              <a:ext cx="1198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77" name="AutoShape 99"/>
            <p:cNvSpPr>
              <a:spLocks noChangeArrowheads="1"/>
            </p:cNvSpPr>
            <p:nvPr/>
          </p:nvSpPr>
          <p:spPr bwMode="auto">
            <a:xfrm>
              <a:off x="4206" y="2712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78" name="Oval 100"/>
            <p:cNvSpPr>
              <a:spLocks noChangeArrowheads="1"/>
            </p:cNvSpPr>
            <p:nvPr/>
          </p:nvSpPr>
          <p:spPr bwMode="auto">
            <a:xfrm>
              <a:off x="4307" y="2385"/>
              <a:ext cx="161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79" name="Oval 101"/>
            <p:cNvSpPr>
              <a:spLocks noChangeArrowheads="1"/>
            </p:cNvSpPr>
            <p:nvPr/>
          </p:nvSpPr>
          <p:spPr bwMode="auto">
            <a:xfrm>
              <a:off x="4486" y="2385"/>
              <a:ext cx="161" cy="14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26380" name="Oval 102"/>
            <p:cNvSpPr>
              <a:spLocks noChangeArrowheads="1"/>
            </p:cNvSpPr>
            <p:nvPr/>
          </p:nvSpPr>
          <p:spPr bwMode="auto">
            <a:xfrm>
              <a:off x="4665" y="2379"/>
              <a:ext cx="155" cy="145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381" name="Rectangle 103"/>
            <p:cNvSpPr>
              <a:spLocks noChangeArrowheads="1"/>
            </p:cNvSpPr>
            <p:nvPr/>
          </p:nvSpPr>
          <p:spPr bwMode="auto">
            <a:xfrm>
              <a:off x="5064" y="1838"/>
              <a:ext cx="83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04"/>
          <p:cNvGrpSpPr>
            <a:grpSpLocks/>
          </p:cNvGrpSpPr>
          <p:nvPr/>
        </p:nvGrpSpPr>
        <p:grpSpPr bwMode="auto">
          <a:xfrm>
            <a:off x="2078038" y="4222750"/>
            <a:ext cx="685800" cy="588963"/>
            <a:chOff x="-44" y="1473"/>
            <a:chExt cx="981" cy="1105"/>
          </a:xfrm>
        </p:grpSpPr>
        <p:pic>
          <p:nvPicPr>
            <p:cNvPr id="226356" name="Picture 105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6357" name="Freeform 1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6332" name="Group 107"/>
          <p:cNvGrpSpPr>
            <a:grpSpLocks/>
          </p:cNvGrpSpPr>
          <p:nvPr/>
        </p:nvGrpSpPr>
        <p:grpSpPr bwMode="auto">
          <a:xfrm>
            <a:off x="3448050" y="5235575"/>
            <a:ext cx="728663" cy="620713"/>
            <a:chOff x="-44" y="1473"/>
            <a:chExt cx="981" cy="1105"/>
          </a:xfrm>
        </p:grpSpPr>
        <p:pic>
          <p:nvPicPr>
            <p:cNvPr id="226354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6355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6333" name="Group 110"/>
          <p:cNvGrpSpPr>
            <a:grpSpLocks/>
          </p:cNvGrpSpPr>
          <p:nvPr/>
        </p:nvGrpSpPr>
        <p:grpSpPr bwMode="auto">
          <a:xfrm>
            <a:off x="3730625" y="5813425"/>
            <a:ext cx="728663" cy="620713"/>
            <a:chOff x="-44" y="1473"/>
            <a:chExt cx="981" cy="1105"/>
          </a:xfrm>
        </p:grpSpPr>
        <p:pic>
          <p:nvPicPr>
            <p:cNvPr id="226352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6353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6334" name="Group 113"/>
          <p:cNvGrpSpPr>
            <a:grpSpLocks/>
          </p:cNvGrpSpPr>
          <p:nvPr/>
        </p:nvGrpSpPr>
        <p:grpSpPr bwMode="auto">
          <a:xfrm flipH="1">
            <a:off x="6364288" y="4659313"/>
            <a:ext cx="728662" cy="620712"/>
            <a:chOff x="-44" y="1473"/>
            <a:chExt cx="981" cy="1105"/>
          </a:xfrm>
        </p:grpSpPr>
        <p:pic>
          <p:nvPicPr>
            <p:cNvPr id="226350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6351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6335" name="Group 116"/>
          <p:cNvGrpSpPr>
            <a:grpSpLocks/>
          </p:cNvGrpSpPr>
          <p:nvPr/>
        </p:nvGrpSpPr>
        <p:grpSpPr bwMode="auto">
          <a:xfrm flipH="1">
            <a:off x="6016625" y="5997575"/>
            <a:ext cx="728663" cy="620713"/>
            <a:chOff x="-44" y="1473"/>
            <a:chExt cx="981" cy="1105"/>
          </a:xfrm>
        </p:grpSpPr>
        <p:pic>
          <p:nvPicPr>
            <p:cNvPr id="226348" name="Picture 117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6349" name="Freeform 11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6336" name="Group 119"/>
          <p:cNvGrpSpPr>
            <a:grpSpLocks/>
          </p:cNvGrpSpPr>
          <p:nvPr/>
        </p:nvGrpSpPr>
        <p:grpSpPr bwMode="auto">
          <a:xfrm flipH="1">
            <a:off x="6418263" y="3471863"/>
            <a:ext cx="728662" cy="620712"/>
            <a:chOff x="-44" y="1473"/>
            <a:chExt cx="981" cy="1105"/>
          </a:xfrm>
        </p:grpSpPr>
        <p:pic>
          <p:nvPicPr>
            <p:cNvPr id="226346" name="Picture 120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6347" name="Freeform 1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6337" name="Group 122"/>
          <p:cNvGrpSpPr>
            <a:grpSpLocks/>
          </p:cNvGrpSpPr>
          <p:nvPr/>
        </p:nvGrpSpPr>
        <p:grpSpPr bwMode="auto">
          <a:xfrm flipH="1">
            <a:off x="4621213" y="2938463"/>
            <a:ext cx="641350" cy="620712"/>
            <a:chOff x="-44" y="1473"/>
            <a:chExt cx="981" cy="1105"/>
          </a:xfrm>
        </p:grpSpPr>
        <p:pic>
          <p:nvPicPr>
            <p:cNvPr id="226344" name="Picture 123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6345" name="Freeform 12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6338" name="Group 125"/>
          <p:cNvGrpSpPr>
            <a:grpSpLocks/>
          </p:cNvGrpSpPr>
          <p:nvPr/>
        </p:nvGrpSpPr>
        <p:grpSpPr bwMode="auto">
          <a:xfrm>
            <a:off x="3011488" y="2928938"/>
            <a:ext cx="728662" cy="620712"/>
            <a:chOff x="-44" y="1473"/>
            <a:chExt cx="981" cy="1105"/>
          </a:xfrm>
        </p:grpSpPr>
        <p:pic>
          <p:nvPicPr>
            <p:cNvPr id="226342" name="Picture 126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6343" name="Freeform 1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6339" name="Group 129"/>
          <p:cNvGrpSpPr>
            <a:grpSpLocks/>
          </p:cNvGrpSpPr>
          <p:nvPr/>
        </p:nvGrpSpPr>
        <p:grpSpPr bwMode="auto">
          <a:xfrm>
            <a:off x="5111750" y="5541963"/>
            <a:ext cx="490538" cy="412750"/>
            <a:chOff x="-44" y="1473"/>
            <a:chExt cx="981" cy="1105"/>
          </a:xfrm>
        </p:grpSpPr>
        <p:pic>
          <p:nvPicPr>
            <p:cNvPr id="226340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6341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5" grpId="0" animBg="1"/>
      <p:bldP spid="24595" grpId="1" animBg="1"/>
      <p:bldP spid="24609" grpId="0"/>
      <p:bldP spid="24629" grpId="0"/>
      <p:bldP spid="2464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2835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D11E2CBE-14DB-4EC7-BC57-BD74BE4B219B}" type="slidenum">
              <a:rPr lang="en-US"/>
              <a:pPr/>
              <a:t>82</a:t>
            </a:fld>
            <a:endParaRPr lang="en-US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471613"/>
            <a:ext cx="4475163" cy="2457450"/>
          </a:xfrm>
        </p:spPr>
        <p:txBody>
          <a:bodyPr/>
          <a:lstStyle/>
          <a:p>
            <a:r>
              <a:rPr lang="en-US" sz="2400" smtClean="0">
                <a:ea typeface="ＭＳ Ｐゴシック" pitchFamily="34" charset="-128"/>
              </a:rPr>
              <a:t>peer joining torrent: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has no chunks, but will accumulate them over time from other peers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registers with tracker to get list of peers, connects to subset of peers (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neighbors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)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28356" name="Rectangle 2"/>
          <p:cNvSpPr>
            <a:spLocks noChangeArrowheads="1"/>
          </p:cNvSpPr>
          <p:nvPr/>
        </p:nvSpPr>
        <p:spPr bwMode="auto">
          <a:xfrm>
            <a:off x="41116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4000">
                <a:solidFill>
                  <a:srgbClr val="000099"/>
                </a:solidFill>
                <a:latin typeface="Gill Sans MT" pitchFamily="34" charset="0"/>
              </a:rPr>
              <a:t>P2P file distribution: BitTorrent </a:t>
            </a:r>
          </a:p>
        </p:txBody>
      </p:sp>
      <p:pic>
        <p:nvPicPr>
          <p:cNvPr id="228357" name="Picture 45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25" y="817563"/>
            <a:ext cx="66722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8" name="Rectangle 3"/>
          <p:cNvSpPr>
            <a:spLocks noChangeArrowheads="1"/>
          </p:cNvSpPr>
          <p:nvPr/>
        </p:nvSpPr>
        <p:spPr bwMode="auto">
          <a:xfrm>
            <a:off x="442913" y="4221163"/>
            <a:ext cx="8120062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while downloading, peer uploads chunks to other peers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peer may change peers with whom it exchanges chunks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 i="1">
                <a:solidFill>
                  <a:srgbClr val="CC0000"/>
                </a:solidFill>
                <a:latin typeface="Gill Sans MT" pitchFamily="34" charset="0"/>
              </a:rPr>
              <a:t>churn:</a:t>
            </a:r>
            <a:r>
              <a:rPr lang="en-US" sz="2400">
                <a:latin typeface="Gill Sans MT" pitchFamily="34" charset="0"/>
              </a:rPr>
              <a:t> peers may come and go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once peer has entire file, it may (selfishly) leave or (altruistically) remain in torrent</a:t>
            </a:r>
          </a:p>
        </p:txBody>
      </p:sp>
      <p:sp>
        <p:nvSpPr>
          <p:cNvPr id="228359" name="Line 25"/>
          <p:cNvSpPr>
            <a:spLocks noChangeShapeType="1"/>
          </p:cNvSpPr>
          <p:nvPr/>
        </p:nvSpPr>
        <p:spPr bwMode="auto">
          <a:xfrm>
            <a:off x="6245225" y="1646238"/>
            <a:ext cx="1736725" cy="879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60" name="Line 26"/>
          <p:cNvSpPr>
            <a:spLocks noChangeShapeType="1"/>
          </p:cNvSpPr>
          <p:nvPr/>
        </p:nvSpPr>
        <p:spPr bwMode="auto">
          <a:xfrm>
            <a:off x="6107113" y="1739900"/>
            <a:ext cx="168275" cy="1133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61" name="Line 27"/>
          <p:cNvSpPr>
            <a:spLocks noChangeShapeType="1"/>
          </p:cNvSpPr>
          <p:nvPr/>
        </p:nvSpPr>
        <p:spPr bwMode="auto">
          <a:xfrm flipH="1" flipV="1">
            <a:off x="7223125" y="1590675"/>
            <a:ext cx="795338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62" name="Line 28"/>
          <p:cNvSpPr>
            <a:spLocks noChangeShapeType="1"/>
          </p:cNvSpPr>
          <p:nvPr/>
        </p:nvSpPr>
        <p:spPr bwMode="auto">
          <a:xfrm flipH="1">
            <a:off x="6667500" y="1925638"/>
            <a:ext cx="1389063" cy="1239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63" name="Line 29"/>
          <p:cNvSpPr>
            <a:spLocks noChangeShapeType="1"/>
          </p:cNvSpPr>
          <p:nvPr/>
        </p:nvSpPr>
        <p:spPr bwMode="auto">
          <a:xfrm flipH="1">
            <a:off x="6726238" y="3152775"/>
            <a:ext cx="504825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64" name="Line 30"/>
          <p:cNvSpPr>
            <a:spLocks noChangeShapeType="1"/>
          </p:cNvSpPr>
          <p:nvPr/>
        </p:nvSpPr>
        <p:spPr bwMode="auto">
          <a:xfrm flipH="1">
            <a:off x="6399213" y="1714500"/>
            <a:ext cx="612775" cy="1046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65" name="Line 31"/>
          <p:cNvSpPr>
            <a:spLocks noChangeShapeType="1"/>
          </p:cNvSpPr>
          <p:nvPr/>
        </p:nvSpPr>
        <p:spPr bwMode="auto">
          <a:xfrm flipV="1">
            <a:off x="6511925" y="2579688"/>
            <a:ext cx="1443038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66" name="Line 32"/>
          <p:cNvSpPr>
            <a:spLocks noChangeShapeType="1"/>
          </p:cNvSpPr>
          <p:nvPr/>
        </p:nvSpPr>
        <p:spPr bwMode="auto">
          <a:xfrm>
            <a:off x="7192963" y="1679575"/>
            <a:ext cx="804862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67" name="Line 33"/>
          <p:cNvSpPr>
            <a:spLocks noChangeShapeType="1"/>
          </p:cNvSpPr>
          <p:nvPr/>
        </p:nvSpPr>
        <p:spPr bwMode="auto">
          <a:xfrm>
            <a:off x="7494588" y="3165475"/>
            <a:ext cx="255587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68" name="Line 34"/>
          <p:cNvSpPr>
            <a:spLocks noChangeShapeType="1"/>
          </p:cNvSpPr>
          <p:nvPr/>
        </p:nvSpPr>
        <p:spPr bwMode="auto">
          <a:xfrm>
            <a:off x="6735763" y="3351213"/>
            <a:ext cx="1014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369" name="Line 38"/>
          <p:cNvSpPr>
            <a:spLocks noChangeShapeType="1"/>
          </p:cNvSpPr>
          <p:nvPr/>
        </p:nvSpPr>
        <p:spPr bwMode="auto">
          <a:xfrm flipH="1">
            <a:off x="7869238" y="2689225"/>
            <a:ext cx="179387" cy="585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8370" name="Picture 39" descr="Al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1725" y="2139950"/>
            <a:ext cx="32385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8371" name="Group 70"/>
          <p:cNvGrpSpPr>
            <a:grpSpLocks/>
          </p:cNvGrpSpPr>
          <p:nvPr/>
        </p:nvGrpSpPr>
        <p:grpSpPr bwMode="auto">
          <a:xfrm>
            <a:off x="5586413" y="1693863"/>
            <a:ext cx="2378075" cy="1350962"/>
            <a:chOff x="1752" y="2166"/>
            <a:chExt cx="2200" cy="1363"/>
          </a:xfrm>
        </p:grpSpPr>
        <p:sp>
          <p:nvSpPr>
            <p:cNvPr id="228432" name="Line 22"/>
            <p:cNvSpPr>
              <a:spLocks noChangeShapeType="1"/>
            </p:cNvSpPr>
            <p:nvPr/>
          </p:nvSpPr>
          <p:spPr bwMode="auto">
            <a:xfrm flipV="1">
              <a:off x="1752" y="2166"/>
              <a:ext cx="361" cy="5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433" name="Line 23"/>
            <p:cNvSpPr>
              <a:spLocks noChangeShapeType="1"/>
            </p:cNvSpPr>
            <p:nvPr/>
          </p:nvSpPr>
          <p:spPr bwMode="auto">
            <a:xfrm flipV="1">
              <a:off x="1770" y="2352"/>
              <a:ext cx="2182" cy="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434" name="Line 24"/>
            <p:cNvSpPr>
              <a:spLocks noChangeShapeType="1"/>
            </p:cNvSpPr>
            <p:nvPr/>
          </p:nvSpPr>
          <p:spPr bwMode="auto">
            <a:xfrm>
              <a:off x="1786" y="2820"/>
              <a:ext cx="1550" cy="7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8372" name="Group 74"/>
          <p:cNvGrpSpPr>
            <a:grpSpLocks/>
          </p:cNvGrpSpPr>
          <p:nvPr/>
        </p:nvGrpSpPr>
        <p:grpSpPr bwMode="auto">
          <a:xfrm>
            <a:off x="5245100" y="1374775"/>
            <a:ext cx="292100" cy="517525"/>
            <a:chOff x="4140" y="429"/>
            <a:chExt cx="1425" cy="2396"/>
          </a:xfrm>
        </p:grpSpPr>
        <p:sp>
          <p:nvSpPr>
            <p:cNvPr id="228400" name="Freeform 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01" name="Rectangle 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402" name="Freeform 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03" name="Freeform 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04" name="Rectangle 79"/>
            <p:cNvSpPr>
              <a:spLocks noChangeArrowheads="1"/>
            </p:cNvSpPr>
            <p:nvPr/>
          </p:nvSpPr>
          <p:spPr bwMode="auto">
            <a:xfrm>
              <a:off x="4210" y="694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8405" name="Group 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28430" name="AutoShape 81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5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431" name="AutoShape 82"/>
              <p:cNvSpPr>
                <a:spLocks noChangeArrowheads="1"/>
              </p:cNvSpPr>
              <p:nvPr/>
            </p:nvSpPr>
            <p:spPr bwMode="auto">
              <a:xfrm>
                <a:off x="637" y="2585"/>
                <a:ext cx="68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8406" name="Rectangle 83"/>
            <p:cNvSpPr>
              <a:spLocks noChangeArrowheads="1"/>
            </p:cNvSpPr>
            <p:nvPr/>
          </p:nvSpPr>
          <p:spPr bwMode="auto">
            <a:xfrm>
              <a:off x="4225" y="1017"/>
              <a:ext cx="596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8407" name="Group 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28428" name="AutoShape 85"/>
              <p:cNvSpPr>
                <a:spLocks noChangeArrowheads="1"/>
              </p:cNvSpPr>
              <p:nvPr/>
            </p:nvSpPr>
            <p:spPr bwMode="auto">
              <a:xfrm>
                <a:off x="610" y="2569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429" name="AutoShape 86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8408" name="Rectangle 87"/>
            <p:cNvSpPr>
              <a:spLocks noChangeArrowheads="1"/>
            </p:cNvSpPr>
            <p:nvPr/>
          </p:nvSpPr>
          <p:spPr bwMode="auto">
            <a:xfrm>
              <a:off x="4217" y="1355"/>
              <a:ext cx="596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409" name="Rectangle 88"/>
            <p:cNvSpPr>
              <a:spLocks noChangeArrowheads="1"/>
            </p:cNvSpPr>
            <p:nvPr/>
          </p:nvSpPr>
          <p:spPr bwMode="auto">
            <a:xfrm>
              <a:off x="4225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8410" name="Group 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8426" name="AutoShape 9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4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427" name="AutoShape 91"/>
              <p:cNvSpPr>
                <a:spLocks noChangeArrowheads="1"/>
              </p:cNvSpPr>
              <p:nvPr/>
            </p:nvSpPr>
            <p:spPr bwMode="auto">
              <a:xfrm>
                <a:off x="635" y="2582"/>
                <a:ext cx="685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8411" name="Freeform 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8412" name="Group 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8424" name="AutoShape 9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425" name="AutoShape 95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8413" name="Rectangle 96"/>
            <p:cNvSpPr>
              <a:spLocks noChangeArrowheads="1"/>
            </p:cNvSpPr>
            <p:nvPr/>
          </p:nvSpPr>
          <p:spPr bwMode="auto">
            <a:xfrm>
              <a:off x="5247" y="429"/>
              <a:ext cx="70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414" name="Freeform 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15" name="Freeform 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16" name="Oval 99"/>
            <p:cNvSpPr>
              <a:spLocks noChangeArrowheads="1"/>
            </p:cNvSpPr>
            <p:nvPr/>
          </p:nvSpPr>
          <p:spPr bwMode="auto">
            <a:xfrm>
              <a:off x="5519" y="2612"/>
              <a:ext cx="46" cy="96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417" name="Freeform 1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18" name="AutoShape 101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419" name="AutoShape 102"/>
            <p:cNvSpPr>
              <a:spLocks noChangeArrowheads="1"/>
            </p:cNvSpPr>
            <p:nvPr/>
          </p:nvSpPr>
          <p:spPr bwMode="auto">
            <a:xfrm>
              <a:off x="4210" y="2707"/>
              <a:ext cx="1069" cy="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420" name="Oval 103"/>
            <p:cNvSpPr>
              <a:spLocks noChangeArrowheads="1"/>
            </p:cNvSpPr>
            <p:nvPr/>
          </p:nvSpPr>
          <p:spPr bwMode="auto">
            <a:xfrm>
              <a:off x="4310" y="2384"/>
              <a:ext cx="155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421" name="Oval 104"/>
            <p:cNvSpPr>
              <a:spLocks noChangeArrowheads="1"/>
            </p:cNvSpPr>
            <p:nvPr/>
          </p:nvSpPr>
          <p:spPr bwMode="auto">
            <a:xfrm>
              <a:off x="4489" y="2384"/>
              <a:ext cx="155" cy="1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28422" name="Oval 105"/>
            <p:cNvSpPr>
              <a:spLocks noChangeArrowheads="1"/>
            </p:cNvSpPr>
            <p:nvPr/>
          </p:nvSpPr>
          <p:spPr bwMode="auto">
            <a:xfrm>
              <a:off x="4659" y="2384"/>
              <a:ext cx="163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423" name="Rectangle 106"/>
            <p:cNvSpPr>
              <a:spLocks noChangeArrowheads="1"/>
            </p:cNvSpPr>
            <p:nvPr/>
          </p:nvSpPr>
          <p:spPr bwMode="auto">
            <a:xfrm>
              <a:off x="5062" y="1833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8373" name="Group 107"/>
          <p:cNvGrpSpPr>
            <a:grpSpLocks/>
          </p:cNvGrpSpPr>
          <p:nvPr/>
        </p:nvGrpSpPr>
        <p:grpSpPr bwMode="auto">
          <a:xfrm>
            <a:off x="6311900" y="3176588"/>
            <a:ext cx="434975" cy="349250"/>
            <a:chOff x="-44" y="1473"/>
            <a:chExt cx="981" cy="1105"/>
          </a:xfrm>
        </p:grpSpPr>
        <p:pic>
          <p:nvPicPr>
            <p:cNvPr id="228398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8399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8374" name="Group 110"/>
          <p:cNvGrpSpPr>
            <a:grpSpLocks/>
          </p:cNvGrpSpPr>
          <p:nvPr/>
        </p:nvGrpSpPr>
        <p:grpSpPr bwMode="auto">
          <a:xfrm flipH="1">
            <a:off x="7716838" y="3252788"/>
            <a:ext cx="434975" cy="349250"/>
            <a:chOff x="-44" y="1473"/>
            <a:chExt cx="981" cy="1105"/>
          </a:xfrm>
        </p:grpSpPr>
        <p:pic>
          <p:nvPicPr>
            <p:cNvPr id="228396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8397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8375" name="Group 113"/>
          <p:cNvGrpSpPr>
            <a:grpSpLocks/>
          </p:cNvGrpSpPr>
          <p:nvPr/>
        </p:nvGrpSpPr>
        <p:grpSpPr bwMode="auto">
          <a:xfrm flipH="1">
            <a:off x="7988300" y="2457450"/>
            <a:ext cx="434975" cy="349250"/>
            <a:chOff x="-44" y="1473"/>
            <a:chExt cx="981" cy="1105"/>
          </a:xfrm>
        </p:grpSpPr>
        <p:pic>
          <p:nvPicPr>
            <p:cNvPr id="228394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8395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8376" name="Group 116"/>
          <p:cNvGrpSpPr>
            <a:grpSpLocks/>
          </p:cNvGrpSpPr>
          <p:nvPr/>
        </p:nvGrpSpPr>
        <p:grpSpPr bwMode="auto">
          <a:xfrm flipH="1">
            <a:off x="8043863" y="1706563"/>
            <a:ext cx="434975" cy="349250"/>
            <a:chOff x="-44" y="1473"/>
            <a:chExt cx="981" cy="1105"/>
          </a:xfrm>
        </p:grpSpPr>
        <p:pic>
          <p:nvPicPr>
            <p:cNvPr id="228392" name="Picture 117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8393" name="Freeform 11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8377" name="Group 119"/>
          <p:cNvGrpSpPr>
            <a:grpSpLocks/>
          </p:cNvGrpSpPr>
          <p:nvPr/>
        </p:nvGrpSpPr>
        <p:grpSpPr bwMode="auto">
          <a:xfrm flipH="1">
            <a:off x="6911975" y="1368425"/>
            <a:ext cx="434975" cy="349250"/>
            <a:chOff x="-44" y="1473"/>
            <a:chExt cx="981" cy="1105"/>
          </a:xfrm>
        </p:grpSpPr>
        <p:pic>
          <p:nvPicPr>
            <p:cNvPr id="228390" name="Picture 120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8391" name="Freeform 1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8378" name="Group 123"/>
          <p:cNvGrpSpPr>
            <a:grpSpLocks/>
          </p:cNvGrpSpPr>
          <p:nvPr/>
        </p:nvGrpSpPr>
        <p:grpSpPr bwMode="auto">
          <a:xfrm>
            <a:off x="5824538" y="1411288"/>
            <a:ext cx="434975" cy="349250"/>
            <a:chOff x="-44" y="1473"/>
            <a:chExt cx="981" cy="1105"/>
          </a:xfrm>
        </p:grpSpPr>
        <p:pic>
          <p:nvPicPr>
            <p:cNvPr id="228388" name="Picture 124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8389" name="Freeform 12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8379" name="Group 126"/>
          <p:cNvGrpSpPr>
            <a:grpSpLocks/>
          </p:cNvGrpSpPr>
          <p:nvPr/>
        </p:nvGrpSpPr>
        <p:grpSpPr bwMode="auto">
          <a:xfrm>
            <a:off x="5159375" y="2162175"/>
            <a:ext cx="434975" cy="349250"/>
            <a:chOff x="-44" y="1473"/>
            <a:chExt cx="981" cy="1105"/>
          </a:xfrm>
        </p:grpSpPr>
        <p:pic>
          <p:nvPicPr>
            <p:cNvPr id="228386" name="Picture 127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8387" name="Freeform 12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8380" name="Group 129"/>
          <p:cNvGrpSpPr>
            <a:grpSpLocks/>
          </p:cNvGrpSpPr>
          <p:nvPr/>
        </p:nvGrpSpPr>
        <p:grpSpPr bwMode="auto">
          <a:xfrm>
            <a:off x="6129338" y="2749550"/>
            <a:ext cx="434975" cy="349250"/>
            <a:chOff x="-44" y="1473"/>
            <a:chExt cx="981" cy="1105"/>
          </a:xfrm>
        </p:grpSpPr>
        <p:pic>
          <p:nvPicPr>
            <p:cNvPr id="228384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8385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8381" name="Group 132"/>
          <p:cNvGrpSpPr>
            <a:grpSpLocks/>
          </p:cNvGrpSpPr>
          <p:nvPr/>
        </p:nvGrpSpPr>
        <p:grpSpPr bwMode="auto">
          <a:xfrm>
            <a:off x="7185025" y="2989263"/>
            <a:ext cx="325438" cy="261937"/>
            <a:chOff x="-44" y="1473"/>
            <a:chExt cx="981" cy="1105"/>
          </a:xfrm>
        </p:grpSpPr>
        <p:pic>
          <p:nvPicPr>
            <p:cNvPr id="228382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8383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3040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BE3C1EF3-C865-4D5A-973F-2EBB658371F9}" type="slidenum">
              <a:rPr lang="en-US"/>
              <a:pPr/>
              <a:t>83</a:t>
            </a:fld>
            <a:endParaRPr lang="en-US"/>
          </a:p>
        </p:txBody>
      </p:sp>
      <p:sp>
        <p:nvSpPr>
          <p:cNvPr id="230403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160338"/>
            <a:ext cx="8491538" cy="849312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BitTorrent: requesting, sending file chunks</a:t>
            </a:r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31775" y="1477963"/>
            <a:ext cx="3989388" cy="3768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requesting chunks:</a:t>
            </a:r>
          </a:p>
          <a:p>
            <a:r>
              <a:rPr lang="en-US" sz="2400" smtClean="0">
                <a:ea typeface="ＭＳ Ｐゴシック" pitchFamily="34" charset="-128"/>
              </a:rPr>
              <a:t>at any given time, different peers have different subsets of file chunks</a:t>
            </a:r>
          </a:p>
          <a:p>
            <a:r>
              <a:rPr lang="en-US" sz="2400" smtClean="0">
                <a:ea typeface="ＭＳ Ｐゴシック" pitchFamily="34" charset="-128"/>
              </a:rPr>
              <a:t>periodically, Alice asks each peer for list of chunks that they have</a:t>
            </a:r>
          </a:p>
          <a:p>
            <a:r>
              <a:rPr lang="en-US" sz="2400" smtClean="0">
                <a:ea typeface="ＭＳ Ｐゴシック" pitchFamily="34" charset="-128"/>
              </a:rPr>
              <a:t>Alice requests missing chunks from peers, rarest first</a:t>
            </a:r>
          </a:p>
        </p:txBody>
      </p:sp>
      <p:sp>
        <p:nvSpPr>
          <p:cNvPr id="230405" name="Rectangle 6"/>
          <p:cNvSpPr>
            <a:spLocks noChangeArrowheads="1"/>
          </p:cNvSpPr>
          <p:nvPr/>
        </p:nvSpPr>
        <p:spPr bwMode="auto">
          <a:xfrm>
            <a:off x="4370388" y="1425575"/>
            <a:ext cx="45212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800" i="1">
                <a:solidFill>
                  <a:srgbClr val="CC0000"/>
                </a:solidFill>
                <a:latin typeface="Gill Sans MT" pitchFamily="34" charset="0"/>
              </a:rPr>
              <a:t>sending chunks: tit-for-tat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Alice sends chunks to those four peers currently sending her chunks </a:t>
            </a:r>
            <a:r>
              <a:rPr lang="en-US" sz="2400" i="1">
                <a:latin typeface="Gill Sans MT" pitchFamily="34" charset="0"/>
              </a:rPr>
              <a:t>at highest rate</a:t>
            </a:r>
            <a:r>
              <a:rPr lang="en-US" sz="2400">
                <a:latin typeface="Gill Sans MT" pitchFamily="34" charset="0"/>
              </a:rPr>
              <a:t> 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other peers are choked by Alice (do not receive chunks from her)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re-evaluate top 4 every10 secs</a:t>
            </a:r>
          </a:p>
          <a:p>
            <a:pPr marL="342900" indent="-342900">
              <a:lnSpc>
                <a:spcPct val="850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every 30 secs: randomly select another peer, starts sending chunks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ja-JP" altLang="en-US">
                <a:latin typeface="Gill Sans MT" pitchFamily="34" charset="0"/>
              </a:rPr>
              <a:t>“</a:t>
            </a:r>
            <a:r>
              <a:rPr lang="en-US" altLang="ja-JP">
                <a:latin typeface="Gill Sans MT" pitchFamily="34" charset="0"/>
              </a:rPr>
              <a:t>optimistically unchoke</a:t>
            </a:r>
            <a:r>
              <a:rPr lang="ja-JP" altLang="en-US">
                <a:latin typeface="Gill Sans MT" pitchFamily="34" charset="0"/>
              </a:rPr>
              <a:t>”</a:t>
            </a:r>
            <a:r>
              <a:rPr lang="en-US" altLang="ja-JP">
                <a:latin typeface="Gill Sans MT" pitchFamily="34" charset="0"/>
              </a:rPr>
              <a:t> this peer</a:t>
            </a:r>
          </a:p>
          <a:p>
            <a:pPr marL="742950" lvl="1" indent="-285750">
              <a:lnSpc>
                <a:spcPct val="85000"/>
              </a:lnSpc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>
                <a:latin typeface="Gill Sans MT" pitchFamily="34" charset="0"/>
              </a:rPr>
              <a:t>newly chosen peer may join top 4</a:t>
            </a:r>
          </a:p>
          <a:p>
            <a:pPr marL="342900" indent="-342900">
              <a:buClr>
                <a:srgbClr val="000099"/>
              </a:buClr>
              <a:buSzTx/>
              <a:buFont typeface="Wingdings" pitchFamily="2" charset="2"/>
              <a:buChar char="§"/>
            </a:pPr>
            <a:endParaRPr lang="en-US">
              <a:latin typeface="Gill Sans MT" pitchFamily="34" charset="0"/>
            </a:endParaRPr>
          </a:p>
        </p:txBody>
      </p:sp>
      <p:pic>
        <p:nvPicPr>
          <p:cNvPr id="230406" name="Picture 10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812800"/>
            <a:ext cx="7769225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3245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E7DC4522-0A86-451E-B24D-18C713DF5324}" type="slidenum">
              <a:rPr lang="en-US"/>
              <a:pPr/>
              <a:t>84</a:t>
            </a:fld>
            <a:endParaRPr lang="en-US"/>
          </a:p>
        </p:txBody>
      </p:sp>
      <p:sp>
        <p:nvSpPr>
          <p:cNvPr id="232451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BitTorrent: tit-for-tat</a:t>
            </a:r>
          </a:p>
        </p:txBody>
      </p:sp>
      <p:pic>
        <p:nvPicPr>
          <p:cNvPr id="232452" name="Picture 13" descr="A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9313" y="4962525"/>
            <a:ext cx="5619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3" name="Line 15"/>
          <p:cNvSpPr>
            <a:spLocks noChangeShapeType="1"/>
          </p:cNvSpPr>
          <p:nvPr/>
        </p:nvSpPr>
        <p:spPr bwMode="auto">
          <a:xfrm flipH="1" flipV="1">
            <a:off x="1473200" y="3968750"/>
            <a:ext cx="1473200" cy="596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32454" name="Line 16"/>
          <p:cNvSpPr>
            <a:spLocks noChangeShapeType="1"/>
          </p:cNvSpPr>
          <p:nvPr/>
        </p:nvSpPr>
        <p:spPr bwMode="auto">
          <a:xfrm flipH="1">
            <a:off x="1954213" y="4794250"/>
            <a:ext cx="965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32455" name="Line 17"/>
          <p:cNvSpPr>
            <a:spLocks noChangeShapeType="1"/>
          </p:cNvSpPr>
          <p:nvPr/>
        </p:nvSpPr>
        <p:spPr bwMode="auto">
          <a:xfrm flipH="1">
            <a:off x="2628900" y="4908550"/>
            <a:ext cx="596900" cy="104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32456" name="Line 18"/>
          <p:cNvSpPr>
            <a:spLocks noChangeShapeType="1"/>
          </p:cNvSpPr>
          <p:nvPr/>
        </p:nvSpPr>
        <p:spPr bwMode="auto">
          <a:xfrm flipV="1">
            <a:off x="5511800" y="3092450"/>
            <a:ext cx="41910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32457" name="Line 20"/>
          <p:cNvSpPr>
            <a:spLocks noChangeShapeType="1"/>
          </p:cNvSpPr>
          <p:nvPr/>
        </p:nvSpPr>
        <p:spPr bwMode="auto">
          <a:xfrm flipV="1">
            <a:off x="5613400" y="3676650"/>
            <a:ext cx="78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32458" name="Line 21"/>
          <p:cNvSpPr>
            <a:spLocks noChangeShapeType="1"/>
          </p:cNvSpPr>
          <p:nvPr/>
        </p:nvSpPr>
        <p:spPr bwMode="auto">
          <a:xfrm>
            <a:off x="5613400" y="4146550"/>
            <a:ext cx="59690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pic>
        <p:nvPicPr>
          <p:cNvPr id="232459" name="Picture 22" descr="Bo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9988" y="4391025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3" name="Line 23"/>
          <p:cNvSpPr>
            <a:spLocks noChangeShapeType="1"/>
          </p:cNvSpPr>
          <p:nvPr/>
        </p:nvSpPr>
        <p:spPr bwMode="auto">
          <a:xfrm flipV="1">
            <a:off x="3530600" y="3943350"/>
            <a:ext cx="1435100" cy="482600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ot"/>
            <a:round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6264" name="Line 24"/>
          <p:cNvSpPr>
            <a:spLocks noChangeShapeType="1"/>
          </p:cNvSpPr>
          <p:nvPr/>
        </p:nvSpPr>
        <p:spPr bwMode="auto">
          <a:xfrm flipH="1">
            <a:off x="3543300" y="4032250"/>
            <a:ext cx="1397000" cy="4699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66265" name="Line 25"/>
          <p:cNvSpPr>
            <a:spLocks noChangeShapeType="1"/>
          </p:cNvSpPr>
          <p:nvPr/>
        </p:nvSpPr>
        <p:spPr bwMode="auto">
          <a:xfrm flipV="1">
            <a:off x="3581400" y="4133850"/>
            <a:ext cx="1371600" cy="482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66266" name="Text Box 26"/>
          <p:cNvSpPr txBox="1">
            <a:spLocks noChangeArrowheads="1"/>
          </p:cNvSpPr>
          <p:nvPr/>
        </p:nvSpPr>
        <p:spPr bwMode="auto">
          <a:xfrm>
            <a:off x="841375" y="1320800"/>
            <a:ext cx="4022725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Gill Sans MT" pitchFamily="34" charset="0"/>
              </a:rPr>
              <a:t>(1) Alice </a:t>
            </a:r>
            <a:r>
              <a:rPr lang="ja-JP" altLang="en-US">
                <a:latin typeface="Gill Sans MT" pitchFamily="34" charset="0"/>
              </a:rPr>
              <a:t>“</a:t>
            </a:r>
            <a:r>
              <a:rPr lang="en-US" altLang="ja-JP">
                <a:latin typeface="Gill Sans MT" pitchFamily="34" charset="0"/>
              </a:rPr>
              <a:t>optimistically unchokes</a:t>
            </a:r>
            <a:r>
              <a:rPr lang="ja-JP" altLang="en-US">
                <a:latin typeface="Gill Sans MT" pitchFamily="34" charset="0"/>
              </a:rPr>
              <a:t>”</a:t>
            </a:r>
            <a:r>
              <a:rPr lang="en-US" altLang="ja-JP">
                <a:latin typeface="Gill Sans MT" pitchFamily="34" charset="0"/>
              </a:rPr>
              <a:t> Bob</a:t>
            </a:r>
            <a:endParaRPr lang="en-US">
              <a:latin typeface="Gill Sans MT" pitchFamily="34" charset="0"/>
            </a:endParaRPr>
          </a:p>
        </p:txBody>
      </p:sp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808038" y="1663700"/>
            <a:ext cx="7102475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Gill Sans MT" pitchFamily="34" charset="0"/>
              </a:rPr>
              <a:t>(2) Alice becomes one of Bob</a:t>
            </a:r>
            <a:r>
              <a:rPr lang="ja-JP" altLang="en-US">
                <a:latin typeface="Gill Sans MT" pitchFamily="34" charset="0"/>
              </a:rPr>
              <a:t>’</a:t>
            </a:r>
            <a:r>
              <a:rPr lang="en-US" altLang="ja-JP">
                <a:latin typeface="Gill Sans MT" pitchFamily="34" charset="0"/>
              </a:rPr>
              <a:t>s top-four providers; Bob reciprocates</a:t>
            </a:r>
            <a:endParaRPr lang="en-US">
              <a:latin typeface="Gill Sans MT" pitchFamily="34" charset="0"/>
            </a:endParaRPr>
          </a:p>
        </p:txBody>
      </p:sp>
      <p:sp>
        <p:nvSpPr>
          <p:cNvPr id="266268" name="Text Box 28"/>
          <p:cNvSpPr txBox="1">
            <a:spLocks noChangeArrowheads="1"/>
          </p:cNvSpPr>
          <p:nvPr/>
        </p:nvSpPr>
        <p:spPr bwMode="auto">
          <a:xfrm>
            <a:off x="800100" y="2019300"/>
            <a:ext cx="5214938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latin typeface="Gill Sans MT" pitchFamily="34" charset="0"/>
              </a:rPr>
              <a:t>(3) Bob becomes one of Alice</a:t>
            </a:r>
            <a:r>
              <a:rPr lang="ja-JP" altLang="en-US">
                <a:latin typeface="Gill Sans MT" pitchFamily="34" charset="0"/>
              </a:rPr>
              <a:t>’</a:t>
            </a:r>
            <a:r>
              <a:rPr lang="en-US" altLang="ja-JP">
                <a:latin typeface="Gill Sans MT" pitchFamily="34" charset="0"/>
              </a:rPr>
              <a:t>s top-four providers</a:t>
            </a:r>
            <a:endParaRPr lang="en-US">
              <a:latin typeface="Gill Sans MT" pitchFamily="34" charset="0"/>
            </a:endParaRPr>
          </a:p>
        </p:txBody>
      </p:sp>
      <p:sp>
        <p:nvSpPr>
          <p:cNvPr id="266269" name="Text Box 29"/>
          <p:cNvSpPr txBox="1">
            <a:spLocks noChangeArrowheads="1"/>
          </p:cNvSpPr>
          <p:nvPr/>
        </p:nvSpPr>
        <p:spPr bwMode="auto">
          <a:xfrm>
            <a:off x="5040313" y="5335588"/>
            <a:ext cx="3590925" cy="7207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i="1">
                <a:latin typeface="Gill Sans MT" pitchFamily="34" charset="0"/>
              </a:rPr>
              <a:t>higher upload rate:</a:t>
            </a:r>
            <a:r>
              <a:rPr lang="en-US">
                <a:latin typeface="Gill Sans MT" pitchFamily="34" charset="0"/>
              </a:rPr>
              <a:t> find better trading partners, get file faster !</a:t>
            </a:r>
          </a:p>
        </p:txBody>
      </p:sp>
      <p:pic>
        <p:nvPicPr>
          <p:cNvPr id="232467" name="Picture 36" descr="underline_bas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338" y="865188"/>
            <a:ext cx="50276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2468" name="Group 52"/>
          <p:cNvGrpSpPr>
            <a:grpSpLocks/>
          </p:cNvGrpSpPr>
          <p:nvPr/>
        </p:nvGrpSpPr>
        <p:grpSpPr bwMode="auto">
          <a:xfrm>
            <a:off x="1214438" y="4799013"/>
            <a:ext cx="762000" cy="752475"/>
            <a:chOff x="-44" y="1473"/>
            <a:chExt cx="981" cy="1105"/>
          </a:xfrm>
        </p:grpSpPr>
        <p:pic>
          <p:nvPicPr>
            <p:cNvPr id="232500" name="Picture 53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2501" name="Freeform 5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2469" name="Group 55"/>
          <p:cNvGrpSpPr>
            <a:grpSpLocks/>
          </p:cNvGrpSpPr>
          <p:nvPr/>
        </p:nvGrpSpPr>
        <p:grpSpPr bwMode="auto">
          <a:xfrm>
            <a:off x="1909763" y="5561013"/>
            <a:ext cx="762000" cy="752475"/>
            <a:chOff x="-44" y="1473"/>
            <a:chExt cx="981" cy="1105"/>
          </a:xfrm>
        </p:grpSpPr>
        <p:pic>
          <p:nvPicPr>
            <p:cNvPr id="232498" name="Picture 56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2499" name="Freeform 5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2470" name="Group 58"/>
          <p:cNvGrpSpPr>
            <a:grpSpLocks/>
          </p:cNvGrpSpPr>
          <p:nvPr/>
        </p:nvGrpSpPr>
        <p:grpSpPr bwMode="auto">
          <a:xfrm>
            <a:off x="728663" y="3678238"/>
            <a:ext cx="762000" cy="752475"/>
            <a:chOff x="-44" y="1473"/>
            <a:chExt cx="981" cy="1105"/>
          </a:xfrm>
        </p:grpSpPr>
        <p:pic>
          <p:nvPicPr>
            <p:cNvPr id="232496" name="Picture 59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2497" name="Freeform 6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2471" name="Group 61"/>
          <p:cNvGrpSpPr>
            <a:grpSpLocks/>
          </p:cNvGrpSpPr>
          <p:nvPr/>
        </p:nvGrpSpPr>
        <p:grpSpPr bwMode="auto">
          <a:xfrm>
            <a:off x="2692400" y="4211638"/>
            <a:ext cx="762000" cy="752475"/>
            <a:chOff x="-44" y="1473"/>
            <a:chExt cx="981" cy="1105"/>
          </a:xfrm>
        </p:grpSpPr>
        <p:pic>
          <p:nvPicPr>
            <p:cNvPr id="232494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2495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2472" name="Group 64"/>
          <p:cNvGrpSpPr>
            <a:grpSpLocks/>
          </p:cNvGrpSpPr>
          <p:nvPr/>
        </p:nvGrpSpPr>
        <p:grpSpPr bwMode="auto">
          <a:xfrm flipH="1">
            <a:off x="6219825" y="4135438"/>
            <a:ext cx="762000" cy="752475"/>
            <a:chOff x="-44" y="1473"/>
            <a:chExt cx="981" cy="1105"/>
          </a:xfrm>
        </p:grpSpPr>
        <p:pic>
          <p:nvPicPr>
            <p:cNvPr id="232492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2493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2473" name="Group 67"/>
          <p:cNvGrpSpPr>
            <a:grpSpLocks/>
          </p:cNvGrpSpPr>
          <p:nvPr/>
        </p:nvGrpSpPr>
        <p:grpSpPr bwMode="auto">
          <a:xfrm flipH="1">
            <a:off x="6370638" y="3297238"/>
            <a:ext cx="762000" cy="752475"/>
            <a:chOff x="-44" y="1473"/>
            <a:chExt cx="981" cy="1105"/>
          </a:xfrm>
        </p:grpSpPr>
        <p:pic>
          <p:nvPicPr>
            <p:cNvPr id="232490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2491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2474" name="Group 70"/>
          <p:cNvGrpSpPr>
            <a:grpSpLocks/>
          </p:cNvGrpSpPr>
          <p:nvPr/>
        </p:nvGrpSpPr>
        <p:grpSpPr bwMode="auto">
          <a:xfrm flipH="1">
            <a:off x="5978525" y="2676525"/>
            <a:ext cx="762000" cy="752475"/>
            <a:chOff x="-44" y="1473"/>
            <a:chExt cx="981" cy="1105"/>
          </a:xfrm>
        </p:grpSpPr>
        <p:pic>
          <p:nvPicPr>
            <p:cNvPr id="232488" name="Picture 71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2489" name="Freeform 7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2475" name="Group 74"/>
          <p:cNvGrpSpPr>
            <a:grpSpLocks/>
          </p:cNvGrpSpPr>
          <p:nvPr/>
        </p:nvGrpSpPr>
        <p:grpSpPr bwMode="auto">
          <a:xfrm flipH="1">
            <a:off x="5056188" y="3667125"/>
            <a:ext cx="762000" cy="752475"/>
            <a:chOff x="-44" y="1473"/>
            <a:chExt cx="981" cy="1105"/>
          </a:xfrm>
        </p:grpSpPr>
        <p:pic>
          <p:nvPicPr>
            <p:cNvPr id="232486" name="Picture 75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2487" name="Freeform 7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" name="Group 80"/>
          <p:cNvGrpSpPr>
            <a:grpSpLocks/>
          </p:cNvGrpSpPr>
          <p:nvPr/>
        </p:nvGrpSpPr>
        <p:grpSpPr bwMode="auto">
          <a:xfrm>
            <a:off x="4835525" y="2501900"/>
            <a:ext cx="762000" cy="1177925"/>
            <a:chOff x="4746" y="1528"/>
            <a:chExt cx="480" cy="742"/>
          </a:xfrm>
        </p:grpSpPr>
        <p:sp>
          <p:nvSpPr>
            <p:cNvPr id="232482" name="Line 50"/>
            <p:cNvSpPr>
              <a:spLocks noChangeShapeType="1"/>
            </p:cNvSpPr>
            <p:nvPr/>
          </p:nvSpPr>
          <p:spPr bwMode="auto">
            <a:xfrm>
              <a:off x="4964" y="1962"/>
              <a:ext cx="2" cy="3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2483" name="Group 77"/>
            <p:cNvGrpSpPr>
              <a:grpSpLocks/>
            </p:cNvGrpSpPr>
            <p:nvPr/>
          </p:nvGrpSpPr>
          <p:grpSpPr bwMode="auto">
            <a:xfrm flipH="1">
              <a:off x="4746" y="1528"/>
              <a:ext cx="480" cy="474"/>
              <a:chOff x="-44" y="1473"/>
              <a:chExt cx="981" cy="1105"/>
            </a:xfrm>
          </p:grpSpPr>
          <p:pic>
            <p:nvPicPr>
              <p:cNvPr id="232484" name="Picture 7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2485" name="Freeform 7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2" name="Group 87"/>
          <p:cNvGrpSpPr>
            <a:grpSpLocks/>
          </p:cNvGrpSpPr>
          <p:nvPr/>
        </p:nvGrpSpPr>
        <p:grpSpPr bwMode="auto">
          <a:xfrm>
            <a:off x="1925638" y="2990850"/>
            <a:ext cx="1112837" cy="1219200"/>
            <a:chOff x="4779" y="2386"/>
            <a:chExt cx="701" cy="768"/>
          </a:xfrm>
        </p:grpSpPr>
        <p:sp>
          <p:nvSpPr>
            <p:cNvPr id="232478" name="Line 46"/>
            <p:cNvSpPr>
              <a:spLocks noChangeShapeType="1"/>
            </p:cNvSpPr>
            <p:nvPr/>
          </p:nvSpPr>
          <p:spPr bwMode="auto">
            <a:xfrm>
              <a:off x="5239" y="2812"/>
              <a:ext cx="241" cy="3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2479" name="Group 84"/>
            <p:cNvGrpSpPr>
              <a:grpSpLocks/>
            </p:cNvGrpSpPr>
            <p:nvPr/>
          </p:nvGrpSpPr>
          <p:grpSpPr bwMode="auto">
            <a:xfrm>
              <a:off x="4779" y="2386"/>
              <a:ext cx="480" cy="474"/>
              <a:chOff x="-44" y="1473"/>
              <a:chExt cx="981" cy="1105"/>
            </a:xfrm>
          </p:grpSpPr>
          <p:pic>
            <p:nvPicPr>
              <p:cNvPr id="232480" name="Picture 8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2481" name="Freeform 8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66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3" grpId="0" animBg="1"/>
      <p:bldP spid="266263" grpId="1" animBg="1"/>
      <p:bldP spid="266264" grpId="0" animBg="1"/>
      <p:bldP spid="266265" grpId="0" animBg="1"/>
      <p:bldP spid="266266" grpId="0"/>
      <p:bldP spid="266267" grpId="0"/>
      <p:bldP spid="266268" grpId="0"/>
      <p:bldP spid="26626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Title 3"/>
          <p:cNvSpPr>
            <a:spLocks noGrp="1"/>
          </p:cNvSpPr>
          <p:nvPr>
            <p:ph type="title"/>
          </p:nvPr>
        </p:nvSpPr>
        <p:spPr>
          <a:xfrm>
            <a:off x="500063" y="131763"/>
            <a:ext cx="7772400" cy="1143000"/>
          </a:xfrm>
        </p:spPr>
        <p:txBody>
          <a:bodyPr/>
          <a:lstStyle/>
          <a:p>
            <a:r>
              <a:rPr lang="en-US" u="none" smtClean="0">
                <a:latin typeface="Gill Sans MT" pitchFamily="34" charset="0"/>
                <a:ea typeface="ＭＳ Ｐゴシック" pitchFamily="34" charset="-128"/>
              </a:rPr>
              <a:t>Distributed Hash Table (DHT)</a:t>
            </a:r>
          </a:p>
        </p:txBody>
      </p:sp>
      <p:sp>
        <p:nvSpPr>
          <p:cNvPr id="234498" name="Content Placeholder 4"/>
          <p:cNvSpPr>
            <a:spLocks noGrp="1"/>
          </p:cNvSpPr>
          <p:nvPr>
            <p:ph idx="1"/>
          </p:nvPr>
        </p:nvSpPr>
        <p:spPr>
          <a:xfrm>
            <a:off x="568325" y="1411288"/>
            <a:ext cx="7772400" cy="4648200"/>
          </a:xfrm>
        </p:spPr>
        <p:txBody>
          <a:bodyPr/>
          <a:lstStyle/>
          <a:p>
            <a:r>
              <a:rPr lang="en-US" sz="3200" smtClean="0">
                <a:latin typeface="Gill Sans MT" pitchFamily="34" charset="0"/>
                <a:ea typeface="ＭＳ Ｐゴシック" pitchFamily="34" charset="-128"/>
              </a:rPr>
              <a:t>DHT: a </a:t>
            </a:r>
            <a:r>
              <a:rPr lang="en-US" sz="3200" i="1" smtClean="0">
                <a:solidFill>
                  <a:srgbClr val="C00000"/>
                </a:solidFill>
                <a:latin typeface="Gill Sans MT" pitchFamily="34" charset="0"/>
                <a:ea typeface="ＭＳ Ｐゴシック" pitchFamily="34" charset="-128"/>
              </a:rPr>
              <a:t>distributed P2P database</a:t>
            </a:r>
          </a:p>
          <a:p>
            <a:r>
              <a:rPr lang="en-US" sz="3200" smtClean="0">
                <a:latin typeface="Gill Sans MT" pitchFamily="34" charset="0"/>
                <a:ea typeface="ＭＳ Ｐゴシック" pitchFamily="34" charset="-128"/>
              </a:rPr>
              <a:t>database has </a:t>
            </a:r>
            <a:r>
              <a:rPr lang="en-US" sz="3200" smtClean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(key, value) </a:t>
            </a:r>
            <a:r>
              <a:rPr lang="en-US" sz="3200" smtClean="0">
                <a:latin typeface="Gill Sans MT" pitchFamily="34" charset="0"/>
                <a:ea typeface="ＭＳ Ｐゴシック" pitchFamily="34" charset="-128"/>
              </a:rPr>
              <a:t>pairs; examples: </a:t>
            </a:r>
          </a:p>
          <a:p>
            <a:pPr lvl="1"/>
            <a:r>
              <a:rPr lang="en-US" sz="2800" smtClean="0">
                <a:latin typeface="Gill Sans MT" pitchFamily="34" charset="0"/>
                <a:ea typeface="ＭＳ Ｐゴシック" pitchFamily="34" charset="-128"/>
              </a:rPr>
              <a:t>key: ss number; value: human name</a:t>
            </a:r>
          </a:p>
          <a:p>
            <a:pPr lvl="1"/>
            <a:r>
              <a:rPr lang="en-US" sz="2800" smtClean="0">
                <a:latin typeface="Gill Sans MT" pitchFamily="34" charset="0"/>
                <a:ea typeface="ＭＳ Ｐゴシック" pitchFamily="34" charset="-128"/>
              </a:rPr>
              <a:t>key: movie title; value: IP address</a:t>
            </a:r>
          </a:p>
          <a:p>
            <a:r>
              <a:rPr lang="en-US" sz="3200" smtClean="0">
                <a:latin typeface="Gill Sans MT" pitchFamily="34" charset="0"/>
                <a:ea typeface="ＭＳ Ｐゴシック" pitchFamily="34" charset="-128"/>
              </a:rPr>
              <a:t>Distribute the (key, value) pairs over the (millions of peers)</a:t>
            </a:r>
          </a:p>
          <a:p>
            <a:r>
              <a:rPr lang="en-US" sz="3200" smtClean="0">
                <a:latin typeface="Gill Sans MT" pitchFamily="34" charset="0"/>
                <a:ea typeface="ＭＳ Ｐゴシック" pitchFamily="34" charset="-128"/>
              </a:rPr>
              <a:t>a peer </a:t>
            </a:r>
            <a:r>
              <a:rPr lang="en-US" sz="3200" smtClean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queries </a:t>
            </a:r>
            <a:r>
              <a:rPr lang="en-US" sz="3200" smtClean="0">
                <a:latin typeface="Gill Sans MT" pitchFamily="34" charset="0"/>
                <a:ea typeface="ＭＳ Ｐゴシック" pitchFamily="34" charset="-128"/>
              </a:rPr>
              <a:t>DHT with key</a:t>
            </a:r>
          </a:p>
          <a:p>
            <a:pPr lvl="1"/>
            <a:r>
              <a:rPr lang="en-US" sz="2800" smtClean="0">
                <a:latin typeface="Gill Sans MT" pitchFamily="34" charset="0"/>
                <a:ea typeface="ＭＳ Ｐゴシック" pitchFamily="34" charset="-128"/>
              </a:rPr>
              <a:t>DHT returns values that match the key</a:t>
            </a:r>
          </a:p>
          <a:p>
            <a:r>
              <a:rPr lang="en-US" sz="3200" smtClean="0">
                <a:latin typeface="Gill Sans MT" pitchFamily="34" charset="0"/>
                <a:ea typeface="ＭＳ Ｐゴシック" pitchFamily="34" charset="-128"/>
              </a:rPr>
              <a:t>peers can also </a:t>
            </a:r>
            <a:r>
              <a:rPr lang="en-US" sz="3200" smtClean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insert </a:t>
            </a:r>
            <a:r>
              <a:rPr lang="en-US" sz="3200" smtClean="0">
                <a:latin typeface="Gill Sans MT" pitchFamily="34" charset="0"/>
                <a:ea typeface="ＭＳ Ｐゴシック" pitchFamily="34" charset="-128"/>
              </a:rPr>
              <a:t>(key, value) pairs</a:t>
            </a:r>
          </a:p>
        </p:txBody>
      </p:sp>
      <p:sp>
        <p:nvSpPr>
          <p:cNvPr id="234499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cs typeface="Arial" pitchFamily="34" charset="0"/>
              </a:rPr>
              <a:t>Application  2-</a:t>
            </a:r>
            <a:fld id="{FCA0C06E-4F3A-4418-A104-965808E7FC39}" type="slidenum">
              <a:rPr lang="en-US" sz="1200">
                <a:solidFill>
                  <a:srgbClr val="000000"/>
                </a:solidFill>
                <a:cs typeface="Arial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n-US" sz="12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34500" name="Picture 18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" y="993775"/>
            <a:ext cx="6399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Title 1"/>
          <p:cNvSpPr>
            <a:spLocks noGrp="1"/>
          </p:cNvSpPr>
          <p:nvPr>
            <p:ph type="title"/>
          </p:nvPr>
        </p:nvSpPr>
        <p:spPr>
          <a:xfrm>
            <a:off x="511175" y="84138"/>
            <a:ext cx="7772400" cy="1143000"/>
          </a:xfrm>
        </p:spPr>
        <p:txBody>
          <a:bodyPr/>
          <a:lstStyle/>
          <a:p>
            <a:r>
              <a:rPr lang="en-US" sz="4400" u="none" smtClean="0">
                <a:latin typeface="Gill Sans MT" pitchFamily="34" charset="0"/>
                <a:ea typeface="ＭＳ Ｐゴシック" pitchFamily="34" charset="-128"/>
              </a:rPr>
              <a:t>Q: how to assign keys to peers?</a:t>
            </a:r>
          </a:p>
        </p:txBody>
      </p:sp>
      <p:sp>
        <p:nvSpPr>
          <p:cNvPr id="235522" name="Content Placeholder 2"/>
          <p:cNvSpPr>
            <a:spLocks noGrp="1"/>
          </p:cNvSpPr>
          <p:nvPr>
            <p:ph idx="1"/>
          </p:nvPr>
        </p:nvSpPr>
        <p:spPr>
          <a:xfrm>
            <a:off x="633413" y="1284288"/>
            <a:ext cx="7772400" cy="4648200"/>
          </a:xfrm>
        </p:spPr>
        <p:txBody>
          <a:bodyPr/>
          <a:lstStyle/>
          <a:p>
            <a:r>
              <a:rPr lang="en-US" sz="3200" smtClean="0">
                <a:latin typeface="Gill Sans MT" pitchFamily="34" charset="0"/>
                <a:ea typeface="ＭＳ Ｐゴシック" pitchFamily="34" charset="-128"/>
              </a:rPr>
              <a:t>central issue:</a:t>
            </a:r>
          </a:p>
          <a:p>
            <a:pPr lvl="1"/>
            <a:r>
              <a:rPr lang="en-US" sz="2800" smtClean="0">
                <a:latin typeface="Gill Sans MT" pitchFamily="34" charset="0"/>
                <a:ea typeface="ＭＳ Ｐゴシック" pitchFamily="34" charset="-128"/>
              </a:rPr>
              <a:t>assigning (key, value) pairs to peers.</a:t>
            </a:r>
          </a:p>
          <a:p>
            <a:r>
              <a:rPr lang="en-US" sz="3200" smtClean="0">
                <a:latin typeface="Gill Sans MT" pitchFamily="34" charset="0"/>
                <a:ea typeface="ＭＳ Ｐゴシック" pitchFamily="34" charset="-128"/>
              </a:rPr>
              <a:t>basic idea: </a:t>
            </a:r>
          </a:p>
          <a:p>
            <a:pPr lvl="1"/>
            <a:r>
              <a:rPr lang="en-US" sz="2800" smtClean="0">
                <a:latin typeface="Gill Sans MT" pitchFamily="34" charset="0"/>
                <a:ea typeface="ＭＳ Ｐゴシック" pitchFamily="34" charset="-128"/>
              </a:rPr>
              <a:t>convert each key to an integer</a:t>
            </a:r>
          </a:p>
          <a:p>
            <a:pPr lvl="1"/>
            <a:r>
              <a:rPr lang="en-US" sz="2800" smtClean="0">
                <a:latin typeface="Gill Sans MT" pitchFamily="34" charset="0"/>
                <a:ea typeface="ＭＳ Ｐゴシック" pitchFamily="34" charset="-128"/>
              </a:rPr>
              <a:t>Assign integer to each peer</a:t>
            </a:r>
          </a:p>
          <a:p>
            <a:pPr lvl="1"/>
            <a:r>
              <a:rPr lang="en-US" sz="2800" smtClean="0">
                <a:latin typeface="Gill Sans MT" pitchFamily="34" charset="0"/>
                <a:ea typeface="ＭＳ Ｐゴシック" pitchFamily="34" charset="-128"/>
              </a:rPr>
              <a:t>put (key,value) pair in the peer that is </a:t>
            </a:r>
            <a:r>
              <a:rPr lang="en-US" sz="2800" smtClean="0">
                <a:solidFill>
                  <a:srgbClr val="C00000"/>
                </a:solidFill>
                <a:latin typeface="Gill Sans MT" pitchFamily="34" charset="0"/>
                <a:ea typeface="ＭＳ Ｐゴシック" pitchFamily="34" charset="-128"/>
              </a:rPr>
              <a:t>closest</a:t>
            </a:r>
            <a:r>
              <a:rPr lang="en-US" sz="2800" smtClean="0">
                <a:latin typeface="Gill Sans MT" pitchFamily="34" charset="0"/>
                <a:ea typeface="ＭＳ Ｐゴシック" pitchFamily="34" charset="-128"/>
              </a:rPr>
              <a:t> to the key</a:t>
            </a:r>
          </a:p>
          <a:p>
            <a:pPr>
              <a:buFont typeface="Wingdings" pitchFamily="2" charset="2"/>
              <a:buNone/>
            </a:pPr>
            <a:endParaRPr lang="en-US" smtClean="0"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235523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cs typeface="Arial" pitchFamily="34" charset="0"/>
              </a:rPr>
              <a:t>Application  2-</a:t>
            </a:r>
            <a:fld id="{CD6F6056-A5A1-4C61-82DE-48588E38CA90}" type="slidenum">
              <a:rPr lang="en-US" sz="1200">
                <a:solidFill>
                  <a:srgbClr val="000000"/>
                </a:solidFill>
                <a:cs typeface="Arial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US" sz="12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35524" name="Picture 16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909638"/>
            <a:ext cx="73136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Title 1"/>
          <p:cNvSpPr>
            <a:spLocks noGrp="1"/>
          </p:cNvSpPr>
          <p:nvPr>
            <p:ph type="title"/>
          </p:nvPr>
        </p:nvSpPr>
        <p:spPr>
          <a:xfrm>
            <a:off x="533400" y="179388"/>
            <a:ext cx="7772400" cy="1143000"/>
          </a:xfrm>
        </p:spPr>
        <p:txBody>
          <a:bodyPr/>
          <a:lstStyle/>
          <a:p>
            <a:r>
              <a:rPr lang="en-US" sz="4400" u="none" smtClean="0">
                <a:latin typeface="Gill Sans MT" pitchFamily="34" charset="0"/>
                <a:ea typeface="ＭＳ Ｐゴシック" pitchFamily="34" charset="-128"/>
              </a:rPr>
              <a:t>DHT identifiers</a:t>
            </a:r>
          </a:p>
        </p:txBody>
      </p:sp>
      <p:sp>
        <p:nvSpPr>
          <p:cNvPr id="236546" name="Content Placeholder 2"/>
          <p:cNvSpPr>
            <a:spLocks noGrp="1"/>
          </p:cNvSpPr>
          <p:nvPr>
            <p:ph idx="1"/>
          </p:nvPr>
        </p:nvSpPr>
        <p:spPr>
          <a:xfrm>
            <a:off x="457200" y="1455738"/>
            <a:ext cx="8686800" cy="4525962"/>
          </a:xfrm>
        </p:spPr>
        <p:txBody>
          <a:bodyPr/>
          <a:lstStyle/>
          <a:p>
            <a:r>
              <a:rPr lang="en-US" sz="3200" smtClean="0">
                <a:latin typeface="Gill Sans MT" pitchFamily="34" charset="0"/>
                <a:ea typeface="ＭＳ Ｐゴシック" pitchFamily="34" charset="-128"/>
              </a:rPr>
              <a:t>assign integer identifier to each peer in range [0,2</a:t>
            </a:r>
            <a:r>
              <a:rPr lang="en-US" sz="3200" baseline="30000" smtClean="0">
                <a:latin typeface="Gill Sans MT" pitchFamily="34" charset="0"/>
                <a:ea typeface="ＭＳ Ｐゴシック" pitchFamily="34" charset="-128"/>
              </a:rPr>
              <a:t>n</a:t>
            </a:r>
            <a:r>
              <a:rPr lang="en-US" sz="3200" smtClean="0">
                <a:latin typeface="Gill Sans MT" pitchFamily="34" charset="0"/>
                <a:ea typeface="ＭＳ Ｐゴシック" pitchFamily="34" charset="-128"/>
              </a:rPr>
              <a:t>-1] for some </a:t>
            </a:r>
            <a:r>
              <a:rPr lang="en-US" sz="3200" i="1" smtClean="0">
                <a:latin typeface="Gill Sans MT" pitchFamily="34" charset="0"/>
                <a:ea typeface="ＭＳ Ｐゴシック" pitchFamily="34" charset="-128"/>
              </a:rPr>
              <a:t>n</a:t>
            </a:r>
            <a:r>
              <a:rPr lang="en-US" sz="3200" smtClean="0">
                <a:latin typeface="Gill Sans MT" pitchFamily="34" charset="0"/>
                <a:ea typeface="ＭＳ Ｐゴシック" pitchFamily="34" charset="-128"/>
              </a:rPr>
              <a:t>.</a:t>
            </a:r>
          </a:p>
          <a:p>
            <a:pPr lvl="1"/>
            <a:r>
              <a:rPr lang="en-US" sz="2800" smtClean="0">
                <a:latin typeface="Gill Sans MT" pitchFamily="34" charset="0"/>
                <a:ea typeface="ＭＳ Ｐゴシック" pitchFamily="34" charset="-128"/>
              </a:rPr>
              <a:t>each identifier represented by </a:t>
            </a:r>
            <a:r>
              <a:rPr lang="en-US" sz="2800" i="1" smtClean="0">
                <a:latin typeface="Gill Sans MT" pitchFamily="34" charset="0"/>
                <a:ea typeface="ＭＳ Ｐゴシック" pitchFamily="34" charset="-128"/>
              </a:rPr>
              <a:t>n</a:t>
            </a:r>
            <a:r>
              <a:rPr lang="en-US" sz="2800" smtClean="0">
                <a:latin typeface="Gill Sans MT" pitchFamily="34" charset="0"/>
                <a:ea typeface="ＭＳ Ｐゴシック" pitchFamily="34" charset="-128"/>
              </a:rPr>
              <a:t> bits.</a:t>
            </a:r>
          </a:p>
          <a:p>
            <a:endParaRPr lang="en-US" sz="3200" smtClean="0">
              <a:latin typeface="Gill Sans MT" pitchFamily="34" charset="0"/>
              <a:ea typeface="ＭＳ Ｐゴシック" pitchFamily="34" charset="-128"/>
            </a:endParaRPr>
          </a:p>
          <a:p>
            <a:r>
              <a:rPr lang="en-US" sz="3200" smtClean="0">
                <a:latin typeface="Gill Sans MT" pitchFamily="34" charset="0"/>
                <a:ea typeface="ＭＳ Ｐゴシック" pitchFamily="34" charset="-128"/>
              </a:rPr>
              <a:t>require each key to be an integer in same range</a:t>
            </a:r>
          </a:p>
          <a:p>
            <a:r>
              <a:rPr lang="en-US" sz="3200" smtClean="0">
                <a:latin typeface="Gill Sans MT" pitchFamily="34" charset="0"/>
                <a:ea typeface="ＭＳ Ｐゴシック" pitchFamily="34" charset="-128"/>
              </a:rPr>
              <a:t>to get integer key, hash original key</a:t>
            </a:r>
          </a:p>
          <a:p>
            <a:pPr lvl="1"/>
            <a:r>
              <a:rPr lang="en-US" sz="2800" i="1" smtClean="0">
                <a:latin typeface="Gill Sans MT" pitchFamily="34" charset="0"/>
                <a:ea typeface="ＭＳ Ｐゴシック" pitchFamily="34" charset="-128"/>
              </a:rPr>
              <a:t>e.g., </a:t>
            </a:r>
            <a:r>
              <a:rPr lang="en-US" sz="2800" smtClean="0">
                <a:latin typeface="Gill Sans MT" pitchFamily="34" charset="0"/>
                <a:ea typeface="ＭＳ Ｐゴシック" pitchFamily="34" charset="-128"/>
              </a:rPr>
              <a:t>key = </a:t>
            </a:r>
            <a:r>
              <a:rPr lang="en-US" sz="2800" smtClean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hash</a:t>
            </a:r>
            <a:r>
              <a:rPr lang="en-US" sz="2800" smtClean="0">
                <a:latin typeface="Gill Sans MT" pitchFamily="34" charset="0"/>
                <a:ea typeface="ＭＳ Ｐゴシック" pitchFamily="34" charset="-128"/>
              </a:rPr>
              <a:t>(</a:t>
            </a:r>
            <a:r>
              <a:rPr lang="ja-JP" altLang="en-US" sz="2800" smtClean="0"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sz="2800" smtClean="0">
                <a:latin typeface="Gill Sans MT" pitchFamily="34" charset="0"/>
                <a:ea typeface="ＭＳ Ｐゴシック" pitchFamily="34" charset="-128"/>
              </a:rPr>
              <a:t>Led Zeppelin IV</a:t>
            </a:r>
            <a:r>
              <a:rPr lang="ja-JP" altLang="en-US" sz="2800" smtClean="0"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 sz="2800" smtClean="0">
                <a:latin typeface="Gill Sans MT" pitchFamily="34" charset="0"/>
                <a:ea typeface="ＭＳ Ｐゴシック" pitchFamily="34" charset="-128"/>
              </a:rPr>
              <a:t>)</a:t>
            </a:r>
          </a:p>
          <a:p>
            <a:pPr lvl="1"/>
            <a:r>
              <a:rPr lang="en-US" sz="2800" smtClean="0">
                <a:latin typeface="Gill Sans MT" pitchFamily="34" charset="0"/>
                <a:ea typeface="ＭＳ Ｐゴシック" pitchFamily="34" charset="-128"/>
              </a:rPr>
              <a:t>this is why its is referred to as a </a:t>
            </a:r>
            <a:r>
              <a:rPr lang="en-US" sz="2800" i="1" smtClean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distributed </a:t>
            </a:r>
            <a:r>
              <a:rPr lang="ja-JP" altLang="en-US" sz="2800" i="1" smtClean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sz="2800" i="1" smtClean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hash</a:t>
            </a:r>
            <a:r>
              <a:rPr lang="ja-JP" altLang="en-US" sz="2800" i="1" smtClean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 sz="2800" i="1" smtClean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 table</a:t>
            </a:r>
            <a:endParaRPr lang="en-US" sz="2800" i="1" smtClean="0">
              <a:solidFill>
                <a:srgbClr val="CC0000"/>
              </a:solidFill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236547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cs typeface="Arial" pitchFamily="34" charset="0"/>
              </a:rPr>
              <a:t>Application  2-</a:t>
            </a:r>
            <a:fld id="{72601712-8303-4E94-97EF-1FF1FB5E853D}" type="slidenum">
              <a:rPr lang="en-US" sz="1200">
                <a:solidFill>
                  <a:srgbClr val="000000"/>
                </a:solidFill>
                <a:cs typeface="Arial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US" sz="12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36548" name="Picture 24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38" y="1047750"/>
            <a:ext cx="3656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Title 1"/>
          <p:cNvSpPr>
            <a:spLocks noGrp="1"/>
          </p:cNvSpPr>
          <p:nvPr>
            <p:ph type="title"/>
          </p:nvPr>
        </p:nvSpPr>
        <p:spPr>
          <a:xfrm>
            <a:off x="511175" y="84138"/>
            <a:ext cx="7772400" cy="1143000"/>
          </a:xfrm>
        </p:spPr>
        <p:txBody>
          <a:bodyPr/>
          <a:lstStyle/>
          <a:p>
            <a:r>
              <a:rPr lang="en-US" sz="4400" u="none" smtClean="0">
                <a:latin typeface="Gill Sans MT" pitchFamily="34" charset="0"/>
                <a:ea typeface="ＭＳ Ｐゴシック" pitchFamily="34" charset="-128"/>
              </a:rPr>
              <a:t>Assign keys to peers</a:t>
            </a:r>
          </a:p>
        </p:txBody>
      </p:sp>
      <p:sp>
        <p:nvSpPr>
          <p:cNvPr id="237570" name="Content Placeholder 2"/>
          <p:cNvSpPr>
            <a:spLocks noGrp="1"/>
          </p:cNvSpPr>
          <p:nvPr>
            <p:ph idx="1"/>
          </p:nvPr>
        </p:nvSpPr>
        <p:spPr>
          <a:xfrm>
            <a:off x="633413" y="1284288"/>
            <a:ext cx="7772400" cy="4648200"/>
          </a:xfrm>
        </p:spPr>
        <p:txBody>
          <a:bodyPr/>
          <a:lstStyle/>
          <a:p>
            <a:r>
              <a:rPr lang="en-US" sz="3200" smtClean="0">
                <a:latin typeface="Gill Sans MT" pitchFamily="34" charset="0"/>
                <a:ea typeface="ＭＳ Ｐゴシック" pitchFamily="34" charset="-128"/>
              </a:rPr>
              <a:t>rule: assign key to the peer that has the </a:t>
            </a:r>
            <a:r>
              <a:rPr lang="en-US" sz="3200" i="1" smtClean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closest</a:t>
            </a:r>
            <a:r>
              <a:rPr lang="en-US" sz="3200" smtClean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 </a:t>
            </a:r>
            <a:r>
              <a:rPr lang="en-US" sz="3200" smtClean="0">
                <a:latin typeface="Gill Sans MT" pitchFamily="34" charset="0"/>
                <a:ea typeface="ＭＳ Ｐゴシック" pitchFamily="34" charset="-128"/>
              </a:rPr>
              <a:t>ID.</a:t>
            </a:r>
          </a:p>
          <a:p>
            <a:r>
              <a:rPr lang="en-US" sz="3200" smtClean="0">
                <a:latin typeface="Gill Sans MT" pitchFamily="34" charset="0"/>
                <a:ea typeface="ＭＳ Ｐゴシック" pitchFamily="34" charset="-128"/>
              </a:rPr>
              <a:t>convention in lecture: closest is the </a:t>
            </a:r>
            <a:r>
              <a:rPr lang="en-US" sz="3200" i="1" smtClean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immediate successor </a:t>
            </a:r>
            <a:r>
              <a:rPr lang="en-US" sz="3200" smtClean="0">
                <a:latin typeface="Gill Sans MT" pitchFamily="34" charset="0"/>
                <a:ea typeface="ＭＳ Ｐゴシック" pitchFamily="34" charset="-128"/>
              </a:rPr>
              <a:t>of the key.</a:t>
            </a:r>
          </a:p>
          <a:p>
            <a:r>
              <a:rPr lang="en-US" sz="3200" smtClean="0">
                <a:latin typeface="Gill Sans MT" pitchFamily="34" charset="0"/>
                <a:ea typeface="ＭＳ Ｐゴシック" pitchFamily="34" charset="-128"/>
              </a:rPr>
              <a:t>e.g., </a:t>
            </a:r>
            <a:r>
              <a:rPr lang="en-US" sz="3200" i="1" smtClean="0">
                <a:latin typeface="Gill Sans MT" pitchFamily="34" charset="0"/>
                <a:ea typeface="ＭＳ Ｐゴシック" pitchFamily="34" charset="-128"/>
              </a:rPr>
              <a:t>n</a:t>
            </a:r>
            <a:r>
              <a:rPr lang="en-US" sz="3200" smtClean="0">
                <a:latin typeface="Gill Sans MT" pitchFamily="34" charset="0"/>
                <a:ea typeface="ＭＳ Ｐゴシック" pitchFamily="34" charset="-128"/>
              </a:rPr>
              <a:t>=4; peers: 1,3,4,5,8,10,12,14; </a:t>
            </a:r>
          </a:p>
          <a:p>
            <a:pPr lvl="1"/>
            <a:r>
              <a:rPr lang="en-US" sz="2800" smtClean="0">
                <a:latin typeface="Gill Sans MT" pitchFamily="34" charset="0"/>
                <a:ea typeface="ＭＳ Ｐゴシック" pitchFamily="34" charset="-128"/>
              </a:rPr>
              <a:t>key = 13, then successor peer = 14</a:t>
            </a:r>
          </a:p>
          <a:p>
            <a:pPr lvl="1"/>
            <a:r>
              <a:rPr lang="en-US" sz="2800" smtClean="0">
                <a:latin typeface="Gill Sans MT" pitchFamily="34" charset="0"/>
                <a:ea typeface="ＭＳ Ｐゴシック" pitchFamily="34" charset="-128"/>
              </a:rPr>
              <a:t>key = 15, then successor peer = 1</a:t>
            </a:r>
          </a:p>
        </p:txBody>
      </p:sp>
      <p:sp>
        <p:nvSpPr>
          <p:cNvPr id="237571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cs typeface="Arial" pitchFamily="34" charset="0"/>
              </a:rPr>
              <a:t>Application  2-</a:t>
            </a:r>
            <a:fld id="{7BDB933A-D272-41C2-A8CD-88CF9D34765C}" type="slidenum">
              <a:rPr lang="en-US" sz="1200">
                <a:solidFill>
                  <a:srgbClr val="000000"/>
                </a:solidFill>
                <a:cs typeface="Arial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US" sz="12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37572" name="Picture 36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865188"/>
            <a:ext cx="50276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593" name="Group 42"/>
          <p:cNvGrpSpPr>
            <a:grpSpLocks/>
          </p:cNvGrpSpPr>
          <p:nvPr/>
        </p:nvGrpSpPr>
        <p:grpSpPr bwMode="auto">
          <a:xfrm>
            <a:off x="2319338" y="1219200"/>
            <a:ext cx="3751262" cy="3662363"/>
            <a:chOff x="946990" y="1676400"/>
            <a:chExt cx="3752276" cy="3661993"/>
          </a:xfrm>
        </p:grpSpPr>
        <p:sp>
          <p:nvSpPr>
            <p:cNvPr id="238600" name="Oval 3"/>
            <p:cNvSpPr>
              <a:spLocks noChangeArrowheads="1"/>
            </p:cNvSpPr>
            <p:nvPr/>
          </p:nvSpPr>
          <p:spPr bwMode="auto">
            <a:xfrm>
              <a:off x="2794354" y="4791480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3333CC"/>
                </a:buClr>
              </a:pPr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601" name="Oval 4"/>
            <p:cNvSpPr>
              <a:spLocks noChangeArrowheads="1"/>
            </p:cNvSpPr>
            <p:nvPr/>
          </p:nvSpPr>
          <p:spPr bwMode="auto">
            <a:xfrm>
              <a:off x="1435115" y="2890435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3333CC"/>
                </a:buClr>
              </a:pPr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602" name="Oval 5"/>
            <p:cNvSpPr>
              <a:spLocks noChangeArrowheads="1"/>
            </p:cNvSpPr>
            <p:nvPr/>
          </p:nvSpPr>
          <p:spPr bwMode="auto">
            <a:xfrm>
              <a:off x="1459562" y="3978242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3333CC"/>
                </a:buClr>
              </a:pPr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603" name="Oval 6"/>
            <p:cNvSpPr>
              <a:spLocks noChangeArrowheads="1"/>
            </p:cNvSpPr>
            <p:nvPr/>
          </p:nvSpPr>
          <p:spPr bwMode="auto">
            <a:xfrm>
              <a:off x="3989799" y="2585616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3333CC"/>
                </a:buClr>
              </a:pPr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604" name="Oval 7"/>
            <p:cNvSpPr>
              <a:spLocks noChangeArrowheads="1"/>
            </p:cNvSpPr>
            <p:nvPr/>
          </p:nvSpPr>
          <p:spPr bwMode="auto">
            <a:xfrm>
              <a:off x="4283160" y="3457025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3333CC"/>
                </a:buClr>
              </a:pPr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605" name="Oval 8"/>
            <p:cNvSpPr>
              <a:spLocks noChangeArrowheads="1"/>
            </p:cNvSpPr>
            <p:nvPr/>
          </p:nvSpPr>
          <p:spPr bwMode="auto">
            <a:xfrm>
              <a:off x="4004467" y="4192313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3333CC"/>
                </a:buClr>
              </a:pPr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606" name="Oval 9"/>
            <p:cNvSpPr>
              <a:spLocks noChangeArrowheads="1"/>
            </p:cNvSpPr>
            <p:nvPr/>
          </p:nvSpPr>
          <p:spPr bwMode="auto">
            <a:xfrm>
              <a:off x="1991278" y="4548323"/>
              <a:ext cx="96565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3333CC"/>
                </a:buClr>
              </a:pPr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607" name="Oval 10"/>
            <p:cNvSpPr>
              <a:spLocks noChangeArrowheads="1"/>
            </p:cNvSpPr>
            <p:nvPr/>
          </p:nvSpPr>
          <p:spPr bwMode="auto">
            <a:xfrm>
              <a:off x="1376443" y="2050438"/>
              <a:ext cx="2927496" cy="27933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3333CC"/>
                </a:buClr>
              </a:pPr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8608" name="Text Box 11"/>
            <p:cNvSpPr txBox="1">
              <a:spLocks noChangeArrowheads="1"/>
            </p:cNvSpPr>
            <p:nvPr/>
          </p:nvSpPr>
          <p:spPr bwMode="auto">
            <a:xfrm>
              <a:off x="2895600" y="1676400"/>
              <a:ext cx="355866" cy="46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3333CC"/>
                </a:buClr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238609" name="Rectangle 12"/>
            <p:cNvSpPr>
              <a:spLocks noChangeArrowheads="1"/>
            </p:cNvSpPr>
            <p:nvPr/>
          </p:nvSpPr>
          <p:spPr bwMode="auto">
            <a:xfrm>
              <a:off x="4114800" y="2514600"/>
              <a:ext cx="355866" cy="46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3333CC"/>
                </a:buClr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238610" name="Rectangle 13"/>
            <p:cNvSpPr>
              <a:spLocks noChangeArrowheads="1"/>
            </p:cNvSpPr>
            <p:nvPr/>
          </p:nvSpPr>
          <p:spPr bwMode="auto">
            <a:xfrm>
              <a:off x="4343400" y="3352800"/>
              <a:ext cx="355866" cy="46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3333CC"/>
                </a:buClr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4</a:t>
              </a:r>
            </a:p>
          </p:txBody>
        </p:sp>
        <p:sp>
          <p:nvSpPr>
            <p:cNvPr id="238611" name="Rectangle 14"/>
            <p:cNvSpPr>
              <a:spLocks noChangeArrowheads="1"/>
            </p:cNvSpPr>
            <p:nvPr/>
          </p:nvSpPr>
          <p:spPr bwMode="auto">
            <a:xfrm>
              <a:off x="4114800" y="4114800"/>
              <a:ext cx="355866" cy="46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3333CC"/>
                </a:buClr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5</a:t>
              </a:r>
            </a:p>
          </p:txBody>
        </p:sp>
        <p:sp>
          <p:nvSpPr>
            <p:cNvPr id="238612" name="Rectangle 15"/>
            <p:cNvSpPr>
              <a:spLocks noChangeArrowheads="1"/>
            </p:cNvSpPr>
            <p:nvPr/>
          </p:nvSpPr>
          <p:spPr bwMode="auto">
            <a:xfrm>
              <a:off x="2743200" y="4876800"/>
              <a:ext cx="355866" cy="46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3333CC"/>
                </a:buClr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8</a:t>
              </a:r>
            </a:p>
          </p:txBody>
        </p:sp>
        <p:sp>
          <p:nvSpPr>
            <p:cNvPr id="238613" name="Rectangle 16"/>
            <p:cNvSpPr>
              <a:spLocks noChangeArrowheads="1"/>
            </p:cNvSpPr>
            <p:nvPr/>
          </p:nvSpPr>
          <p:spPr bwMode="auto">
            <a:xfrm>
              <a:off x="1676400" y="4648200"/>
              <a:ext cx="527050" cy="46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3333CC"/>
                </a:buClr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10</a:t>
              </a:r>
            </a:p>
          </p:txBody>
        </p:sp>
        <p:sp>
          <p:nvSpPr>
            <p:cNvPr id="238614" name="Rectangle 17"/>
            <p:cNvSpPr>
              <a:spLocks noChangeArrowheads="1"/>
            </p:cNvSpPr>
            <p:nvPr/>
          </p:nvSpPr>
          <p:spPr bwMode="auto">
            <a:xfrm>
              <a:off x="1018876" y="3886200"/>
              <a:ext cx="527050" cy="46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3333CC"/>
                </a:buClr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12</a:t>
              </a:r>
            </a:p>
          </p:txBody>
        </p:sp>
        <p:sp>
          <p:nvSpPr>
            <p:cNvPr id="238615" name="Rectangle 18"/>
            <p:cNvSpPr>
              <a:spLocks noChangeArrowheads="1"/>
            </p:cNvSpPr>
            <p:nvPr/>
          </p:nvSpPr>
          <p:spPr bwMode="auto">
            <a:xfrm>
              <a:off x="946990" y="2667000"/>
              <a:ext cx="527050" cy="46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3333CC"/>
                </a:buClr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15</a:t>
              </a:r>
            </a:p>
          </p:txBody>
        </p:sp>
        <p:sp>
          <p:nvSpPr>
            <p:cNvPr id="238616" name="Oval 28"/>
            <p:cNvSpPr>
              <a:spLocks noChangeArrowheads="1"/>
            </p:cNvSpPr>
            <p:nvPr/>
          </p:nvSpPr>
          <p:spPr bwMode="auto">
            <a:xfrm>
              <a:off x="2912920" y="2010882"/>
              <a:ext cx="96565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3333CC"/>
                </a:buClr>
              </a:pPr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4114800" y="15240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4191000" y="1600200"/>
            <a:ext cx="169863" cy="9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596" name="Title 67"/>
          <p:cNvSpPr>
            <a:spLocks noGrp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 sz="4400" u="none" smtClean="0">
                <a:latin typeface="Gill Sans MT" pitchFamily="34" charset="0"/>
                <a:ea typeface="ＭＳ Ｐゴシック" pitchFamily="34" charset="-128"/>
              </a:rPr>
              <a:t>Circular DHT (1)</a:t>
            </a:r>
          </a:p>
        </p:txBody>
      </p:sp>
      <p:sp>
        <p:nvSpPr>
          <p:cNvPr id="238597" name="Content Placeholder 68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524000"/>
          </a:xfrm>
        </p:spPr>
        <p:txBody>
          <a:bodyPr/>
          <a:lstStyle/>
          <a:p>
            <a:r>
              <a:rPr lang="en-US" smtClean="0">
                <a:latin typeface="Gill Sans MT" pitchFamily="34" charset="0"/>
                <a:ea typeface="ＭＳ Ｐゴシック" pitchFamily="34" charset="-128"/>
              </a:rPr>
              <a:t>each peer </a:t>
            </a:r>
            <a:r>
              <a:rPr lang="en-US" i="1" smtClean="0">
                <a:latin typeface="Gill Sans MT" pitchFamily="34" charset="0"/>
                <a:ea typeface="ＭＳ Ｐゴシック" pitchFamily="34" charset="-128"/>
              </a:rPr>
              <a:t>only</a:t>
            </a:r>
            <a:r>
              <a:rPr lang="en-US" smtClean="0">
                <a:latin typeface="Gill Sans MT" pitchFamily="34" charset="0"/>
                <a:ea typeface="ＭＳ Ｐゴシック" pitchFamily="34" charset="-128"/>
              </a:rPr>
              <a:t> aware of immediate successor and predecessor.</a:t>
            </a:r>
          </a:p>
          <a:p>
            <a:r>
              <a:rPr lang="ja-JP" altLang="en-US" smtClean="0"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smtClean="0">
                <a:latin typeface="Gill Sans MT" pitchFamily="34" charset="0"/>
                <a:ea typeface="ＭＳ Ｐゴシック" pitchFamily="34" charset="-128"/>
              </a:rPr>
              <a:t>overlay network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38598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cs typeface="Arial" pitchFamily="34" charset="0"/>
              </a:rPr>
              <a:t>Application  2-</a:t>
            </a:r>
            <a:fld id="{AE588739-9F18-4DAD-97F2-5A6039F5573C}" type="slidenum">
              <a:rPr lang="en-US" sz="1200">
                <a:solidFill>
                  <a:srgbClr val="000000"/>
                </a:solidFill>
                <a:cs typeface="Arial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en-US" sz="12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38599" name="Picture 23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" y="876300"/>
            <a:ext cx="41132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8089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CA2AB050-1737-4E60-BF55-D35A6D2E88DF}" type="slidenum">
              <a:rPr lang="en-US"/>
              <a:pPr/>
              <a:t>9</a:t>
            </a:fld>
            <a:endParaRPr lang="en-US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85738"/>
            <a:ext cx="7772400" cy="863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Processes communicating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44638"/>
            <a:ext cx="3989388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process:</a:t>
            </a:r>
            <a:r>
              <a:rPr lang="en-US" smtClean="0">
                <a:ea typeface="ＭＳ Ｐゴシック" pitchFamily="34" charset="-128"/>
              </a:rPr>
              <a:t> program running within a host</a:t>
            </a:r>
          </a:p>
          <a:p>
            <a:r>
              <a:rPr lang="en-US" sz="2400" smtClean="0">
                <a:ea typeface="ＭＳ Ｐゴシック" pitchFamily="34" charset="-128"/>
              </a:rPr>
              <a:t>within same host, two processes communicate using  </a:t>
            </a: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inter-process communication</a:t>
            </a:r>
            <a:r>
              <a:rPr lang="en-US" sz="2400" smtClean="0">
                <a:ea typeface="ＭＳ Ｐゴシック" pitchFamily="34" charset="-128"/>
              </a:rPr>
              <a:t> (defined by OS)</a:t>
            </a:r>
          </a:p>
          <a:p>
            <a:r>
              <a:rPr lang="en-US" sz="2400" smtClean="0">
                <a:ea typeface="ＭＳ Ｐゴシック" pitchFamily="34" charset="-128"/>
              </a:rPr>
              <a:t>processes in different hosts communicate by exchanging </a:t>
            </a:r>
            <a:r>
              <a:rPr lang="en-US" sz="2400" smtClean="0">
                <a:solidFill>
                  <a:srgbClr val="CC0000"/>
                </a:solidFill>
                <a:ea typeface="ＭＳ Ｐゴシック" pitchFamily="34" charset="-128"/>
              </a:rPr>
              <a:t>messages</a:t>
            </a:r>
          </a:p>
        </p:txBody>
      </p:sp>
      <p:sp>
        <p:nvSpPr>
          <p:cNvPr id="8090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03788" y="1979613"/>
            <a:ext cx="3810000" cy="2033587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client process: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process that initiates communication</a:t>
            </a:r>
          </a:p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server process: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sz="2400" smtClean="0">
                <a:ea typeface="ＭＳ Ｐゴシック" pitchFamily="34" charset="-128"/>
              </a:rPr>
              <a:t>process that waits to be contacted</a:t>
            </a:r>
            <a:endParaRPr lang="en-US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80902" name="Rectangle 7"/>
          <p:cNvSpPr>
            <a:spLocks noChangeArrowheads="1"/>
          </p:cNvSpPr>
          <p:nvPr/>
        </p:nvSpPr>
        <p:spPr bwMode="auto">
          <a:xfrm>
            <a:off x="4691063" y="4238625"/>
            <a:ext cx="3989387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latin typeface="Gill Sans MT" pitchFamily="34" charset="0"/>
              </a:rPr>
              <a:t>aside: applications with P2P architectures have client processes &amp; server processes</a:t>
            </a:r>
          </a:p>
        </p:txBody>
      </p:sp>
      <p:pic>
        <p:nvPicPr>
          <p:cNvPr id="80903" name="Picture 12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975" y="866775"/>
            <a:ext cx="63992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4" name="Rectangle 13"/>
          <p:cNvSpPr>
            <a:spLocks noChangeArrowheads="1"/>
          </p:cNvSpPr>
          <p:nvPr/>
        </p:nvSpPr>
        <p:spPr bwMode="auto">
          <a:xfrm>
            <a:off x="4749800" y="1762125"/>
            <a:ext cx="4092575" cy="206216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Text Box 14"/>
          <p:cNvSpPr txBox="1">
            <a:spLocks noChangeArrowheads="1"/>
          </p:cNvSpPr>
          <p:nvPr/>
        </p:nvSpPr>
        <p:spPr bwMode="auto">
          <a:xfrm>
            <a:off x="4870450" y="1463675"/>
            <a:ext cx="2325688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800">
                <a:latin typeface="Gill Sans MT" pitchFamily="34" charset="0"/>
              </a:rPr>
              <a:t>clients,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Oval 3"/>
          <p:cNvSpPr>
            <a:spLocks noChangeArrowheads="1"/>
          </p:cNvSpPr>
          <p:nvPr/>
        </p:nvSpPr>
        <p:spPr bwMode="auto">
          <a:xfrm>
            <a:off x="4691063" y="5799138"/>
            <a:ext cx="125412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3333CC"/>
              </a:buClr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9618" name="Oval 4"/>
          <p:cNvSpPr>
            <a:spLocks noChangeArrowheads="1"/>
          </p:cNvSpPr>
          <p:nvPr/>
        </p:nvSpPr>
        <p:spPr bwMode="auto">
          <a:xfrm>
            <a:off x="2925763" y="3205163"/>
            <a:ext cx="125412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3333CC"/>
              </a:buClr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9619" name="Oval 5"/>
          <p:cNvSpPr>
            <a:spLocks noChangeArrowheads="1"/>
          </p:cNvSpPr>
          <p:nvPr/>
        </p:nvSpPr>
        <p:spPr bwMode="auto">
          <a:xfrm>
            <a:off x="2957513" y="4689475"/>
            <a:ext cx="125412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3333CC"/>
              </a:buClr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9620" name="Oval 6"/>
          <p:cNvSpPr>
            <a:spLocks noChangeArrowheads="1"/>
          </p:cNvSpPr>
          <p:nvPr/>
        </p:nvSpPr>
        <p:spPr bwMode="auto">
          <a:xfrm>
            <a:off x="6243638" y="2789238"/>
            <a:ext cx="125412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3333CC"/>
              </a:buClr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9621" name="Oval 7"/>
          <p:cNvSpPr>
            <a:spLocks noChangeArrowheads="1"/>
          </p:cNvSpPr>
          <p:nvPr/>
        </p:nvSpPr>
        <p:spPr bwMode="auto">
          <a:xfrm>
            <a:off x="6624638" y="3978275"/>
            <a:ext cx="125412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3333CC"/>
              </a:buClr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9622" name="Oval 8"/>
          <p:cNvSpPr>
            <a:spLocks noChangeArrowheads="1"/>
          </p:cNvSpPr>
          <p:nvPr/>
        </p:nvSpPr>
        <p:spPr bwMode="auto">
          <a:xfrm>
            <a:off x="6262688" y="4981575"/>
            <a:ext cx="125412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3333CC"/>
              </a:buClr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9623" name="Oval 9"/>
          <p:cNvSpPr>
            <a:spLocks noChangeArrowheads="1"/>
          </p:cNvSpPr>
          <p:nvPr/>
        </p:nvSpPr>
        <p:spPr bwMode="auto">
          <a:xfrm>
            <a:off x="3648075" y="5467350"/>
            <a:ext cx="125413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3333CC"/>
              </a:buClr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9624" name="Oval 10"/>
          <p:cNvSpPr>
            <a:spLocks noChangeArrowheads="1"/>
          </p:cNvSpPr>
          <p:nvPr/>
        </p:nvSpPr>
        <p:spPr bwMode="auto">
          <a:xfrm>
            <a:off x="2849563" y="2058988"/>
            <a:ext cx="3802062" cy="38115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3333CC"/>
              </a:buClr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9625" name="Text Box 11"/>
          <p:cNvSpPr txBox="1">
            <a:spLocks noChangeArrowheads="1"/>
          </p:cNvSpPr>
          <p:nvPr/>
        </p:nvSpPr>
        <p:spPr bwMode="auto">
          <a:xfrm>
            <a:off x="4605338" y="1652588"/>
            <a:ext cx="869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3333CC"/>
              </a:buClr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0001</a:t>
            </a:r>
          </a:p>
        </p:txBody>
      </p:sp>
      <p:sp>
        <p:nvSpPr>
          <p:cNvPr id="239626" name="Rectangle 12"/>
          <p:cNvSpPr>
            <a:spLocks noChangeArrowheads="1"/>
          </p:cNvSpPr>
          <p:nvPr/>
        </p:nvSpPr>
        <p:spPr bwMode="auto">
          <a:xfrm>
            <a:off x="5562600" y="2514600"/>
            <a:ext cx="846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3333CC"/>
              </a:buClr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0011</a:t>
            </a:r>
          </a:p>
        </p:txBody>
      </p:sp>
      <p:sp>
        <p:nvSpPr>
          <p:cNvPr id="239627" name="Rectangle 13"/>
          <p:cNvSpPr>
            <a:spLocks noChangeArrowheads="1"/>
          </p:cNvSpPr>
          <p:nvPr/>
        </p:nvSpPr>
        <p:spPr bwMode="auto">
          <a:xfrm>
            <a:off x="6788150" y="3890963"/>
            <a:ext cx="869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3333CC"/>
              </a:buClr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0100</a:t>
            </a:r>
          </a:p>
        </p:txBody>
      </p:sp>
      <p:sp>
        <p:nvSpPr>
          <p:cNvPr id="239628" name="Rectangle 14"/>
          <p:cNvSpPr>
            <a:spLocks noChangeArrowheads="1"/>
          </p:cNvSpPr>
          <p:nvPr/>
        </p:nvSpPr>
        <p:spPr bwMode="auto">
          <a:xfrm>
            <a:off x="6494463" y="4895850"/>
            <a:ext cx="869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3333CC"/>
              </a:buClr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0101</a:t>
            </a:r>
          </a:p>
        </p:txBody>
      </p:sp>
      <p:sp>
        <p:nvSpPr>
          <p:cNvPr id="239629" name="Rectangle 15"/>
          <p:cNvSpPr>
            <a:spLocks noChangeArrowheads="1"/>
          </p:cNvSpPr>
          <p:nvPr/>
        </p:nvSpPr>
        <p:spPr bwMode="auto">
          <a:xfrm>
            <a:off x="4867275" y="5849938"/>
            <a:ext cx="869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3333CC"/>
              </a:buClr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1000</a:t>
            </a:r>
          </a:p>
        </p:txBody>
      </p:sp>
      <p:sp>
        <p:nvSpPr>
          <p:cNvPr id="239630" name="Rectangle 16"/>
          <p:cNvSpPr>
            <a:spLocks noChangeArrowheads="1"/>
          </p:cNvSpPr>
          <p:nvPr/>
        </p:nvSpPr>
        <p:spPr bwMode="auto">
          <a:xfrm>
            <a:off x="3068638" y="5610225"/>
            <a:ext cx="869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3333CC"/>
              </a:buClr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1010</a:t>
            </a:r>
          </a:p>
        </p:txBody>
      </p:sp>
      <p:sp>
        <p:nvSpPr>
          <p:cNvPr id="239631" name="Rectangle 17"/>
          <p:cNvSpPr>
            <a:spLocks noChangeArrowheads="1"/>
          </p:cNvSpPr>
          <p:nvPr/>
        </p:nvSpPr>
        <p:spPr bwMode="auto">
          <a:xfrm>
            <a:off x="2249488" y="4510088"/>
            <a:ext cx="846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3333CC"/>
              </a:buClr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1100</a:t>
            </a:r>
          </a:p>
        </p:txBody>
      </p:sp>
      <p:sp>
        <p:nvSpPr>
          <p:cNvPr id="239632" name="Rectangle 18"/>
          <p:cNvSpPr>
            <a:spLocks noChangeArrowheads="1"/>
          </p:cNvSpPr>
          <p:nvPr/>
        </p:nvSpPr>
        <p:spPr bwMode="auto">
          <a:xfrm>
            <a:off x="2219325" y="2960688"/>
            <a:ext cx="800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3333CC"/>
              </a:buClr>
            </a:pP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1111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610350" y="1676400"/>
            <a:ext cx="2349500" cy="993775"/>
            <a:chOff x="4309" y="1273"/>
            <a:chExt cx="731" cy="609"/>
          </a:xfrm>
        </p:grpSpPr>
        <p:sp>
          <p:nvSpPr>
            <p:cNvPr id="239657" name="AutoShape 20"/>
            <p:cNvSpPr>
              <a:spLocks noChangeArrowheads="1"/>
            </p:cNvSpPr>
            <p:nvPr/>
          </p:nvSpPr>
          <p:spPr bwMode="auto">
            <a:xfrm>
              <a:off x="4311" y="1273"/>
              <a:ext cx="709" cy="609"/>
            </a:xfrm>
            <a:prstGeom prst="wedgeRoundRectCallout">
              <a:avLst>
                <a:gd name="adj1" fmla="val -59593"/>
                <a:gd name="adj2" fmla="val 68556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Clr>
                  <a:srgbClr val="3333CC"/>
                </a:buClr>
              </a:pPr>
              <a:endParaRPr lang="en-US" sz="16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9658" name="Text Box 21"/>
            <p:cNvSpPr txBox="1">
              <a:spLocks noChangeArrowheads="1"/>
            </p:cNvSpPr>
            <p:nvPr/>
          </p:nvSpPr>
          <p:spPr bwMode="auto">
            <a:xfrm>
              <a:off x="4309" y="1399"/>
              <a:ext cx="731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2000"/>
                </a:lnSpc>
                <a:buClr>
                  <a:srgbClr val="3333CC"/>
                </a:buClr>
              </a:pPr>
              <a:r>
                <a:rPr lang="en-US">
                  <a:solidFill>
                    <a:srgbClr val="CC0000"/>
                  </a:solidFill>
                  <a:cs typeface="Arial" pitchFamily="34" charset="0"/>
                </a:rPr>
                <a:t>Who</a:t>
              </a:r>
              <a:r>
                <a:rPr lang="ja-JP" altLang="en-US">
                  <a:solidFill>
                    <a:srgbClr val="CC0000"/>
                  </a:solidFill>
                  <a:cs typeface="Arial" pitchFamily="34" charset="0"/>
                </a:rPr>
                <a:t>’</a:t>
              </a:r>
              <a:r>
                <a:rPr lang="en-US" altLang="ja-JP">
                  <a:solidFill>
                    <a:srgbClr val="CC0000"/>
                  </a:solidFill>
                  <a:cs typeface="Arial" pitchFamily="34" charset="0"/>
                </a:rPr>
                <a:t>s responsible</a:t>
              </a:r>
            </a:p>
            <a:p>
              <a:pPr>
                <a:lnSpc>
                  <a:spcPts val="2000"/>
                </a:lnSpc>
                <a:buClr>
                  <a:srgbClr val="3333CC"/>
                </a:buClr>
              </a:pPr>
              <a:r>
                <a:rPr lang="en-US">
                  <a:solidFill>
                    <a:srgbClr val="CC0000"/>
                  </a:solidFill>
                  <a:cs typeface="Arial" pitchFamily="34" charset="0"/>
                </a:rPr>
                <a:t>for key 1110 ?</a:t>
              </a:r>
            </a:p>
          </p:txBody>
        </p:sp>
      </p:grpSp>
      <p:sp>
        <p:nvSpPr>
          <p:cNvPr id="226326" name="Line 22"/>
          <p:cNvSpPr>
            <a:spLocks noChangeShapeType="1"/>
          </p:cNvSpPr>
          <p:nvPr/>
        </p:nvSpPr>
        <p:spPr bwMode="auto">
          <a:xfrm>
            <a:off x="6323013" y="3003550"/>
            <a:ext cx="288925" cy="952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327" name="Line 23"/>
          <p:cNvSpPr>
            <a:spLocks noChangeShapeType="1"/>
          </p:cNvSpPr>
          <p:nvPr/>
        </p:nvSpPr>
        <p:spPr bwMode="auto">
          <a:xfrm flipH="1">
            <a:off x="6303963" y="4164013"/>
            <a:ext cx="301625" cy="7953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328" name="Line 24"/>
          <p:cNvSpPr>
            <a:spLocks noChangeShapeType="1"/>
          </p:cNvSpPr>
          <p:nvPr/>
        </p:nvSpPr>
        <p:spPr bwMode="auto">
          <a:xfrm flipH="1">
            <a:off x="4864100" y="5100638"/>
            <a:ext cx="1282700" cy="669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329" name="Line 25"/>
          <p:cNvSpPr>
            <a:spLocks noChangeShapeType="1"/>
          </p:cNvSpPr>
          <p:nvPr/>
        </p:nvSpPr>
        <p:spPr bwMode="auto">
          <a:xfrm flipH="1" flipV="1">
            <a:off x="3856038" y="5521325"/>
            <a:ext cx="812800" cy="2651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330" name="Line 26"/>
          <p:cNvSpPr>
            <a:spLocks noChangeShapeType="1"/>
          </p:cNvSpPr>
          <p:nvPr/>
        </p:nvSpPr>
        <p:spPr bwMode="auto">
          <a:xfrm flipH="1" flipV="1">
            <a:off x="3109913" y="4794250"/>
            <a:ext cx="552450" cy="6207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 flipH="1" flipV="1">
            <a:off x="2960688" y="3422650"/>
            <a:ext cx="52387" cy="11985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9640" name="Oval 28"/>
          <p:cNvSpPr>
            <a:spLocks noChangeArrowheads="1"/>
          </p:cNvSpPr>
          <p:nvPr/>
        </p:nvSpPr>
        <p:spPr bwMode="auto">
          <a:xfrm>
            <a:off x="4845050" y="2005013"/>
            <a:ext cx="125413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3333CC"/>
              </a:buClr>
            </a:pP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968625" y="2252663"/>
            <a:ext cx="3049588" cy="933450"/>
            <a:chOff x="1870" y="1419"/>
            <a:chExt cx="1921" cy="588"/>
          </a:xfrm>
        </p:grpSpPr>
        <p:grpSp>
          <p:nvGrpSpPr>
            <p:cNvPr id="239653" name="Group 30"/>
            <p:cNvGrpSpPr>
              <a:grpSpLocks/>
            </p:cNvGrpSpPr>
            <p:nvPr/>
          </p:nvGrpSpPr>
          <p:grpSpPr bwMode="auto">
            <a:xfrm>
              <a:off x="1870" y="1419"/>
              <a:ext cx="1921" cy="588"/>
              <a:chOff x="1870" y="1419"/>
              <a:chExt cx="1921" cy="588"/>
            </a:xfrm>
          </p:grpSpPr>
          <p:sp>
            <p:nvSpPr>
              <p:cNvPr id="239655" name="Line 31"/>
              <p:cNvSpPr>
                <a:spLocks noChangeShapeType="1"/>
              </p:cNvSpPr>
              <p:nvPr/>
            </p:nvSpPr>
            <p:spPr bwMode="auto">
              <a:xfrm flipV="1">
                <a:off x="1941" y="1813"/>
                <a:ext cx="1850" cy="19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56" name="AutoShape 32"/>
              <p:cNvSpPr>
                <a:spLocks noChangeArrowheads="1"/>
              </p:cNvSpPr>
              <p:nvPr/>
            </p:nvSpPr>
            <p:spPr bwMode="auto">
              <a:xfrm>
                <a:off x="1870" y="1419"/>
                <a:ext cx="691" cy="384"/>
              </a:xfrm>
              <a:prstGeom prst="wedgeRoundRectCallout">
                <a:avLst>
                  <a:gd name="adj1" fmla="val 17440"/>
                  <a:gd name="adj2" fmla="val 87759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buClr>
                    <a:srgbClr val="3333CC"/>
                  </a:buClr>
                </a:pPr>
                <a:endParaRPr lang="en-US" sz="24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9654" name="Text Box 33"/>
            <p:cNvSpPr txBox="1">
              <a:spLocks noChangeArrowheads="1"/>
            </p:cNvSpPr>
            <p:nvPr/>
          </p:nvSpPr>
          <p:spPr bwMode="auto">
            <a:xfrm>
              <a:off x="1908" y="1431"/>
              <a:ext cx="8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3333CC"/>
                </a:buClr>
              </a:pPr>
              <a:r>
                <a:rPr lang="en-US" sz="2400">
                  <a:solidFill>
                    <a:srgbClr val="CC0000"/>
                  </a:solidFill>
                  <a:cs typeface="Arial" pitchFamily="34" charset="0"/>
                </a:rPr>
                <a:t>I am</a:t>
              </a:r>
            </a:p>
          </p:txBody>
        </p:sp>
      </p:grpSp>
      <p:sp>
        <p:nvSpPr>
          <p:cNvPr id="226338" name="Text Box 34"/>
          <p:cNvSpPr txBox="1">
            <a:spLocks noChangeArrowheads="1"/>
          </p:cNvSpPr>
          <p:nvPr/>
        </p:nvSpPr>
        <p:spPr bwMode="auto">
          <a:xfrm>
            <a:off x="265113" y="1273175"/>
            <a:ext cx="2998787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375"/>
              </a:lnSpc>
              <a:buClr>
                <a:srgbClr val="3333CC"/>
              </a:buClr>
            </a:pPr>
            <a:r>
              <a:rPr lang="en-US" sz="2400" i="1">
                <a:latin typeface="Gill Sans MT" pitchFamily="34" charset="0"/>
              </a:rPr>
              <a:t>O(N) </a:t>
            </a:r>
            <a:r>
              <a:rPr lang="en-US" sz="2400">
                <a:latin typeface="Gill Sans MT" pitchFamily="34" charset="0"/>
              </a:rPr>
              <a:t>messages</a:t>
            </a:r>
          </a:p>
          <a:p>
            <a:pPr>
              <a:lnSpc>
                <a:spcPts val="2375"/>
              </a:lnSpc>
              <a:buClr>
                <a:srgbClr val="3333CC"/>
              </a:buClr>
            </a:pPr>
            <a:r>
              <a:rPr lang="en-US" sz="2400">
                <a:latin typeface="Gill Sans MT" pitchFamily="34" charset="0"/>
              </a:rPr>
              <a:t>on avgerage to resolve</a:t>
            </a:r>
          </a:p>
          <a:p>
            <a:pPr>
              <a:lnSpc>
                <a:spcPts val="2375"/>
              </a:lnSpc>
              <a:buClr>
                <a:srgbClr val="3333CC"/>
              </a:buClr>
            </a:pPr>
            <a:r>
              <a:rPr lang="en-US" sz="2400">
                <a:latin typeface="Gill Sans MT" pitchFamily="34" charset="0"/>
              </a:rPr>
              <a:t>query, when there</a:t>
            </a:r>
          </a:p>
          <a:p>
            <a:pPr>
              <a:lnSpc>
                <a:spcPts val="2375"/>
              </a:lnSpc>
              <a:buClr>
                <a:srgbClr val="3333CC"/>
              </a:buClr>
            </a:pPr>
            <a:r>
              <a:rPr lang="en-US" sz="2400">
                <a:latin typeface="Gill Sans MT" pitchFamily="34" charset="0"/>
              </a:rPr>
              <a:t>are </a:t>
            </a:r>
            <a:r>
              <a:rPr lang="en-US" sz="2400" i="1">
                <a:latin typeface="Gill Sans MT" pitchFamily="34" charset="0"/>
              </a:rPr>
              <a:t>N</a:t>
            </a:r>
            <a:r>
              <a:rPr lang="en-US" sz="2400">
                <a:latin typeface="Gill Sans MT" pitchFamily="34" charset="0"/>
              </a:rPr>
              <a:t> peers</a:t>
            </a:r>
          </a:p>
        </p:txBody>
      </p:sp>
      <p:sp>
        <p:nvSpPr>
          <p:cNvPr id="226340" name="Text Box 36"/>
          <p:cNvSpPr txBox="1">
            <a:spLocks noChangeArrowheads="1"/>
          </p:cNvSpPr>
          <p:nvPr/>
        </p:nvSpPr>
        <p:spPr bwMode="auto">
          <a:xfrm>
            <a:off x="5943600" y="34290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3333CC"/>
              </a:buClr>
            </a:pPr>
            <a:r>
              <a:rPr lang="en-US" sz="1200">
                <a:solidFill>
                  <a:srgbClr val="3333CC"/>
                </a:solidFill>
                <a:cs typeface="Arial" pitchFamily="34" charset="0"/>
              </a:rPr>
              <a:t>1110</a:t>
            </a:r>
          </a:p>
        </p:txBody>
      </p:sp>
      <p:sp>
        <p:nvSpPr>
          <p:cNvPr id="226341" name="Text Box 37"/>
          <p:cNvSpPr txBox="1">
            <a:spLocks noChangeArrowheads="1"/>
          </p:cNvSpPr>
          <p:nvPr/>
        </p:nvSpPr>
        <p:spPr bwMode="auto">
          <a:xfrm>
            <a:off x="5943600" y="43434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3333CC"/>
              </a:buClr>
            </a:pPr>
            <a:r>
              <a:rPr lang="en-US" sz="1200">
                <a:solidFill>
                  <a:srgbClr val="3333CC"/>
                </a:solidFill>
                <a:cs typeface="Arial" pitchFamily="34" charset="0"/>
              </a:rPr>
              <a:t>1110</a:t>
            </a:r>
          </a:p>
        </p:txBody>
      </p:sp>
      <p:sp>
        <p:nvSpPr>
          <p:cNvPr id="226342" name="Text Box 38"/>
          <p:cNvSpPr txBox="1">
            <a:spLocks noChangeArrowheads="1"/>
          </p:cNvSpPr>
          <p:nvPr/>
        </p:nvSpPr>
        <p:spPr bwMode="auto">
          <a:xfrm>
            <a:off x="5181600" y="51054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3333CC"/>
              </a:buClr>
            </a:pPr>
            <a:r>
              <a:rPr lang="en-US" sz="1200">
                <a:solidFill>
                  <a:srgbClr val="3333CC"/>
                </a:solidFill>
                <a:cs typeface="Arial" pitchFamily="34" charset="0"/>
              </a:rPr>
              <a:t>1110</a:t>
            </a:r>
          </a:p>
        </p:txBody>
      </p:sp>
      <p:sp>
        <p:nvSpPr>
          <p:cNvPr id="226343" name="Text Box 39"/>
          <p:cNvSpPr txBox="1">
            <a:spLocks noChangeArrowheads="1"/>
          </p:cNvSpPr>
          <p:nvPr/>
        </p:nvSpPr>
        <p:spPr bwMode="auto">
          <a:xfrm>
            <a:off x="4114800" y="54102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3333CC"/>
              </a:buClr>
            </a:pPr>
            <a:r>
              <a:rPr lang="en-US" sz="1200">
                <a:solidFill>
                  <a:srgbClr val="3333CC"/>
                </a:solidFill>
                <a:cs typeface="Arial" pitchFamily="34" charset="0"/>
              </a:rPr>
              <a:t>1110</a:t>
            </a:r>
          </a:p>
        </p:txBody>
      </p:sp>
      <p:sp>
        <p:nvSpPr>
          <p:cNvPr id="226344" name="Text Box 40"/>
          <p:cNvSpPr txBox="1">
            <a:spLocks noChangeArrowheads="1"/>
          </p:cNvSpPr>
          <p:nvPr/>
        </p:nvSpPr>
        <p:spPr bwMode="auto">
          <a:xfrm>
            <a:off x="3352800" y="49530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3333CC"/>
              </a:buClr>
            </a:pPr>
            <a:r>
              <a:rPr lang="en-US" sz="1200">
                <a:solidFill>
                  <a:srgbClr val="3333CC"/>
                </a:solidFill>
                <a:cs typeface="Arial" pitchFamily="34" charset="0"/>
              </a:rPr>
              <a:t>1110</a:t>
            </a:r>
          </a:p>
        </p:txBody>
      </p:sp>
      <p:sp>
        <p:nvSpPr>
          <p:cNvPr id="226345" name="Text Box 41"/>
          <p:cNvSpPr txBox="1">
            <a:spLocks noChangeArrowheads="1"/>
          </p:cNvSpPr>
          <p:nvPr/>
        </p:nvSpPr>
        <p:spPr bwMode="auto">
          <a:xfrm>
            <a:off x="2971800" y="39624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3333CC"/>
              </a:buClr>
            </a:pPr>
            <a:r>
              <a:rPr lang="en-US" sz="1200">
                <a:solidFill>
                  <a:srgbClr val="3333CC"/>
                </a:solidFill>
                <a:cs typeface="Arial" pitchFamily="34" charset="0"/>
              </a:rPr>
              <a:t>1110</a:t>
            </a:r>
          </a:p>
        </p:txBody>
      </p:sp>
      <p:sp>
        <p:nvSpPr>
          <p:cNvPr id="239649" name="Text Box 42"/>
          <p:cNvSpPr txBox="1">
            <a:spLocks noChangeArrowheads="1"/>
          </p:cNvSpPr>
          <p:nvPr/>
        </p:nvSpPr>
        <p:spPr bwMode="auto">
          <a:xfrm>
            <a:off x="365125" y="5375275"/>
            <a:ext cx="1795463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3333CC"/>
              </a:buClr>
            </a:pPr>
            <a:r>
              <a:rPr lang="en-US">
                <a:solidFill>
                  <a:srgbClr val="CC0000"/>
                </a:solidFill>
                <a:cs typeface="Arial" pitchFamily="34" charset="0"/>
              </a:rPr>
              <a:t>Define </a:t>
            </a:r>
            <a:r>
              <a:rPr lang="en-US" u="sng">
                <a:solidFill>
                  <a:srgbClr val="CC0000"/>
                </a:solidFill>
                <a:cs typeface="Arial" pitchFamily="34" charset="0"/>
              </a:rPr>
              <a:t>closest</a:t>
            </a:r>
            <a:r>
              <a:rPr lang="en-US">
                <a:solidFill>
                  <a:srgbClr val="CC0000"/>
                </a:solidFill>
                <a:cs typeface="Arial" pitchFamily="34" charset="0"/>
              </a:rPr>
              <a:t/>
            </a:r>
            <a:br>
              <a:rPr lang="en-US">
                <a:solidFill>
                  <a:srgbClr val="CC0000"/>
                </a:solidFill>
                <a:cs typeface="Arial" pitchFamily="34" charset="0"/>
              </a:rPr>
            </a:br>
            <a:r>
              <a:rPr lang="en-US">
                <a:solidFill>
                  <a:srgbClr val="CC0000"/>
                </a:solidFill>
                <a:cs typeface="Arial" pitchFamily="34" charset="0"/>
              </a:rPr>
              <a:t>as closest</a:t>
            </a:r>
            <a:br>
              <a:rPr lang="en-US">
                <a:solidFill>
                  <a:srgbClr val="CC0000"/>
                </a:solidFill>
                <a:cs typeface="Arial" pitchFamily="34" charset="0"/>
              </a:rPr>
            </a:br>
            <a:r>
              <a:rPr lang="en-US">
                <a:solidFill>
                  <a:srgbClr val="CC0000"/>
                </a:solidFill>
                <a:cs typeface="Arial" pitchFamily="34" charset="0"/>
              </a:rPr>
              <a:t>successor</a:t>
            </a:r>
          </a:p>
        </p:txBody>
      </p:sp>
      <p:sp>
        <p:nvSpPr>
          <p:cNvPr id="239650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cs typeface="Arial" pitchFamily="34" charset="0"/>
              </a:rPr>
              <a:t>Application  2-</a:t>
            </a:r>
            <a:fld id="{EFD44BA2-C938-47E4-A7AC-362BFCE47BB6}" type="slidenum">
              <a:rPr lang="en-US" sz="1200">
                <a:solidFill>
                  <a:srgbClr val="000000"/>
                </a:solidFill>
                <a:cs typeface="Arial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en-US" sz="1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9651" name="Title 67"/>
          <p:cNvSpPr>
            <a:spLocks noGrp="1"/>
          </p:cNvSpPr>
          <p:nvPr>
            <p:ph type="title"/>
          </p:nvPr>
        </p:nvSpPr>
        <p:spPr>
          <a:xfrm>
            <a:off x="522288" y="0"/>
            <a:ext cx="7772400" cy="1143000"/>
          </a:xfrm>
        </p:spPr>
        <p:txBody>
          <a:bodyPr/>
          <a:lstStyle/>
          <a:p>
            <a:r>
              <a:rPr lang="en-US" sz="4400" u="none" smtClean="0">
                <a:latin typeface="Gill Sans MT" pitchFamily="34" charset="0"/>
                <a:ea typeface="ＭＳ Ｐゴシック" pitchFamily="34" charset="-128"/>
              </a:rPr>
              <a:t>Circular DHT (1)</a:t>
            </a:r>
          </a:p>
        </p:txBody>
      </p:sp>
      <p:pic>
        <p:nvPicPr>
          <p:cNvPr id="239652" name="Picture 23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800" y="876300"/>
            <a:ext cx="41132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26" grpId="0" animBg="1"/>
      <p:bldP spid="226327" grpId="0" animBg="1"/>
      <p:bldP spid="226328" grpId="0" animBg="1"/>
      <p:bldP spid="226329" grpId="0" animBg="1"/>
      <p:bldP spid="226330" grpId="0" animBg="1"/>
      <p:bldP spid="226331" grpId="0" animBg="1"/>
      <p:bldP spid="226338" grpId="0"/>
      <p:bldP spid="226340" grpId="0"/>
      <p:bldP spid="226341" grpId="0"/>
      <p:bldP spid="226342" grpId="0"/>
      <p:bldP spid="226343" grpId="0"/>
      <p:bldP spid="226344" grpId="0"/>
      <p:bldP spid="226345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Title 67"/>
          <p:cNvSpPr>
            <a:spLocks noGrp="1"/>
          </p:cNvSpPr>
          <p:nvPr>
            <p:ph type="title"/>
          </p:nvPr>
        </p:nvSpPr>
        <p:spPr>
          <a:xfrm>
            <a:off x="254000" y="0"/>
            <a:ext cx="8229600" cy="1143000"/>
          </a:xfrm>
        </p:spPr>
        <p:txBody>
          <a:bodyPr/>
          <a:lstStyle/>
          <a:p>
            <a:r>
              <a:rPr lang="en-US" u="none" smtClean="0">
                <a:latin typeface="Gill Sans MT" pitchFamily="34" charset="0"/>
                <a:ea typeface="ＭＳ Ｐゴシック" pitchFamily="34" charset="-128"/>
              </a:rPr>
              <a:t>Circular DHT with shortcuts</a:t>
            </a:r>
          </a:p>
        </p:txBody>
      </p:sp>
      <p:sp>
        <p:nvSpPr>
          <p:cNvPr id="240642" name="Content Placeholder 37"/>
          <p:cNvSpPr>
            <a:spLocks noGrp="1"/>
          </p:cNvSpPr>
          <p:nvPr>
            <p:ph idx="1"/>
          </p:nvPr>
        </p:nvSpPr>
        <p:spPr>
          <a:xfrm>
            <a:off x="647700" y="4667250"/>
            <a:ext cx="822960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>
                <a:latin typeface="Gill Sans MT" pitchFamily="34" charset="0"/>
                <a:ea typeface="ＭＳ Ｐゴシック" pitchFamily="34" charset="-128"/>
              </a:rPr>
              <a:t>each peer keeps track of IP addresses of predecessor, successor, short cuts.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Gill Sans MT" pitchFamily="34" charset="0"/>
                <a:ea typeface="ＭＳ Ｐゴシック" pitchFamily="34" charset="-128"/>
              </a:rPr>
              <a:t>reduced from 6 to 2 messages.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latin typeface="Gill Sans MT" pitchFamily="34" charset="0"/>
                <a:ea typeface="ＭＳ Ｐゴシック" pitchFamily="34" charset="-128"/>
              </a:rPr>
              <a:t>possible to design shortcuts so </a:t>
            </a:r>
            <a:r>
              <a:rPr lang="en-US" sz="2400" i="1" smtClean="0">
                <a:latin typeface="Gill Sans MT" pitchFamily="34" charset="0"/>
                <a:ea typeface="ＭＳ Ｐゴシック" pitchFamily="34" charset="-128"/>
              </a:rPr>
              <a:t>O(log N) </a:t>
            </a:r>
            <a:r>
              <a:rPr lang="en-US" sz="2400" smtClean="0">
                <a:latin typeface="Gill Sans MT" pitchFamily="34" charset="0"/>
                <a:ea typeface="ＭＳ Ｐゴシック" pitchFamily="34" charset="-128"/>
              </a:rPr>
              <a:t>neighbors, </a:t>
            </a:r>
            <a:r>
              <a:rPr lang="en-US" sz="2400" i="1" smtClean="0">
                <a:latin typeface="Gill Sans MT" pitchFamily="34" charset="0"/>
                <a:ea typeface="ＭＳ Ｐゴシック" pitchFamily="34" charset="-128"/>
              </a:rPr>
              <a:t>O(log N) </a:t>
            </a:r>
            <a:r>
              <a:rPr lang="en-US" sz="2400" smtClean="0">
                <a:latin typeface="Gill Sans MT" pitchFamily="34" charset="0"/>
                <a:ea typeface="ＭＳ Ｐゴシック" pitchFamily="34" charset="-128"/>
              </a:rPr>
              <a:t>messages in query</a:t>
            </a:r>
          </a:p>
        </p:txBody>
      </p:sp>
      <p:grpSp>
        <p:nvGrpSpPr>
          <p:cNvPr id="240643" name="Group 66"/>
          <p:cNvGrpSpPr>
            <a:grpSpLocks/>
          </p:cNvGrpSpPr>
          <p:nvPr/>
        </p:nvGrpSpPr>
        <p:grpSpPr bwMode="auto">
          <a:xfrm>
            <a:off x="2243138" y="914400"/>
            <a:ext cx="3751262" cy="3662363"/>
            <a:chOff x="4833190" y="1676400"/>
            <a:chExt cx="3752276" cy="3661993"/>
          </a:xfrm>
        </p:grpSpPr>
        <p:grpSp>
          <p:nvGrpSpPr>
            <p:cNvPr id="240651" name="Group 43"/>
            <p:cNvGrpSpPr>
              <a:grpSpLocks/>
            </p:cNvGrpSpPr>
            <p:nvPr/>
          </p:nvGrpSpPr>
          <p:grpSpPr bwMode="auto">
            <a:xfrm>
              <a:off x="4833190" y="1676400"/>
              <a:ext cx="3752276" cy="3661993"/>
              <a:chOff x="946990" y="1676400"/>
              <a:chExt cx="3752276" cy="3661993"/>
            </a:xfrm>
          </p:grpSpPr>
          <p:sp>
            <p:nvSpPr>
              <p:cNvPr id="240660" name="Oval 3"/>
              <p:cNvSpPr>
                <a:spLocks noChangeArrowheads="1"/>
              </p:cNvSpPr>
              <p:nvPr/>
            </p:nvSpPr>
            <p:spPr bwMode="auto">
              <a:xfrm>
                <a:off x="2794354" y="4791480"/>
                <a:ext cx="96564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 sz="24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661" name="Oval 4"/>
              <p:cNvSpPr>
                <a:spLocks noChangeArrowheads="1"/>
              </p:cNvSpPr>
              <p:nvPr/>
            </p:nvSpPr>
            <p:spPr bwMode="auto">
              <a:xfrm>
                <a:off x="1435115" y="2890435"/>
                <a:ext cx="96564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 sz="24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662" name="Oval 5"/>
              <p:cNvSpPr>
                <a:spLocks noChangeArrowheads="1"/>
              </p:cNvSpPr>
              <p:nvPr/>
            </p:nvSpPr>
            <p:spPr bwMode="auto">
              <a:xfrm>
                <a:off x="1459562" y="3978242"/>
                <a:ext cx="96564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 sz="24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663" name="Oval 6"/>
              <p:cNvSpPr>
                <a:spLocks noChangeArrowheads="1"/>
              </p:cNvSpPr>
              <p:nvPr/>
            </p:nvSpPr>
            <p:spPr bwMode="auto">
              <a:xfrm>
                <a:off x="3989799" y="2585616"/>
                <a:ext cx="96564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 sz="24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664" name="Oval 7"/>
              <p:cNvSpPr>
                <a:spLocks noChangeArrowheads="1"/>
              </p:cNvSpPr>
              <p:nvPr/>
            </p:nvSpPr>
            <p:spPr bwMode="auto">
              <a:xfrm>
                <a:off x="4283160" y="3457025"/>
                <a:ext cx="96564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 sz="24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665" name="Oval 8"/>
              <p:cNvSpPr>
                <a:spLocks noChangeArrowheads="1"/>
              </p:cNvSpPr>
              <p:nvPr/>
            </p:nvSpPr>
            <p:spPr bwMode="auto">
              <a:xfrm>
                <a:off x="4004467" y="4192313"/>
                <a:ext cx="96564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 sz="24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666" name="Oval 9"/>
              <p:cNvSpPr>
                <a:spLocks noChangeArrowheads="1"/>
              </p:cNvSpPr>
              <p:nvPr/>
            </p:nvSpPr>
            <p:spPr bwMode="auto">
              <a:xfrm>
                <a:off x="1991278" y="4548323"/>
                <a:ext cx="96565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 sz="24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667" name="Oval 10"/>
              <p:cNvSpPr>
                <a:spLocks noChangeArrowheads="1"/>
              </p:cNvSpPr>
              <p:nvPr/>
            </p:nvSpPr>
            <p:spPr bwMode="auto">
              <a:xfrm>
                <a:off x="1376443" y="2050438"/>
                <a:ext cx="2927496" cy="27933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 sz="24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240668" name="Text Box 11"/>
              <p:cNvSpPr txBox="1">
                <a:spLocks noChangeArrowheads="1"/>
              </p:cNvSpPr>
              <p:nvPr/>
            </p:nvSpPr>
            <p:spPr bwMode="auto">
              <a:xfrm>
                <a:off x="2895600" y="1676400"/>
                <a:ext cx="355866" cy="461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3333CC"/>
                  </a:buClr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40669" name="Rectangle 12"/>
              <p:cNvSpPr>
                <a:spLocks noChangeArrowheads="1"/>
              </p:cNvSpPr>
              <p:nvPr/>
            </p:nvSpPr>
            <p:spPr bwMode="auto">
              <a:xfrm>
                <a:off x="4022305" y="2286000"/>
                <a:ext cx="355866" cy="461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3333CC"/>
                  </a:buClr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240670" name="Rectangle 13"/>
              <p:cNvSpPr>
                <a:spLocks noChangeArrowheads="1"/>
              </p:cNvSpPr>
              <p:nvPr/>
            </p:nvSpPr>
            <p:spPr bwMode="auto">
              <a:xfrm>
                <a:off x="4343400" y="3352800"/>
                <a:ext cx="355866" cy="461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3333CC"/>
                  </a:buClr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240671" name="Rectangle 14"/>
              <p:cNvSpPr>
                <a:spLocks noChangeArrowheads="1"/>
              </p:cNvSpPr>
              <p:nvPr/>
            </p:nvSpPr>
            <p:spPr bwMode="auto">
              <a:xfrm>
                <a:off x="4114800" y="4114800"/>
                <a:ext cx="355866" cy="461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3333CC"/>
                  </a:buClr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240672" name="Rectangle 15"/>
              <p:cNvSpPr>
                <a:spLocks noChangeArrowheads="1"/>
              </p:cNvSpPr>
              <p:nvPr/>
            </p:nvSpPr>
            <p:spPr bwMode="auto">
              <a:xfrm>
                <a:off x="2743200" y="4876800"/>
                <a:ext cx="355866" cy="461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3333CC"/>
                  </a:buClr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8</a:t>
                </a:r>
              </a:p>
            </p:txBody>
          </p:sp>
          <p:sp>
            <p:nvSpPr>
              <p:cNvPr id="240673" name="Rectangle 16"/>
              <p:cNvSpPr>
                <a:spLocks noChangeArrowheads="1"/>
              </p:cNvSpPr>
              <p:nvPr/>
            </p:nvSpPr>
            <p:spPr bwMode="auto">
              <a:xfrm>
                <a:off x="1676400" y="4648200"/>
                <a:ext cx="527050" cy="461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3333CC"/>
                  </a:buClr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10</a:t>
                </a:r>
              </a:p>
            </p:txBody>
          </p:sp>
          <p:sp>
            <p:nvSpPr>
              <p:cNvPr id="240674" name="Rectangle 17"/>
              <p:cNvSpPr>
                <a:spLocks noChangeArrowheads="1"/>
              </p:cNvSpPr>
              <p:nvPr/>
            </p:nvSpPr>
            <p:spPr bwMode="auto">
              <a:xfrm>
                <a:off x="982933" y="3886200"/>
                <a:ext cx="527050" cy="461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3333CC"/>
                  </a:buClr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12</a:t>
                </a:r>
              </a:p>
            </p:txBody>
          </p:sp>
          <p:sp>
            <p:nvSpPr>
              <p:cNvPr id="240675" name="Rectangle 18"/>
              <p:cNvSpPr>
                <a:spLocks noChangeArrowheads="1"/>
              </p:cNvSpPr>
              <p:nvPr/>
            </p:nvSpPr>
            <p:spPr bwMode="auto">
              <a:xfrm>
                <a:off x="946990" y="2667000"/>
                <a:ext cx="527050" cy="461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3333CC"/>
                  </a:buClr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15</a:t>
                </a:r>
              </a:p>
            </p:txBody>
          </p:sp>
          <p:sp>
            <p:nvSpPr>
              <p:cNvPr id="240676" name="Oval 28"/>
              <p:cNvSpPr>
                <a:spLocks noChangeArrowheads="1"/>
              </p:cNvSpPr>
              <p:nvPr/>
            </p:nvSpPr>
            <p:spPr bwMode="auto">
              <a:xfrm>
                <a:off x="2912920" y="2010882"/>
                <a:ext cx="96565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 sz="24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80" name="Straight Arrow Connector 79"/>
            <p:cNvCxnSpPr>
              <a:endCxn id="240666" idx="7"/>
            </p:cNvCxnSpPr>
            <p:nvPr/>
          </p:nvCxnSpPr>
          <p:spPr>
            <a:xfrm rot="10800000" flipV="1">
              <a:off x="5959031" y="3505015"/>
              <a:ext cx="2254859" cy="10571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40665" idx="1"/>
              <a:endCxn id="240662" idx="6"/>
            </p:cNvCxnSpPr>
            <p:nvPr/>
          </p:nvCxnSpPr>
          <p:spPr>
            <a:xfrm rot="16200000" flipV="1">
              <a:off x="6583121" y="2885496"/>
              <a:ext cx="179369" cy="2462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240660" idx="0"/>
            </p:cNvCxnSpPr>
            <p:nvPr/>
          </p:nvCxnSpPr>
          <p:spPr>
            <a:xfrm rot="16200000" flipV="1">
              <a:off x="5159053" y="3222224"/>
              <a:ext cx="1820679" cy="13195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5400000" flipH="1" flipV="1">
              <a:off x="5160759" y="2839755"/>
              <a:ext cx="2452440" cy="8876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240662" idx="7"/>
            </p:cNvCxnSpPr>
            <p:nvPr/>
          </p:nvCxnSpPr>
          <p:spPr>
            <a:xfrm rot="5400000" flipH="1" flipV="1">
              <a:off x="6013267" y="2080708"/>
              <a:ext cx="1325429" cy="24978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endCxn id="240667" idx="6"/>
            </p:cNvCxnSpPr>
            <p:nvPr/>
          </p:nvCxnSpPr>
          <p:spPr>
            <a:xfrm>
              <a:off x="5409608" y="2939922"/>
              <a:ext cx="2780464" cy="5079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240676" idx="5"/>
            </p:cNvCxnSpPr>
            <p:nvPr/>
          </p:nvCxnSpPr>
          <p:spPr>
            <a:xfrm rot="16200000" flipH="1">
              <a:off x="6355609" y="2621467"/>
              <a:ext cx="2095288" cy="10432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rot="5400000">
              <a:off x="6292108" y="3156371"/>
              <a:ext cx="2177830" cy="11988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/>
          <p:nvPr/>
        </p:nvCxnSpPr>
        <p:spPr>
          <a:xfrm rot="5400000">
            <a:off x="3848100" y="2476500"/>
            <a:ext cx="21336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V="1">
            <a:off x="2438400" y="2590800"/>
            <a:ext cx="18288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694363" y="1030288"/>
            <a:ext cx="2487612" cy="860425"/>
            <a:chOff x="4311" y="1273"/>
            <a:chExt cx="737" cy="609"/>
          </a:xfrm>
        </p:grpSpPr>
        <p:sp>
          <p:nvSpPr>
            <p:cNvPr id="240649" name="AutoShape 20"/>
            <p:cNvSpPr>
              <a:spLocks noChangeArrowheads="1"/>
            </p:cNvSpPr>
            <p:nvPr/>
          </p:nvSpPr>
          <p:spPr bwMode="auto">
            <a:xfrm>
              <a:off x="4311" y="1273"/>
              <a:ext cx="709" cy="609"/>
            </a:xfrm>
            <a:prstGeom prst="wedgeRoundRectCallout">
              <a:avLst>
                <a:gd name="adj1" fmla="val -59593"/>
                <a:gd name="adj2" fmla="val 68556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buClr>
                  <a:srgbClr val="3333CC"/>
                </a:buClr>
              </a:pPr>
              <a:endParaRPr lang="en-US" sz="16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0650" name="Text Box 21"/>
            <p:cNvSpPr txBox="1">
              <a:spLocks noChangeArrowheads="1"/>
            </p:cNvSpPr>
            <p:nvPr/>
          </p:nvSpPr>
          <p:spPr bwMode="auto">
            <a:xfrm>
              <a:off x="4344" y="1326"/>
              <a:ext cx="704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000"/>
                </a:lnSpc>
                <a:buClr>
                  <a:srgbClr val="3333CC"/>
                </a:buClr>
              </a:pPr>
              <a:r>
                <a:rPr lang="en-US" sz="1800">
                  <a:solidFill>
                    <a:srgbClr val="CC0000"/>
                  </a:solidFill>
                  <a:cs typeface="Arial" pitchFamily="34" charset="0"/>
                </a:rPr>
                <a:t>Who</a:t>
              </a:r>
              <a:r>
                <a:rPr lang="ja-JP" altLang="en-US" sz="1800">
                  <a:solidFill>
                    <a:srgbClr val="CC0000"/>
                  </a:solidFill>
                  <a:cs typeface="Arial" pitchFamily="34" charset="0"/>
                </a:rPr>
                <a:t>’</a:t>
              </a:r>
              <a:r>
                <a:rPr lang="en-US" altLang="ja-JP" sz="1800">
                  <a:solidFill>
                    <a:srgbClr val="CC0000"/>
                  </a:solidFill>
                  <a:cs typeface="Arial" pitchFamily="34" charset="0"/>
                </a:rPr>
                <a:t>s responsible </a:t>
              </a:r>
            </a:p>
            <a:p>
              <a:pPr>
                <a:lnSpc>
                  <a:spcPts val="2000"/>
                </a:lnSpc>
                <a:buClr>
                  <a:srgbClr val="3333CC"/>
                </a:buClr>
              </a:pPr>
              <a:r>
                <a:rPr lang="en-US" sz="1800">
                  <a:solidFill>
                    <a:srgbClr val="CC0000"/>
                  </a:solidFill>
                  <a:cs typeface="Arial" pitchFamily="34" charset="0"/>
                </a:rPr>
                <a:t>for key 1110? </a:t>
              </a:r>
            </a:p>
          </p:txBody>
        </p:sp>
      </p:grpSp>
      <p:sp>
        <p:nvSpPr>
          <p:cNvPr id="240647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cs typeface="Arial" pitchFamily="34" charset="0"/>
              </a:rPr>
              <a:t>Application  2-</a:t>
            </a:r>
            <a:fld id="{EA2E5435-84D2-4B8A-9884-D2809F5160C4}" type="slidenum">
              <a:rPr lang="en-US" sz="1200">
                <a:solidFill>
                  <a:srgbClr val="000000"/>
                </a:solidFill>
                <a:cs typeface="Arial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91</a:t>
            </a:fld>
            <a:endParaRPr lang="en-US" sz="12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40648" name="Picture 19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8" y="809625"/>
            <a:ext cx="59420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Title 67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19175"/>
          </a:xfrm>
        </p:spPr>
        <p:txBody>
          <a:bodyPr/>
          <a:lstStyle/>
          <a:p>
            <a:r>
              <a:rPr lang="en-US" sz="4400" u="none" smtClean="0">
                <a:latin typeface="Gill Sans MT" pitchFamily="34" charset="0"/>
                <a:ea typeface="ＭＳ Ｐゴシック" pitchFamily="34" charset="-128"/>
              </a:rPr>
              <a:t>Peer churn</a:t>
            </a:r>
          </a:p>
        </p:txBody>
      </p:sp>
      <p:sp>
        <p:nvSpPr>
          <p:cNvPr id="69" name="Content Placeholder 68"/>
          <p:cNvSpPr>
            <a:spLocks noGrp="1"/>
          </p:cNvSpPr>
          <p:nvPr>
            <p:ph idx="1"/>
          </p:nvPr>
        </p:nvSpPr>
        <p:spPr>
          <a:xfrm>
            <a:off x="457200" y="4370388"/>
            <a:ext cx="8229600" cy="21336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600" i="1" smtClean="0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example: peer 5 abruptly leaves</a:t>
            </a:r>
          </a:p>
          <a:p>
            <a:pPr marL="0" indent="0">
              <a:lnSpc>
                <a:spcPct val="90000"/>
              </a:lnSpc>
            </a:pPr>
            <a:r>
              <a:rPr lang="en-US" sz="2600" smtClean="0">
                <a:latin typeface="Gill Sans MT" pitchFamily="34" charset="0"/>
                <a:ea typeface="ＭＳ Ｐゴシック" pitchFamily="34" charset="-128"/>
              </a:rPr>
              <a:t>peer 4 detects peer 5 departure; makes 8 its immediate successor; asks 8 who its immediate successor is; makes 8</a:t>
            </a:r>
            <a:r>
              <a:rPr lang="ja-JP" altLang="en-US" sz="2600" smtClean="0">
                <a:latin typeface="Gill Sans MT" pitchFamily="34" charset="0"/>
                <a:ea typeface="ＭＳ Ｐゴシック" pitchFamily="34" charset="-128"/>
              </a:rPr>
              <a:t>’</a:t>
            </a:r>
            <a:r>
              <a:rPr lang="en-US" altLang="ja-JP" sz="2600" smtClean="0">
                <a:latin typeface="Gill Sans MT" pitchFamily="34" charset="0"/>
                <a:ea typeface="ＭＳ Ｐゴシック" pitchFamily="34" charset="-128"/>
              </a:rPr>
              <a:t>s immediate successor its second successor.</a:t>
            </a:r>
          </a:p>
          <a:p>
            <a:pPr marL="0" indent="0">
              <a:lnSpc>
                <a:spcPct val="90000"/>
              </a:lnSpc>
            </a:pPr>
            <a:r>
              <a:rPr lang="en-US" sz="2600" smtClean="0">
                <a:latin typeface="Gill Sans MT" pitchFamily="34" charset="0"/>
                <a:ea typeface="ＭＳ Ｐゴシック" pitchFamily="34" charset="-128"/>
              </a:rPr>
              <a:t>what if peer 13 wants to join?</a:t>
            </a:r>
          </a:p>
        </p:txBody>
      </p:sp>
      <p:grpSp>
        <p:nvGrpSpPr>
          <p:cNvPr id="241667" name="Group 42"/>
          <p:cNvGrpSpPr>
            <a:grpSpLocks/>
          </p:cNvGrpSpPr>
          <p:nvPr/>
        </p:nvGrpSpPr>
        <p:grpSpPr bwMode="auto">
          <a:xfrm>
            <a:off x="258763" y="814388"/>
            <a:ext cx="3751262" cy="3662362"/>
            <a:chOff x="946990" y="1676400"/>
            <a:chExt cx="3752276" cy="3661993"/>
          </a:xfrm>
        </p:grpSpPr>
        <p:sp>
          <p:nvSpPr>
            <p:cNvPr id="241676" name="Oval 3"/>
            <p:cNvSpPr>
              <a:spLocks noChangeArrowheads="1"/>
            </p:cNvSpPr>
            <p:nvPr/>
          </p:nvSpPr>
          <p:spPr bwMode="auto">
            <a:xfrm>
              <a:off x="2794354" y="4791480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3333CC"/>
                </a:buClr>
              </a:pPr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677" name="Oval 4"/>
            <p:cNvSpPr>
              <a:spLocks noChangeArrowheads="1"/>
            </p:cNvSpPr>
            <p:nvPr/>
          </p:nvSpPr>
          <p:spPr bwMode="auto">
            <a:xfrm>
              <a:off x="1435115" y="2890435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3333CC"/>
                </a:buClr>
              </a:pPr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678" name="Oval 5"/>
            <p:cNvSpPr>
              <a:spLocks noChangeArrowheads="1"/>
            </p:cNvSpPr>
            <p:nvPr/>
          </p:nvSpPr>
          <p:spPr bwMode="auto">
            <a:xfrm>
              <a:off x="1459562" y="3978242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3333CC"/>
                </a:buClr>
              </a:pPr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679" name="Oval 6"/>
            <p:cNvSpPr>
              <a:spLocks noChangeArrowheads="1"/>
            </p:cNvSpPr>
            <p:nvPr/>
          </p:nvSpPr>
          <p:spPr bwMode="auto">
            <a:xfrm>
              <a:off x="3989799" y="2585616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3333CC"/>
                </a:buClr>
              </a:pPr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680" name="Oval 7"/>
            <p:cNvSpPr>
              <a:spLocks noChangeArrowheads="1"/>
            </p:cNvSpPr>
            <p:nvPr/>
          </p:nvSpPr>
          <p:spPr bwMode="auto">
            <a:xfrm>
              <a:off x="4283160" y="3457025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3333CC"/>
                </a:buClr>
              </a:pPr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681" name="Oval 8"/>
            <p:cNvSpPr>
              <a:spLocks noChangeArrowheads="1"/>
            </p:cNvSpPr>
            <p:nvPr/>
          </p:nvSpPr>
          <p:spPr bwMode="auto">
            <a:xfrm>
              <a:off x="4004467" y="4192313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3333CC"/>
                </a:buClr>
              </a:pPr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682" name="Oval 9"/>
            <p:cNvSpPr>
              <a:spLocks noChangeArrowheads="1"/>
            </p:cNvSpPr>
            <p:nvPr/>
          </p:nvSpPr>
          <p:spPr bwMode="auto">
            <a:xfrm>
              <a:off x="1991278" y="4548323"/>
              <a:ext cx="96565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3333CC"/>
                </a:buClr>
              </a:pPr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683" name="Oval 10"/>
            <p:cNvSpPr>
              <a:spLocks noChangeArrowheads="1"/>
            </p:cNvSpPr>
            <p:nvPr/>
          </p:nvSpPr>
          <p:spPr bwMode="auto">
            <a:xfrm>
              <a:off x="1376443" y="2050438"/>
              <a:ext cx="2927496" cy="27933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3333CC"/>
                </a:buClr>
              </a:pPr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41684" name="Text Box 11"/>
            <p:cNvSpPr txBox="1">
              <a:spLocks noChangeArrowheads="1"/>
            </p:cNvSpPr>
            <p:nvPr/>
          </p:nvSpPr>
          <p:spPr bwMode="auto">
            <a:xfrm>
              <a:off x="2895600" y="1676400"/>
              <a:ext cx="355866" cy="46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3333CC"/>
                </a:buClr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241685" name="Rectangle 12"/>
            <p:cNvSpPr>
              <a:spLocks noChangeArrowheads="1"/>
            </p:cNvSpPr>
            <p:nvPr/>
          </p:nvSpPr>
          <p:spPr bwMode="auto">
            <a:xfrm>
              <a:off x="4114800" y="2514600"/>
              <a:ext cx="355866" cy="46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3333CC"/>
                </a:buClr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241686" name="Rectangle 13"/>
            <p:cNvSpPr>
              <a:spLocks noChangeArrowheads="1"/>
            </p:cNvSpPr>
            <p:nvPr/>
          </p:nvSpPr>
          <p:spPr bwMode="auto">
            <a:xfrm>
              <a:off x="4343400" y="3352800"/>
              <a:ext cx="355866" cy="46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3333CC"/>
                </a:buClr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4</a:t>
              </a:r>
            </a:p>
          </p:txBody>
        </p:sp>
        <p:sp>
          <p:nvSpPr>
            <p:cNvPr id="241687" name="Rectangle 14"/>
            <p:cNvSpPr>
              <a:spLocks noChangeArrowheads="1"/>
            </p:cNvSpPr>
            <p:nvPr/>
          </p:nvSpPr>
          <p:spPr bwMode="auto">
            <a:xfrm>
              <a:off x="4114800" y="4114800"/>
              <a:ext cx="355866" cy="46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3333CC"/>
                </a:buClr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5</a:t>
              </a:r>
            </a:p>
          </p:txBody>
        </p:sp>
        <p:sp>
          <p:nvSpPr>
            <p:cNvPr id="241688" name="Rectangle 15"/>
            <p:cNvSpPr>
              <a:spLocks noChangeArrowheads="1"/>
            </p:cNvSpPr>
            <p:nvPr/>
          </p:nvSpPr>
          <p:spPr bwMode="auto">
            <a:xfrm>
              <a:off x="2743200" y="4876800"/>
              <a:ext cx="355866" cy="46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3333CC"/>
                </a:buClr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8</a:t>
              </a:r>
            </a:p>
          </p:txBody>
        </p:sp>
        <p:sp>
          <p:nvSpPr>
            <p:cNvPr id="241689" name="Rectangle 16"/>
            <p:cNvSpPr>
              <a:spLocks noChangeArrowheads="1"/>
            </p:cNvSpPr>
            <p:nvPr/>
          </p:nvSpPr>
          <p:spPr bwMode="auto">
            <a:xfrm>
              <a:off x="1676400" y="4648200"/>
              <a:ext cx="527050" cy="46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3333CC"/>
                </a:buClr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10</a:t>
              </a:r>
            </a:p>
          </p:txBody>
        </p:sp>
        <p:sp>
          <p:nvSpPr>
            <p:cNvPr id="241690" name="Rectangle 17"/>
            <p:cNvSpPr>
              <a:spLocks noChangeArrowheads="1"/>
            </p:cNvSpPr>
            <p:nvPr/>
          </p:nvSpPr>
          <p:spPr bwMode="auto">
            <a:xfrm>
              <a:off x="970952" y="3886200"/>
              <a:ext cx="527050" cy="46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3333CC"/>
                </a:buClr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12</a:t>
              </a:r>
            </a:p>
          </p:txBody>
        </p:sp>
        <p:sp>
          <p:nvSpPr>
            <p:cNvPr id="241691" name="Rectangle 18"/>
            <p:cNvSpPr>
              <a:spLocks noChangeArrowheads="1"/>
            </p:cNvSpPr>
            <p:nvPr/>
          </p:nvSpPr>
          <p:spPr bwMode="auto">
            <a:xfrm>
              <a:off x="946990" y="2667000"/>
              <a:ext cx="527050" cy="461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3333CC"/>
                </a:buClr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15</a:t>
              </a:r>
            </a:p>
          </p:txBody>
        </p:sp>
        <p:sp>
          <p:nvSpPr>
            <p:cNvPr id="241692" name="Oval 28"/>
            <p:cNvSpPr>
              <a:spLocks noChangeArrowheads="1"/>
            </p:cNvSpPr>
            <p:nvPr/>
          </p:nvSpPr>
          <p:spPr bwMode="auto">
            <a:xfrm>
              <a:off x="2912920" y="2010882"/>
              <a:ext cx="96565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3333CC"/>
                </a:buClr>
              </a:pPr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2054225" y="1119188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2130425" y="1195388"/>
            <a:ext cx="169863" cy="9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73425" y="3252788"/>
            <a:ext cx="228600" cy="1841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41687" idx="0"/>
          </p:cNvCxnSpPr>
          <p:nvPr/>
        </p:nvCxnSpPr>
        <p:spPr>
          <a:xfrm flipH="1">
            <a:off x="3197225" y="3252788"/>
            <a:ext cx="406400" cy="2286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672" name="TextBox 28"/>
          <p:cNvSpPr txBox="1">
            <a:spLocks noChangeArrowheads="1"/>
          </p:cNvSpPr>
          <p:nvPr/>
        </p:nvSpPr>
        <p:spPr bwMode="auto">
          <a:xfrm>
            <a:off x="4491038" y="544513"/>
            <a:ext cx="4427537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99"/>
              </a:buClr>
              <a:buSzPct val="75000"/>
            </a:pPr>
            <a:r>
              <a:rPr lang="en-US" sz="2800">
                <a:solidFill>
                  <a:srgbClr val="CC0000"/>
                </a:solidFill>
                <a:latin typeface="Gill Sans MT" pitchFamily="34" charset="0"/>
              </a:rPr>
              <a:t>handling peer churn:</a:t>
            </a:r>
          </a:p>
          <a:p>
            <a:pPr>
              <a:lnSpc>
                <a:spcPts val="26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</a:rPr>
              <a:t>peers may come and go (churn)</a:t>
            </a:r>
          </a:p>
          <a:p>
            <a:pPr>
              <a:lnSpc>
                <a:spcPts val="26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</a:rPr>
              <a:t>each peer knows address of its two successors </a:t>
            </a:r>
          </a:p>
          <a:p>
            <a:pPr>
              <a:lnSpc>
                <a:spcPts val="26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</a:rPr>
              <a:t>each peer periodically pings its </a:t>
            </a:r>
            <a:br>
              <a:rPr lang="en-US" sz="2400">
                <a:solidFill>
                  <a:srgbClr val="000000"/>
                </a:solidFill>
                <a:latin typeface="Gill Sans MT" pitchFamily="34" charset="0"/>
              </a:rPr>
            </a:br>
            <a:r>
              <a:rPr lang="en-US" sz="2400">
                <a:solidFill>
                  <a:srgbClr val="000000"/>
                </a:solidFill>
                <a:latin typeface="Gill Sans MT" pitchFamily="34" charset="0"/>
              </a:rPr>
              <a:t>two successors to check aliveness</a:t>
            </a:r>
          </a:p>
          <a:p>
            <a:pPr>
              <a:lnSpc>
                <a:spcPts val="2600"/>
              </a:lnSpc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Gill Sans MT" pitchFamily="34" charset="0"/>
              </a:rPr>
              <a:t>if immediate successor leaves, choose next successor as new immediate successor</a:t>
            </a:r>
          </a:p>
          <a:p>
            <a:pPr>
              <a:buClr>
                <a:srgbClr val="3333CC"/>
              </a:buClr>
            </a:pPr>
            <a:endParaRPr lang="en-US" sz="2400">
              <a:solidFill>
                <a:srgbClr val="000000"/>
              </a:solidFill>
              <a:latin typeface="Gill Sans MT" pitchFamily="34" charset="0"/>
            </a:endParaRPr>
          </a:p>
        </p:txBody>
      </p:sp>
      <p:cxnSp>
        <p:nvCxnSpPr>
          <p:cNvPr id="241673" name="Straight Arrow Connector 30"/>
          <p:cNvCxnSpPr>
            <a:cxnSpLocks noChangeShapeType="1"/>
            <a:stCxn id="241686" idx="1"/>
          </p:cNvCxnSpPr>
          <p:nvPr/>
        </p:nvCxnSpPr>
        <p:spPr bwMode="auto">
          <a:xfrm flipH="1">
            <a:off x="3206750" y="2722563"/>
            <a:ext cx="447675" cy="265112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sp>
        <p:nvSpPr>
          <p:cNvPr id="241674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cs typeface="Arial" pitchFamily="34" charset="0"/>
              </a:rPr>
              <a:t>Application  2-</a:t>
            </a:r>
            <a:fld id="{86FC7ECB-EE1F-4742-9897-15F3B0763503}" type="slidenum">
              <a:rPr lang="en-US" sz="1200">
                <a:solidFill>
                  <a:srgbClr val="000000"/>
                </a:solidFill>
                <a:cs typeface="Arial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92</a:t>
            </a:fld>
            <a:endParaRPr lang="en-US" sz="12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41675" name="Picture 24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796925"/>
            <a:ext cx="268446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4269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AD3524C3-62AD-447F-B5E5-20F67B122B5A}" type="slidenum">
              <a:rPr lang="en-US"/>
              <a:pPr/>
              <a:t>93</a:t>
            </a:fld>
            <a:endParaRPr lang="en-US"/>
          </a:p>
        </p:txBody>
      </p:sp>
      <p:sp>
        <p:nvSpPr>
          <p:cNvPr id="2426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Chapter 2: outline</a:t>
            </a:r>
          </a:p>
        </p:txBody>
      </p:sp>
      <p:sp>
        <p:nvSpPr>
          <p:cNvPr id="2426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11313"/>
            <a:ext cx="3810000" cy="46482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2.1 principles of network applications</a:t>
            </a:r>
          </a:p>
          <a:p>
            <a:pPr marL="912813" lvl="1"/>
            <a:r>
              <a:rPr lang="en-US" smtClean="0">
                <a:ea typeface="ＭＳ Ｐゴシック" pitchFamily="34" charset="-128"/>
              </a:rPr>
              <a:t>app architectures</a:t>
            </a:r>
          </a:p>
          <a:p>
            <a:pPr marL="912813" lvl="1"/>
            <a:r>
              <a:rPr lang="en-US" smtClean="0">
                <a:ea typeface="ＭＳ Ｐゴシック" pitchFamily="34" charset="-128"/>
              </a:rPr>
              <a:t>app requirements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2.2 Web and HTTP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2.3 FTP 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2.4 electronic mail</a:t>
            </a:r>
          </a:p>
          <a:p>
            <a:pPr marL="912813" lvl="1"/>
            <a:r>
              <a:rPr lang="en-US" smtClean="0">
                <a:ea typeface="ＭＳ Ｐゴシック" pitchFamily="34" charset="-128"/>
              </a:rPr>
              <a:t>SMTP, POP3, IMAP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2.5 DNS</a:t>
            </a:r>
          </a:p>
          <a:p>
            <a:pPr marL="457200" indent="-457200"/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2426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3600" y="1636713"/>
            <a:ext cx="3876675" cy="4648200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2.6 P2P applications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2.7 socket programming with UDP and TCP</a:t>
            </a:r>
          </a:p>
        </p:txBody>
      </p:sp>
      <p:pic>
        <p:nvPicPr>
          <p:cNvPr id="242694" name="Picture 5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4371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AE3708F9-EB9D-4DA6-8F19-4B2F58B1CFC9}" type="slidenum">
              <a:rPr lang="en-US"/>
              <a:pPr/>
              <a:t>94</a:t>
            </a:fld>
            <a:endParaRPr lang="en-US"/>
          </a:p>
        </p:txBody>
      </p:sp>
      <p:sp>
        <p:nvSpPr>
          <p:cNvPr id="243715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0"/>
            <a:ext cx="7772400" cy="114300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Socket programming 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95413"/>
            <a:ext cx="8021638" cy="1533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goal:</a:t>
            </a:r>
            <a:r>
              <a:rPr lang="en-US" smtClean="0">
                <a:solidFill>
                  <a:srgbClr val="000000"/>
                </a:solidFill>
                <a:ea typeface="ＭＳ Ｐゴシック" pitchFamily="34" charset="-128"/>
              </a:rPr>
              <a:t> learn how to build client/server applications that communicate using sockets</a:t>
            </a:r>
            <a:endParaRPr lang="en-US" i="1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CC0000"/>
                </a:solidFill>
                <a:ea typeface="ＭＳ Ｐゴシック" pitchFamily="34" charset="-128"/>
              </a:rPr>
              <a:t>socket:</a:t>
            </a:r>
            <a:r>
              <a:rPr lang="en-US" smtClean="0">
                <a:ea typeface="ＭＳ Ｐゴシック" pitchFamily="34" charset="-128"/>
              </a:rPr>
              <a:t> door between application process and end-end-transport protocol </a:t>
            </a:r>
          </a:p>
        </p:txBody>
      </p:sp>
      <p:grpSp>
        <p:nvGrpSpPr>
          <p:cNvPr id="243717" name="Group 60"/>
          <p:cNvGrpSpPr>
            <a:grpSpLocks/>
          </p:cNvGrpSpPr>
          <p:nvPr/>
        </p:nvGrpSpPr>
        <p:grpSpPr bwMode="auto">
          <a:xfrm>
            <a:off x="296863" y="3335338"/>
            <a:ext cx="8208962" cy="2536825"/>
            <a:chOff x="358775" y="3459163"/>
            <a:chExt cx="8208963" cy="2536825"/>
          </a:xfrm>
        </p:grpSpPr>
        <p:sp>
          <p:nvSpPr>
            <p:cNvPr id="243719" name="Freeform 44"/>
            <p:cNvSpPr>
              <a:spLocks/>
            </p:cNvSpPr>
            <p:nvPr/>
          </p:nvSpPr>
          <p:spPr bwMode="auto">
            <a:xfrm>
              <a:off x="6654800" y="3468688"/>
              <a:ext cx="736600" cy="1998662"/>
            </a:xfrm>
            <a:custGeom>
              <a:avLst/>
              <a:gdLst>
                <a:gd name="T0" fmla="*/ 2147483647 w 464"/>
                <a:gd name="T1" fmla="*/ 2147483647 h 1259"/>
                <a:gd name="T2" fmla="*/ 0 w 464"/>
                <a:gd name="T3" fmla="*/ 0 h 1259"/>
                <a:gd name="T4" fmla="*/ 2147483647 w 464"/>
                <a:gd name="T5" fmla="*/ 2147483647 h 1259"/>
                <a:gd name="T6" fmla="*/ 2147483647 w 464"/>
                <a:gd name="T7" fmla="*/ 2147483647 h 1259"/>
                <a:gd name="T8" fmla="*/ 2147483647 w 464"/>
                <a:gd name="T9" fmla="*/ 2147483647 h 1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1259"/>
                <a:gd name="T17" fmla="*/ 464 w 464"/>
                <a:gd name="T18" fmla="*/ 1259 h 12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1259">
                  <a:moveTo>
                    <a:pt x="464" y="1060"/>
                  </a:moveTo>
                  <a:lnTo>
                    <a:pt x="0" y="0"/>
                  </a:lnTo>
                  <a:lnTo>
                    <a:pt x="6" y="1258"/>
                  </a:lnTo>
                  <a:lnTo>
                    <a:pt x="382" y="1259"/>
                  </a:lnTo>
                  <a:lnTo>
                    <a:pt x="464" y="106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720" name="Freeform 7"/>
            <p:cNvSpPr>
              <a:spLocks/>
            </p:cNvSpPr>
            <p:nvPr/>
          </p:nvSpPr>
          <p:spPr bwMode="auto">
            <a:xfrm>
              <a:off x="3340100" y="4765675"/>
              <a:ext cx="1808163" cy="1031875"/>
            </a:xfrm>
            <a:custGeom>
              <a:avLst/>
              <a:gdLst>
                <a:gd name="T0" fmla="*/ 2147483647 w 2135"/>
                <a:gd name="T1" fmla="*/ 2147483647 h 1662"/>
                <a:gd name="T2" fmla="*/ 2147483647 w 2135"/>
                <a:gd name="T3" fmla="*/ 2147483647 h 1662"/>
                <a:gd name="T4" fmla="*/ 2147483647 w 2135"/>
                <a:gd name="T5" fmla="*/ 2147483647 h 1662"/>
                <a:gd name="T6" fmla="*/ 2147483647 w 2135"/>
                <a:gd name="T7" fmla="*/ 2147483647 h 1662"/>
                <a:gd name="T8" fmla="*/ 2147483647 w 2135"/>
                <a:gd name="T9" fmla="*/ 2147483647 h 1662"/>
                <a:gd name="T10" fmla="*/ 2147483647 w 2135"/>
                <a:gd name="T11" fmla="*/ 2147483647 h 1662"/>
                <a:gd name="T12" fmla="*/ 2147483647 w 2135"/>
                <a:gd name="T13" fmla="*/ 2147483647 h 1662"/>
                <a:gd name="T14" fmla="*/ 2147483647 w 2135"/>
                <a:gd name="T15" fmla="*/ 2147483647 h 1662"/>
                <a:gd name="T16" fmla="*/ 2147483647 w 2135"/>
                <a:gd name="T17" fmla="*/ 2147483647 h 1662"/>
                <a:gd name="T18" fmla="*/ 2147483647 w 2135"/>
                <a:gd name="T19" fmla="*/ 2147483647 h 1662"/>
                <a:gd name="T20" fmla="*/ 2147483647 w 2135"/>
                <a:gd name="T21" fmla="*/ 2147483647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33CC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1" name="Text Box 51"/>
            <p:cNvSpPr txBox="1">
              <a:spLocks noChangeArrowheads="1"/>
            </p:cNvSpPr>
            <p:nvPr/>
          </p:nvSpPr>
          <p:spPr bwMode="auto">
            <a:xfrm>
              <a:off x="3778250" y="4897438"/>
              <a:ext cx="8747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000000"/>
                  </a:solidFill>
                </a:rPr>
                <a:t>Internet</a:t>
              </a:r>
            </a:p>
          </p:txBody>
        </p:sp>
        <p:sp>
          <p:nvSpPr>
            <p:cNvPr id="243722" name="Line 52"/>
            <p:cNvSpPr>
              <a:spLocks noChangeShapeType="1"/>
            </p:cNvSpPr>
            <p:nvPr/>
          </p:nvSpPr>
          <p:spPr bwMode="auto">
            <a:xfrm>
              <a:off x="3098800" y="5308600"/>
              <a:ext cx="22113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3" name="Text Box 53"/>
            <p:cNvSpPr txBox="1">
              <a:spLocks noChangeArrowheads="1"/>
            </p:cNvSpPr>
            <p:nvPr/>
          </p:nvSpPr>
          <p:spPr bwMode="auto">
            <a:xfrm>
              <a:off x="7119938" y="4533900"/>
              <a:ext cx="1063625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controlled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by OS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16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43724" name="Text Box 56"/>
            <p:cNvSpPr txBox="1">
              <a:spLocks noChangeArrowheads="1"/>
            </p:cNvSpPr>
            <p:nvPr/>
          </p:nvSpPr>
          <p:spPr bwMode="auto">
            <a:xfrm>
              <a:off x="7097713" y="3633788"/>
              <a:ext cx="147002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controlled by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CC0000"/>
                  </a:solidFill>
                </a:rPr>
                <a:t>app developer</a:t>
              </a:r>
            </a:p>
          </p:txBody>
        </p:sp>
        <p:sp>
          <p:nvSpPr>
            <p:cNvPr id="243725" name="Freeform 50"/>
            <p:cNvSpPr>
              <a:spLocks/>
            </p:cNvSpPr>
            <p:nvPr/>
          </p:nvSpPr>
          <p:spPr bwMode="auto">
            <a:xfrm>
              <a:off x="914400" y="3532188"/>
              <a:ext cx="758825" cy="1997075"/>
            </a:xfrm>
            <a:custGeom>
              <a:avLst/>
              <a:gdLst>
                <a:gd name="T0" fmla="*/ 0 w 478"/>
                <a:gd name="T1" fmla="*/ 2147483647 h 1258"/>
                <a:gd name="T2" fmla="*/ 2147483647 w 478"/>
                <a:gd name="T3" fmla="*/ 0 h 1258"/>
                <a:gd name="T4" fmla="*/ 2147483647 w 478"/>
                <a:gd name="T5" fmla="*/ 2147483647 h 1258"/>
                <a:gd name="T6" fmla="*/ 2147483647 w 478"/>
                <a:gd name="T7" fmla="*/ 2147483647 h 1258"/>
                <a:gd name="T8" fmla="*/ 0 w 478"/>
                <a:gd name="T9" fmla="*/ 2147483647 h 1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1258"/>
                <a:gd name="T17" fmla="*/ 478 w 478"/>
                <a:gd name="T18" fmla="*/ 1258 h 1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1258">
                  <a:moveTo>
                    <a:pt x="0" y="1040"/>
                  </a:moveTo>
                  <a:lnTo>
                    <a:pt x="478" y="0"/>
                  </a:lnTo>
                  <a:lnTo>
                    <a:pt x="472" y="1258"/>
                  </a:lnTo>
                  <a:lnTo>
                    <a:pt x="41" y="1246"/>
                  </a:lnTo>
                  <a:lnTo>
                    <a:pt x="0" y="104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726" name="Rectangle 23"/>
            <p:cNvSpPr>
              <a:spLocks noChangeArrowheads="1"/>
            </p:cNvSpPr>
            <p:nvPr/>
          </p:nvSpPr>
          <p:spPr bwMode="auto">
            <a:xfrm>
              <a:off x="1717675" y="3487738"/>
              <a:ext cx="1296988" cy="198120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3727" name="Rectangle 24"/>
            <p:cNvSpPr>
              <a:spLocks noChangeArrowheads="1"/>
            </p:cNvSpPr>
            <p:nvPr/>
          </p:nvSpPr>
          <p:spPr bwMode="auto">
            <a:xfrm>
              <a:off x="1679575" y="3541713"/>
              <a:ext cx="1273175" cy="1979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3728" name="Line 25"/>
            <p:cNvSpPr>
              <a:spLocks noChangeShapeType="1"/>
            </p:cNvSpPr>
            <p:nvPr/>
          </p:nvSpPr>
          <p:spPr bwMode="auto">
            <a:xfrm>
              <a:off x="1689100" y="4302125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29" name="Text Box 26"/>
            <p:cNvSpPr txBox="1">
              <a:spLocks noChangeArrowheads="1"/>
            </p:cNvSpPr>
            <p:nvPr/>
          </p:nvSpPr>
          <p:spPr bwMode="auto">
            <a:xfrm>
              <a:off x="1646238" y="4284663"/>
              <a:ext cx="1317625" cy="325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969696"/>
                  </a:solidFill>
                  <a:latin typeface="Tahoma" pitchFamily="34" charset="0"/>
                </a:rPr>
                <a:t>transport</a:t>
              </a:r>
            </a:p>
          </p:txBody>
        </p:sp>
        <p:sp>
          <p:nvSpPr>
            <p:cNvPr id="243730" name="Line 27"/>
            <p:cNvSpPr>
              <a:spLocks noChangeShapeType="1"/>
            </p:cNvSpPr>
            <p:nvPr/>
          </p:nvSpPr>
          <p:spPr bwMode="auto">
            <a:xfrm>
              <a:off x="1697038" y="4622800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1" name="Line 28"/>
            <p:cNvSpPr>
              <a:spLocks noChangeShapeType="1"/>
            </p:cNvSpPr>
            <p:nvPr/>
          </p:nvSpPr>
          <p:spPr bwMode="auto">
            <a:xfrm>
              <a:off x="1682750" y="4932363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2" name="Line 29"/>
            <p:cNvSpPr>
              <a:spLocks noChangeShapeType="1"/>
            </p:cNvSpPr>
            <p:nvPr/>
          </p:nvSpPr>
          <p:spPr bwMode="auto">
            <a:xfrm>
              <a:off x="1682750" y="5218113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33" name="Text Box 26"/>
            <p:cNvSpPr txBox="1">
              <a:spLocks noChangeArrowheads="1"/>
            </p:cNvSpPr>
            <p:nvPr/>
          </p:nvSpPr>
          <p:spPr bwMode="auto">
            <a:xfrm>
              <a:off x="1681163" y="3532188"/>
              <a:ext cx="1317625" cy="325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</a:rPr>
                <a:t>application</a:t>
              </a:r>
            </a:p>
          </p:txBody>
        </p:sp>
        <p:sp>
          <p:nvSpPr>
            <p:cNvPr id="243734" name="Text Box 26"/>
            <p:cNvSpPr txBox="1">
              <a:spLocks noChangeArrowheads="1"/>
            </p:cNvSpPr>
            <p:nvPr/>
          </p:nvSpPr>
          <p:spPr bwMode="auto">
            <a:xfrm>
              <a:off x="1636713" y="5189538"/>
              <a:ext cx="1317625" cy="325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969696"/>
                  </a:solidFill>
                  <a:latin typeface="Tahoma" pitchFamily="34" charset="0"/>
                </a:rPr>
                <a:t>physical</a:t>
              </a:r>
            </a:p>
          </p:txBody>
        </p:sp>
        <p:sp>
          <p:nvSpPr>
            <p:cNvPr id="243735" name="Text Box 26"/>
            <p:cNvSpPr txBox="1">
              <a:spLocks noChangeArrowheads="1"/>
            </p:cNvSpPr>
            <p:nvPr/>
          </p:nvSpPr>
          <p:spPr bwMode="auto">
            <a:xfrm>
              <a:off x="1655763" y="4903788"/>
              <a:ext cx="1317625" cy="325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969696"/>
                  </a:solidFill>
                  <a:latin typeface="Tahoma" pitchFamily="34" charset="0"/>
                </a:rPr>
                <a:t>link</a:t>
              </a:r>
            </a:p>
          </p:txBody>
        </p:sp>
        <p:sp>
          <p:nvSpPr>
            <p:cNvPr id="243736" name="Text Box 26"/>
            <p:cNvSpPr txBox="1">
              <a:spLocks noChangeArrowheads="1"/>
            </p:cNvSpPr>
            <p:nvPr/>
          </p:nvSpPr>
          <p:spPr bwMode="auto">
            <a:xfrm>
              <a:off x="1646238" y="4608513"/>
              <a:ext cx="1317625" cy="325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969696"/>
                  </a:solidFill>
                  <a:latin typeface="Tahoma" pitchFamily="34" charset="0"/>
                </a:rPr>
                <a:t>network</a:t>
              </a:r>
            </a:p>
          </p:txBody>
        </p:sp>
        <p:sp>
          <p:nvSpPr>
            <p:cNvPr id="243737" name="Oval 62"/>
            <p:cNvSpPr>
              <a:spLocks noChangeArrowheads="1"/>
            </p:cNvSpPr>
            <p:nvPr/>
          </p:nvSpPr>
          <p:spPr bwMode="auto">
            <a:xfrm>
              <a:off x="1814513" y="3806825"/>
              <a:ext cx="990600" cy="3048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000000"/>
                  </a:solidFill>
                </a:rPr>
                <a:t>process</a:t>
              </a:r>
            </a:p>
          </p:txBody>
        </p:sp>
        <p:grpSp>
          <p:nvGrpSpPr>
            <p:cNvPr id="243738" name="Group 63"/>
            <p:cNvGrpSpPr>
              <a:grpSpLocks/>
            </p:cNvGrpSpPr>
            <p:nvPr/>
          </p:nvGrpSpPr>
          <p:grpSpPr bwMode="auto">
            <a:xfrm>
              <a:off x="2062163" y="4167188"/>
              <a:ext cx="546100" cy="225425"/>
              <a:chOff x="1287" y="2524"/>
              <a:chExt cx="260" cy="100"/>
            </a:xfrm>
          </p:grpSpPr>
          <p:sp>
            <p:nvSpPr>
              <p:cNvPr id="243768" name="Rectangle 64"/>
              <p:cNvSpPr>
                <a:spLocks noChangeArrowheads="1"/>
              </p:cNvSpPr>
              <p:nvPr/>
            </p:nvSpPr>
            <p:spPr bwMode="auto"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769" name="Rectangle 65"/>
              <p:cNvSpPr>
                <a:spLocks noChangeArrowheads="1"/>
              </p:cNvSpPr>
              <p:nvPr/>
            </p:nvSpPr>
            <p:spPr bwMode="auto">
              <a:xfrm>
                <a:off x="1338" y="2537"/>
                <a:ext cx="156" cy="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770" name="Rectangle 66"/>
              <p:cNvSpPr>
                <a:spLocks noChangeArrowheads="1"/>
              </p:cNvSpPr>
              <p:nvPr/>
            </p:nvSpPr>
            <p:spPr bwMode="auto"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771" name="Rectangle 67"/>
              <p:cNvSpPr>
                <a:spLocks noChangeArrowheads="1"/>
              </p:cNvSpPr>
              <p:nvPr/>
            </p:nvSpPr>
            <p:spPr bwMode="auto"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3739" name="Rectangle 23"/>
            <p:cNvSpPr>
              <a:spLocks noChangeArrowheads="1"/>
            </p:cNvSpPr>
            <p:nvPr/>
          </p:nvSpPr>
          <p:spPr bwMode="auto">
            <a:xfrm>
              <a:off x="5380038" y="3459163"/>
              <a:ext cx="1296987" cy="1981200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3740" name="Rectangle 24"/>
            <p:cNvSpPr>
              <a:spLocks noChangeArrowheads="1"/>
            </p:cNvSpPr>
            <p:nvPr/>
          </p:nvSpPr>
          <p:spPr bwMode="auto">
            <a:xfrm>
              <a:off x="5341938" y="3513138"/>
              <a:ext cx="1273175" cy="197961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3741" name="Line 25"/>
            <p:cNvSpPr>
              <a:spLocks noChangeShapeType="1"/>
            </p:cNvSpPr>
            <p:nvPr/>
          </p:nvSpPr>
          <p:spPr bwMode="auto">
            <a:xfrm>
              <a:off x="5351463" y="4273550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2" name="Text Box 26"/>
            <p:cNvSpPr txBox="1">
              <a:spLocks noChangeArrowheads="1"/>
            </p:cNvSpPr>
            <p:nvPr/>
          </p:nvSpPr>
          <p:spPr bwMode="auto">
            <a:xfrm>
              <a:off x="5308600" y="4256088"/>
              <a:ext cx="1317625" cy="325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969696"/>
                  </a:solidFill>
                  <a:latin typeface="Tahoma" pitchFamily="34" charset="0"/>
                </a:rPr>
                <a:t>transport</a:t>
              </a:r>
            </a:p>
          </p:txBody>
        </p:sp>
        <p:sp>
          <p:nvSpPr>
            <p:cNvPr id="243743" name="Line 27"/>
            <p:cNvSpPr>
              <a:spLocks noChangeShapeType="1"/>
            </p:cNvSpPr>
            <p:nvPr/>
          </p:nvSpPr>
          <p:spPr bwMode="auto">
            <a:xfrm>
              <a:off x="5359400" y="4594225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4" name="Line 28"/>
            <p:cNvSpPr>
              <a:spLocks noChangeShapeType="1"/>
            </p:cNvSpPr>
            <p:nvPr/>
          </p:nvSpPr>
          <p:spPr bwMode="auto">
            <a:xfrm>
              <a:off x="5345113" y="4903788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5" name="Line 29"/>
            <p:cNvSpPr>
              <a:spLocks noChangeShapeType="1"/>
            </p:cNvSpPr>
            <p:nvPr/>
          </p:nvSpPr>
          <p:spPr bwMode="auto">
            <a:xfrm>
              <a:off x="5345113" y="5189538"/>
              <a:ext cx="1263650" cy="3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46" name="Text Box 26"/>
            <p:cNvSpPr txBox="1">
              <a:spLocks noChangeArrowheads="1"/>
            </p:cNvSpPr>
            <p:nvPr/>
          </p:nvSpPr>
          <p:spPr bwMode="auto">
            <a:xfrm>
              <a:off x="5343525" y="3503613"/>
              <a:ext cx="1317625" cy="325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00"/>
                  </a:solidFill>
                  <a:latin typeface="Tahoma" pitchFamily="34" charset="0"/>
                </a:rPr>
                <a:t>application</a:t>
              </a:r>
            </a:p>
          </p:txBody>
        </p:sp>
        <p:sp>
          <p:nvSpPr>
            <p:cNvPr id="243747" name="Text Box 26"/>
            <p:cNvSpPr txBox="1">
              <a:spLocks noChangeArrowheads="1"/>
            </p:cNvSpPr>
            <p:nvPr/>
          </p:nvSpPr>
          <p:spPr bwMode="auto">
            <a:xfrm>
              <a:off x="5299075" y="5160963"/>
              <a:ext cx="1317625" cy="325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969696"/>
                  </a:solidFill>
                  <a:latin typeface="Tahoma" pitchFamily="34" charset="0"/>
                </a:rPr>
                <a:t>physical</a:t>
              </a:r>
            </a:p>
          </p:txBody>
        </p:sp>
        <p:sp>
          <p:nvSpPr>
            <p:cNvPr id="243748" name="Text Box 26"/>
            <p:cNvSpPr txBox="1">
              <a:spLocks noChangeArrowheads="1"/>
            </p:cNvSpPr>
            <p:nvPr/>
          </p:nvSpPr>
          <p:spPr bwMode="auto">
            <a:xfrm>
              <a:off x="5318125" y="4875213"/>
              <a:ext cx="1317625" cy="325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969696"/>
                  </a:solidFill>
                  <a:latin typeface="Tahoma" pitchFamily="34" charset="0"/>
                </a:rPr>
                <a:t>link</a:t>
              </a:r>
            </a:p>
          </p:txBody>
        </p:sp>
        <p:sp>
          <p:nvSpPr>
            <p:cNvPr id="243749" name="Text Box 26"/>
            <p:cNvSpPr txBox="1">
              <a:spLocks noChangeArrowheads="1"/>
            </p:cNvSpPr>
            <p:nvPr/>
          </p:nvSpPr>
          <p:spPr bwMode="auto">
            <a:xfrm>
              <a:off x="5308600" y="4579938"/>
              <a:ext cx="1317625" cy="325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969696"/>
                  </a:solidFill>
                  <a:latin typeface="Tahoma" pitchFamily="34" charset="0"/>
                </a:rPr>
                <a:t>network</a:t>
              </a:r>
            </a:p>
          </p:txBody>
        </p:sp>
        <p:sp>
          <p:nvSpPr>
            <p:cNvPr id="243750" name="Oval 80"/>
            <p:cNvSpPr>
              <a:spLocks noChangeArrowheads="1"/>
            </p:cNvSpPr>
            <p:nvPr/>
          </p:nvSpPr>
          <p:spPr bwMode="auto">
            <a:xfrm>
              <a:off x="5476875" y="3778250"/>
              <a:ext cx="990600" cy="3048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000000"/>
                  </a:solidFill>
                </a:rPr>
                <a:t>process</a:t>
              </a:r>
            </a:p>
          </p:txBody>
        </p:sp>
        <p:grpSp>
          <p:nvGrpSpPr>
            <p:cNvPr id="243751" name="Group 81"/>
            <p:cNvGrpSpPr>
              <a:grpSpLocks/>
            </p:cNvGrpSpPr>
            <p:nvPr/>
          </p:nvGrpSpPr>
          <p:grpSpPr bwMode="auto">
            <a:xfrm>
              <a:off x="5724525" y="4138613"/>
              <a:ext cx="546100" cy="225425"/>
              <a:chOff x="1287" y="2524"/>
              <a:chExt cx="260" cy="100"/>
            </a:xfrm>
          </p:grpSpPr>
          <p:sp>
            <p:nvSpPr>
              <p:cNvPr id="243764" name="Rectangle 82"/>
              <p:cNvSpPr>
                <a:spLocks noChangeArrowheads="1"/>
              </p:cNvSpPr>
              <p:nvPr/>
            </p:nvSpPr>
            <p:spPr bwMode="auto">
              <a:xfrm>
                <a:off x="1287" y="2524"/>
                <a:ext cx="260" cy="1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765" name="Rectangle 83"/>
              <p:cNvSpPr>
                <a:spLocks noChangeArrowheads="1"/>
              </p:cNvSpPr>
              <p:nvPr/>
            </p:nvSpPr>
            <p:spPr bwMode="auto">
              <a:xfrm>
                <a:off x="1338" y="2537"/>
                <a:ext cx="156" cy="7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766" name="Rectangle 84"/>
              <p:cNvSpPr>
                <a:spLocks noChangeArrowheads="1"/>
              </p:cNvSpPr>
              <p:nvPr/>
            </p:nvSpPr>
            <p:spPr bwMode="auto">
              <a:xfrm>
                <a:off x="1503" y="2582"/>
                <a:ext cx="27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767" name="Rectangle 85"/>
              <p:cNvSpPr>
                <a:spLocks noChangeArrowheads="1"/>
              </p:cNvSpPr>
              <p:nvPr/>
            </p:nvSpPr>
            <p:spPr bwMode="auto">
              <a:xfrm>
                <a:off x="1298" y="2583"/>
                <a:ext cx="26" cy="27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3333CC"/>
                  </a:buClr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3752" name="Line 87"/>
            <p:cNvSpPr>
              <a:spLocks noChangeShapeType="1"/>
            </p:cNvSpPr>
            <p:nvPr/>
          </p:nvSpPr>
          <p:spPr bwMode="auto">
            <a:xfrm flipH="1">
              <a:off x="6534150" y="3910013"/>
              <a:ext cx="6096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753" name="Line 88"/>
            <p:cNvSpPr>
              <a:spLocks noChangeShapeType="1"/>
            </p:cNvSpPr>
            <p:nvPr/>
          </p:nvSpPr>
          <p:spPr bwMode="auto">
            <a:xfrm>
              <a:off x="6759575" y="4335463"/>
              <a:ext cx="0" cy="102235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754" name="Line 89"/>
            <p:cNvSpPr>
              <a:spLocks noChangeShapeType="1"/>
            </p:cNvSpPr>
            <p:nvPr/>
          </p:nvSpPr>
          <p:spPr bwMode="auto">
            <a:xfrm flipH="1">
              <a:off x="6783388" y="4835525"/>
              <a:ext cx="6096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755" name="Text Box 56"/>
            <p:cNvSpPr txBox="1">
              <a:spLocks noChangeArrowheads="1"/>
            </p:cNvSpPr>
            <p:nvPr/>
          </p:nvSpPr>
          <p:spPr bwMode="auto">
            <a:xfrm>
              <a:off x="3697288" y="3590925"/>
              <a:ext cx="9175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i="1">
                  <a:solidFill>
                    <a:srgbClr val="CC0000"/>
                  </a:solidFill>
                </a:rPr>
                <a:t>socket</a:t>
              </a:r>
            </a:p>
          </p:txBody>
        </p:sp>
        <p:sp>
          <p:nvSpPr>
            <p:cNvPr id="243756" name="Line 91"/>
            <p:cNvSpPr>
              <a:spLocks noChangeShapeType="1"/>
            </p:cNvSpPr>
            <p:nvPr/>
          </p:nvSpPr>
          <p:spPr bwMode="auto">
            <a:xfrm flipV="1">
              <a:off x="2700338" y="3790950"/>
              <a:ext cx="968375" cy="434975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757" name="Line 92"/>
            <p:cNvSpPr>
              <a:spLocks noChangeShapeType="1"/>
            </p:cNvSpPr>
            <p:nvPr/>
          </p:nvSpPr>
          <p:spPr bwMode="auto">
            <a:xfrm flipH="1" flipV="1">
              <a:off x="4635500" y="3779838"/>
              <a:ext cx="968375" cy="434975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3758" name="Group 93"/>
            <p:cNvGrpSpPr>
              <a:grpSpLocks/>
            </p:cNvGrpSpPr>
            <p:nvPr/>
          </p:nvGrpSpPr>
          <p:grpSpPr bwMode="auto">
            <a:xfrm>
              <a:off x="358775" y="4808538"/>
              <a:ext cx="1035050" cy="904875"/>
              <a:chOff x="-44" y="1473"/>
              <a:chExt cx="981" cy="1105"/>
            </a:xfrm>
          </p:grpSpPr>
          <p:pic>
            <p:nvPicPr>
              <p:cNvPr id="243762" name="Picture 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3763" name="Freeform 9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117 w 356"/>
                  <a:gd name="T3" fmla="*/ 180 h 368"/>
                  <a:gd name="T4" fmla="*/ 3697 w 356"/>
                  <a:gd name="T5" fmla="*/ 3762 h 368"/>
                  <a:gd name="T6" fmla="*/ 815 w 356"/>
                  <a:gd name="T7" fmla="*/ 470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43759" name="Group 96"/>
            <p:cNvGrpSpPr>
              <a:grpSpLocks/>
            </p:cNvGrpSpPr>
            <p:nvPr/>
          </p:nvGrpSpPr>
          <p:grpSpPr bwMode="auto">
            <a:xfrm flipH="1">
              <a:off x="7075488" y="5091113"/>
              <a:ext cx="1035050" cy="904875"/>
              <a:chOff x="-44" y="1473"/>
              <a:chExt cx="981" cy="1105"/>
            </a:xfrm>
          </p:grpSpPr>
          <p:pic>
            <p:nvPicPr>
              <p:cNvPr id="243760" name="Picture 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3761" name="Freeform 9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117 w 356"/>
                  <a:gd name="T3" fmla="*/ 180 h 368"/>
                  <a:gd name="T4" fmla="*/ 3697 w 356"/>
                  <a:gd name="T5" fmla="*/ 3762 h 368"/>
                  <a:gd name="T6" fmla="*/ 815 w 356"/>
                  <a:gd name="T7" fmla="*/ 470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243718" name="Picture 17" descr="underline_base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857250"/>
            <a:ext cx="45704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4473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E62A5018-C86A-43A2-84B3-E37ACDA3A281}" type="slidenum">
              <a:rPr lang="en-US"/>
              <a:pPr/>
              <a:t>95</a:t>
            </a:fld>
            <a:endParaRPr lang="en-US"/>
          </a:p>
        </p:txBody>
      </p:sp>
      <p:sp>
        <p:nvSpPr>
          <p:cNvPr id="24473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0"/>
            <a:ext cx="7772400" cy="114300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Socket programming 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95413"/>
            <a:ext cx="8021638" cy="1533525"/>
          </a:xfrm>
        </p:spPr>
        <p:txBody>
          <a:bodyPr/>
          <a:lstStyle/>
          <a:p>
            <a:pPr marL="342900" lvl="1" indent="-342900">
              <a:buSzPct val="65000"/>
              <a:buFont typeface="Wingdings" pitchFamily="2" charset="2"/>
              <a:buNone/>
            </a:pPr>
            <a:r>
              <a:rPr lang="en-US" sz="2800" i="1" smtClean="0">
                <a:solidFill>
                  <a:srgbClr val="22228B"/>
                </a:solidFill>
                <a:ea typeface="ＭＳ Ｐゴシック" pitchFamily="34" charset="-128"/>
              </a:rPr>
              <a:t>Two socket types for two transport services:</a:t>
            </a:r>
          </a:p>
          <a:p>
            <a:pPr marL="342900" lvl="1" indent="-342900">
              <a:buSzPct val="65000"/>
            </a:pPr>
            <a:r>
              <a:rPr lang="en-US" sz="2800" i="1" smtClean="0">
                <a:solidFill>
                  <a:srgbClr val="CC0000"/>
                </a:solidFill>
                <a:ea typeface="ＭＳ Ｐゴシック" pitchFamily="34" charset="-128"/>
              </a:rPr>
              <a:t>UDP:</a:t>
            </a:r>
            <a:r>
              <a:rPr lang="en-US" sz="280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2800" smtClean="0">
                <a:ea typeface="ＭＳ Ｐゴシック" pitchFamily="34" charset="-128"/>
              </a:rPr>
              <a:t>unreliable datagram</a:t>
            </a:r>
            <a:endParaRPr lang="en-US" i="1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 marL="342900" lvl="1" indent="-342900">
              <a:buSzPct val="65000"/>
            </a:pPr>
            <a:r>
              <a:rPr lang="en-US" sz="2800" i="1" smtClean="0">
                <a:solidFill>
                  <a:srgbClr val="CC0000"/>
                </a:solidFill>
                <a:ea typeface="ＭＳ Ｐゴシック" pitchFamily="34" charset="-128"/>
              </a:rPr>
              <a:t>TCP:</a:t>
            </a:r>
            <a:r>
              <a:rPr lang="en-US" sz="2800" smtClean="0">
                <a:ea typeface="ＭＳ Ｐゴシック" pitchFamily="34" charset="-128"/>
              </a:rPr>
              <a:t> reliable, byte stream-oriented </a:t>
            </a:r>
          </a:p>
          <a:p>
            <a:pPr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pic>
        <p:nvPicPr>
          <p:cNvPr id="244741" name="Picture 17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857250"/>
            <a:ext cx="45704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285750" y="2981325"/>
            <a:ext cx="802163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None/>
              <a:defRPr/>
            </a:pPr>
            <a:r>
              <a:rPr lang="en-US" sz="2800" i="1" kern="0" dirty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ea typeface="ＭＳ Ｐゴシック" charset="0"/>
              </a:rPr>
              <a:t>A</a:t>
            </a:r>
            <a:r>
              <a:rPr lang="en-US" sz="2800" i="1" kern="0" dirty="0" err="1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ea typeface="ＭＳ Ｐゴシック" charset="0"/>
              </a:rPr>
              <a:t>pplication</a:t>
            </a:r>
            <a:r>
              <a:rPr lang="en-US" sz="2800" i="1" kern="0" dirty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ea typeface="ＭＳ Ｐゴシック" charset="0"/>
              </a:rPr>
              <a:t> Example:</a:t>
            </a:r>
          </a:p>
          <a:p>
            <a:pPr marL="514350" indent="-514350">
              <a:lnSpc>
                <a:spcPct val="85000"/>
              </a:lnSpc>
              <a:buClr>
                <a:srgbClr val="000099"/>
              </a:buClr>
              <a:buSzPct val="65000"/>
              <a:buFont typeface="+mj-lt"/>
              <a:buAutoNum type="arabicPeriod"/>
              <a:defRPr/>
            </a:pPr>
            <a:r>
              <a:rPr lang="en-US" sz="2800" kern="0" dirty="0">
                <a:latin typeface="Gill Sans MT" pitchFamily="34" charset="0"/>
                <a:cs typeface="ＭＳ Ｐゴシック" charset="0"/>
              </a:rPr>
              <a:t>Client reads a line of characters (data) from its keyboard and sends the data to the server.</a:t>
            </a:r>
          </a:p>
          <a:p>
            <a:pPr marL="514350" indent="-514350">
              <a:lnSpc>
                <a:spcPct val="85000"/>
              </a:lnSpc>
              <a:buClr>
                <a:srgbClr val="000099"/>
              </a:buClr>
              <a:buSzPct val="65000"/>
              <a:buFont typeface="+mj-lt"/>
              <a:buAutoNum type="arabicPeriod"/>
              <a:defRPr/>
            </a:pPr>
            <a:r>
              <a:rPr lang="en-US" sz="2800" kern="0" dirty="0">
                <a:latin typeface="Gill Sans MT" pitchFamily="34" charset="0"/>
                <a:cs typeface="ＭＳ Ｐゴシック" charset="0"/>
              </a:rPr>
              <a:t>The server receives the data and converts characters to uppercase.</a:t>
            </a:r>
          </a:p>
          <a:p>
            <a:pPr marL="514350" indent="-514350">
              <a:lnSpc>
                <a:spcPct val="85000"/>
              </a:lnSpc>
              <a:buClr>
                <a:srgbClr val="000099"/>
              </a:buClr>
              <a:buSzPct val="65000"/>
              <a:buFont typeface="+mj-lt"/>
              <a:buAutoNum type="arabicPeriod"/>
              <a:defRPr/>
            </a:pPr>
            <a:r>
              <a:rPr lang="en-US" sz="2800" kern="0" dirty="0">
                <a:latin typeface="Gill Sans MT" pitchFamily="34" charset="0"/>
                <a:cs typeface="ＭＳ Ｐゴシック" charset="0"/>
              </a:rPr>
              <a:t>The server sends the modified data to the client.</a:t>
            </a:r>
          </a:p>
          <a:p>
            <a:pPr marL="514350" indent="-514350">
              <a:lnSpc>
                <a:spcPct val="85000"/>
              </a:lnSpc>
              <a:buClr>
                <a:srgbClr val="000099"/>
              </a:buClr>
              <a:buSzPct val="65000"/>
              <a:buFont typeface="+mj-lt"/>
              <a:buAutoNum type="arabicPeriod"/>
              <a:defRPr/>
            </a:pPr>
            <a:r>
              <a:rPr lang="en-US" sz="2800" kern="0" dirty="0">
                <a:latin typeface="Gill Sans MT" pitchFamily="34" charset="0"/>
                <a:cs typeface="ＭＳ Ｐゴシック" charset="0"/>
              </a:rPr>
              <a:t>The client receives the modified data and displays the line on its screen.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4576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F70894B3-FC57-4DBA-B179-B727E98FFF6F}" type="slidenum">
              <a:rPr lang="en-US"/>
              <a:pPr/>
              <a:t>96</a:t>
            </a:fld>
            <a:endParaRPr lang="en-US"/>
          </a:p>
        </p:txBody>
      </p:sp>
      <p:pic>
        <p:nvPicPr>
          <p:cNvPr id="245763" name="Picture 15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575" y="790575"/>
            <a:ext cx="639921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4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0"/>
            <a:ext cx="7772400" cy="1143000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Socket programming </a:t>
            </a:r>
            <a:r>
              <a:rPr lang="en-US" sz="4000" i="1" smtClean="0">
                <a:solidFill>
                  <a:srgbClr val="CC0000"/>
                </a:solidFill>
                <a:ea typeface="ＭＳ Ｐゴシック" pitchFamily="34" charset="-128"/>
              </a:rPr>
              <a:t>with UDP</a:t>
            </a: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2457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354138"/>
            <a:ext cx="7265987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UDP: no </a:t>
            </a:r>
            <a:r>
              <a:rPr lang="ja-JP" altLang="en-US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mtClean="0">
                <a:solidFill>
                  <a:srgbClr val="CC0000"/>
                </a:solidFill>
                <a:ea typeface="ＭＳ Ｐゴシック" pitchFamily="34" charset="-128"/>
              </a:rPr>
              <a:t>connection</a:t>
            </a:r>
            <a:r>
              <a:rPr lang="ja-JP" altLang="en-US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smtClean="0">
                <a:solidFill>
                  <a:srgbClr val="CC0000"/>
                </a:solidFill>
                <a:ea typeface="ＭＳ Ｐゴシック" pitchFamily="34" charset="-128"/>
              </a:rPr>
              <a:t> between client &amp; server</a:t>
            </a:r>
          </a:p>
          <a:p>
            <a:r>
              <a:rPr lang="en-US" sz="2400" smtClean="0">
                <a:ea typeface="ＭＳ Ｐゴシック" pitchFamily="34" charset="-128"/>
              </a:rPr>
              <a:t>no handshaking before sending data</a:t>
            </a:r>
          </a:p>
          <a:p>
            <a:r>
              <a:rPr lang="en-US" sz="2400" smtClean="0">
                <a:ea typeface="ＭＳ Ｐゴシック" pitchFamily="34" charset="-128"/>
              </a:rPr>
              <a:t>sender explicitly attaches IP destination address and port # to each packet</a:t>
            </a:r>
          </a:p>
          <a:p>
            <a:r>
              <a:rPr lang="en-US" sz="2400" smtClean="0">
                <a:ea typeface="ＭＳ Ｐゴシック" pitchFamily="34" charset="-128"/>
              </a:rPr>
              <a:t>rcvr extracts sender IP address and port# from received packet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UDP: transmitted data may be lost or received out-of-order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mtClean="0">
                <a:solidFill>
                  <a:srgbClr val="CC0000"/>
                </a:solidFill>
                <a:ea typeface="ＭＳ Ｐゴシック" pitchFamily="34" charset="-128"/>
              </a:rPr>
              <a:t>Application viewpoint:</a:t>
            </a:r>
          </a:p>
          <a:p>
            <a:pPr>
              <a:lnSpc>
                <a:spcPts val="2800"/>
              </a:lnSpc>
              <a:spcBef>
                <a:spcPct val="0"/>
              </a:spcBef>
              <a:buClrTx/>
              <a:buSzTx/>
            </a:pPr>
            <a:r>
              <a:rPr lang="en-US" sz="2400" smtClean="0">
                <a:ea typeface="ＭＳ Ｐゴシック" pitchFamily="34" charset="-128"/>
              </a:rPr>
              <a:t>UDP provides </a:t>
            </a:r>
            <a:r>
              <a:rPr lang="en-US" sz="2400" i="1" smtClean="0">
                <a:ea typeface="ＭＳ Ｐゴシック" pitchFamily="34" charset="-128"/>
              </a:rPr>
              <a:t>unreliable</a:t>
            </a:r>
            <a:r>
              <a:rPr lang="en-US" sz="2400" smtClean="0">
                <a:ea typeface="ＭＳ Ｐゴシック" pitchFamily="34" charset="-128"/>
              </a:rPr>
              <a:t> transfer  of groups of bytes (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datagrams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)  between client and server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245766" name="Rectangle 7"/>
          <p:cNvSpPr>
            <a:spLocks noChangeArrowheads="1"/>
          </p:cNvSpPr>
          <p:nvPr/>
        </p:nvSpPr>
        <p:spPr bwMode="auto">
          <a:xfrm>
            <a:off x="4995863" y="3198813"/>
            <a:ext cx="184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Clr>
                <a:srgbClr val="3333CC"/>
              </a:buClr>
            </a:pPr>
            <a:endParaRPr lang="en-US" sz="24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0"/>
            <a:ext cx="7772400" cy="1143000"/>
          </a:xfrm>
        </p:spPr>
        <p:txBody>
          <a:bodyPr/>
          <a:lstStyle/>
          <a:p>
            <a:r>
              <a:rPr lang="en-US" sz="3600" smtClean="0">
                <a:ea typeface="ＭＳ Ｐゴシック" pitchFamily="34" charset="-128"/>
              </a:rPr>
              <a:t>Client/server socket interaction: UDP</a:t>
            </a:r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10213" y="4081463"/>
            <a:ext cx="2211387" cy="2111375"/>
            <a:chOff x="3485" y="2550"/>
            <a:chExt cx="1393" cy="1330"/>
          </a:xfrm>
        </p:grpSpPr>
        <p:grpSp>
          <p:nvGrpSpPr>
            <p:cNvPr id="246810" name="Group 5"/>
            <p:cNvGrpSpPr>
              <a:grpSpLocks/>
            </p:cNvGrpSpPr>
            <p:nvPr/>
          </p:nvGrpSpPr>
          <p:grpSpPr bwMode="auto">
            <a:xfrm>
              <a:off x="3485" y="2964"/>
              <a:ext cx="1393" cy="916"/>
              <a:chOff x="3485" y="2964"/>
              <a:chExt cx="1393" cy="916"/>
            </a:xfrm>
          </p:grpSpPr>
          <p:sp>
            <p:nvSpPr>
              <p:cNvPr id="246812" name="Text Box 6"/>
              <p:cNvSpPr txBox="1">
                <a:spLocks noChangeArrowheads="1"/>
              </p:cNvSpPr>
              <p:nvPr/>
            </p:nvSpPr>
            <p:spPr bwMode="auto">
              <a:xfrm>
                <a:off x="3509" y="3473"/>
                <a:ext cx="900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rgbClr val="000000"/>
                    </a:solidFill>
                  </a:rPr>
                  <a:t>close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rgbClr val="CC0000"/>
                    </a:solidFill>
                  </a:rPr>
                  <a:t>clientSocke</a:t>
                </a:r>
                <a:r>
                  <a:rPr lang="en-US" sz="1800">
                    <a:solidFill>
                      <a:srgbClr val="FF0000"/>
                    </a:solidFill>
                  </a:rPr>
                  <a:t>t</a:t>
                </a:r>
                <a:endParaRPr lang="en-US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813" name="Line 7"/>
              <p:cNvSpPr>
                <a:spLocks noChangeShapeType="1"/>
              </p:cNvSpPr>
              <p:nvPr/>
            </p:nvSpPr>
            <p:spPr bwMode="auto">
              <a:xfrm>
                <a:off x="3936" y="3318"/>
                <a:ext cx="0" cy="204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6814" name="Text Box 8"/>
              <p:cNvSpPr txBox="1">
                <a:spLocks noChangeArrowheads="1"/>
              </p:cNvSpPr>
              <p:nvPr/>
            </p:nvSpPr>
            <p:spPr bwMode="auto">
              <a:xfrm>
                <a:off x="3485" y="2964"/>
                <a:ext cx="1393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rgbClr val="000000"/>
                    </a:solidFill>
                  </a:rPr>
                  <a:t>read datagram from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rgbClr val="CC0000"/>
                    </a:solidFill>
                  </a:rPr>
                  <a:t>clientSocket</a:t>
                </a:r>
                <a:endParaRPr lang="en-US" sz="1800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46811" name="Line 9"/>
            <p:cNvSpPr>
              <a:spLocks noChangeShapeType="1"/>
            </p:cNvSpPr>
            <p:nvPr/>
          </p:nvSpPr>
          <p:spPr bwMode="auto">
            <a:xfrm>
              <a:off x="3864" y="2550"/>
              <a:ext cx="0" cy="52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000375" y="1333500"/>
            <a:ext cx="6203950" cy="2690813"/>
            <a:chOff x="1890" y="840"/>
            <a:chExt cx="3908" cy="1695"/>
          </a:xfrm>
        </p:grpSpPr>
        <p:grpSp>
          <p:nvGrpSpPr>
            <p:cNvPr id="246803" name="Group 11"/>
            <p:cNvGrpSpPr>
              <a:grpSpLocks/>
            </p:cNvGrpSpPr>
            <p:nvPr/>
          </p:nvGrpSpPr>
          <p:grpSpPr bwMode="auto">
            <a:xfrm>
              <a:off x="3397" y="1240"/>
              <a:ext cx="2290" cy="612"/>
              <a:chOff x="3241" y="1750"/>
              <a:chExt cx="2290" cy="612"/>
            </a:xfrm>
          </p:grpSpPr>
          <p:sp>
            <p:nvSpPr>
              <p:cNvPr id="246808" name="Text Box 12"/>
              <p:cNvSpPr txBox="1">
                <a:spLocks noChangeArrowheads="1"/>
              </p:cNvSpPr>
              <p:nvPr/>
            </p:nvSpPr>
            <p:spPr bwMode="auto">
              <a:xfrm>
                <a:off x="3241" y="1750"/>
                <a:ext cx="1021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rgbClr val="000000"/>
                    </a:solidFill>
                  </a:rPr>
                  <a:t>create socket: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809" name="Text Box 13"/>
              <p:cNvSpPr txBox="1">
                <a:spLocks noChangeArrowheads="1"/>
              </p:cNvSpPr>
              <p:nvPr/>
            </p:nvSpPr>
            <p:spPr bwMode="auto">
              <a:xfrm>
                <a:off x="3241" y="1944"/>
                <a:ext cx="2290" cy="4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US" sz="1800">
                    <a:solidFill>
                      <a:srgbClr val="CC0000"/>
                    </a:solidFill>
                  </a:rPr>
                  <a:t>clientSocket =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sz="1800">
                    <a:solidFill>
                      <a:srgbClr val="CC0000"/>
                    </a:solidFill>
                  </a:rPr>
                  <a:t>socket(AF_INET,SOCK_DGRAM)</a:t>
                </a:r>
                <a:endParaRPr lang="en-US" sz="1800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46804" name="Text Box 14"/>
            <p:cNvSpPr txBox="1">
              <a:spLocks noChangeArrowheads="1"/>
            </p:cNvSpPr>
            <p:nvPr/>
          </p:nvSpPr>
          <p:spPr bwMode="auto">
            <a:xfrm>
              <a:off x="3570" y="84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6805" name="Text Box 15"/>
            <p:cNvSpPr txBox="1">
              <a:spLocks noChangeArrowheads="1"/>
            </p:cNvSpPr>
            <p:nvPr/>
          </p:nvSpPr>
          <p:spPr bwMode="auto">
            <a:xfrm>
              <a:off x="3389" y="1953"/>
              <a:ext cx="2409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00"/>
                  </a:solidFill>
                </a:rPr>
                <a:t>Create datagram with server IP and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00"/>
                  </a:solidFill>
                </a:rPr>
                <a:t>port=x; send datagram via</a:t>
              </a:r>
              <a:r>
                <a:rPr lang="en-US" sz="1800">
                  <a:solidFill>
                    <a:srgbClr val="CC0000"/>
                  </a:solidFill>
                </a:rPr>
                <a:t/>
              </a:r>
              <a:br>
                <a:rPr lang="en-US" sz="1800">
                  <a:solidFill>
                    <a:srgbClr val="CC0000"/>
                  </a:solidFill>
                </a:rPr>
              </a:br>
              <a:r>
                <a:rPr lang="en-US" sz="1800">
                  <a:solidFill>
                    <a:srgbClr val="CC0000"/>
                  </a:solidFill>
                </a:rPr>
                <a:t>clientSocket</a:t>
              </a:r>
              <a:endParaRPr lang="en-US" sz="18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46806" name="Line 16"/>
            <p:cNvSpPr>
              <a:spLocks noChangeShapeType="1"/>
            </p:cNvSpPr>
            <p:nvPr/>
          </p:nvSpPr>
          <p:spPr bwMode="auto">
            <a:xfrm>
              <a:off x="3828" y="1830"/>
              <a:ext cx="0" cy="204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807" name="Line 17"/>
            <p:cNvSpPr>
              <a:spLocks noChangeShapeType="1"/>
            </p:cNvSpPr>
            <p:nvPr/>
          </p:nvSpPr>
          <p:spPr bwMode="auto">
            <a:xfrm flipH="1">
              <a:off x="1890" y="2208"/>
              <a:ext cx="1518" cy="25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46788" name="Text Box 18"/>
          <p:cNvSpPr txBox="1">
            <a:spLocks noChangeArrowheads="1"/>
          </p:cNvSpPr>
          <p:nvPr/>
        </p:nvSpPr>
        <p:spPr bwMode="auto">
          <a:xfrm>
            <a:off x="820738" y="2187575"/>
            <a:ext cx="2462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000000"/>
                </a:solidFill>
              </a:rPr>
              <a:t>create socket, port= x:</a:t>
            </a:r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6789" name="Text Box 19"/>
          <p:cNvSpPr txBox="1">
            <a:spLocks noChangeArrowheads="1"/>
          </p:cNvSpPr>
          <p:nvPr/>
        </p:nvSpPr>
        <p:spPr bwMode="auto">
          <a:xfrm>
            <a:off x="833438" y="2482850"/>
            <a:ext cx="363537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>
                <a:solidFill>
                  <a:srgbClr val="CC0000"/>
                </a:solidFill>
              </a:rPr>
              <a:t>serverSocket =</a:t>
            </a:r>
          </a:p>
          <a:p>
            <a:pPr>
              <a:lnSpc>
                <a:spcPts val="2000"/>
              </a:lnSpc>
            </a:pPr>
            <a:r>
              <a:rPr lang="en-US" sz="1800">
                <a:solidFill>
                  <a:srgbClr val="CC0000"/>
                </a:solidFill>
              </a:rPr>
              <a:t>socket(AF_INET,SOCK_DGRAM)</a:t>
            </a:r>
            <a:endParaRPr lang="en-US" sz="1800">
              <a:solidFill>
                <a:srgbClr val="CC0000"/>
              </a:solidFill>
              <a:latin typeface="Times New Roman" pitchFamily="18" charset="0"/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316038" y="3146425"/>
            <a:ext cx="2211387" cy="1122363"/>
            <a:chOff x="885" y="1982"/>
            <a:chExt cx="1393" cy="707"/>
          </a:xfrm>
        </p:grpSpPr>
        <p:sp>
          <p:nvSpPr>
            <p:cNvPr id="246801" name="Line 21"/>
            <p:cNvSpPr>
              <a:spLocks noChangeShapeType="1"/>
            </p:cNvSpPr>
            <p:nvPr/>
          </p:nvSpPr>
          <p:spPr bwMode="auto">
            <a:xfrm>
              <a:off x="1276" y="1982"/>
              <a:ext cx="0" cy="366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802" name="Text Box 22"/>
            <p:cNvSpPr txBox="1">
              <a:spLocks noChangeArrowheads="1"/>
            </p:cNvSpPr>
            <p:nvPr/>
          </p:nvSpPr>
          <p:spPr bwMode="auto">
            <a:xfrm>
              <a:off x="885" y="2282"/>
              <a:ext cx="139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00"/>
                  </a:solidFill>
                </a:rPr>
                <a:t>read datagram from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CC0000"/>
                  </a:solidFill>
                </a:rPr>
                <a:t>serverSocke</a:t>
              </a:r>
              <a:r>
                <a:rPr lang="en-US" sz="1800">
                  <a:solidFill>
                    <a:srgbClr val="FF0000"/>
                  </a:solidFill>
                </a:rPr>
                <a:t>t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1338263" y="4295775"/>
            <a:ext cx="3973512" cy="1660525"/>
            <a:chOff x="899" y="2720"/>
            <a:chExt cx="2503" cy="1046"/>
          </a:xfrm>
        </p:grpSpPr>
        <p:sp>
          <p:nvSpPr>
            <p:cNvPr id="246798" name="Text Box 24"/>
            <p:cNvSpPr txBox="1">
              <a:spLocks noChangeArrowheads="1"/>
            </p:cNvSpPr>
            <p:nvPr/>
          </p:nvSpPr>
          <p:spPr bwMode="auto">
            <a:xfrm>
              <a:off x="899" y="2835"/>
              <a:ext cx="1062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00"/>
                  </a:solidFill>
                </a:rPr>
                <a:t>write reply to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CC0000"/>
                  </a:solidFill>
                </a:rPr>
                <a:t>serverSocket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00"/>
                  </a:solidFill>
                </a:rPr>
                <a:t>specifying </a:t>
              </a:r>
              <a:br>
                <a:rPr lang="en-US" sz="1800">
                  <a:solidFill>
                    <a:srgbClr val="000000"/>
                  </a:solidFill>
                </a:rPr>
              </a:br>
              <a:r>
                <a:rPr lang="en-US" sz="1800">
                  <a:solidFill>
                    <a:srgbClr val="000000"/>
                  </a:solidFill>
                </a:rPr>
                <a:t>client address,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000000"/>
                  </a:solidFill>
                </a:rPr>
                <a:t>port number</a:t>
              </a: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6799" name="Line 25"/>
            <p:cNvSpPr>
              <a:spLocks noChangeShapeType="1"/>
            </p:cNvSpPr>
            <p:nvPr/>
          </p:nvSpPr>
          <p:spPr bwMode="auto">
            <a:xfrm>
              <a:off x="1302" y="2720"/>
              <a:ext cx="0" cy="19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46800" name="Line 26"/>
            <p:cNvSpPr>
              <a:spLocks noChangeShapeType="1"/>
            </p:cNvSpPr>
            <p:nvPr/>
          </p:nvSpPr>
          <p:spPr bwMode="auto">
            <a:xfrm>
              <a:off x="1866" y="2970"/>
              <a:ext cx="1536" cy="18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46792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>
                <a:solidFill>
                  <a:srgbClr val="000000"/>
                </a:solidFill>
                <a:cs typeface="Arial" pitchFamily="34" charset="0"/>
              </a:rPr>
              <a:t>Application  2-</a:t>
            </a:r>
            <a:fld id="{B1ACE99E-F9FF-40BC-A495-528C09C07A68}" type="slidenum">
              <a:rPr lang="en-US" sz="1200">
                <a:solidFill>
                  <a:srgbClr val="000000"/>
                </a:solidFill>
                <a:cs typeface="Arial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97</a:t>
            </a:fld>
            <a:endParaRPr lang="en-US" sz="12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46793" name="Picture 32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782638"/>
            <a:ext cx="7313613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794" name="Text Box 22"/>
          <p:cNvSpPr txBox="1">
            <a:spLocks noChangeArrowheads="1"/>
          </p:cNvSpPr>
          <p:nvPr/>
        </p:nvSpPr>
        <p:spPr bwMode="auto">
          <a:xfrm>
            <a:off x="647700" y="1304925"/>
            <a:ext cx="3686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Gill Sans MT" pitchFamily="34" charset="0"/>
              </a:rPr>
              <a:t>server</a:t>
            </a:r>
            <a:r>
              <a:rPr lang="en-US" sz="2400">
                <a:solidFill>
                  <a:srgbClr val="000000"/>
                </a:solidFill>
                <a:latin typeface="Gill Sans MT" pitchFamily="34" charset="0"/>
              </a:rPr>
              <a:t> (running</a:t>
            </a:r>
            <a:r>
              <a:rPr lang="en-US">
                <a:solidFill>
                  <a:srgbClr val="000000"/>
                </a:solidFill>
                <a:latin typeface="Gill Sans MT" pitchFamily="34" charset="0"/>
              </a:rPr>
              <a:t> on</a:t>
            </a:r>
            <a:r>
              <a:rPr lang="en-US" sz="1800">
                <a:solidFill>
                  <a:srgbClr val="000000"/>
                </a:solidFill>
                <a:latin typeface="Comic Sans MS" pitchFamily="66" charset="0"/>
              </a:rPr>
              <a:t> serverIP</a:t>
            </a:r>
            <a:r>
              <a:rPr lang="en-US" sz="2400">
                <a:solidFill>
                  <a:srgbClr val="000000"/>
                </a:solidFill>
                <a:latin typeface="Gill Sans MT" pitchFamily="34" charset="0"/>
              </a:rPr>
              <a:t>)</a:t>
            </a:r>
          </a:p>
        </p:txBody>
      </p:sp>
      <p:sp>
        <p:nvSpPr>
          <p:cNvPr id="246795" name="Text Box 23"/>
          <p:cNvSpPr txBox="1">
            <a:spLocks noChangeArrowheads="1"/>
          </p:cNvSpPr>
          <p:nvPr/>
        </p:nvSpPr>
        <p:spPr bwMode="auto">
          <a:xfrm>
            <a:off x="5411788" y="1301750"/>
            <a:ext cx="962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Gill Sans MT" pitchFamily="34" charset="0"/>
              </a:rPr>
              <a:t>client</a:t>
            </a:r>
          </a:p>
        </p:txBody>
      </p:sp>
      <p:sp>
        <p:nvSpPr>
          <p:cNvPr id="246796" name="Line 35"/>
          <p:cNvSpPr>
            <a:spLocks noChangeShapeType="1"/>
          </p:cNvSpPr>
          <p:nvPr/>
        </p:nvSpPr>
        <p:spPr bwMode="auto">
          <a:xfrm>
            <a:off x="804863" y="1755775"/>
            <a:ext cx="3341687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797" name="Line 36"/>
          <p:cNvSpPr>
            <a:spLocks noChangeShapeType="1"/>
          </p:cNvSpPr>
          <p:nvPr/>
        </p:nvSpPr>
        <p:spPr bwMode="auto">
          <a:xfrm>
            <a:off x="5545138" y="1766888"/>
            <a:ext cx="6762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4781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D8B69F97-2B54-4D11-8367-28A6629BC8B9}" type="slidenum">
              <a:rPr lang="en-US"/>
              <a:pPr/>
              <a:t>98</a:t>
            </a:fld>
            <a:endParaRPr lang="en-US"/>
          </a:p>
        </p:txBody>
      </p:sp>
      <p:sp>
        <p:nvSpPr>
          <p:cNvPr id="247811" name="Rectangle 2"/>
          <p:cNvSpPr>
            <a:spLocks noChangeArrowheads="1"/>
          </p:cNvSpPr>
          <p:nvPr/>
        </p:nvSpPr>
        <p:spPr bwMode="auto">
          <a:xfrm>
            <a:off x="422275" y="88900"/>
            <a:ext cx="77724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Example app: UDP client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247812" name="TextBox 1"/>
          <p:cNvSpPr txBox="1">
            <a:spLocks noChangeArrowheads="1"/>
          </p:cNvSpPr>
          <p:nvPr/>
        </p:nvSpPr>
        <p:spPr bwMode="auto">
          <a:xfrm>
            <a:off x="2705100" y="1651000"/>
            <a:ext cx="6167438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en-US"/>
              <a:t>from socket import *</a:t>
            </a:r>
          </a:p>
          <a:p>
            <a:pPr>
              <a:lnSpc>
                <a:spcPts val="2800"/>
              </a:lnSpc>
            </a:pPr>
            <a:r>
              <a:rPr lang="en-US"/>
              <a:t>serverName = </a:t>
            </a:r>
            <a:r>
              <a:rPr lang="en-US" altLang="en-US"/>
              <a:t>‘</a:t>
            </a:r>
            <a:r>
              <a:rPr lang="en-US"/>
              <a:t>hostname</a:t>
            </a:r>
            <a:r>
              <a:rPr lang="en-US" altLang="en-US"/>
              <a:t>’</a:t>
            </a:r>
            <a:endParaRPr lang="en-US"/>
          </a:p>
          <a:p>
            <a:pPr>
              <a:lnSpc>
                <a:spcPts val="2800"/>
              </a:lnSpc>
            </a:pPr>
            <a:r>
              <a:rPr lang="en-US"/>
              <a:t>serverPort = 12000</a:t>
            </a:r>
          </a:p>
          <a:p>
            <a:pPr>
              <a:lnSpc>
                <a:spcPts val="2800"/>
              </a:lnSpc>
            </a:pPr>
            <a:r>
              <a:rPr lang="en-US"/>
              <a:t>clientSocket = socket(socket.AF_INET, </a:t>
            </a:r>
          </a:p>
          <a:p>
            <a:pPr>
              <a:lnSpc>
                <a:spcPts val="2800"/>
              </a:lnSpc>
            </a:pPr>
            <a:r>
              <a:rPr lang="en-US"/>
              <a:t>                                   socket.SOCK_DGRAM)</a:t>
            </a:r>
          </a:p>
          <a:p>
            <a:pPr>
              <a:lnSpc>
                <a:spcPts val="2800"/>
              </a:lnSpc>
            </a:pPr>
            <a:r>
              <a:rPr lang="en-US"/>
              <a:t>message = raw_input(</a:t>
            </a:r>
            <a:r>
              <a:rPr lang="en-US" altLang="en-US"/>
              <a:t>’</a:t>
            </a:r>
            <a:r>
              <a:rPr lang="en-US"/>
              <a:t>Input lowercase sentence:</a:t>
            </a:r>
            <a:r>
              <a:rPr lang="en-US" altLang="en-US"/>
              <a:t>’</a:t>
            </a:r>
            <a:r>
              <a:rPr lang="en-US"/>
              <a:t>)</a:t>
            </a:r>
          </a:p>
          <a:p>
            <a:pPr>
              <a:lnSpc>
                <a:spcPts val="2800"/>
              </a:lnSpc>
            </a:pPr>
            <a:r>
              <a:rPr lang="en-US"/>
              <a:t>clientSocket.sendto</a:t>
            </a:r>
            <a:r>
              <a:rPr lang="en-US" sz="1800"/>
              <a:t>(message,(serverName, serverPort))</a:t>
            </a:r>
          </a:p>
          <a:p>
            <a:pPr>
              <a:lnSpc>
                <a:spcPts val="2800"/>
              </a:lnSpc>
            </a:pPr>
            <a:r>
              <a:rPr lang="en-US"/>
              <a:t>modifiedMessage, serverAddress = </a:t>
            </a:r>
          </a:p>
          <a:p>
            <a:pPr>
              <a:lnSpc>
                <a:spcPts val="2800"/>
              </a:lnSpc>
            </a:pPr>
            <a:r>
              <a:rPr lang="en-US"/>
              <a:t>                                   clientSocket.recvfrom(2048)</a:t>
            </a:r>
          </a:p>
          <a:p>
            <a:pPr>
              <a:lnSpc>
                <a:spcPts val="2800"/>
              </a:lnSpc>
            </a:pPr>
            <a:r>
              <a:rPr lang="en-US"/>
              <a:t>print modifiedMessage</a:t>
            </a:r>
          </a:p>
          <a:p>
            <a:pPr>
              <a:lnSpc>
                <a:spcPts val="2800"/>
              </a:lnSpc>
            </a:pPr>
            <a:r>
              <a:rPr lang="en-US"/>
              <a:t>clientSocket.close()</a:t>
            </a:r>
          </a:p>
        </p:txBody>
      </p:sp>
      <p:sp>
        <p:nvSpPr>
          <p:cNvPr id="247813" name="TextBox 2"/>
          <p:cNvSpPr txBox="1">
            <a:spLocks noChangeArrowheads="1"/>
          </p:cNvSpPr>
          <p:nvPr/>
        </p:nvSpPr>
        <p:spPr bwMode="auto">
          <a:xfrm>
            <a:off x="2717800" y="1168400"/>
            <a:ext cx="2741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CC0000"/>
                </a:solidFill>
              </a:rPr>
              <a:t>Python UDPClient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28600" y="1606550"/>
            <a:ext cx="2451100" cy="546100"/>
            <a:chOff x="228727" y="1605758"/>
            <a:chExt cx="2450973" cy="547500"/>
          </a:xfrm>
        </p:grpSpPr>
        <p:sp>
          <p:nvSpPr>
            <p:cNvPr id="247832" name="TextBox 3"/>
            <p:cNvSpPr txBox="1">
              <a:spLocks noChangeArrowheads="1"/>
            </p:cNvSpPr>
            <p:nvPr/>
          </p:nvSpPr>
          <p:spPr bwMode="auto">
            <a:xfrm>
              <a:off x="228727" y="1605758"/>
              <a:ext cx="2057612" cy="54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>
                  <a:solidFill>
                    <a:srgbClr val="000099"/>
                  </a:solidFill>
                </a:rPr>
                <a:t>include Python</a:t>
              </a:r>
              <a:r>
                <a:rPr lang="en-US" altLang="en-US" sz="1400">
                  <a:solidFill>
                    <a:srgbClr val="000099"/>
                  </a:solidFill>
                </a:rPr>
                <a:t>’</a:t>
              </a:r>
              <a:r>
                <a:rPr lang="en-US" sz="1400">
                  <a:solidFill>
                    <a:srgbClr val="000099"/>
                  </a:solidFill>
                </a:rPr>
                <a:t>s socket </a:t>
              </a:r>
            </a:p>
            <a:p>
              <a:pPr>
                <a:lnSpc>
                  <a:spcPts val="1600"/>
                </a:lnSpc>
              </a:pPr>
              <a:r>
                <a:rPr lang="en-US" sz="1400">
                  <a:solidFill>
                    <a:srgbClr val="000099"/>
                  </a:solidFill>
                </a:rPr>
                <a:t>library</a:t>
              </a:r>
            </a:p>
          </p:txBody>
        </p:sp>
        <p:cxnSp>
          <p:nvCxnSpPr>
            <p:cNvPr id="247833" name="Straight Connector 10"/>
            <p:cNvCxnSpPr>
              <a:cxnSpLocks noChangeShapeType="1"/>
            </p:cNvCxnSpPr>
            <p:nvPr/>
          </p:nvCxnSpPr>
          <p:spPr bwMode="auto">
            <a:xfrm flipV="1">
              <a:off x="952522" y="1930400"/>
              <a:ext cx="1727178" cy="813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190500" y="2917825"/>
            <a:ext cx="2587625" cy="523875"/>
            <a:chOff x="189714" y="2918150"/>
            <a:chExt cx="2587958" cy="523220"/>
          </a:xfrm>
        </p:grpSpPr>
        <p:sp>
          <p:nvSpPr>
            <p:cNvPr id="247830" name="TextBox 31"/>
            <p:cNvSpPr txBox="1">
              <a:spLocks noChangeArrowheads="1"/>
            </p:cNvSpPr>
            <p:nvPr/>
          </p:nvSpPr>
          <p:spPr bwMode="auto">
            <a:xfrm>
              <a:off x="189714" y="2918150"/>
              <a:ext cx="227181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99"/>
                  </a:solidFill>
                </a:rPr>
                <a:t>create UDP socket for server</a:t>
              </a:r>
            </a:p>
          </p:txBody>
        </p:sp>
        <p:cxnSp>
          <p:nvCxnSpPr>
            <p:cNvPr id="247831" name="Straight Connector 32"/>
            <p:cNvCxnSpPr>
              <a:cxnSpLocks noChangeShapeType="1"/>
            </p:cNvCxnSpPr>
            <p:nvPr/>
          </p:nvCxnSpPr>
          <p:spPr bwMode="auto">
            <a:xfrm>
              <a:off x="2050143" y="3165929"/>
              <a:ext cx="727529" cy="272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215900" y="3530600"/>
            <a:ext cx="2505075" cy="547688"/>
            <a:chOff x="215900" y="3530600"/>
            <a:chExt cx="2505529" cy="547500"/>
          </a:xfrm>
        </p:grpSpPr>
        <p:sp>
          <p:nvSpPr>
            <p:cNvPr id="247828" name="TextBox 34"/>
            <p:cNvSpPr txBox="1">
              <a:spLocks noChangeArrowheads="1"/>
            </p:cNvSpPr>
            <p:nvPr/>
          </p:nvSpPr>
          <p:spPr bwMode="auto">
            <a:xfrm>
              <a:off x="215900" y="3530600"/>
              <a:ext cx="1621833" cy="54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>
                  <a:solidFill>
                    <a:srgbClr val="000099"/>
                  </a:solidFill>
                </a:rPr>
                <a:t>get user keyboard</a:t>
              </a:r>
            </a:p>
            <a:p>
              <a:pPr>
                <a:lnSpc>
                  <a:spcPts val="1600"/>
                </a:lnSpc>
              </a:pPr>
              <a:r>
                <a:rPr lang="en-US" sz="1400">
                  <a:solidFill>
                    <a:srgbClr val="000099"/>
                  </a:solidFill>
                </a:rPr>
                <a:t>input </a:t>
              </a:r>
            </a:p>
          </p:txBody>
        </p:sp>
        <p:cxnSp>
          <p:nvCxnSpPr>
            <p:cNvPr id="247829" name="Straight Connector 35"/>
            <p:cNvCxnSpPr>
              <a:cxnSpLocks noChangeShapeType="1"/>
            </p:cNvCxnSpPr>
            <p:nvPr/>
          </p:nvCxnSpPr>
          <p:spPr bwMode="auto">
            <a:xfrm flipV="1">
              <a:off x="762000" y="3968752"/>
              <a:ext cx="1959429" cy="4534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166688" y="4064000"/>
            <a:ext cx="2568575" cy="523875"/>
            <a:chOff x="166472" y="4064002"/>
            <a:chExt cx="2568858" cy="522566"/>
          </a:xfrm>
        </p:grpSpPr>
        <p:sp>
          <p:nvSpPr>
            <p:cNvPr id="247826" name="TextBox 36"/>
            <p:cNvSpPr txBox="1">
              <a:spLocks noChangeArrowheads="1"/>
            </p:cNvSpPr>
            <p:nvPr/>
          </p:nvSpPr>
          <p:spPr bwMode="auto">
            <a:xfrm>
              <a:off x="166472" y="4064002"/>
              <a:ext cx="2349500" cy="522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99"/>
                  </a:solidFill>
                </a:rPr>
                <a:t>Attach server name, port to message; send into socket</a:t>
              </a:r>
            </a:p>
          </p:txBody>
        </p:sp>
        <p:cxnSp>
          <p:nvCxnSpPr>
            <p:cNvPr id="247827" name="Straight Connector 39"/>
            <p:cNvCxnSpPr>
              <a:cxnSpLocks noChangeShapeType="1"/>
            </p:cNvCxnSpPr>
            <p:nvPr/>
          </p:nvCxnSpPr>
          <p:spPr bwMode="auto">
            <a:xfrm>
              <a:off x="2069589" y="4443249"/>
              <a:ext cx="665741" cy="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214313" y="5472113"/>
            <a:ext cx="2511425" cy="523875"/>
            <a:chOff x="214386" y="5472277"/>
            <a:chExt cx="2511708" cy="523220"/>
          </a:xfrm>
        </p:grpSpPr>
        <p:sp>
          <p:nvSpPr>
            <p:cNvPr id="247824" name="TextBox 61"/>
            <p:cNvSpPr txBox="1">
              <a:spLocks noChangeArrowheads="1"/>
            </p:cNvSpPr>
            <p:nvPr/>
          </p:nvSpPr>
          <p:spPr bwMode="auto">
            <a:xfrm>
              <a:off x="214386" y="5472277"/>
              <a:ext cx="23495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99"/>
                  </a:solidFill>
                </a:rPr>
                <a:t>print out received string and close socket</a:t>
              </a:r>
            </a:p>
          </p:txBody>
        </p:sp>
        <p:cxnSp>
          <p:nvCxnSpPr>
            <p:cNvPr id="247825" name="Straight Connector 62"/>
            <p:cNvCxnSpPr>
              <a:cxnSpLocks noChangeShapeType="1"/>
            </p:cNvCxnSpPr>
            <p:nvPr/>
          </p:nvCxnSpPr>
          <p:spPr bwMode="auto">
            <a:xfrm>
              <a:off x="2230329" y="5657589"/>
              <a:ext cx="495765" cy="24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-157163" y="4530725"/>
            <a:ext cx="2900363" cy="677863"/>
            <a:chOff x="-157119" y="4530536"/>
            <a:chExt cx="2900123" cy="678317"/>
          </a:xfrm>
        </p:grpSpPr>
        <p:sp>
          <p:nvSpPr>
            <p:cNvPr id="247821" name="TextBox 56"/>
            <p:cNvSpPr txBox="1">
              <a:spLocks noChangeArrowheads="1"/>
            </p:cNvSpPr>
            <p:nvPr/>
          </p:nvSpPr>
          <p:spPr bwMode="auto">
            <a:xfrm>
              <a:off x="192835" y="4642544"/>
              <a:ext cx="2349500" cy="566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99"/>
                  </a:solidFill>
                </a:rPr>
                <a:t>read reply characters from</a:t>
              </a:r>
            </a:p>
            <a:p>
              <a:r>
                <a:rPr lang="en-US" sz="1400">
                  <a:solidFill>
                    <a:srgbClr val="000099"/>
                  </a:solidFill>
                </a:rPr>
                <a:t>socket into string</a:t>
              </a:r>
            </a:p>
          </p:txBody>
        </p:sp>
        <p:cxnSp>
          <p:nvCxnSpPr>
            <p:cNvPr id="247822" name="Straight Connector 59"/>
            <p:cNvCxnSpPr>
              <a:cxnSpLocks noChangeShapeType="1"/>
            </p:cNvCxnSpPr>
            <p:nvPr/>
          </p:nvCxnSpPr>
          <p:spPr bwMode="auto">
            <a:xfrm flipV="1">
              <a:off x="2415586" y="4830837"/>
              <a:ext cx="327418" cy="41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247823" name="TextBox 53"/>
            <p:cNvSpPr txBox="1">
              <a:spLocks noChangeArrowheads="1"/>
            </p:cNvSpPr>
            <p:nvPr/>
          </p:nvSpPr>
          <p:spPr bwMode="auto">
            <a:xfrm>
              <a:off x="-157119" y="4530536"/>
              <a:ext cx="1846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pic>
        <p:nvPicPr>
          <p:cNvPr id="247820" name="Picture 17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808038"/>
            <a:ext cx="45704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24883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2-</a:t>
            </a:r>
            <a:fld id="{D91F572C-B193-4945-8249-25608EA337D4}" type="slidenum">
              <a:rPr lang="en-US"/>
              <a:pPr/>
              <a:t>99</a:t>
            </a:fld>
            <a:endParaRPr lang="en-US"/>
          </a:p>
        </p:txBody>
      </p:sp>
      <p:sp>
        <p:nvSpPr>
          <p:cNvPr id="248835" name="Rectangle 2"/>
          <p:cNvSpPr>
            <a:spLocks noChangeArrowheads="1"/>
          </p:cNvSpPr>
          <p:nvPr/>
        </p:nvSpPr>
        <p:spPr bwMode="auto">
          <a:xfrm>
            <a:off x="422275" y="88900"/>
            <a:ext cx="77724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600">
                <a:solidFill>
                  <a:srgbClr val="000099"/>
                </a:solidFill>
                <a:latin typeface="Gill Sans MT" pitchFamily="34" charset="0"/>
              </a:rPr>
              <a:t>Example app: UDP server</a:t>
            </a:r>
            <a:endParaRPr lang="en-US" sz="4400">
              <a:solidFill>
                <a:srgbClr val="000099"/>
              </a:solidFill>
              <a:latin typeface="Gill Sans MT" pitchFamily="34" charset="0"/>
            </a:endParaRPr>
          </a:p>
        </p:txBody>
      </p:sp>
      <p:sp>
        <p:nvSpPr>
          <p:cNvPr id="248836" name="TextBox 1"/>
          <p:cNvSpPr txBox="1">
            <a:spLocks noChangeArrowheads="1"/>
          </p:cNvSpPr>
          <p:nvPr/>
        </p:nvSpPr>
        <p:spPr bwMode="auto">
          <a:xfrm>
            <a:off x="2717800" y="1651000"/>
            <a:ext cx="61436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en-US"/>
              <a:t>from socket import *</a:t>
            </a:r>
          </a:p>
          <a:p>
            <a:pPr>
              <a:lnSpc>
                <a:spcPts val="2800"/>
              </a:lnSpc>
            </a:pPr>
            <a:r>
              <a:rPr lang="en-US"/>
              <a:t>serverPort = 12000</a:t>
            </a:r>
          </a:p>
          <a:p>
            <a:pPr>
              <a:lnSpc>
                <a:spcPts val="2800"/>
              </a:lnSpc>
            </a:pPr>
            <a:r>
              <a:rPr lang="en-US"/>
              <a:t>serverSocket = socket(AF_INET, SOCK_DGRAM)</a:t>
            </a:r>
          </a:p>
          <a:p>
            <a:pPr>
              <a:lnSpc>
                <a:spcPts val="2800"/>
              </a:lnSpc>
            </a:pPr>
            <a:r>
              <a:rPr lang="en-US"/>
              <a:t>serverSocket.bind((</a:t>
            </a:r>
            <a:r>
              <a:rPr lang="fr-FR"/>
              <a:t>''</a:t>
            </a:r>
            <a:r>
              <a:rPr lang="en-US"/>
              <a:t>, serverPort))</a:t>
            </a:r>
          </a:p>
          <a:p>
            <a:pPr>
              <a:lnSpc>
                <a:spcPts val="2800"/>
              </a:lnSpc>
            </a:pPr>
            <a:r>
              <a:rPr lang="en-US"/>
              <a:t>print </a:t>
            </a:r>
            <a:r>
              <a:rPr lang="ja-JP" altLang="en-US"/>
              <a:t>“</a:t>
            </a:r>
            <a:r>
              <a:rPr lang="en-US" altLang="ja-JP" i="1"/>
              <a:t>The server is ready to receive</a:t>
            </a:r>
            <a:r>
              <a:rPr lang="en-US" altLang="en-US"/>
              <a:t>”</a:t>
            </a:r>
            <a:endParaRPr lang="en-US" altLang="ja-JP"/>
          </a:p>
          <a:p>
            <a:pPr>
              <a:lnSpc>
                <a:spcPts val="2800"/>
              </a:lnSpc>
            </a:pPr>
            <a:r>
              <a:rPr lang="en-US"/>
              <a:t>while 1:</a:t>
            </a:r>
          </a:p>
          <a:p>
            <a:pPr>
              <a:lnSpc>
                <a:spcPts val="2400"/>
              </a:lnSpc>
            </a:pPr>
            <a:r>
              <a:rPr lang="en-US" sz="1800"/>
              <a:t>    message, clientAddress = serverSocket.recvfrom(2048)</a:t>
            </a:r>
          </a:p>
          <a:p>
            <a:pPr>
              <a:lnSpc>
                <a:spcPts val="2400"/>
              </a:lnSpc>
            </a:pPr>
            <a:r>
              <a:rPr lang="en-US" sz="1800"/>
              <a:t>    modifiedMessage = message.upper()</a:t>
            </a:r>
          </a:p>
          <a:p>
            <a:pPr>
              <a:lnSpc>
                <a:spcPts val="2400"/>
              </a:lnSpc>
            </a:pPr>
            <a:r>
              <a:rPr lang="en-US" sz="1800"/>
              <a:t>    serverSocket.sendto(modifiedMessage, clientAddress)</a:t>
            </a:r>
          </a:p>
        </p:txBody>
      </p:sp>
      <p:sp>
        <p:nvSpPr>
          <p:cNvPr id="248837" name="TextBox 2"/>
          <p:cNvSpPr txBox="1">
            <a:spLocks noChangeArrowheads="1"/>
          </p:cNvSpPr>
          <p:nvPr/>
        </p:nvSpPr>
        <p:spPr bwMode="auto">
          <a:xfrm>
            <a:off x="2717800" y="1168400"/>
            <a:ext cx="2860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srgbClr val="CC0000"/>
                </a:solidFill>
              </a:rPr>
              <a:t>Python UDPServer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65100" y="2554288"/>
            <a:ext cx="2587625" cy="307975"/>
            <a:chOff x="164314" y="2554972"/>
            <a:chExt cx="2587958" cy="307777"/>
          </a:xfrm>
        </p:grpSpPr>
        <p:sp>
          <p:nvSpPr>
            <p:cNvPr id="248852" name="TextBox 31"/>
            <p:cNvSpPr txBox="1">
              <a:spLocks noChangeArrowheads="1"/>
            </p:cNvSpPr>
            <p:nvPr/>
          </p:nvSpPr>
          <p:spPr bwMode="auto">
            <a:xfrm>
              <a:off x="164314" y="2554972"/>
              <a:ext cx="255908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99"/>
                  </a:solidFill>
                </a:rPr>
                <a:t>create UDP socket</a:t>
              </a:r>
            </a:p>
          </p:txBody>
        </p:sp>
        <p:cxnSp>
          <p:nvCxnSpPr>
            <p:cNvPr id="248853" name="Straight Connector 32"/>
            <p:cNvCxnSpPr>
              <a:cxnSpLocks noChangeShapeType="1"/>
            </p:cNvCxnSpPr>
            <p:nvPr/>
          </p:nvCxnSpPr>
          <p:spPr bwMode="auto">
            <a:xfrm>
              <a:off x="1822045" y="2748411"/>
              <a:ext cx="930227" cy="113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69863" y="2884488"/>
            <a:ext cx="2540000" cy="523875"/>
            <a:chOff x="169076" y="2884812"/>
            <a:chExt cx="2541127" cy="523220"/>
          </a:xfrm>
        </p:grpSpPr>
        <p:sp>
          <p:nvSpPr>
            <p:cNvPr id="248850" name="TextBox 26"/>
            <p:cNvSpPr txBox="1">
              <a:spLocks noChangeArrowheads="1"/>
            </p:cNvSpPr>
            <p:nvPr/>
          </p:nvSpPr>
          <p:spPr bwMode="auto">
            <a:xfrm>
              <a:off x="169076" y="2884812"/>
              <a:ext cx="227181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99"/>
                  </a:solidFill>
                </a:rPr>
                <a:t>bind socket to local port number 12000</a:t>
              </a:r>
            </a:p>
          </p:txBody>
        </p:sp>
        <p:cxnSp>
          <p:nvCxnSpPr>
            <p:cNvPr id="248851" name="Straight Connector 30"/>
            <p:cNvCxnSpPr>
              <a:cxnSpLocks noChangeShapeType="1"/>
            </p:cNvCxnSpPr>
            <p:nvPr/>
          </p:nvCxnSpPr>
          <p:spPr bwMode="auto">
            <a:xfrm>
              <a:off x="1982674" y="3169104"/>
              <a:ext cx="727529" cy="272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82563" y="3789363"/>
            <a:ext cx="2527300" cy="298450"/>
            <a:chOff x="182564" y="3788573"/>
            <a:chExt cx="2528092" cy="299227"/>
          </a:xfrm>
        </p:grpSpPr>
        <p:sp>
          <p:nvSpPr>
            <p:cNvPr id="248848" name="TextBox 34"/>
            <p:cNvSpPr txBox="1">
              <a:spLocks noChangeArrowheads="1"/>
            </p:cNvSpPr>
            <p:nvPr/>
          </p:nvSpPr>
          <p:spPr bwMode="auto">
            <a:xfrm>
              <a:off x="182564" y="3788573"/>
              <a:ext cx="1194763" cy="299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>
                  <a:solidFill>
                    <a:srgbClr val="000099"/>
                  </a:solidFill>
                </a:rPr>
                <a:t>loop forever</a:t>
              </a:r>
            </a:p>
          </p:txBody>
        </p:sp>
        <p:cxnSp>
          <p:nvCxnSpPr>
            <p:cNvPr id="248849" name="Straight Connector 35"/>
            <p:cNvCxnSpPr>
              <a:cxnSpLocks noChangeShapeType="1"/>
            </p:cNvCxnSpPr>
            <p:nvPr/>
          </p:nvCxnSpPr>
          <p:spPr bwMode="auto">
            <a:xfrm flipV="1">
              <a:off x="1266031" y="3964781"/>
              <a:ext cx="1444625" cy="396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76213" y="4151313"/>
            <a:ext cx="2743200" cy="708025"/>
            <a:chOff x="176621" y="4151971"/>
            <a:chExt cx="2743174" cy="707869"/>
          </a:xfrm>
        </p:grpSpPr>
        <p:sp>
          <p:nvSpPr>
            <p:cNvPr id="248846" name="TextBox 36"/>
            <p:cNvSpPr txBox="1">
              <a:spLocks noChangeArrowheads="1"/>
            </p:cNvSpPr>
            <p:nvPr/>
          </p:nvSpPr>
          <p:spPr bwMode="auto">
            <a:xfrm>
              <a:off x="176621" y="4151971"/>
              <a:ext cx="2349500" cy="707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US" sz="1400">
                  <a:solidFill>
                    <a:srgbClr val="000099"/>
                  </a:solidFill>
                </a:rPr>
                <a:t>Read from UDP socket into message, getting client</a:t>
              </a:r>
              <a:r>
                <a:rPr lang="en-US" altLang="en-US" sz="1400">
                  <a:solidFill>
                    <a:srgbClr val="000099"/>
                  </a:solidFill>
                </a:rPr>
                <a:t>’</a:t>
              </a:r>
              <a:r>
                <a:rPr lang="en-US" sz="1400">
                  <a:solidFill>
                    <a:srgbClr val="000099"/>
                  </a:solidFill>
                </a:rPr>
                <a:t>s address (client IP and port)</a:t>
              </a:r>
            </a:p>
          </p:txBody>
        </p:sp>
        <p:cxnSp>
          <p:nvCxnSpPr>
            <p:cNvPr id="248847" name="Straight Connector 39"/>
            <p:cNvCxnSpPr>
              <a:cxnSpLocks noChangeShapeType="1"/>
            </p:cNvCxnSpPr>
            <p:nvPr/>
          </p:nvCxnSpPr>
          <p:spPr bwMode="auto">
            <a:xfrm flipV="1">
              <a:off x="1981317" y="4399595"/>
              <a:ext cx="938478" cy="126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12738" y="4948238"/>
            <a:ext cx="2695575" cy="523875"/>
            <a:chOff x="212916" y="4997129"/>
            <a:chExt cx="2696483" cy="523220"/>
          </a:xfrm>
        </p:grpSpPr>
        <p:sp>
          <p:nvSpPr>
            <p:cNvPr id="248844" name="TextBox 61"/>
            <p:cNvSpPr txBox="1">
              <a:spLocks noChangeArrowheads="1"/>
            </p:cNvSpPr>
            <p:nvPr/>
          </p:nvSpPr>
          <p:spPr bwMode="auto">
            <a:xfrm>
              <a:off x="212916" y="4997129"/>
              <a:ext cx="23495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000099"/>
                  </a:solidFill>
                </a:rPr>
                <a:t>send upper case string back to this client</a:t>
              </a:r>
            </a:p>
          </p:txBody>
        </p:sp>
        <p:cxnSp>
          <p:nvCxnSpPr>
            <p:cNvPr id="248845" name="Straight Connector 62"/>
            <p:cNvCxnSpPr>
              <a:cxnSpLocks noChangeShapeType="1"/>
            </p:cNvCxnSpPr>
            <p:nvPr/>
          </p:nvCxnSpPr>
          <p:spPr bwMode="auto">
            <a:xfrm>
              <a:off x="2147293" y="5106673"/>
              <a:ext cx="762106" cy="120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pic>
        <p:nvPicPr>
          <p:cNvPr id="248843" name="Picture 17" descr="underline_base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3" y="782638"/>
            <a:ext cx="4570412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rgbClr val="0000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5000"/>
          <a:buFont typeface="ZapfDingbats" pitchFamily="82" charset="2"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Default Design">
  <a:themeElements>
    <a:clrScheme name="1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_Default Design">
      <a:majorFont>
        <a:latin typeface="Gill Sans MT"/>
        <a:ea typeface=""/>
        <a:cs typeface="Arial"/>
      </a:majorFont>
      <a:minorFont>
        <a:latin typeface="Gill Sans M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9632</TotalTime>
  <Words>7941</Words>
  <Application>Microsoft Office PowerPoint</Application>
  <PresentationFormat>On-screen Show (4:3)</PresentationFormat>
  <Paragraphs>1950</Paragraphs>
  <Slides>105</Slides>
  <Notes>81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0" baseType="lpstr">
      <vt:lpstr>Default Design</vt:lpstr>
      <vt:lpstr>1_Default Design</vt:lpstr>
      <vt:lpstr>2_Default Design</vt:lpstr>
      <vt:lpstr>12_Default Design</vt:lpstr>
      <vt:lpstr>Chart</vt:lpstr>
      <vt:lpstr>Slide 1</vt:lpstr>
      <vt:lpstr>Chapter 2: outline</vt:lpstr>
      <vt:lpstr>Chapter 2: application layer</vt:lpstr>
      <vt:lpstr>Some network apps</vt:lpstr>
      <vt:lpstr>Creating a network app</vt:lpstr>
      <vt:lpstr>Application architectures</vt:lpstr>
      <vt:lpstr>Client-server architecture</vt:lpstr>
      <vt:lpstr>P2P architecture</vt:lpstr>
      <vt:lpstr>Processes communicating</vt:lpstr>
      <vt:lpstr>Sockets</vt:lpstr>
      <vt:lpstr>Addressing processes</vt:lpstr>
      <vt:lpstr>App-layer protocol defines</vt:lpstr>
      <vt:lpstr>What transport service does an app need?</vt:lpstr>
      <vt:lpstr>Transport service requirements: common apps</vt:lpstr>
      <vt:lpstr>Internet transport protocols services</vt:lpstr>
      <vt:lpstr>Internet apps:  application, transport protocols</vt:lpstr>
      <vt:lpstr>Securing TCP</vt:lpstr>
      <vt:lpstr>Chapter 2: outline</vt:lpstr>
      <vt:lpstr>Web and HTTP</vt:lpstr>
      <vt:lpstr>HTTP overview</vt:lpstr>
      <vt:lpstr>HTTP overview (continued)</vt:lpstr>
      <vt:lpstr>HTTP connections</vt:lpstr>
      <vt:lpstr>Non-persistent HTTP</vt:lpstr>
      <vt:lpstr>Non-persistent HTTP (cont.)</vt:lpstr>
      <vt:lpstr>Non-persistent HTTP: response time</vt:lpstr>
      <vt:lpstr>Persistent HTTP</vt:lpstr>
      <vt:lpstr>HTTP request message</vt:lpstr>
      <vt:lpstr>HTTP request message: general format</vt:lpstr>
      <vt:lpstr>Uploading form input</vt:lpstr>
      <vt:lpstr>Method types</vt:lpstr>
      <vt:lpstr>HTTP response message</vt:lpstr>
      <vt:lpstr>HTTP response status codes</vt:lpstr>
      <vt:lpstr>Trying out HTTP (client side) for yourself</vt:lpstr>
      <vt:lpstr>User-server state: cookies</vt:lpstr>
      <vt:lpstr>Cookies: keeping “state” (cont.)</vt:lpstr>
      <vt:lpstr>Cookies (continued)</vt:lpstr>
      <vt:lpstr>Web caches (proxy server)</vt:lpstr>
      <vt:lpstr>More about Web caching</vt:lpstr>
      <vt:lpstr>Caching example: </vt:lpstr>
      <vt:lpstr>Caching example: fatter access link </vt:lpstr>
      <vt:lpstr>Caching example: install local cache </vt:lpstr>
      <vt:lpstr>Caching example: install local cache </vt:lpstr>
      <vt:lpstr>Conditional GET </vt:lpstr>
      <vt:lpstr>Chapter 2: outline</vt:lpstr>
      <vt:lpstr>FTP: the file transfer protocol</vt:lpstr>
      <vt:lpstr>FTP: separate control, data connections</vt:lpstr>
      <vt:lpstr>FTP commands, responses</vt:lpstr>
      <vt:lpstr>Chapter 2: outline</vt:lpstr>
      <vt:lpstr>Electronic mail</vt:lpstr>
      <vt:lpstr>Electronic mail: mail servers</vt:lpstr>
      <vt:lpstr>Electronic Mail: SMTP [RFC 2821]</vt:lpstr>
      <vt:lpstr>Scenario: Alice sends message to Bob</vt:lpstr>
      <vt:lpstr>Sample SMTP interaction</vt:lpstr>
      <vt:lpstr>Try SMTP interaction for yourself:</vt:lpstr>
      <vt:lpstr>SMTP: final words</vt:lpstr>
      <vt:lpstr>Mail message format</vt:lpstr>
      <vt:lpstr>Mail access protocols</vt:lpstr>
      <vt:lpstr>POP3 protocol</vt:lpstr>
      <vt:lpstr>POP3 (more) and IMAP</vt:lpstr>
      <vt:lpstr>Chapter 2: outline</vt:lpstr>
      <vt:lpstr>DNS: domain name system</vt:lpstr>
      <vt:lpstr>DNS: services, structure </vt:lpstr>
      <vt:lpstr>DNS: a distributed, hierarchical database</vt:lpstr>
      <vt:lpstr>DNS: root name servers</vt:lpstr>
      <vt:lpstr>TLD, authoritative servers</vt:lpstr>
      <vt:lpstr>Local DNS name server</vt:lpstr>
      <vt:lpstr>DNS name  resolution example</vt:lpstr>
      <vt:lpstr>Slide 68</vt:lpstr>
      <vt:lpstr>DNS: caching, updating records</vt:lpstr>
      <vt:lpstr>DNS records</vt:lpstr>
      <vt:lpstr>DNS protocol, messages</vt:lpstr>
      <vt:lpstr>Slide 72</vt:lpstr>
      <vt:lpstr>Inserting records into DNS</vt:lpstr>
      <vt:lpstr>Attacking DNS</vt:lpstr>
      <vt:lpstr>Chapter 2: outline</vt:lpstr>
      <vt:lpstr>Pure P2P architecture</vt:lpstr>
      <vt:lpstr>File distribution: client-server vs P2P</vt:lpstr>
      <vt:lpstr>File distribution time: client-server</vt:lpstr>
      <vt:lpstr>File distribution time: P2P</vt:lpstr>
      <vt:lpstr>Slide 80</vt:lpstr>
      <vt:lpstr>P2P file distribution: BitTorrent </vt:lpstr>
      <vt:lpstr>Slide 82</vt:lpstr>
      <vt:lpstr>BitTorrent: requesting, sending file chunks</vt:lpstr>
      <vt:lpstr>BitTorrent: tit-for-tat</vt:lpstr>
      <vt:lpstr>Distributed Hash Table (DHT)</vt:lpstr>
      <vt:lpstr>Q: how to assign keys to peers?</vt:lpstr>
      <vt:lpstr>DHT identifiers</vt:lpstr>
      <vt:lpstr>Assign keys to peers</vt:lpstr>
      <vt:lpstr>Circular DHT (1)</vt:lpstr>
      <vt:lpstr>Circular DHT (1)</vt:lpstr>
      <vt:lpstr>Circular DHT with shortcuts</vt:lpstr>
      <vt:lpstr>Peer churn</vt:lpstr>
      <vt:lpstr>Chapter 2: outline</vt:lpstr>
      <vt:lpstr>Socket programming </vt:lpstr>
      <vt:lpstr>Socket programming </vt:lpstr>
      <vt:lpstr>Socket programming with UDP</vt:lpstr>
      <vt:lpstr>Client/server socket interaction: UDP</vt:lpstr>
      <vt:lpstr>Slide 98</vt:lpstr>
      <vt:lpstr>Slide 99</vt:lpstr>
      <vt:lpstr>Socket programming with TCP</vt:lpstr>
      <vt:lpstr>Client/server socket interaction: TCP</vt:lpstr>
      <vt:lpstr>Slide 102</vt:lpstr>
      <vt:lpstr>Slide 103</vt:lpstr>
      <vt:lpstr>Chapter 2: summary</vt:lpstr>
      <vt:lpstr>Slide 105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2</dc:title>
  <dc:creator>Jim Kurose and Keith Ross</dc:creator>
  <cp:lastModifiedBy>elisa</cp:lastModifiedBy>
  <cp:revision>307</cp:revision>
  <cp:lastPrinted>2011-09-19T12:20:55Z</cp:lastPrinted>
  <dcterms:created xsi:type="dcterms:W3CDTF">1999-10-08T19:08:27Z</dcterms:created>
  <dcterms:modified xsi:type="dcterms:W3CDTF">2013-01-28T15:43:54Z</dcterms:modified>
</cp:coreProperties>
</file>