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3" r:id="rId1"/>
    <p:sldMasterId id="2147483706" r:id="rId2"/>
  </p:sldMasterIdLst>
  <p:notesMasterIdLst>
    <p:notesMasterId r:id="rId78"/>
  </p:notesMasterIdLst>
  <p:handoutMasterIdLst>
    <p:handoutMasterId r:id="rId79"/>
  </p:handoutMasterIdLst>
  <p:sldIdLst>
    <p:sldId id="446" r:id="rId3"/>
    <p:sldId id="256" r:id="rId4"/>
    <p:sldId id="311" r:id="rId5"/>
    <p:sldId id="431" r:id="rId6"/>
    <p:sldId id="366" r:id="rId7"/>
    <p:sldId id="258" r:id="rId8"/>
    <p:sldId id="259" r:id="rId9"/>
    <p:sldId id="260" r:id="rId10"/>
    <p:sldId id="261" r:id="rId11"/>
    <p:sldId id="425" r:id="rId12"/>
    <p:sldId id="262" r:id="rId13"/>
    <p:sldId id="375" r:id="rId14"/>
    <p:sldId id="432" r:id="rId15"/>
    <p:sldId id="433" r:id="rId16"/>
    <p:sldId id="434" r:id="rId17"/>
    <p:sldId id="385" r:id="rId18"/>
    <p:sldId id="435" r:id="rId19"/>
    <p:sldId id="384" r:id="rId20"/>
    <p:sldId id="437" r:id="rId21"/>
    <p:sldId id="386" r:id="rId22"/>
    <p:sldId id="387" r:id="rId23"/>
    <p:sldId id="388" r:id="rId24"/>
    <p:sldId id="426" r:id="rId25"/>
    <p:sldId id="266" r:id="rId26"/>
    <p:sldId id="438" r:id="rId27"/>
    <p:sldId id="441" r:id="rId28"/>
    <p:sldId id="439" r:id="rId29"/>
    <p:sldId id="458" r:id="rId30"/>
    <p:sldId id="306" r:id="rId31"/>
    <p:sldId id="271" r:id="rId32"/>
    <p:sldId id="272" r:id="rId33"/>
    <p:sldId id="459" r:id="rId34"/>
    <p:sldId id="324" r:id="rId35"/>
    <p:sldId id="452" r:id="rId36"/>
    <p:sldId id="451" r:id="rId37"/>
    <p:sldId id="453" r:id="rId38"/>
    <p:sldId id="454" r:id="rId39"/>
    <p:sldId id="455" r:id="rId40"/>
    <p:sldId id="456" r:id="rId41"/>
    <p:sldId id="447" r:id="rId42"/>
    <p:sldId id="329" r:id="rId43"/>
    <p:sldId id="427" r:id="rId44"/>
    <p:sldId id="442" r:id="rId45"/>
    <p:sldId id="443" r:id="rId46"/>
    <p:sldId id="444" r:id="rId47"/>
    <p:sldId id="337" r:id="rId48"/>
    <p:sldId id="338" r:id="rId49"/>
    <p:sldId id="285" r:id="rId50"/>
    <p:sldId id="331" r:id="rId51"/>
    <p:sldId id="309" r:id="rId52"/>
    <p:sldId id="445" r:id="rId53"/>
    <p:sldId id="391" r:id="rId54"/>
    <p:sldId id="392" r:id="rId55"/>
    <p:sldId id="393" r:id="rId56"/>
    <p:sldId id="428" r:id="rId57"/>
    <p:sldId id="286" r:id="rId58"/>
    <p:sldId id="343" r:id="rId59"/>
    <p:sldId id="354" r:id="rId60"/>
    <p:sldId id="347" r:id="rId61"/>
    <p:sldId id="359" r:id="rId62"/>
    <p:sldId id="399" r:id="rId63"/>
    <p:sldId id="355" r:id="rId64"/>
    <p:sldId id="429" r:id="rId65"/>
    <p:sldId id="403" r:id="rId66"/>
    <p:sldId id="406" r:id="rId67"/>
    <p:sldId id="407" r:id="rId68"/>
    <p:sldId id="409" r:id="rId69"/>
    <p:sldId id="411" r:id="rId70"/>
    <p:sldId id="430" r:id="rId71"/>
    <p:sldId id="362" r:id="rId72"/>
    <p:sldId id="363" r:id="rId73"/>
    <p:sldId id="369" r:id="rId74"/>
    <p:sldId id="364" r:id="rId75"/>
    <p:sldId id="402" r:id="rId76"/>
    <p:sldId id="353" r:id="rId7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00"/>
    <a:srgbClr val="336600"/>
    <a:srgbClr val="000099"/>
    <a:srgbClr val="33CCFF"/>
    <a:srgbClr val="0099CC"/>
    <a:srgbClr val="FF0000"/>
    <a:srgbClr val="DDDDDD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962DA8E-CA96-4393-9ACD-AFBB6D137C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7CE49816-4123-4B01-86C8-7EC84D6DBF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7B2548-4B94-433D-A194-C1F2D9B8394E}" type="slidenum">
              <a:rPr lang="en-US"/>
              <a:pPr/>
              <a:t>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2C5CB3-8942-47AA-B2DA-534D1ED1FFD3}" type="slidenum">
              <a:rPr lang="en-US"/>
              <a:pPr/>
              <a:t>11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5163A4-ADFD-4DDD-93C1-0815225F1DB7}" type="slidenum">
              <a:rPr lang="en-US"/>
              <a:pPr/>
              <a:t>12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9AE9E3-EF0A-49DF-9D8D-C47060F57CEE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B92822-7146-4CE6-A42A-C194B8471B94}" type="slidenum">
              <a:rPr lang="en-US"/>
              <a:pPr/>
              <a:t>18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C07409-DBD4-452C-804E-FC2E7D1544D3}" type="slidenum">
              <a:rPr lang="en-US"/>
              <a:pPr/>
              <a:t>20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C179A0-3C02-4D09-8F95-1BFF8820F431}" type="slidenum">
              <a:rPr lang="en-US"/>
              <a:pPr/>
              <a:t>21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CACFF6-787A-4592-9E1B-D83B6EE0615B}" type="slidenum">
              <a:rPr lang="en-US"/>
              <a:pPr/>
              <a:t>22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B2D41D63-8DB2-4AA4-B439-4FC0F885B130}" type="slidenum">
              <a:rPr lang="en-US" sz="1300">
                <a:latin typeface="Times New Roman" pitchFamily="18" charset="0"/>
              </a:rPr>
              <a:pPr algn="r" defTabSz="966788"/>
              <a:t>23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8EE304-59AD-4F05-B8AD-D3ED11771EFB}" type="slidenum">
              <a:rPr lang="en-US"/>
              <a:pPr/>
              <a:t>24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3E81F2-A7BE-4BF8-84A2-F994CEA9DE5B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F5AC92-1F07-42C4-AC61-A51209E2CECC}" type="slidenum">
              <a:rPr lang="en-US"/>
              <a:pPr/>
              <a:t>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92E483-2066-40EA-8EF8-2E34427D4210}" type="slidenum">
              <a:rPr lang="en-US"/>
              <a:pPr/>
              <a:t>26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AC5B2B-40CC-4B7D-AD32-36A1C4F8CA46}" type="slidenum">
              <a:rPr lang="en-US"/>
              <a:pPr/>
              <a:t>28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E74D7E-1B78-4509-AFF1-DE2E62E85921}" type="slidenum">
              <a:rPr lang="en-US"/>
              <a:pPr/>
              <a:t>29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Two simple multiple access control techniques.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Each mobile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share of the bandwidth is divided into portions for the uplink and the downlink. Also, possibly, out of band signaling.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DC5E9A-770D-4E6E-AF18-9A6D5D875D64}" type="slidenum">
              <a:rPr lang="en-US"/>
              <a:pPr/>
              <a:t>30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BAB132-D631-4756-9F23-AE8D4A9F92F3}" type="slidenum">
              <a:rPr lang="en-US"/>
              <a:pPr/>
              <a:t>31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F236FE-ADD8-48CC-9E13-ACCD23C494E4}" type="slidenum">
              <a:rPr lang="en-US"/>
              <a:pPr/>
              <a:t>32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1FE1BC-216B-4B5B-966A-3D19A6D79E7F}" type="slidenum">
              <a:rPr lang="en-US"/>
              <a:pPr/>
              <a:t>33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64DFE2-93FC-4A1A-A3A2-1B9F9F66C981}" type="slidenum">
              <a:rPr lang="en-US"/>
              <a:pPr/>
              <a:t>34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358F9F-FA4E-4D8D-980D-334AA4DF5956}" type="slidenum">
              <a:rPr lang="en-US"/>
              <a:pPr/>
              <a:t>35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050E6E-045C-438B-BB9F-9BACD69C3325}" type="slidenum">
              <a:rPr lang="en-US"/>
              <a:pPr/>
              <a:t>36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48440386-4DA1-4A5B-8834-21261F4B073F}" type="slidenum">
              <a:rPr lang="en-US" sz="1300">
                <a:latin typeface="Times New Roman" pitchFamily="18" charset="0"/>
              </a:rPr>
              <a:pPr algn="r" defTabSz="966788"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113694-9530-4604-ABDC-80F6ADE6D435}" type="slidenum">
              <a:rPr lang="en-US"/>
              <a:pPr/>
              <a:t>37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247DE9-B01D-47C9-83B4-2485FC5F5902}" type="slidenum">
              <a:rPr lang="en-US"/>
              <a:pPr/>
              <a:t>38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994CCB-9668-452D-9042-6C57AD055607}" type="slidenum">
              <a:rPr lang="en-US"/>
              <a:pPr/>
              <a:t>39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4B1BDD-9F18-4341-8A78-54FC1F4E89A9}" type="slidenum">
              <a:rPr lang="en-US"/>
              <a:pPr/>
              <a:t>40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23E37A-2AE2-42D6-A97F-7B3C7826A4CD}" type="slidenum">
              <a:rPr lang="en-US"/>
              <a:pPr/>
              <a:t>41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7B9A5203-4CDB-4FF4-A9B8-6E8293CE9DE8}" type="slidenum">
              <a:rPr lang="en-US" sz="1300">
                <a:latin typeface="Times New Roman" pitchFamily="18" charset="0"/>
              </a:rPr>
              <a:pPr algn="r" defTabSz="966788"/>
              <a:t>42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BE0DE0-736D-4E51-B1AE-7CBCB14FD0A7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D454C9-664A-4D05-A9D4-3F27FB1C910E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0C4FCB02-ECD9-4C5E-8141-D7C04AFB3CF1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defTabSz="966788"/>
              <a:t>45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3CCE92-A778-4F59-BCFD-0625A886BCCA}" type="slidenum">
              <a:rPr lang="en-US"/>
              <a:pPr/>
              <a:t>46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91A4B0-F8BE-439E-8A8A-F7BDD10DFFE1}" type="slidenum">
              <a:rPr lang="en-US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EAADF4-2BBB-4874-8ECB-74F838959E3E}" type="slidenum">
              <a:rPr lang="en-US"/>
              <a:pPr/>
              <a:t>47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33ECBE-C519-4BF6-81F3-90392D09D508}" type="slidenum">
              <a:rPr lang="en-US"/>
              <a:pPr/>
              <a:t>48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3B4952-E59D-4062-8C8D-B52DD0F0438D}" type="slidenum">
              <a:rPr lang="en-US"/>
              <a:pPr/>
              <a:t>49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E09EA8-0D08-4DB9-9BA1-28829FDD0E09}" type="slidenum">
              <a:rPr lang="en-US"/>
              <a:pPr/>
              <a:t>50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3DC8A1-8713-4CF5-9E3D-5DDCD0B6DD58}" type="slidenum">
              <a:rPr lang="en-US"/>
              <a:pPr/>
              <a:t>51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F98A02C8-A5D5-462C-888A-66859E63211F}" type="slidenum">
              <a:rPr lang="en-US" sz="1300">
                <a:latin typeface="Times New Roman" pitchFamily="18" charset="0"/>
              </a:rPr>
              <a:pPr algn="r" defTabSz="966788"/>
              <a:t>55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75B510-7094-4609-AA93-6C19376E40EF}" type="slidenum">
              <a:rPr lang="en-US"/>
              <a:pPr/>
              <a:t>56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9C5952-D14F-4CA2-AA4B-AA8BADD109BE}" type="slidenum">
              <a:rPr lang="en-US"/>
              <a:pPr/>
              <a:t>57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665B6D-111B-4011-82B2-B9B9A7BB95B6}" type="slidenum">
              <a:rPr lang="en-US"/>
              <a:pPr/>
              <a:t>58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8D6164-7BBC-4A24-8833-D6C263298993}" type="slidenum">
              <a:rPr lang="en-US"/>
              <a:pPr/>
              <a:t>59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5D75C6-455E-43E6-8A24-A3AA3C3EEFFF}" type="slidenum">
              <a:rPr lang="en-US"/>
              <a:pPr/>
              <a:t>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7DEB77-F13B-41C2-9553-26A4BF822597}" type="slidenum">
              <a:rPr lang="en-US"/>
              <a:pPr/>
              <a:t>60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9491CF-F47A-4FEF-B8DA-4EED377864BD}" type="slidenum">
              <a:rPr lang="en-US"/>
              <a:pPr/>
              <a:t>61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19A473-A4D8-4F3A-BBFC-FA89517AD6AF}" type="slidenum">
              <a:rPr lang="en-US"/>
              <a:pPr/>
              <a:t>62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B067508A-8C6C-4CDC-8082-1EB0168576C6}" type="slidenum">
              <a:rPr lang="en-US" sz="1300">
                <a:latin typeface="Times New Roman" pitchFamily="18" charset="0"/>
              </a:rPr>
              <a:pPr algn="r" defTabSz="966788"/>
              <a:t>63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8C8F5207-636F-45EE-96C9-A43F8DF8A0D7}" type="slidenum">
              <a:rPr lang="en-US" sz="1300">
                <a:latin typeface="Times New Roman" pitchFamily="18" charset="0"/>
              </a:rPr>
              <a:pPr algn="r" defTabSz="966788"/>
              <a:t>69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79E7D7-BBC0-4CFA-AA70-047F7432F753}" type="slidenum">
              <a:rPr lang="en-US"/>
              <a:pPr/>
              <a:t>70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0526F7-F154-4E5F-9BFA-3CDF105FD116}" type="slidenum">
              <a:rPr lang="en-US"/>
              <a:pPr/>
              <a:t>71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5882BF-286E-44EB-948D-B980F5DE0378}" type="slidenum">
              <a:rPr lang="en-US"/>
              <a:pPr/>
              <a:t>72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9F5EF-82C5-4B8E-9D98-EB67ECB3570E}" type="slidenum">
              <a:rPr lang="en-US"/>
              <a:pPr/>
              <a:t>73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BE8F0A-5A68-4BAA-9A3C-9767DE53269E}" type="slidenum">
              <a:rPr lang="en-US"/>
              <a:pPr/>
              <a:t>74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064BB3-F93D-4E10-8086-D227A9F6108D}" type="slidenum">
              <a:rPr lang="en-US"/>
              <a:pPr/>
              <a:t>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CE4B4B-2CB2-4424-9991-31C1480C3455}" type="slidenum">
              <a:rPr lang="en-US"/>
              <a:pPr/>
              <a:t>75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A34589-3106-4228-B208-57AE6F3FA138}" type="slidenum">
              <a:rPr lang="en-US"/>
              <a:pPr/>
              <a:t>8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1F4727-8110-41C7-A85B-11EC61E65023}" type="slidenum">
              <a:rPr lang="en-US"/>
              <a:pPr/>
              <a:t>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C6552240-C4BE-451C-BC60-CB03F4C5630F}" type="slidenum">
              <a:rPr lang="en-US" sz="1300">
                <a:latin typeface="Times New Roman" pitchFamily="18" charset="0"/>
              </a:rPr>
              <a:pPr algn="r" defTabSz="966788"/>
              <a:t>10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60FA7-471D-484D-8405-08654EFF15FC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E82FD56F-7081-4C1B-93C6-89B682189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0550F5-AAA6-4110-B6B0-6BBD15B37A52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539F466-96F6-49A7-BC2D-34C92BE19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30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30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A8D20-E1C9-4897-A311-6773DB157CC9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BC5EF18-073E-4CF8-B901-6CB0705ED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11313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11613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CC76E-FC15-4067-8FE9-BAE118B7E350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70A66DFA-E0FF-453D-A415-9AEE3C807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D20FF235-5443-4628-A9DE-E005B95C7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9C532F95-D92D-4B19-BCCA-8FACB0957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3C4C01EC-6C51-4A4F-B4BD-AE722E086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B82CBBE2-259F-47B1-8391-40F436F0A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EF6637A2-B30C-4CA6-8EC2-D4FB5FAB8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2A94EB20-E536-4767-8163-D724CC491B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1D4C46E3-13C7-48D6-B336-FF2DAC0F5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7766A-984D-471A-A6DB-4DA85B7093CB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01B2633-1464-4481-AD42-C781FFC06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9D28F9E0-C587-4C3F-A6AE-801A9EC52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F6F9120F-129E-4C72-88D8-497718F82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7826BA66-0377-4042-95A1-29BF9F1CD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0C362AF1-0C45-402F-8039-2731EE64F1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AFA97BC5-1BF5-4AAA-95DD-B0E3E2C36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F41CF-80E8-4061-B424-A683855EA1A6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2A8EA927-F13D-4A97-9B7D-1A81EDC8A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41B28-9A66-4509-AFD8-21360BD0B5A5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F452F34D-D778-4C70-9F08-5B27C2380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8C406-2D0F-4C31-911E-83A3DCC060C0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CBDA75BF-DF8C-489D-80DE-2A71C0A64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09476-31A8-4F7D-829F-9BF541451E78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63294210-AE2C-49B3-AA2A-00086EF2D8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EF81A-B006-4246-8FA0-D7C6A5372FB4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D1772AF-E0FA-46C9-9524-3F7E4E79C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A7684-F588-4B93-AD06-BF3B9C3C4D47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16855E8-27CB-4CE5-BA55-4ADC67A26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93389-FAB9-43DD-A245-1334A3C2F581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993F0BF0-C4B1-4B8D-B368-7C2F9C4EF6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7C34626C-ECFB-436A-97D1-88CAF618C531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r>
              <a:rPr lang="en-US"/>
              <a:t>2-</a:t>
            </a:r>
            <a:fld id="{4301B077-D504-4035-8844-E83F9DA44F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4004" r:id="rId7"/>
    <p:sldLayoutId id="2147484005" r:id="rId8"/>
    <p:sldLayoutId id="2147483991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3243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r>
              <a:rPr lang="en-US"/>
              <a:t>4-</a:t>
            </a:r>
            <a:fld id="{E2E71351-8990-4DD7-BB23-E1786D6D76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3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3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38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2.png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image" Target="../media/image5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5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13.png"/><Relationship Id="rId9" Type="http://schemas.openxmlformats.org/officeDocument/2006/relationships/image" Target="../media/image76.png"/><Relationship Id="rId1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33.emf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273DC30-4444-41E7-B00B-8BFA73F596F1}" type="slidenum">
              <a:rPr lang="en-US"/>
              <a:pPr/>
              <a:t>1</a:t>
            </a:fld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Chapter 1</a:t>
            </a:r>
            <a:r>
              <a:rPr lang="en-US" sz="4800">
                <a:solidFill>
                  <a:srgbClr val="000099"/>
                </a:solidFill>
                <a:latin typeface="Gill Sans MT" pitchFamily="34" charset="0"/>
              </a:rPr>
              <a:t/>
            </a:r>
            <a:br>
              <a:rPr lang="en-US" sz="4800">
                <a:solidFill>
                  <a:srgbClr val="000099"/>
                </a:solidFill>
                <a:latin typeface="Gill Sans MT" pitchFamily="34" charset="0"/>
              </a:rPr>
            </a:br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Introduction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2800" i="1">
                <a:solidFill>
                  <a:srgbClr val="008000"/>
                </a:solidFill>
                <a:latin typeface="Gill Sans MT" pitchFamily="34" charset="0"/>
              </a:rPr>
              <a:t>Computer Networking: A Top Down Approach </a:t>
            </a:r>
            <a:r>
              <a:rPr lang="en-US" sz="2800">
                <a:solidFill>
                  <a:srgbClr val="008000"/>
                </a:solidFill>
                <a:latin typeface="Gill Sans MT" pitchFamily="34" charset="0"/>
              </a:rPr>
              <a:t/>
            </a:r>
            <a:br>
              <a:rPr lang="en-US" sz="2800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6</a:t>
            </a:r>
            <a:r>
              <a:rPr lang="en-US" sz="2000" baseline="30000">
                <a:solidFill>
                  <a:srgbClr val="008000"/>
                </a:solidFill>
                <a:latin typeface="Gill Sans MT" pitchFamily="34" charset="0"/>
              </a:rPr>
              <a:t>th</a:t>
            </a: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 edition </a:t>
            </a:r>
            <a:br>
              <a:rPr lang="en-US" sz="2000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Jim Kurose, Keith Ross</a:t>
            </a:r>
            <a:br>
              <a:rPr lang="en-US" sz="2000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Addison-Wesley</a:t>
            </a:r>
            <a:br>
              <a:rPr lang="en-US" sz="2000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March 2012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69888" y="3268663"/>
            <a:ext cx="53784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A note on the use of these ppt slides:</a:t>
            </a:r>
          </a:p>
          <a:p>
            <a:r>
              <a:rPr lang="en-US" sz="1200"/>
              <a:t>We</a:t>
            </a:r>
            <a:r>
              <a:rPr lang="ja-JP" altLang="en-US" sz="1200"/>
              <a:t>’</a:t>
            </a:r>
            <a:r>
              <a:rPr lang="en-US" altLang="ja-JP" sz="1200"/>
              <a:t>re making these slides freely available to all (faculty, students, readers). They</a:t>
            </a:r>
            <a:r>
              <a:rPr lang="ja-JP" altLang="en-US" sz="1200"/>
              <a:t>’</a:t>
            </a:r>
            <a:r>
              <a:rPr lang="en-US" altLang="ja-JP" sz="1200"/>
              <a:t>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/>
              <a:t>lot</a:t>
            </a:r>
            <a:r>
              <a:rPr lang="en-US" altLang="ja-JP" sz="120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73063" y="4267200"/>
            <a:ext cx="5378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lnSpc>
                <a:spcPct val="85000"/>
              </a:lnSpc>
            </a:pPr>
            <a:endParaRPr lang="en-US" sz="1400">
              <a:latin typeface="Gill Sans MT" pitchFamily="34" charset="0"/>
            </a:endParaRPr>
          </a:p>
          <a:p>
            <a:pPr marL="173038" indent="-173038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/>
              <a:t>If you use these slides (e.g., in a class) that you mention their source (after all, we</a:t>
            </a:r>
            <a:r>
              <a:rPr lang="ja-JP" altLang="en-US" sz="1200"/>
              <a:t>’</a:t>
            </a:r>
            <a:r>
              <a:rPr lang="en-US" altLang="ja-JP" sz="1200"/>
              <a:t>d like people to use our book!)</a:t>
            </a:r>
          </a:p>
          <a:p>
            <a:pPr marL="173038" indent="-173038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/>
              <a:t>If you post any slides on a www site, that you note that they are adapted from (or perhaps identical to) our slides, and note our copyright of this material.</a:t>
            </a:r>
          </a:p>
          <a:p>
            <a:pPr marL="173038" indent="-173038">
              <a:buClr>
                <a:schemeClr val="accent2"/>
              </a:buClr>
              <a:buFont typeface="Wingdings" pitchFamily="2" charset="2"/>
              <a:buChar char="q"/>
            </a:pPr>
            <a:endParaRPr lang="en-US" sz="1200"/>
          </a:p>
          <a:p>
            <a:pPr marL="173038" indent="-173038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1200"/>
              <a:t>Thanks and enjoy!  JFK/KWR</a:t>
            </a:r>
          </a:p>
          <a:p>
            <a:pPr marL="173038" indent="-173038">
              <a:lnSpc>
                <a:spcPct val="85000"/>
              </a:lnSpc>
            </a:pPr>
            <a:endParaRPr lang="en-US" sz="1200"/>
          </a:p>
          <a:p>
            <a:pPr marL="173038" indent="-173038">
              <a:lnSpc>
                <a:spcPct val="85000"/>
              </a:lnSpc>
            </a:pPr>
            <a:r>
              <a:rPr lang="en-US" sz="1200"/>
              <a:t>     All material copyright 1996-2012</a:t>
            </a:r>
          </a:p>
          <a:p>
            <a:pPr marL="173038" indent="-173038">
              <a:lnSpc>
                <a:spcPct val="85000"/>
              </a:lnSpc>
            </a:pPr>
            <a:r>
              <a:rPr lang="en-US" sz="1200"/>
              <a:t>     J.F Kurose and K.W. Ross, All Rights Reserved</a:t>
            </a:r>
          </a:p>
        </p:txBody>
      </p:sp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2097088"/>
            <a:ext cx="3656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" descr="6e_cov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47106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1.1 what </a:t>
            </a:r>
            <a:r>
              <a:rPr lang="en-US" sz="2800" i="1" smtClean="0">
                <a:solidFill>
                  <a:srgbClr val="000099"/>
                </a:solidFill>
              </a:rPr>
              <a:t>is</a:t>
            </a:r>
            <a:r>
              <a:rPr lang="en-US" sz="2800" smtClean="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CC0000"/>
                </a:solidFill>
              </a:rPr>
              <a:t>1.2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sz="2400" smtClean="0">
                <a:solidFill>
                  <a:srgbClr val="CC0000"/>
                </a:solidFill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1.3 </a:t>
            </a:r>
            <a:r>
              <a:rPr lang="en-US" sz="2800" smtClean="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smtClean="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1.4 </a:t>
            </a:r>
            <a:r>
              <a:rPr lang="en-US" sz="2800" smtClean="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1.5</a:t>
            </a:r>
            <a:r>
              <a:rPr lang="en-US" sz="2800" smtClean="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1.6</a:t>
            </a:r>
            <a:r>
              <a:rPr lang="en-US" sz="2800" smtClean="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1.7</a:t>
            </a:r>
            <a:r>
              <a:rPr lang="en-US" sz="2800" smtClean="0"/>
              <a:t> history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5DCD3907-F04E-4DFA-8365-557497E0D82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01613"/>
            <a:ext cx="7772400" cy="89217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A closer look at network structure: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7513" y="1381125"/>
            <a:ext cx="4203700" cy="104775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network edge:</a:t>
            </a:r>
          </a:p>
          <a:p>
            <a:pPr lvl="1"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hosts: clients and servers</a:t>
            </a:r>
          </a:p>
          <a:p>
            <a:pPr lvl="1"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servers often in data centers</a:t>
            </a:r>
          </a:p>
          <a:p>
            <a:pPr lvl="1" eaLnBrk="1" hangingPunct="1">
              <a:buSzPct val="75000"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19100" y="3068638"/>
            <a:ext cx="402748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access networks, physical media:</a:t>
            </a:r>
            <a:r>
              <a:rPr lang="en-US" sz="2800">
                <a:latin typeface="Gill Sans MT" pitchFamily="34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Gill Sans MT" pitchFamily="34" charset="0"/>
              </a:rPr>
              <a:t> </a:t>
            </a:r>
            <a:endParaRPr lang="en-US">
              <a:latin typeface="Gill Sans MT" pitchFamily="34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47675" y="4784725"/>
            <a:ext cx="3810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network core: </a:t>
            </a:r>
          </a:p>
          <a:p>
            <a:pPr marL="628650" lvl="1" indent="-17145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interconnected routers</a:t>
            </a:r>
          </a:p>
          <a:p>
            <a:pPr marL="628650" lvl="1" indent="-17145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Gill Sans MT" pitchFamily="34" charset="0"/>
            </a:endParaRPr>
          </a:p>
        </p:txBody>
      </p:sp>
      <p:pic>
        <p:nvPicPr>
          <p:cNvPr id="49158" name="Picture 54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8778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9" name="Group 733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49161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4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9514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15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9165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94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9512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513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5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9510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511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6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9508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509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7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9506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507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9198" name="Picture 603" descr="car_icon_sm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199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9504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505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9200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949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9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9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99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502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03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00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1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1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948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8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9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91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94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95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92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3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2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94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83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86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87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84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5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3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94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75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8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79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76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7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04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05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94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67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0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71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68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9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6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94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59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62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63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60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1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7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944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4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5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51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54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55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52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3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8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944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4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4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43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46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47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44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5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9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943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3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3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35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8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39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36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7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0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942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2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2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27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0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31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28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9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1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941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1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1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19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22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23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20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1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2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940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0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1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11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14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15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12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3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3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9406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407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9214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9404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405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9215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9386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938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938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388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216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mobile network</a:t>
              </a:r>
            </a:p>
          </p:txBody>
        </p:sp>
        <p:sp>
          <p:nvSpPr>
            <p:cNvPr id="49217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global ISP</a:t>
              </a:r>
            </a:p>
          </p:txBody>
        </p:sp>
        <p:sp>
          <p:nvSpPr>
            <p:cNvPr id="49218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regional ISP</a:t>
              </a:r>
            </a:p>
          </p:txBody>
        </p:sp>
        <p:sp>
          <p:nvSpPr>
            <p:cNvPr id="49219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49220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49221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9354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5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56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7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8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59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84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8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0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61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82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83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2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63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64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80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81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5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66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78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79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7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68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9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0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1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2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3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4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5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76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7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222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9322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3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24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5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6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27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52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53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28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29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50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51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30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31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32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48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49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33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34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46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47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35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36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7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8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39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40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1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2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3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44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5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223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9299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300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301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302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303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4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5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6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7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8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09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316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7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8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9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20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21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310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1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2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3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4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5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4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9276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77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78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79" name="Picture 1068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80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1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2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3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4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5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86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93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4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5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6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7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8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87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8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9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0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1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2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5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9253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54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55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56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57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8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9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0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1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2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63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70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1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2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3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4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5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64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5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6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7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8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9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6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9251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52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227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9228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29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30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31" name="Picture 1146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32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3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4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5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6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7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38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45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6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7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8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9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50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39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0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1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2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3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4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4E50814-9161-4532-85EA-62B5D0D3F65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8" y="196850"/>
            <a:ext cx="8382000" cy="83502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Access networks and physical media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" y="1371600"/>
            <a:ext cx="4010025" cy="5010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Q: How to connect end systems to edge router?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residential access nets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institutional access networks (school, company)</a:t>
            </a:r>
          </a:p>
          <a:p>
            <a:pPr eaLnBrk="1" hangingPunct="1">
              <a:spcAft>
                <a:spcPct val="30000"/>
              </a:spcAft>
              <a:buSzPct val="75000"/>
            </a:pPr>
            <a:r>
              <a:rPr lang="en-US" sz="2400" smtClean="0">
                <a:ea typeface="ＭＳ Ｐゴシック" pitchFamily="34" charset="-128"/>
              </a:rPr>
              <a:t>mobile access networks</a:t>
            </a:r>
            <a:endParaRPr lang="en-US" sz="24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keep in mind: 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bandwidth (bits per second) of access network?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shared or dedicated?</a:t>
            </a:r>
          </a:p>
        </p:txBody>
      </p:sp>
      <p:sp>
        <p:nvSpPr>
          <p:cNvPr id="51204" name="Freeform 665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05" name="Group 666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51651" name="Rectangle 66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2" name="AutoShape 66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51206" name="Freeform 669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Line 670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671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672"/>
          <p:cNvSpPr>
            <a:spLocks noChangeShapeType="1"/>
          </p:cNvSpPr>
          <p:nvPr/>
        </p:nvSpPr>
        <p:spPr bwMode="auto">
          <a:xfrm rot="-5400000">
            <a:off x="8177213" y="5116513"/>
            <a:ext cx="0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674"/>
          <p:cNvSpPr>
            <a:spLocks noChangeShapeType="1"/>
          </p:cNvSpPr>
          <p:nvPr/>
        </p:nvSpPr>
        <p:spPr bwMode="auto">
          <a:xfrm>
            <a:off x="6100763" y="4776788"/>
            <a:ext cx="217487" cy="100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675"/>
          <p:cNvSpPr>
            <a:spLocks noChangeShapeType="1"/>
          </p:cNvSpPr>
          <p:nvPr/>
        </p:nvSpPr>
        <p:spPr bwMode="auto">
          <a:xfrm flipV="1">
            <a:off x="5842000" y="5038725"/>
            <a:ext cx="407988" cy="74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678"/>
          <p:cNvSpPr>
            <a:spLocks noChangeShapeType="1"/>
          </p:cNvSpPr>
          <p:nvPr/>
        </p:nvSpPr>
        <p:spPr bwMode="auto">
          <a:xfrm flipH="1">
            <a:off x="6267450" y="5102225"/>
            <a:ext cx="144463" cy="16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679"/>
          <p:cNvSpPr>
            <a:spLocks noChangeShapeType="1"/>
          </p:cNvSpPr>
          <p:nvPr/>
        </p:nvSpPr>
        <p:spPr bwMode="auto">
          <a:xfrm flipH="1" flipV="1">
            <a:off x="6586538" y="5110163"/>
            <a:ext cx="76200" cy="163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Line 680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Line 682"/>
          <p:cNvSpPr>
            <a:spLocks noChangeShapeType="1"/>
          </p:cNvSpPr>
          <p:nvPr/>
        </p:nvSpPr>
        <p:spPr bwMode="auto">
          <a:xfrm>
            <a:off x="6284913" y="3551238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Line 683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17" name="Picture 684" descr="access_point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388" y="3548063"/>
            <a:ext cx="3698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8" name="Line 685"/>
          <p:cNvSpPr>
            <a:spLocks noChangeShapeType="1"/>
          </p:cNvSpPr>
          <p:nvPr/>
        </p:nvSpPr>
        <p:spPr bwMode="auto">
          <a:xfrm rot="5400000" flipV="1">
            <a:off x="7994650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Line 686"/>
          <p:cNvSpPr>
            <a:spLocks noChangeShapeType="1"/>
          </p:cNvSpPr>
          <p:nvPr/>
        </p:nvSpPr>
        <p:spPr bwMode="auto">
          <a:xfrm flipV="1">
            <a:off x="5894388" y="3733800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20" name="Picture 708" descr="access_point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975" y="3546475"/>
            <a:ext cx="3698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1" name="Freeform 70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Freeform 710"/>
          <p:cNvSpPr>
            <a:spLocks/>
          </p:cNvSpPr>
          <p:nvPr/>
        </p:nvSpPr>
        <p:spPr bwMode="auto">
          <a:xfrm>
            <a:off x="7023100" y="2005013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3" name="Line 71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Line 71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5" name="Line 71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Line 71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7" name="Line 71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Line 71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Line 71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Line 71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1" name="Line 71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2" name="Line 720"/>
          <p:cNvSpPr>
            <a:spLocks noChangeShapeType="1"/>
          </p:cNvSpPr>
          <p:nvPr/>
        </p:nvSpPr>
        <p:spPr bwMode="auto">
          <a:xfrm flipV="1">
            <a:off x="7577138" y="256540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Line 72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4" name="Line 72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Line 72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6" name="Line 724"/>
          <p:cNvSpPr>
            <a:spLocks noChangeShapeType="1"/>
          </p:cNvSpPr>
          <p:nvPr/>
        </p:nvSpPr>
        <p:spPr bwMode="auto">
          <a:xfrm flipH="1">
            <a:off x="7296150" y="2936875"/>
            <a:ext cx="98425" cy="704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7" name="Line 72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8" name="Line 72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9" name="Line 72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0" name="Line 728"/>
          <p:cNvSpPr>
            <a:spLocks noChangeShapeType="1"/>
          </p:cNvSpPr>
          <p:nvPr/>
        </p:nvSpPr>
        <p:spPr bwMode="auto">
          <a:xfrm>
            <a:off x="6289675" y="2406650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1" name="Oval 407"/>
          <p:cNvSpPr>
            <a:spLocks noChangeArrowheads="1"/>
          </p:cNvSpPr>
          <p:nvPr/>
        </p:nvSpPr>
        <p:spPr bwMode="auto">
          <a:xfrm>
            <a:off x="6354763" y="2565400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42" name="Rectangle 410"/>
          <p:cNvSpPr>
            <a:spLocks noChangeArrowheads="1"/>
          </p:cNvSpPr>
          <p:nvPr/>
        </p:nvSpPr>
        <p:spPr bwMode="auto">
          <a:xfrm>
            <a:off x="6354763" y="2555875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1243" name="Oval 411"/>
          <p:cNvSpPr>
            <a:spLocks noChangeArrowheads="1"/>
          </p:cNvSpPr>
          <p:nvPr/>
        </p:nvSpPr>
        <p:spPr bwMode="auto">
          <a:xfrm>
            <a:off x="6353175" y="2490788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51244" name="Group 732"/>
          <p:cNvGrpSpPr>
            <a:grpSpLocks/>
          </p:cNvGrpSpPr>
          <p:nvPr/>
        </p:nvGrpSpPr>
        <p:grpSpPr bwMode="auto">
          <a:xfrm>
            <a:off x="6430963" y="2519363"/>
            <a:ext cx="219075" cy="52387"/>
            <a:chOff x="2468" y="1332"/>
            <a:chExt cx="310" cy="60"/>
          </a:xfrm>
        </p:grpSpPr>
        <p:sp>
          <p:nvSpPr>
            <p:cNvPr id="51649" name="Freeform 733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0" name="Freeform 734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5" name="Line 735"/>
          <p:cNvSpPr>
            <a:spLocks noChangeShapeType="1"/>
          </p:cNvSpPr>
          <p:nvPr/>
        </p:nvSpPr>
        <p:spPr bwMode="auto">
          <a:xfrm>
            <a:off x="6354763" y="2543175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6" name="Line 736"/>
          <p:cNvSpPr>
            <a:spLocks noChangeShapeType="1"/>
          </p:cNvSpPr>
          <p:nvPr/>
        </p:nvSpPr>
        <p:spPr bwMode="auto">
          <a:xfrm>
            <a:off x="6740525" y="2546350"/>
            <a:ext cx="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47" name="Group 737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5164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4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4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44" name="Group 741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47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8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45" name="Line 744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6" name="Line 745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8" name="Group 746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5163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3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3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36" name="Group 75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9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0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37" name="Line 75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8" name="Line 75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9" name="Group 755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5162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2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2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28" name="Group 75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1" name="Freeform 76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2" name="Freeform 76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29" name="Line 76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0" name="Line 76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0" name="Group 764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5161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1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1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20" name="Group 76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23" name="Freeform 76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4" name="Freeform 77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21" name="Line 77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2" name="Line 77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1" name="Group 773"/>
          <p:cNvGrpSpPr>
            <a:grpSpLocks/>
          </p:cNvGrpSpPr>
          <p:nvPr/>
        </p:nvGrpSpPr>
        <p:grpSpPr bwMode="auto">
          <a:xfrm>
            <a:off x="7737475" y="3644900"/>
            <a:ext cx="492125" cy="206375"/>
            <a:chOff x="4334" y="1470"/>
            <a:chExt cx="246" cy="107"/>
          </a:xfrm>
        </p:grpSpPr>
        <p:sp>
          <p:nvSpPr>
            <p:cNvPr id="516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12" name="Group 77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15" name="Freeform 77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6" name="Freeform 77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13" name="Line 78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4" name="Line 78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2" name="Line 782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53" name="Group 783"/>
          <p:cNvGrpSpPr>
            <a:grpSpLocks/>
          </p:cNvGrpSpPr>
          <p:nvPr/>
        </p:nvGrpSpPr>
        <p:grpSpPr bwMode="auto">
          <a:xfrm>
            <a:off x="7086600" y="3632200"/>
            <a:ext cx="492125" cy="206375"/>
            <a:chOff x="4334" y="1470"/>
            <a:chExt cx="246" cy="107"/>
          </a:xfrm>
        </p:grpSpPr>
        <p:sp>
          <p:nvSpPr>
            <p:cNvPr id="516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04" name="Group 78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07" name="Freeform 7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8" name="Freeform 7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05" name="Line 79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6" name="Line 79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4" name="Group 792"/>
          <p:cNvGrpSpPr>
            <a:grpSpLocks/>
          </p:cNvGrpSpPr>
          <p:nvPr/>
        </p:nvGrpSpPr>
        <p:grpSpPr bwMode="auto">
          <a:xfrm>
            <a:off x="7397750" y="3911600"/>
            <a:ext cx="492125" cy="206375"/>
            <a:chOff x="4334" y="1470"/>
            <a:chExt cx="246" cy="107"/>
          </a:xfrm>
        </p:grpSpPr>
        <p:sp>
          <p:nvSpPr>
            <p:cNvPr id="515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96" name="Group 79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9" name="Freeform 7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0" name="Freeform 7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97" name="Line 79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8" name="Line 80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5" name="Group 80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515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88" name="Group 80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1" name="Freeform 8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2" name="Freeform 8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89" name="Line 80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0" name="Line 80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6" name="Group 81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5157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7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7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80" name="Group 81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83" name="Freeform 8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4" name="Freeform 8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81" name="Line 81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2" name="Line 81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7" name="Group 81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5156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7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7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72" name="Group 82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75" name="Freeform 82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6" name="Freeform 82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73" name="Line 82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4" name="Line 82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8" name="Group 82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515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64" name="Group 83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67" name="Freeform 8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8" name="Freeform 8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65" name="Line 83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6" name="Line 83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9" name="Group 837"/>
          <p:cNvGrpSpPr>
            <a:grpSpLocks/>
          </p:cNvGrpSpPr>
          <p:nvPr/>
        </p:nvGrpSpPr>
        <p:grpSpPr bwMode="auto">
          <a:xfrm>
            <a:off x="6024563" y="1744663"/>
            <a:ext cx="517525" cy="508000"/>
            <a:chOff x="2922" y="1424"/>
            <a:chExt cx="326" cy="320"/>
          </a:xfrm>
        </p:grpSpPr>
        <p:sp>
          <p:nvSpPr>
            <p:cNvPr id="51553" name="Oval 838"/>
            <p:cNvSpPr>
              <a:spLocks noChangeArrowheads="1"/>
            </p:cNvSpPr>
            <p:nvPr/>
          </p:nvSpPr>
          <p:spPr bwMode="auto">
            <a:xfrm>
              <a:off x="2922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554" name="Group 83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51556" name="Oval 84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7" name="Oval 84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8" name="Oval 84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9" name="Oval 84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0" name="Freeform 84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 w="190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55" name="Freeform 84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0"/>
                <a:gd name="T31" fmla="*/ 0 h 956"/>
                <a:gd name="T32" fmla="*/ 1180 w 1180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33CCFF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0" name="Group 846"/>
          <p:cNvGrpSpPr>
            <a:grpSpLocks/>
          </p:cNvGrpSpPr>
          <p:nvPr/>
        </p:nvGrpSpPr>
        <p:grpSpPr bwMode="auto">
          <a:xfrm>
            <a:off x="6138863" y="1989138"/>
            <a:ext cx="282575" cy="477837"/>
            <a:chOff x="3748" y="1253"/>
            <a:chExt cx="178" cy="301"/>
          </a:xfrm>
        </p:grpSpPr>
        <p:sp>
          <p:nvSpPr>
            <p:cNvPr id="51537" name="Line 270"/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38" name="Line 271"/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39" name="Line 272"/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0" name="Line 273"/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1" name="Line 274"/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2" name="Line 275"/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3" name="Line 276"/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4" name="Line 277"/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5" name="Line 278"/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6" name="Line 279"/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7" name="Line 280"/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8" name="Line 281"/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9" name="Line 282"/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0" name="Line 283"/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1" name="Line 284"/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2" name="Oval 862"/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61" name="Group 863"/>
          <p:cNvGrpSpPr>
            <a:grpSpLocks/>
          </p:cNvGrpSpPr>
          <p:nvPr/>
        </p:nvGrpSpPr>
        <p:grpSpPr bwMode="auto">
          <a:xfrm>
            <a:off x="5318125" y="1997075"/>
            <a:ext cx="519113" cy="128588"/>
            <a:chOff x="2199" y="955"/>
            <a:chExt cx="2547" cy="506"/>
          </a:xfrm>
        </p:grpSpPr>
        <p:sp>
          <p:nvSpPr>
            <p:cNvPr id="51531" name="Freeform 86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2" name="Freeform 86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3" name="Freeform 86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4" name="Freeform 86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5" name="Freeform 86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6" name="Freeform 86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2" name="Group 870"/>
          <p:cNvGrpSpPr>
            <a:grpSpLocks/>
          </p:cNvGrpSpPr>
          <p:nvPr/>
        </p:nvGrpSpPr>
        <p:grpSpPr bwMode="auto">
          <a:xfrm>
            <a:off x="5541963" y="1539875"/>
            <a:ext cx="519112" cy="128588"/>
            <a:chOff x="2199" y="955"/>
            <a:chExt cx="2547" cy="506"/>
          </a:xfrm>
        </p:grpSpPr>
        <p:sp>
          <p:nvSpPr>
            <p:cNvPr id="51525" name="Freeform 87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6" name="Freeform 87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7" name="Freeform 87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8" name="Freeform 87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9" name="Freeform 87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0" name="Freeform 87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3" name="Line 877"/>
          <p:cNvSpPr>
            <a:spLocks noChangeShapeType="1"/>
          </p:cNvSpPr>
          <p:nvPr/>
        </p:nvSpPr>
        <p:spPr bwMode="auto">
          <a:xfrm flipH="1" flipV="1">
            <a:off x="5626100" y="2027238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4" name="Group 885"/>
          <p:cNvGrpSpPr>
            <a:grpSpLocks/>
          </p:cNvGrpSpPr>
          <p:nvPr/>
        </p:nvGrpSpPr>
        <p:grpSpPr bwMode="auto">
          <a:xfrm>
            <a:off x="5392738" y="3527425"/>
            <a:ext cx="519112" cy="128588"/>
            <a:chOff x="2199" y="955"/>
            <a:chExt cx="2547" cy="506"/>
          </a:xfrm>
        </p:grpSpPr>
        <p:sp>
          <p:nvSpPr>
            <p:cNvPr id="51519" name="Freeform 886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0" name="Freeform 887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1" name="Freeform 888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2" name="Freeform 889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3" name="Freeform 890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4" name="Freeform 891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5" name="Line 892"/>
          <p:cNvSpPr>
            <a:spLocks noChangeShapeType="1"/>
          </p:cNvSpPr>
          <p:nvPr/>
        </p:nvSpPr>
        <p:spPr bwMode="auto">
          <a:xfrm>
            <a:off x="5778500" y="3119438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6" name="Group 893"/>
          <p:cNvGrpSpPr>
            <a:grpSpLocks/>
          </p:cNvGrpSpPr>
          <p:nvPr/>
        </p:nvGrpSpPr>
        <p:grpSpPr bwMode="auto">
          <a:xfrm>
            <a:off x="7007225" y="5005388"/>
            <a:ext cx="519113" cy="128587"/>
            <a:chOff x="2199" y="955"/>
            <a:chExt cx="2547" cy="506"/>
          </a:xfrm>
        </p:grpSpPr>
        <p:sp>
          <p:nvSpPr>
            <p:cNvPr id="51513" name="Freeform 89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4" name="Freeform 89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5" name="Freeform 89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6" name="Freeform 89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7" name="Freeform 89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8" name="Freeform 89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7" name="Group 900"/>
          <p:cNvGrpSpPr>
            <a:grpSpLocks/>
          </p:cNvGrpSpPr>
          <p:nvPr/>
        </p:nvGrpSpPr>
        <p:grpSpPr bwMode="auto">
          <a:xfrm>
            <a:off x="7245350" y="5429250"/>
            <a:ext cx="519113" cy="128588"/>
            <a:chOff x="2199" y="955"/>
            <a:chExt cx="2547" cy="506"/>
          </a:xfrm>
        </p:grpSpPr>
        <p:sp>
          <p:nvSpPr>
            <p:cNvPr id="51507" name="Freeform 90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8" name="Freeform 90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9" name="Freeform 90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0" name="Freeform 90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1" name="Freeform 90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2" name="Freeform 90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8" name="Group 907"/>
          <p:cNvGrpSpPr>
            <a:grpSpLocks/>
          </p:cNvGrpSpPr>
          <p:nvPr/>
        </p:nvGrpSpPr>
        <p:grpSpPr bwMode="auto">
          <a:xfrm>
            <a:off x="6821488" y="5408613"/>
            <a:ext cx="519112" cy="128587"/>
            <a:chOff x="2199" y="955"/>
            <a:chExt cx="2547" cy="506"/>
          </a:xfrm>
        </p:grpSpPr>
        <p:sp>
          <p:nvSpPr>
            <p:cNvPr id="51501" name="Freeform 908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2" name="Freeform 909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3" name="Freeform 910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4" name="Freeform 911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5" name="Freeform 912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6" name="Freeform 913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69" name="Picture 915" descr="access_point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25" y="5056188"/>
            <a:ext cx="43338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0" name="Picture 916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38" y="830263"/>
            <a:ext cx="68564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1" name="Line 918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2" name="Group 919"/>
          <p:cNvGrpSpPr>
            <a:grpSpLocks/>
          </p:cNvGrpSpPr>
          <p:nvPr/>
        </p:nvGrpSpPr>
        <p:grpSpPr bwMode="auto">
          <a:xfrm flipH="1">
            <a:off x="5775325" y="4533900"/>
            <a:ext cx="414338" cy="373063"/>
            <a:chOff x="2839" y="3501"/>
            <a:chExt cx="755" cy="803"/>
          </a:xfrm>
        </p:grpSpPr>
        <p:pic>
          <p:nvPicPr>
            <p:cNvPr id="51499" name="Picture 920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00" name="Freeform 92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3" name="Group 922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51497" name="Picture 923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98" name="Freeform 92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4" name="Group 925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51495" name="Picture 926" descr="desktop_computer_stylized_med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96" name="Freeform 92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5" name="Group 928"/>
          <p:cNvGrpSpPr>
            <a:grpSpLocks/>
          </p:cNvGrpSpPr>
          <p:nvPr/>
        </p:nvGrpSpPr>
        <p:grpSpPr bwMode="auto">
          <a:xfrm>
            <a:off x="6550025" y="5238750"/>
            <a:ext cx="427038" cy="350838"/>
            <a:chOff x="2839" y="3501"/>
            <a:chExt cx="755" cy="803"/>
          </a:xfrm>
        </p:grpSpPr>
        <p:pic>
          <p:nvPicPr>
            <p:cNvPr id="51493" name="Picture 929" descr="desktop_computer_stylized_med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94" name="Freeform 93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276" name="Picture 931" descr="car_icon_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2063" y="1720850"/>
            <a:ext cx="8493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77" name="Group 932"/>
          <p:cNvGrpSpPr>
            <a:grpSpLocks/>
          </p:cNvGrpSpPr>
          <p:nvPr/>
        </p:nvGrpSpPr>
        <p:grpSpPr bwMode="auto">
          <a:xfrm>
            <a:off x="5618163" y="1558925"/>
            <a:ext cx="415925" cy="373063"/>
            <a:chOff x="2756" y="1866"/>
            <a:chExt cx="462" cy="463"/>
          </a:xfrm>
        </p:grpSpPr>
        <p:pic>
          <p:nvPicPr>
            <p:cNvPr id="51491" name="Picture 933" descr="iphone_stylized_sm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92" name="Picture 934" descr="antenna_radiation_styliz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6" y="1866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78" name="Picture 936" descr="access_point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0577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79" name="Group 938"/>
          <p:cNvGrpSpPr>
            <a:grpSpLocks/>
          </p:cNvGrpSpPr>
          <p:nvPr/>
        </p:nvGrpSpPr>
        <p:grpSpPr bwMode="auto">
          <a:xfrm>
            <a:off x="8240713" y="5002213"/>
            <a:ext cx="227012" cy="481012"/>
            <a:chOff x="4140" y="429"/>
            <a:chExt cx="1425" cy="2396"/>
          </a:xfrm>
        </p:grpSpPr>
        <p:sp>
          <p:nvSpPr>
            <p:cNvPr id="51459" name="Freeform 9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0" name="Rectangle 940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1" name="Freeform 9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2" name="Freeform 9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3" name="Rectangle 943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64" name="Group 9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89" name="AutoShape 94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0" name="AutoShape 946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65" name="Rectangle 947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66" name="Group 9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87" name="AutoShape 949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8" name="AutoShape 950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67" name="Rectangle 951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8" name="Rectangle 952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69" name="Group 9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85" name="AutoShape 954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6" name="AutoShape 955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70" name="Freeform 9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71" name="Group 9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83" name="AutoShape 958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4" name="AutoShape 959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72" name="Rectangle 960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3" name="Freeform 9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4" name="Freeform 9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5" name="Oval 963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6" name="Freeform 9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7" name="AutoShape 965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8" name="AutoShape 966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9" name="Oval 967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0" name="Oval 968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1481" name="Oval 969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2" name="Rectangle 970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80" name="Group 971"/>
          <p:cNvGrpSpPr>
            <a:grpSpLocks/>
          </p:cNvGrpSpPr>
          <p:nvPr/>
        </p:nvGrpSpPr>
        <p:grpSpPr bwMode="auto">
          <a:xfrm>
            <a:off x="7924800" y="5303838"/>
            <a:ext cx="227013" cy="481012"/>
            <a:chOff x="4140" y="429"/>
            <a:chExt cx="1425" cy="2396"/>
          </a:xfrm>
        </p:grpSpPr>
        <p:sp>
          <p:nvSpPr>
            <p:cNvPr id="51427" name="Freeform 9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8" name="Rectangle 973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9" name="Freeform 9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0" name="Freeform 9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1" name="Rectangle 976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32" name="Group 9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57" name="AutoShape 97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8" name="AutoShape 979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3" name="Rectangle 980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34" name="Group 9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55" name="AutoShape 982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6" name="AutoShape 983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5" name="Rectangle 984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6" name="Rectangle 985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37" name="Group 9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53" name="AutoShape 987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4" name="AutoShape 988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8" name="Freeform 9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39" name="Group 9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51" name="AutoShape 991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2" name="AutoShape 992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40" name="Rectangle 993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1" name="Freeform 9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2" name="Freeform 9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3" name="Oval 996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4" name="Freeform 9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5" name="AutoShape 998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6" name="AutoShape 999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7" name="Oval 1000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8" name="Oval 1001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1449" name="Oval 1002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0" name="Rectangle 1003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81" name="Group 1004"/>
          <p:cNvGrpSpPr>
            <a:grpSpLocks/>
          </p:cNvGrpSpPr>
          <p:nvPr/>
        </p:nvGrpSpPr>
        <p:grpSpPr bwMode="auto">
          <a:xfrm>
            <a:off x="5302250" y="2043113"/>
            <a:ext cx="534988" cy="407987"/>
            <a:chOff x="877" y="1008"/>
            <a:chExt cx="2747" cy="2591"/>
          </a:xfrm>
        </p:grpSpPr>
        <p:pic>
          <p:nvPicPr>
            <p:cNvPr id="51404" name="Picture 1005" descr="antenna_stylize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05" name="Picture 1006" descr="laptop_keyboard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6" name="Freeform 100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407" name="Picture 1008" descr="scree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8" name="Freeform 100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9" name="Freeform 101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0" name="Freeform 101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1" name="Freeform 101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2" name="Freeform 101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3" name="Freeform 101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14" name="Group 101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21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2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3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4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5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6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15" name="Freeform 102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6" name="Freeform 102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7" name="Freeform 102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8" name="Freeform 102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9" name="Freeform 102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0" name="Freeform 102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82" name="Picture 1030" descr="laptop_keyboar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9064" flipH="1">
            <a:off x="6897688" y="5735638"/>
            <a:ext cx="3889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3" name="Freeform 1031"/>
          <p:cNvSpPr>
            <a:spLocks/>
          </p:cNvSpPr>
          <p:nvPr/>
        </p:nvSpPr>
        <p:spPr bwMode="auto">
          <a:xfrm>
            <a:off x="7026275" y="55800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84" name="Picture 1032" descr="scree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42150" y="5584825"/>
            <a:ext cx="2841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5" name="Freeform 1033"/>
          <p:cNvSpPr>
            <a:spLocks/>
          </p:cNvSpPr>
          <p:nvPr/>
        </p:nvSpPr>
        <p:spPr bwMode="auto">
          <a:xfrm>
            <a:off x="7083425" y="55737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6" name="Freeform 1034"/>
          <p:cNvSpPr>
            <a:spLocks/>
          </p:cNvSpPr>
          <p:nvPr/>
        </p:nvSpPr>
        <p:spPr bwMode="auto">
          <a:xfrm>
            <a:off x="7024688" y="55737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7" name="Freeform 1035"/>
          <p:cNvSpPr>
            <a:spLocks/>
          </p:cNvSpPr>
          <p:nvPr/>
        </p:nvSpPr>
        <p:spPr bwMode="auto">
          <a:xfrm>
            <a:off x="7267575" y="56022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8" name="Freeform 1036"/>
          <p:cNvSpPr>
            <a:spLocks/>
          </p:cNvSpPr>
          <p:nvPr/>
        </p:nvSpPr>
        <p:spPr bwMode="auto">
          <a:xfrm>
            <a:off x="7023100" y="57261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9" name="Freeform 1037"/>
          <p:cNvSpPr>
            <a:spLocks/>
          </p:cNvSpPr>
          <p:nvPr/>
        </p:nvSpPr>
        <p:spPr bwMode="auto">
          <a:xfrm>
            <a:off x="7275513" y="56038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0" name="Freeform 1038"/>
          <p:cNvSpPr>
            <a:spLocks/>
          </p:cNvSpPr>
          <p:nvPr/>
        </p:nvSpPr>
        <p:spPr bwMode="auto">
          <a:xfrm>
            <a:off x="7023100" y="57356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91" name="Group 1039"/>
          <p:cNvGrpSpPr>
            <a:grpSpLocks/>
          </p:cNvGrpSpPr>
          <p:nvPr/>
        </p:nvGrpSpPr>
        <p:grpSpPr bwMode="auto">
          <a:xfrm>
            <a:off x="7019925" y="5800725"/>
            <a:ext cx="87313" cy="38100"/>
            <a:chOff x="1740" y="2642"/>
            <a:chExt cx="752" cy="327"/>
          </a:xfrm>
        </p:grpSpPr>
        <p:sp>
          <p:nvSpPr>
            <p:cNvPr id="51398" name="Freeform 1040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9" name="Freeform 1041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0" name="Freeform 1042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1" name="Freeform 1043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2" name="Freeform 1044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3" name="Freeform 1045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92" name="Freeform 1046"/>
          <p:cNvSpPr>
            <a:spLocks/>
          </p:cNvSpPr>
          <p:nvPr/>
        </p:nvSpPr>
        <p:spPr bwMode="auto">
          <a:xfrm>
            <a:off x="7169150" y="58070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3" name="Freeform 1047"/>
          <p:cNvSpPr>
            <a:spLocks/>
          </p:cNvSpPr>
          <p:nvPr/>
        </p:nvSpPr>
        <p:spPr bwMode="auto">
          <a:xfrm>
            <a:off x="6897688" y="58134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4" name="Freeform 1048"/>
          <p:cNvSpPr>
            <a:spLocks/>
          </p:cNvSpPr>
          <p:nvPr/>
        </p:nvSpPr>
        <p:spPr bwMode="auto">
          <a:xfrm>
            <a:off x="6899275" y="57991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5" name="Freeform 1049"/>
          <p:cNvSpPr>
            <a:spLocks/>
          </p:cNvSpPr>
          <p:nvPr/>
        </p:nvSpPr>
        <p:spPr bwMode="auto">
          <a:xfrm>
            <a:off x="6899275" y="57388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6" name="Freeform 1050"/>
          <p:cNvSpPr>
            <a:spLocks/>
          </p:cNvSpPr>
          <p:nvPr/>
        </p:nvSpPr>
        <p:spPr bwMode="auto">
          <a:xfrm>
            <a:off x="6907213" y="58023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7" name="Freeform 1051"/>
          <p:cNvSpPr>
            <a:spLocks/>
          </p:cNvSpPr>
          <p:nvPr/>
        </p:nvSpPr>
        <p:spPr bwMode="auto">
          <a:xfrm flipV="1">
            <a:off x="7164388" y="57975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98" name="Picture 1054" descr="laptop_keyboar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09064" flipH="1">
            <a:off x="5581650" y="3290888"/>
            <a:ext cx="3635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9" name="Freeform 1055"/>
          <p:cNvSpPr>
            <a:spLocks/>
          </p:cNvSpPr>
          <p:nvPr/>
        </p:nvSpPr>
        <p:spPr bwMode="auto">
          <a:xfrm>
            <a:off x="5702300" y="3135313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00" name="Picture 1056" descr="scree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6588" y="3140075"/>
            <a:ext cx="266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1" name="Freeform 1057"/>
          <p:cNvSpPr>
            <a:spLocks/>
          </p:cNvSpPr>
          <p:nvPr/>
        </p:nvSpPr>
        <p:spPr bwMode="auto">
          <a:xfrm>
            <a:off x="5756275" y="3128963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2" name="Freeform 1058"/>
          <p:cNvSpPr>
            <a:spLocks/>
          </p:cNvSpPr>
          <p:nvPr/>
        </p:nvSpPr>
        <p:spPr bwMode="auto">
          <a:xfrm>
            <a:off x="5700713" y="3128963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3" name="Freeform 1059"/>
          <p:cNvSpPr>
            <a:spLocks/>
          </p:cNvSpPr>
          <p:nvPr/>
        </p:nvSpPr>
        <p:spPr bwMode="auto">
          <a:xfrm>
            <a:off x="5927725" y="3157538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4" name="Freeform 1060"/>
          <p:cNvSpPr>
            <a:spLocks/>
          </p:cNvSpPr>
          <p:nvPr/>
        </p:nvSpPr>
        <p:spPr bwMode="auto">
          <a:xfrm>
            <a:off x="5699125" y="3281363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5" name="Freeform 1061"/>
          <p:cNvSpPr>
            <a:spLocks/>
          </p:cNvSpPr>
          <p:nvPr/>
        </p:nvSpPr>
        <p:spPr bwMode="auto">
          <a:xfrm>
            <a:off x="5935663" y="3159125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6" name="Freeform 1062"/>
          <p:cNvSpPr>
            <a:spLocks/>
          </p:cNvSpPr>
          <p:nvPr/>
        </p:nvSpPr>
        <p:spPr bwMode="auto">
          <a:xfrm>
            <a:off x="5699125" y="3290888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07" name="Group 1063"/>
          <p:cNvGrpSpPr>
            <a:grpSpLocks/>
          </p:cNvGrpSpPr>
          <p:nvPr/>
        </p:nvGrpSpPr>
        <p:grpSpPr bwMode="auto">
          <a:xfrm>
            <a:off x="5695950" y="3355975"/>
            <a:ext cx="80963" cy="38100"/>
            <a:chOff x="1740" y="2642"/>
            <a:chExt cx="752" cy="327"/>
          </a:xfrm>
        </p:grpSpPr>
        <p:sp>
          <p:nvSpPr>
            <p:cNvPr id="51392" name="Freeform 1064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3" name="Freeform 1065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4" name="Freeform 1066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5" name="Freeform 1067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6" name="Freeform 1068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7" name="Freeform 1069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8" name="Freeform 1070"/>
          <p:cNvSpPr>
            <a:spLocks/>
          </p:cNvSpPr>
          <p:nvPr/>
        </p:nvSpPr>
        <p:spPr bwMode="auto">
          <a:xfrm>
            <a:off x="5835650" y="3362325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9" name="Freeform 1071"/>
          <p:cNvSpPr>
            <a:spLocks/>
          </p:cNvSpPr>
          <p:nvPr/>
        </p:nvSpPr>
        <p:spPr bwMode="auto">
          <a:xfrm>
            <a:off x="5583238" y="3368675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0" name="Freeform 1072"/>
          <p:cNvSpPr>
            <a:spLocks/>
          </p:cNvSpPr>
          <p:nvPr/>
        </p:nvSpPr>
        <p:spPr bwMode="auto">
          <a:xfrm>
            <a:off x="5583238" y="3354388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1" name="Freeform 1073"/>
          <p:cNvSpPr>
            <a:spLocks/>
          </p:cNvSpPr>
          <p:nvPr/>
        </p:nvSpPr>
        <p:spPr bwMode="auto">
          <a:xfrm>
            <a:off x="5583238" y="3294063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2" name="Freeform 1074"/>
          <p:cNvSpPr>
            <a:spLocks/>
          </p:cNvSpPr>
          <p:nvPr/>
        </p:nvSpPr>
        <p:spPr bwMode="auto">
          <a:xfrm>
            <a:off x="5591175" y="3357563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3" name="Freeform 1075"/>
          <p:cNvSpPr>
            <a:spLocks/>
          </p:cNvSpPr>
          <p:nvPr/>
        </p:nvSpPr>
        <p:spPr bwMode="auto">
          <a:xfrm flipV="1">
            <a:off x="5830888" y="3352800"/>
            <a:ext cx="9842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14" name="Group 1076"/>
          <p:cNvGrpSpPr>
            <a:grpSpLocks/>
          </p:cNvGrpSpPr>
          <p:nvPr/>
        </p:nvGrpSpPr>
        <p:grpSpPr bwMode="auto">
          <a:xfrm flipH="1">
            <a:off x="5940425" y="3222625"/>
            <a:ext cx="414338" cy="373063"/>
            <a:chOff x="2839" y="3501"/>
            <a:chExt cx="755" cy="803"/>
          </a:xfrm>
        </p:grpSpPr>
        <p:pic>
          <p:nvPicPr>
            <p:cNvPr id="51390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91" name="Freeform 107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315" name="Picture 1081" descr="laptop_keyboar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9064" flipH="1">
            <a:off x="7329488" y="5672138"/>
            <a:ext cx="3889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6" name="Freeform 1082"/>
          <p:cNvSpPr>
            <a:spLocks/>
          </p:cNvSpPr>
          <p:nvPr/>
        </p:nvSpPr>
        <p:spPr bwMode="auto">
          <a:xfrm>
            <a:off x="7458075" y="55165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17" name="Picture 1083" descr="scree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73950" y="5521325"/>
            <a:ext cx="2841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8" name="Freeform 1084"/>
          <p:cNvSpPr>
            <a:spLocks/>
          </p:cNvSpPr>
          <p:nvPr/>
        </p:nvSpPr>
        <p:spPr bwMode="auto">
          <a:xfrm>
            <a:off x="7515225" y="55102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9" name="Freeform 1085"/>
          <p:cNvSpPr>
            <a:spLocks/>
          </p:cNvSpPr>
          <p:nvPr/>
        </p:nvSpPr>
        <p:spPr bwMode="auto">
          <a:xfrm>
            <a:off x="7456488" y="55102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0" name="Freeform 1086"/>
          <p:cNvSpPr>
            <a:spLocks/>
          </p:cNvSpPr>
          <p:nvPr/>
        </p:nvSpPr>
        <p:spPr bwMode="auto">
          <a:xfrm>
            <a:off x="7699375" y="55387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1" name="Freeform 1087"/>
          <p:cNvSpPr>
            <a:spLocks/>
          </p:cNvSpPr>
          <p:nvPr/>
        </p:nvSpPr>
        <p:spPr bwMode="auto">
          <a:xfrm>
            <a:off x="7454900" y="56626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2" name="Freeform 1088"/>
          <p:cNvSpPr>
            <a:spLocks/>
          </p:cNvSpPr>
          <p:nvPr/>
        </p:nvSpPr>
        <p:spPr bwMode="auto">
          <a:xfrm>
            <a:off x="7707313" y="55403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3" name="Freeform 1089"/>
          <p:cNvSpPr>
            <a:spLocks/>
          </p:cNvSpPr>
          <p:nvPr/>
        </p:nvSpPr>
        <p:spPr bwMode="auto">
          <a:xfrm>
            <a:off x="7454900" y="56721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24" name="Group 1090"/>
          <p:cNvGrpSpPr>
            <a:grpSpLocks/>
          </p:cNvGrpSpPr>
          <p:nvPr/>
        </p:nvGrpSpPr>
        <p:grpSpPr bwMode="auto">
          <a:xfrm>
            <a:off x="7451725" y="5737225"/>
            <a:ext cx="87313" cy="38100"/>
            <a:chOff x="1740" y="2642"/>
            <a:chExt cx="752" cy="327"/>
          </a:xfrm>
        </p:grpSpPr>
        <p:sp>
          <p:nvSpPr>
            <p:cNvPr id="51384" name="Freeform 1091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5" name="Freeform 1092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6" name="Freeform 1093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7" name="Freeform 1094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8" name="Freeform 1095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9" name="Freeform 1096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25" name="Freeform 1097"/>
          <p:cNvSpPr>
            <a:spLocks/>
          </p:cNvSpPr>
          <p:nvPr/>
        </p:nvSpPr>
        <p:spPr bwMode="auto">
          <a:xfrm>
            <a:off x="7600950" y="57435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6" name="Freeform 1098"/>
          <p:cNvSpPr>
            <a:spLocks/>
          </p:cNvSpPr>
          <p:nvPr/>
        </p:nvSpPr>
        <p:spPr bwMode="auto">
          <a:xfrm>
            <a:off x="7329488" y="57499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7" name="Freeform 1099"/>
          <p:cNvSpPr>
            <a:spLocks/>
          </p:cNvSpPr>
          <p:nvPr/>
        </p:nvSpPr>
        <p:spPr bwMode="auto">
          <a:xfrm>
            <a:off x="7331075" y="57356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8" name="Freeform 1100"/>
          <p:cNvSpPr>
            <a:spLocks/>
          </p:cNvSpPr>
          <p:nvPr/>
        </p:nvSpPr>
        <p:spPr bwMode="auto">
          <a:xfrm>
            <a:off x="7331075" y="56753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9" name="Freeform 1101"/>
          <p:cNvSpPr>
            <a:spLocks/>
          </p:cNvSpPr>
          <p:nvPr/>
        </p:nvSpPr>
        <p:spPr bwMode="auto">
          <a:xfrm>
            <a:off x="7339013" y="57388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0" name="Freeform 1102"/>
          <p:cNvSpPr>
            <a:spLocks/>
          </p:cNvSpPr>
          <p:nvPr/>
        </p:nvSpPr>
        <p:spPr bwMode="auto">
          <a:xfrm flipV="1">
            <a:off x="7596188" y="57340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31" name="Group 1103"/>
          <p:cNvGrpSpPr>
            <a:grpSpLocks/>
          </p:cNvGrpSpPr>
          <p:nvPr/>
        </p:nvGrpSpPr>
        <p:grpSpPr bwMode="auto">
          <a:xfrm>
            <a:off x="6351588" y="2493963"/>
            <a:ext cx="390525" cy="169862"/>
            <a:chOff x="4650" y="1129"/>
            <a:chExt cx="246" cy="95"/>
          </a:xfrm>
        </p:grpSpPr>
        <p:sp>
          <p:nvSpPr>
            <p:cNvPr id="5137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7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7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79" name="Group 110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82" name="Freeform 11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3" name="Freeform 11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80" name="Line 111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1" name="Line 111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2" name="Group 1112"/>
          <p:cNvGrpSpPr>
            <a:grpSpLocks/>
          </p:cNvGrpSpPr>
          <p:nvPr/>
        </p:nvGrpSpPr>
        <p:grpSpPr bwMode="auto">
          <a:xfrm>
            <a:off x="6051550" y="3641725"/>
            <a:ext cx="390525" cy="169863"/>
            <a:chOff x="4650" y="1129"/>
            <a:chExt cx="246" cy="95"/>
          </a:xfrm>
        </p:grpSpPr>
        <p:sp>
          <p:nvSpPr>
            <p:cNvPr id="5136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6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7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71" name="Group 111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74" name="Freeform 11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5" name="Freeform 11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72" name="Line 111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3" name="Line 112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3" name="Group 878"/>
          <p:cNvGrpSpPr>
            <a:grpSpLocks/>
          </p:cNvGrpSpPr>
          <p:nvPr/>
        </p:nvGrpSpPr>
        <p:grpSpPr bwMode="auto">
          <a:xfrm>
            <a:off x="5529263" y="3016250"/>
            <a:ext cx="519112" cy="128588"/>
            <a:chOff x="2199" y="955"/>
            <a:chExt cx="2547" cy="506"/>
          </a:xfrm>
        </p:grpSpPr>
        <p:sp>
          <p:nvSpPr>
            <p:cNvPr id="51362" name="Freeform 879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3" name="Freeform 880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4" name="Freeform 881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5" name="Freeform 882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6" name="Freeform 883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7" name="Freeform 884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4" name="Group 1121"/>
          <p:cNvGrpSpPr>
            <a:grpSpLocks/>
          </p:cNvGrpSpPr>
          <p:nvPr/>
        </p:nvGrpSpPr>
        <p:grpSpPr bwMode="auto">
          <a:xfrm>
            <a:off x="6248400" y="4852988"/>
            <a:ext cx="617538" cy="247650"/>
            <a:chOff x="2356" y="1300"/>
            <a:chExt cx="555" cy="194"/>
          </a:xfrm>
        </p:grpSpPr>
        <p:sp>
          <p:nvSpPr>
            <p:cNvPr id="5135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5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5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57" name="Group 112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60" name="Freeform 11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1" name="Freeform 11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58" name="Line 1128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9" name="Line 1129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5" name="Group 1130"/>
          <p:cNvGrpSpPr>
            <a:grpSpLocks/>
          </p:cNvGrpSpPr>
          <p:nvPr/>
        </p:nvGrpSpPr>
        <p:grpSpPr bwMode="auto">
          <a:xfrm>
            <a:off x="6969125" y="4510088"/>
            <a:ext cx="617538" cy="247650"/>
            <a:chOff x="2356" y="1300"/>
            <a:chExt cx="555" cy="194"/>
          </a:xfrm>
        </p:grpSpPr>
        <p:sp>
          <p:nvSpPr>
            <p:cNvPr id="5134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4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4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49" name="Group 113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52" name="Freeform 11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3" name="Freeform 11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50" name="Line 1137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1" name="Line 1138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6" name="Group 1139"/>
          <p:cNvGrpSpPr>
            <a:grpSpLocks/>
          </p:cNvGrpSpPr>
          <p:nvPr/>
        </p:nvGrpSpPr>
        <p:grpSpPr bwMode="auto">
          <a:xfrm>
            <a:off x="7585075" y="4811713"/>
            <a:ext cx="617538" cy="247650"/>
            <a:chOff x="2356" y="1300"/>
            <a:chExt cx="555" cy="194"/>
          </a:xfrm>
        </p:grpSpPr>
        <p:sp>
          <p:nvSpPr>
            <p:cNvPr id="5133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3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4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41" name="Group 114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44" name="Freeform 11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5" name="Freeform 11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2" name="Line 1146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3" name="Line 1147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CCE24C8-455A-4D01-98AA-37F76EF5CCD9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53250" name="Picture 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860425"/>
            <a:ext cx="7313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itle 41"/>
          <p:cNvSpPr>
            <a:spLocks noGrp="1"/>
          </p:cNvSpPr>
          <p:nvPr>
            <p:ph type="title" idx="4294967295"/>
          </p:nvPr>
        </p:nvSpPr>
        <p:spPr>
          <a:xfrm>
            <a:off x="403225" y="228600"/>
            <a:ext cx="7772400" cy="83502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Access net: digital subscriber line (DSL)</a:t>
            </a:r>
          </a:p>
        </p:txBody>
      </p:sp>
      <p:sp>
        <p:nvSpPr>
          <p:cNvPr id="53252" name="Freeform 3"/>
          <p:cNvSpPr>
            <a:spLocks/>
          </p:cNvSpPr>
          <p:nvPr/>
        </p:nvSpPr>
        <p:spPr bwMode="auto">
          <a:xfrm>
            <a:off x="4305300" y="1501775"/>
            <a:ext cx="2216150" cy="1477963"/>
          </a:xfrm>
          <a:custGeom>
            <a:avLst/>
            <a:gdLst>
              <a:gd name="T0" fmla="*/ 2147483647 w 1396"/>
              <a:gd name="T1" fmla="*/ 2147483647 h 931"/>
              <a:gd name="T2" fmla="*/ 2147483647 w 1396"/>
              <a:gd name="T3" fmla="*/ 2147483647 h 931"/>
              <a:gd name="T4" fmla="*/ 2147483647 w 1396"/>
              <a:gd name="T5" fmla="*/ 2147483647 h 931"/>
              <a:gd name="T6" fmla="*/ 2147483647 w 1396"/>
              <a:gd name="T7" fmla="*/ 2147483647 h 931"/>
              <a:gd name="T8" fmla="*/ 2147483647 w 1396"/>
              <a:gd name="T9" fmla="*/ 2147483647 h 931"/>
              <a:gd name="T10" fmla="*/ 2147483647 w 1396"/>
              <a:gd name="T11" fmla="*/ 2147483647 h 931"/>
              <a:gd name="T12" fmla="*/ 2147483647 w 1396"/>
              <a:gd name="T13" fmla="*/ 2147483647 h 931"/>
              <a:gd name="T14" fmla="*/ 2147483647 w 1396"/>
              <a:gd name="T15" fmla="*/ 2147483647 h 931"/>
              <a:gd name="T16" fmla="*/ 2147483647 w 1396"/>
              <a:gd name="T17" fmla="*/ 2147483647 h 931"/>
              <a:gd name="T18" fmla="*/ 2147483647 w 1396"/>
              <a:gd name="T19" fmla="*/ 2147483647 h 931"/>
              <a:gd name="T20" fmla="*/ 2147483647 w 1396"/>
              <a:gd name="T21" fmla="*/ 2147483647 h 931"/>
              <a:gd name="T22" fmla="*/ 2147483647 w 1396"/>
              <a:gd name="T23" fmla="*/ 2147483647 h 931"/>
              <a:gd name="T24" fmla="*/ 2147483647 w 1396"/>
              <a:gd name="T25" fmla="*/ 2147483647 h 931"/>
              <a:gd name="T26" fmla="*/ 2147483647 w 1396"/>
              <a:gd name="T27" fmla="*/ 2147483647 h 931"/>
              <a:gd name="T28" fmla="*/ 2147483647 w 1396"/>
              <a:gd name="T29" fmla="*/ 2147483647 h 931"/>
              <a:gd name="T30" fmla="*/ 2147483647 w 1396"/>
              <a:gd name="T31" fmla="*/ 2147483647 h 9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6"/>
              <a:gd name="T49" fmla="*/ 0 h 931"/>
              <a:gd name="T50" fmla="*/ 1396 w 1396"/>
              <a:gd name="T51" fmla="*/ 931 h 9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6" h="931">
                <a:moveTo>
                  <a:pt x="873" y="18"/>
                </a:moveTo>
                <a:cubicBezTo>
                  <a:pt x="787" y="32"/>
                  <a:pt x="625" y="55"/>
                  <a:pt x="526" y="89"/>
                </a:cubicBezTo>
                <a:cubicBezTo>
                  <a:pt x="426" y="122"/>
                  <a:pt x="346" y="184"/>
                  <a:pt x="278" y="216"/>
                </a:cubicBezTo>
                <a:cubicBezTo>
                  <a:pt x="210" y="248"/>
                  <a:pt x="159" y="236"/>
                  <a:pt x="118" y="283"/>
                </a:cubicBezTo>
                <a:cubicBezTo>
                  <a:pt x="77" y="330"/>
                  <a:pt x="46" y="416"/>
                  <a:pt x="30" y="497"/>
                </a:cubicBezTo>
                <a:cubicBezTo>
                  <a:pt x="14" y="578"/>
                  <a:pt x="0" y="714"/>
                  <a:pt x="24" y="768"/>
                </a:cubicBezTo>
                <a:cubicBezTo>
                  <a:pt x="49" y="821"/>
                  <a:pt x="112" y="796"/>
                  <a:pt x="178" y="818"/>
                </a:cubicBezTo>
                <a:cubicBezTo>
                  <a:pt x="244" y="840"/>
                  <a:pt x="318" y="886"/>
                  <a:pt x="421" y="902"/>
                </a:cubicBezTo>
                <a:cubicBezTo>
                  <a:pt x="524" y="918"/>
                  <a:pt x="681" y="916"/>
                  <a:pt x="793" y="916"/>
                </a:cubicBezTo>
                <a:cubicBezTo>
                  <a:pt x="905" y="916"/>
                  <a:pt x="1004" y="931"/>
                  <a:pt x="1095" y="902"/>
                </a:cubicBezTo>
                <a:cubicBezTo>
                  <a:pt x="1186" y="873"/>
                  <a:pt x="1291" y="813"/>
                  <a:pt x="1337" y="744"/>
                </a:cubicBezTo>
                <a:cubicBezTo>
                  <a:pt x="1383" y="675"/>
                  <a:pt x="1365" y="580"/>
                  <a:pt x="1372" y="487"/>
                </a:cubicBezTo>
                <a:cubicBezTo>
                  <a:pt x="1378" y="393"/>
                  <a:pt x="1396" y="256"/>
                  <a:pt x="1377" y="179"/>
                </a:cubicBezTo>
                <a:cubicBezTo>
                  <a:pt x="1358" y="102"/>
                  <a:pt x="1314" y="57"/>
                  <a:pt x="1259" y="28"/>
                </a:cubicBezTo>
                <a:cubicBezTo>
                  <a:pt x="1203" y="0"/>
                  <a:pt x="1110" y="7"/>
                  <a:pt x="1046" y="5"/>
                </a:cubicBezTo>
                <a:cubicBezTo>
                  <a:pt x="981" y="3"/>
                  <a:pt x="959" y="5"/>
                  <a:pt x="873" y="18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Oval 9"/>
          <p:cNvSpPr>
            <a:spLocks noChangeArrowheads="1"/>
          </p:cNvSpPr>
          <p:nvPr/>
        </p:nvSpPr>
        <p:spPr bwMode="auto">
          <a:xfrm>
            <a:off x="5305425" y="2208213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3254" name="Oval 12"/>
          <p:cNvSpPr>
            <a:spLocks noChangeArrowheads="1"/>
          </p:cNvSpPr>
          <p:nvPr/>
        </p:nvSpPr>
        <p:spPr bwMode="auto">
          <a:xfrm>
            <a:off x="5686425" y="1836738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3255" name="Line 15"/>
          <p:cNvSpPr>
            <a:spLocks noChangeShapeType="1"/>
          </p:cNvSpPr>
          <p:nvPr/>
        </p:nvSpPr>
        <p:spPr bwMode="auto">
          <a:xfrm flipV="1">
            <a:off x="5392738" y="1978025"/>
            <a:ext cx="3175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56" name="Line 16"/>
          <p:cNvSpPr>
            <a:spLocks noChangeShapeType="1"/>
          </p:cNvSpPr>
          <p:nvPr/>
        </p:nvSpPr>
        <p:spPr bwMode="auto">
          <a:xfrm>
            <a:off x="5786438" y="1954213"/>
            <a:ext cx="400050" cy="590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57" name="Rectangle 44"/>
          <p:cNvSpPr>
            <a:spLocks noChangeArrowheads="1"/>
          </p:cNvSpPr>
          <p:nvPr/>
        </p:nvSpPr>
        <p:spPr bwMode="auto">
          <a:xfrm>
            <a:off x="4584700" y="1957388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3258" name="Text Box 45"/>
          <p:cNvSpPr txBox="1">
            <a:spLocks noChangeArrowheads="1"/>
          </p:cNvSpPr>
          <p:nvPr/>
        </p:nvSpPr>
        <p:spPr bwMode="auto">
          <a:xfrm>
            <a:off x="4040188" y="1476375"/>
            <a:ext cx="1925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/>
              <a:t>central office</a:t>
            </a:r>
          </a:p>
        </p:txBody>
      </p:sp>
      <p:grpSp>
        <p:nvGrpSpPr>
          <p:cNvPr id="53259" name="Group 137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3304" name="Freeform 28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Line 31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Line 32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Line 33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Line 34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Line 35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Line 36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11" name="Group 37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334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4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4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3344" name="Group 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47" name="Freeform 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8" name="Freeform 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45" name="Line 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6" name="Line 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2" name="Group 46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333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3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3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3336" name="Group 5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9" name="Freeform 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0" name="Freeform 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37" name="Line 5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8" name="Line 5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3" name="Group 55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332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2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2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3328" name="Group 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1" name="Freeform 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2" name="Freeform 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29" name="Line 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0" name="Line 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4" name="Group 64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331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1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1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3320" name="Group 6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23" name="Freeform 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24" name="Freeform 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21" name="Line 7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2" name="Line 7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15" name="Line 73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ISP</a:t>
              </a:r>
            </a:p>
          </p:txBody>
        </p:sp>
      </p:grpSp>
      <p:sp>
        <p:nvSpPr>
          <p:cNvPr id="53260" name="Line 14"/>
          <p:cNvSpPr>
            <a:spLocks noChangeShapeType="1"/>
          </p:cNvSpPr>
          <p:nvPr/>
        </p:nvSpPr>
        <p:spPr bwMode="auto">
          <a:xfrm flipV="1">
            <a:off x="2690813" y="2363788"/>
            <a:ext cx="193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61" name="Text Box 17"/>
          <p:cNvSpPr txBox="1">
            <a:spLocks noChangeArrowheads="1"/>
          </p:cNvSpPr>
          <p:nvPr/>
        </p:nvSpPr>
        <p:spPr bwMode="auto">
          <a:xfrm>
            <a:off x="5942013" y="1530350"/>
            <a:ext cx="10747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/>
              <a:t>telephone</a:t>
            </a:r>
          </a:p>
          <a:p>
            <a:pPr>
              <a:lnSpc>
                <a:spcPct val="85000"/>
              </a:lnSpc>
            </a:pPr>
            <a:r>
              <a:rPr lang="en-US" sz="1600"/>
              <a:t>network</a:t>
            </a:r>
          </a:p>
        </p:txBody>
      </p:sp>
      <p:grpSp>
        <p:nvGrpSpPr>
          <p:cNvPr id="53262" name="Group 108"/>
          <p:cNvGrpSpPr>
            <a:grpSpLocks/>
          </p:cNvGrpSpPr>
          <p:nvPr/>
        </p:nvGrpSpPr>
        <p:grpSpPr bwMode="auto">
          <a:xfrm>
            <a:off x="4641850" y="2074863"/>
            <a:ext cx="368300" cy="519112"/>
            <a:chOff x="1852" y="2562"/>
            <a:chExt cx="355" cy="471"/>
          </a:xfrm>
        </p:grpSpPr>
        <p:sp>
          <p:nvSpPr>
            <p:cNvPr id="53298" name="Freeform 109"/>
            <p:cNvSpPr>
              <a:spLocks/>
            </p:cNvSpPr>
            <p:nvPr/>
          </p:nvSpPr>
          <p:spPr bwMode="auto">
            <a:xfrm>
              <a:off x="1852" y="2621"/>
              <a:ext cx="318" cy="412"/>
            </a:xfrm>
            <a:custGeom>
              <a:avLst/>
              <a:gdLst>
                <a:gd name="T0" fmla="*/ 0 w 318"/>
                <a:gd name="T1" fmla="*/ 412 h 412"/>
                <a:gd name="T2" fmla="*/ 3 w 318"/>
                <a:gd name="T3" fmla="*/ 1 h 412"/>
                <a:gd name="T4" fmla="*/ 74 w 318"/>
                <a:gd name="T5" fmla="*/ 0 h 412"/>
                <a:gd name="T6" fmla="*/ 254 w 318"/>
                <a:gd name="T7" fmla="*/ 111 h 412"/>
                <a:gd name="T8" fmla="*/ 318 w 318"/>
                <a:gd name="T9" fmla="*/ 115 h 412"/>
                <a:gd name="T10" fmla="*/ 318 w 318"/>
                <a:gd name="T11" fmla="*/ 308 h 412"/>
                <a:gd name="T12" fmla="*/ 246 w 318"/>
                <a:gd name="T13" fmla="*/ 308 h 412"/>
                <a:gd name="T14" fmla="*/ 74 w 318"/>
                <a:gd name="T15" fmla="*/ 412 h 412"/>
                <a:gd name="T16" fmla="*/ 0 w 318"/>
                <a:gd name="T17" fmla="*/ 412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110"/>
            <p:cNvSpPr>
              <a:spLocks/>
            </p:cNvSpPr>
            <p:nvPr/>
          </p:nvSpPr>
          <p:spPr bwMode="auto">
            <a:xfrm>
              <a:off x="1854" y="2562"/>
              <a:ext cx="353" cy="369"/>
            </a:xfrm>
            <a:custGeom>
              <a:avLst/>
              <a:gdLst>
                <a:gd name="T0" fmla="*/ 0 w 353"/>
                <a:gd name="T1" fmla="*/ 59 h 369"/>
                <a:gd name="T2" fmla="*/ 32 w 353"/>
                <a:gd name="T3" fmla="*/ 0 h 369"/>
                <a:gd name="T4" fmla="*/ 105 w 353"/>
                <a:gd name="T5" fmla="*/ 0 h 369"/>
                <a:gd name="T6" fmla="*/ 276 w 353"/>
                <a:gd name="T7" fmla="*/ 113 h 369"/>
                <a:gd name="T8" fmla="*/ 353 w 353"/>
                <a:gd name="T9" fmla="*/ 113 h 369"/>
                <a:gd name="T10" fmla="*/ 353 w 353"/>
                <a:gd name="T11" fmla="*/ 315 h 369"/>
                <a:gd name="T12" fmla="*/ 318 w 353"/>
                <a:gd name="T13" fmla="*/ 369 h 369"/>
                <a:gd name="T14" fmla="*/ 315 w 353"/>
                <a:gd name="T15" fmla="*/ 173 h 369"/>
                <a:gd name="T16" fmla="*/ 254 w 353"/>
                <a:gd name="T17" fmla="*/ 173 h 369"/>
                <a:gd name="T18" fmla="*/ 75 w 353"/>
                <a:gd name="T19" fmla="*/ 60 h 369"/>
                <a:gd name="T20" fmla="*/ 0 w 353"/>
                <a:gd name="T21" fmla="*/ 59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Line 111"/>
            <p:cNvSpPr>
              <a:spLocks noChangeShapeType="1"/>
            </p:cNvSpPr>
            <p:nvPr/>
          </p:nvSpPr>
          <p:spPr bwMode="auto">
            <a:xfrm flipH="1">
              <a:off x="2167" y="2674"/>
              <a:ext cx="3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Line 112"/>
            <p:cNvSpPr>
              <a:spLocks noChangeShapeType="1"/>
            </p:cNvSpPr>
            <p:nvPr/>
          </p:nvSpPr>
          <p:spPr bwMode="auto">
            <a:xfrm>
              <a:off x="1880" y="283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Freeform 113"/>
            <p:cNvSpPr>
              <a:spLocks/>
            </p:cNvSpPr>
            <p:nvPr/>
          </p:nvSpPr>
          <p:spPr bwMode="auto">
            <a:xfrm>
              <a:off x="1874" y="2670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114"/>
            <p:cNvSpPr>
              <a:spLocks/>
            </p:cNvSpPr>
            <p:nvPr/>
          </p:nvSpPr>
          <p:spPr bwMode="auto">
            <a:xfrm flipV="1">
              <a:off x="1874" y="2884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3" name="Text Box 115"/>
          <p:cNvSpPr txBox="1">
            <a:spLocks noChangeArrowheads="1"/>
          </p:cNvSpPr>
          <p:nvPr/>
        </p:nvSpPr>
        <p:spPr bwMode="auto">
          <a:xfrm>
            <a:off x="4321175" y="2619375"/>
            <a:ext cx="950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/>
              <a:t>DSLAM</a:t>
            </a:r>
          </a:p>
        </p:txBody>
      </p:sp>
      <p:grpSp>
        <p:nvGrpSpPr>
          <p:cNvPr id="53264" name="Group 118"/>
          <p:cNvGrpSpPr>
            <a:grpSpLocks/>
          </p:cNvGrpSpPr>
          <p:nvPr/>
        </p:nvGrpSpPr>
        <p:grpSpPr bwMode="auto">
          <a:xfrm>
            <a:off x="3382963" y="1362075"/>
            <a:ext cx="796925" cy="658813"/>
            <a:chOff x="1671" y="1861"/>
            <a:chExt cx="502" cy="415"/>
          </a:xfrm>
        </p:grpSpPr>
        <p:sp>
          <p:nvSpPr>
            <p:cNvPr id="53296" name="Rectangle 116"/>
            <p:cNvSpPr>
              <a:spLocks noChangeArrowheads="1"/>
            </p:cNvSpPr>
            <p:nvPr/>
          </p:nvSpPr>
          <p:spPr bwMode="auto">
            <a:xfrm>
              <a:off x="1742" y="1966"/>
              <a:ext cx="360" cy="31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7" name="AutoShape 117"/>
            <p:cNvSpPr>
              <a:spLocks noChangeArrowheads="1"/>
            </p:cNvSpPr>
            <p:nvPr/>
          </p:nvSpPr>
          <p:spPr bwMode="auto">
            <a:xfrm>
              <a:off x="1671" y="1861"/>
              <a:ext cx="502" cy="129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5" name="Freeform 119"/>
          <p:cNvSpPr>
            <a:spLocks/>
          </p:cNvSpPr>
          <p:nvPr/>
        </p:nvSpPr>
        <p:spPr bwMode="auto">
          <a:xfrm>
            <a:off x="3986213" y="1951038"/>
            <a:ext cx="674687" cy="239712"/>
          </a:xfrm>
          <a:custGeom>
            <a:avLst/>
            <a:gdLst>
              <a:gd name="T0" fmla="*/ 0 w 425"/>
              <a:gd name="T1" fmla="*/ 0 h 151"/>
              <a:gd name="T2" fmla="*/ 0 w 425"/>
              <a:gd name="T3" fmla="*/ 2147483647 h 151"/>
              <a:gd name="T4" fmla="*/ 2147483647 w 425"/>
              <a:gd name="T5" fmla="*/ 2147483647 h 151"/>
              <a:gd name="T6" fmla="*/ 0 60000 65536"/>
              <a:gd name="T7" fmla="*/ 0 60000 65536"/>
              <a:gd name="T8" fmla="*/ 0 60000 65536"/>
              <a:gd name="T9" fmla="*/ 0 w 425"/>
              <a:gd name="T10" fmla="*/ 0 h 151"/>
              <a:gd name="T11" fmla="*/ 425 w 42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51">
                <a:moveTo>
                  <a:pt x="0" y="0"/>
                </a:moveTo>
                <a:lnTo>
                  <a:pt x="0" y="151"/>
                </a:lnTo>
                <a:lnTo>
                  <a:pt x="425" y="151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6" name="Line 120"/>
          <p:cNvSpPr>
            <a:spLocks noChangeShapeType="1"/>
          </p:cNvSpPr>
          <p:nvPr/>
        </p:nvSpPr>
        <p:spPr bwMode="auto">
          <a:xfrm>
            <a:off x="5014913" y="2316163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7" name="Freeform 123"/>
          <p:cNvSpPr>
            <a:spLocks/>
          </p:cNvSpPr>
          <p:nvPr/>
        </p:nvSpPr>
        <p:spPr bwMode="auto">
          <a:xfrm>
            <a:off x="5014913" y="2384425"/>
            <a:ext cx="463550" cy="1009650"/>
          </a:xfrm>
          <a:custGeom>
            <a:avLst/>
            <a:gdLst>
              <a:gd name="T0" fmla="*/ 0 w 292"/>
              <a:gd name="T1" fmla="*/ 0 h 636"/>
              <a:gd name="T2" fmla="*/ 2147483647 w 292"/>
              <a:gd name="T3" fmla="*/ 0 h 636"/>
              <a:gd name="T4" fmla="*/ 2147483647 w 292"/>
              <a:gd name="T5" fmla="*/ 2147483647 h 636"/>
              <a:gd name="T6" fmla="*/ 2147483647 w 292"/>
              <a:gd name="T7" fmla="*/ 2147483647 h 636"/>
              <a:gd name="T8" fmla="*/ 0 60000 65536"/>
              <a:gd name="T9" fmla="*/ 0 60000 65536"/>
              <a:gd name="T10" fmla="*/ 0 60000 65536"/>
              <a:gd name="T11" fmla="*/ 0 60000 65536"/>
              <a:gd name="T12" fmla="*/ 0 w 292"/>
              <a:gd name="T13" fmla="*/ 0 h 636"/>
              <a:gd name="T14" fmla="*/ 292 w 292"/>
              <a:gd name="T15" fmla="*/ 636 h 6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" h="636">
                <a:moveTo>
                  <a:pt x="0" y="0"/>
                </a:moveTo>
                <a:lnTo>
                  <a:pt x="130" y="0"/>
                </a:lnTo>
                <a:lnTo>
                  <a:pt x="130" y="636"/>
                </a:lnTo>
                <a:lnTo>
                  <a:pt x="292" y="6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777875" y="2441575"/>
            <a:ext cx="3117850" cy="1611313"/>
            <a:chOff x="490" y="1538"/>
            <a:chExt cx="1964" cy="1015"/>
          </a:xfrm>
        </p:grpSpPr>
        <p:sp>
          <p:nvSpPr>
            <p:cNvPr id="53294" name="Text Box 124"/>
            <p:cNvSpPr txBox="1">
              <a:spLocks noChangeArrowheads="1"/>
            </p:cNvSpPr>
            <p:nvPr/>
          </p:nvSpPr>
          <p:spPr bwMode="auto">
            <a:xfrm>
              <a:off x="490" y="2102"/>
              <a:ext cx="180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 i="1"/>
                <a:t>voice, data transmitted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at different frequencies over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dedicated </a:t>
              </a:r>
              <a:r>
                <a:rPr lang="en-US" sz="1600" i="1"/>
                <a:t>line to central office</a:t>
              </a:r>
            </a:p>
          </p:txBody>
        </p:sp>
        <p:sp>
          <p:nvSpPr>
            <p:cNvPr id="53295" name="Line 125"/>
            <p:cNvSpPr>
              <a:spLocks noChangeShapeType="1"/>
            </p:cNvSpPr>
            <p:nvPr/>
          </p:nvSpPr>
          <p:spPr bwMode="auto">
            <a:xfrm flipV="1">
              <a:off x="2093" y="1538"/>
              <a:ext cx="361" cy="5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384" name="Rectangle 52"/>
          <p:cNvSpPr>
            <a:spLocks noChangeArrowheads="1"/>
          </p:cNvSpPr>
          <p:nvPr/>
        </p:nvSpPr>
        <p:spPr bwMode="auto">
          <a:xfrm>
            <a:off x="0" y="3995738"/>
            <a:ext cx="911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use </a:t>
            </a: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existing</a:t>
            </a:r>
            <a:r>
              <a:rPr lang="en-US">
                <a:latin typeface="Gill Sans MT" pitchFamily="34" charset="0"/>
              </a:rPr>
              <a:t> telephone line to central office DSLAM</a:t>
            </a:r>
          </a:p>
          <a:p>
            <a:pPr marL="1143000" lvl="2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data over DSL phone line goes to Internet</a:t>
            </a:r>
          </a:p>
          <a:p>
            <a:pPr marL="1143000" lvl="2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voice over DSL phone line goes to telephone net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&lt; 2.5 Mbps upstream transmission rate (typically &lt; 1 Mbps)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&lt; 24 Mbps downstream transmission rate (typically &lt; 10 Mbps)</a:t>
            </a:r>
          </a:p>
        </p:txBody>
      </p:sp>
      <p:sp>
        <p:nvSpPr>
          <p:cNvPr id="53270" name="Rectangle 90"/>
          <p:cNvSpPr>
            <a:spLocks noChangeArrowheads="1"/>
          </p:cNvSpPr>
          <p:nvPr/>
        </p:nvSpPr>
        <p:spPr bwMode="auto">
          <a:xfrm>
            <a:off x="1238250" y="1814513"/>
            <a:ext cx="1978025" cy="139541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7"/>
          <p:cNvSpPr>
            <a:spLocks noChangeShapeType="1"/>
          </p:cNvSpPr>
          <p:nvPr/>
        </p:nvSpPr>
        <p:spPr bwMode="auto">
          <a:xfrm flipV="1">
            <a:off x="1724025" y="2365375"/>
            <a:ext cx="365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72" name="Text Box 39"/>
          <p:cNvSpPr txBox="1">
            <a:spLocks noChangeArrowheads="1"/>
          </p:cNvSpPr>
          <p:nvPr/>
        </p:nvSpPr>
        <p:spPr bwMode="auto">
          <a:xfrm>
            <a:off x="1985963" y="2471738"/>
            <a:ext cx="77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DSL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3273" name="Text Box 41"/>
          <p:cNvSpPr txBox="1">
            <a:spLocks noChangeArrowheads="1"/>
          </p:cNvSpPr>
          <p:nvPr/>
        </p:nvSpPr>
        <p:spPr bwMode="auto">
          <a:xfrm>
            <a:off x="2663825" y="2495550"/>
            <a:ext cx="706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3274" name="Group 94"/>
          <p:cNvGrpSpPr>
            <a:grpSpLocks/>
          </p:cNvGrpSpPr>
          <p:nvPr/>
        </p:nvGrpSpPr>
        <p:grpSpPr bwMode="auto">
          <a:xfrm>
            <a:off x="2079625" y="2252663"/>
            <a:ext cx="614363" cy="220662"/>
            <a:chOff x="322" y="890"/>
            <a:chExt cx="872" cy="339"/>
          </a:xfrm>
        </p:grpSpPr>
        <p:sp>
          <p:nvSpPr>
            <p:cNvPr id="53288" name="Rectangle 9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Rectangle 9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Rectangle 9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1" name="Rectangle 9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Rectangle 9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3" name="AutoShape 10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75" name="AutoShape 102"/>
          <p:cNvSpPr>
            <a:spLocks noChangeArrowheads="1"/>
          </p:cNvSpPr>
          <p:nvPr/>
        </p:nvSpPr>
        <p:spPr bwMode="auto">
          <a:xfrm>
            <a:off x="955675" y="1403350"/>
            <a:ext cx="2498725" cy="468313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Rectangle 103"/>
          <p:cNvSpPr>
            <a:spLocks noChangeArrowheads="1"/>
          </p:cNvSpPr>
          <p:nvPr/>
        </p:nvSpPr>
        <p:spPr bwMode="auto">
          <a:xfrm>
            <a:off x="2933700" y="2303463"/>
            <a:ext cx="166688" cy="1444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Freeform 104"/>
          <p:cNvSpPr>
            <a:spLocks/>
          </p:cNvSpPr>
          <p:nvPr/>
        </p:nvSpPr>
        <p:spPr bwMode="auto">
          <a:xfrm>
            <a:off x="2409825" y="1858963"/>
            <a:ext cx="604838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3278" name="Object 3"/>
          <p:cNvGraphicFramePr>
            <a:graphicFrameLocks noChangeAspect="1"/>
          </p:cNvGraphicFramePr>
          <p:nvPr/>
        </p:nvGraphicFramePr>
        <p:xfrm>
          <a:off x="2070100" y="1655763"/>
          <a:ext cx="490538" cy="369887"/>
        </p:xfrm>
        <a:graphic>
          <a:graphicData uri="http://schemas.openxmlformats.org/presentationml/2006/ole">
            <p:oleObj spid="_x0000_s53278" name="Clip" r:id="rId4" imgW="681706" imgH="480401" progId="">
              <p:embed/>
            </p:oleObj>
          </a:graphicData>
        </a:graphic>
      </p:graphicFrame>
      <p:sp>
        <p:nvSpPr>
          <p:cNvPr id="53279" name="Line 130"/>
          <p:cNvSpPr>
            <a:spLocks noChangeShapeType="1"/>
          </p:cNvSpPr>
          <p:nvPr/>
        </p:nvSpPr>
        <p:spPr bwMode="auto">
          <a:xfrm flipH="1">
            <a:off x="2697163" y="2365375"/>
            <a:ext cx="23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0" name="AutoShape 131"/>
          <p:cNvSpPr>
            <a:spLocks noChangeArrowheads="1"/>
          </p:cNvSpPr>
          <p:nvPr/>
        </p:nvSpPr>
        <p:spPr bwMode="auto">
          <a:xfrm>
            <a:off x="4445000" y="17033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3678238" y="2867025"/>
            <a:ext cx="1323975" cy="1174750"/>
            <a:chOff x="2317" y="1806"/>
            <a:chExt cx="834" cy="740"/>
          </a:xfrm>
        </p:grpSpPr>
        <p:sp>
          <p:nvSpPr>
            <p:cNvPr id="53286" name="Line 132"/>
            <p:cNvSpPr>
              <a:spLocks noChangeShapeType="1"/>
            </p:cNvSpPr>
            <p:nvPr/>
          </p:nvSpPr>
          <p:spPr bwMode="auto">
            <a:xfrm flipV="1">
              <a:off x="2671" y="1806"/>
              <a:ext cx="268" cy="43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Text Box 133"/>
            <p:cNvSpPr txBox="1">
              <a:spLocks noChangeArrowheads="1"/>
            </p:cNvSpPr>
            <p:nvPr/>
          </p:nvSpPr>
          <p:spPr bwMode="auto">
            <a:xfrm>
              <a:off x="2317" y="2226"/>
              <a:ext cx="83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 i="1"/>
                <a:t>DSL access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multiplexer</a:t>
              </a:r>
            </a:p>
          </p:txBody>
        </p:sp>
      </p:grpSp>
      <p:grpSp>
        <p:nvGrpSpPr>
          <p:cNvPr id="53282" name="Group 141"/>
          <p:cNvGrpSpPr>
            <a:grpSpLocks/>
          </p:cNvGrpSpPr>
          <p:nvPr/>
        </p:nvGrpSpPr>
        <p:grpSpPr bwMode="auto">
          <a:xfrm>
            <a:off x="1143000" y="2043113"/>
            <a:ext cx="642938" cy="644525"/>
            <a:chOff x="-44" y="1473"/>
            <a:chExt cx="981" cy="1105"/>
          </a:xfrm>
        </p:grpSpPr>
        <p:pic>
          <p:nvPicPr>
            <p:cNvPr id="53284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85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CDB826B-9169-4839-902C-11A597968D2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4274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Access net: cable network</a:t>
            </a:r>
          </a:p>
        </p:txBody>
      </p:sp>
      <p:sp>
        <p:nvSpPr>
          <p:cNvPr id="54275" name="Rectangle 60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77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4278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4279" name="Group 64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54435" name="Rectangle 6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6" name="Rectangle 6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7" name="Rectangle 6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8" name="Rectangle 6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9" name="Rectangle 6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40" name="AutoShape 7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0" name="AutoShape 72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73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Freeform 74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95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4284" name="Picture 96" descr="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85" name="Group 117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54419" name="AutoShape 11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420" name="Group 116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421" name="Rectangle 9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2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423" name="Group 10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429" name="Rectangle 10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0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1" name="Rectangle 10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2" name="Rectangle 10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3" name="Rectangle 10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4" name="AutoShape 10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424" name="Picture 11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425" name="Rectangle 112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6" name="Freeform 113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" name="Line 114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428" name="Picture 115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4286" name="Group 118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54403" name="AutoShape 119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404" name="Group 120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405" name="Rectangle 121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6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407" name="Group 12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413" name="Rectangle 12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4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5" name="Rectangle 12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6" name="Rectangle 12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7" name="Rectangle 12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8" name="AutoShape 12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408" name="Picture 13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409" name="Rectangle 131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10" name="Freeform 132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" name="Line 133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412" name="Picture 134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4287" name="Group 135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54387" name="AutoShape 13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88" name="Group 13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89" name="Rectangle 13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0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91" name="Group 14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97" name="Rectangle 14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8" name="Rectangle 14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9" name="Rectangle 14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00" name="Rectangle 14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01" name="Rectangle 14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02" name="AutoShape 14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92" name="Picture 14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93" name="Rectangle 14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4" name="Freeform 14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" name="Line 15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96" name="Picture 151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4288" name="Group 152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54371" name="AutoShape 153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72" name="Group 154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73" name="Rectangle 155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4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75" name="Group 157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81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2" name="Rectangle 159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3" name="Rectangle 160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4" name="Rectangle 161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5" name="Rectangle 162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6" name="AutoShape 16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76" name="Picture 164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77" name="Rectangle 165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8" name="Freeform 166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" name="Line 167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80" name="Picture 168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289" name="Line 169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290" name="Group 170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54355" name="AutoShape 17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56" name="Group 17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57" name="Rectangle 17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8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59" name="Group 17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65" name="Rectangle 17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6" name="Rectangle 17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7" name="Rectangle 17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8" name="Rectangle 17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9" name="Rectangle 18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70" name="AutoShape 18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60" name="Picture 18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61" name="Rectangle 18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2" name="Freeform 18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" name="Line 18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64" name="Picture 186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291" name="Text Box 204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69696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4292" name="Line 205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3" name="Line 206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Line 207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Freeform 208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Freeform 209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4298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54299" name="Freeform 216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Freeform 217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Line 218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Line 219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Freeform 220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04" name="Freeform 221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AutoShape 225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37"/>
          <p:cNvGrpSpPr>
            <a:grpSpLocks/>
          </p:cNvGrpSpPr>
          <p:nvPr/>
        </p:nvGrpSpPr>
        <p:grpSpPr bwMode="auto">
          <a:xfrm>
            <a:off x="3417888" y="3186113"/>
            <a:ext cx="2043112" cy="958850"/>
            <a:chOff x="2505" y="826"/>
            <a:chExt cx="1287" cy="604"/>
          </a:xfrm>
        </p:grpSpPr>
        <p:sp>
          <p:nvSpPr>
            <p:cNvPr id="54351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>
                <a:gd name="T0" fmla="*/ 4 w 562"/>
                <a:gd name="T1" fmla="*/ 264 h 266"/>
                <a:gd name="T2" fmla="*/ 52 w 562"/>
                <a:gd name="T3" fmla="*/ 6 h 266"/>
                <a:gd name="T4" fmla="*/ 108 w 562"/>
                <a:gd name="T5" fmla="*/ 266 h 266"/>
                <a:gd name="T6" fmla="*/ 174 w 562"/>
                <a:gd name="T7" fmla="*/ 0 h 266"/>
                <a:gd name="T8" fmla="*/ 228 w 562"/>
                <a:gd name="T9" fmla="*/ 264 h 266"/>
                <a:gd name="T10" fmla="*/ 288 w 562"/>
                <a:gd name="T11" fmla="*/ 8 h 266"/>
                <a:gd name="T12" fmla="*/ 354 w 562"/>
                <a:gd name="T13" fmla="*/ 266 h 266"/>
                <a:gd name="T14" fmla="*/ 402 w 562"/>
                <a:gd name="T15" fmla="*/ 8 h 266"/>
                <a:gd name="T16" fmla="*/ 464 w 562"/>
                <a:gd name="T17" fmla="*/ 264 h 266"/>
                <a:gd name="T18" fmla="*/ 506 w 562"/>
                <a:gd name="T19" fmla="*/ 6 h 266"/>
                <a:gd name="T20" fmla="*/ 556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>
                <a:gd name="T0" fmla="*/ 0 w 562"/>
                <a:gd name="T1" fmla="*/ 264 h 266"/>
                <a:gd name="T2" fmla="*/ 0 w 562"/>
                <a:gd name="T3" fmla="*/ 6 h 266"/>
                <a:gd name="T4" fmla="*/ 0 w 562"/>
                <a:gd name="T5" fmla="*/ 266 h 266"/>
                <a:gd name="T6" fmla="*/ 0 w 562"/>
                <a:gd name="T7" fmla="*/ 0 h 266"/>
                <a:gd name="T8" fmla="*/ 0 w 562"/>
                <a:gd name="T9" fmla="*/ 264 h 266"/>
                <a:gd name="T10" fmla="*/ 0 w 562"/>
                <a:gd name="T11" fmla="*/ 8 h 266"/>
                <a:gd name="T12" fmla="*/ 0 w 562"/>
                <a:gd name="T13" fmla="*/ 266 h 266"/>
                <a:gd name="T14" fmla="*/ 0 w 562"/>
                <a:gd name="T15" fmla="*/ 8 h 266"/>
                <a:gd name="T16" fmla="*/ 0 w 562"/>
                <a:gd name="T17" fmla="*/ 264 h 266"/>
                <a:gd name="T18" fmla="*/ 0 w 562"/>
                <a:gd name="T19" fmla="*/ 6 h 266"/>
                <a:gd name="T20" fmla="*/ 0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2708275" y="3343275"/>
            <a:ext cx="3021013" cy="2114550"/>
            <a:chOff x="2606" y="951"/>
            <a:chExt cx="1903" cy="1332"/>
          </a:xfrm>
        </p:grpSpPr>
        <p:sp>
          <p:nvSpPr>
            <p:cNvPr id="54321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/>
                <a:t>Channels</a:t>
              </a:r>
            </a:p>
          </p:txBody>
        </p:sp>
        <p:sp>
          <p:nvSpPr>
            <p:cNvPr id="54322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3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4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5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7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8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9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30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31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A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A</a:t>
              </a:r>
            </a:p>
          </p:txBody>
        </p:sp>
        <p:sp>
          <p:nvSpPr>
            <p:cNvPr id="54332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A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A</a:t>
              </a:r>
            </a:p>
          </p:txBody>
        </p:sp>
        <p:sp>
          <p:nvSpPr>
            <p:cNvPr id="54333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C</a:t>
              </a:r>
            </a:p>
            <a:p>
              <a:pPr algn="ctr" eaLnBrk="1" hangingPunct="1"/>
              <a:r>
                <a:rPr lang="en-US" sz="1000"/>
                <a:t>O</a:t>
              </a:r>
            </a:p>
            <a:p>
              <a:pPr algn="ctr" eaLnBrk="1" hangingPunct="1"/>
              <a:r>
                <a:rPr lang="en-US" sz="1000"/>
                <a:t>N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R</a:t>
              </a:r>
            </a:p>
            <a:p>
              <a:pPr algn="ctr" eaLnBrk="1" hangingPunct="1"/>
              <a:r>
                <a:rPr lang="en-US" sz="1000"/>
                <a:t>O</a:t>
              </a:r>
            </a:p>
            <a:p>
              <a:pPr algn="ctr" eaLnBrk="1" hangingPunct="1"/>
              <a:r>
                <a:rPr lang="en-US" sz="1000"/>
                <a:t>L</a:t>
              </a:r>
            </a:p>
          </p:txBody>
        </p:sp>
        <p:sp>
          <p:nvSpPr>
            <p:cNvPr id="54334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5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6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7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1</a:t>
              </a:r>
            </a:p>
          </p:txBody>
        </p:sp>
        <p:sp>
          <p:nvSpPr>
            <p:cNvPr id="54342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2</a:t>
              </a:r>
            </a:p>
          </p:txBody>
        </p:sp>
        <p:sp>
          <p:nvSpPr>
            <p:cNvPr id="54343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3</a:t>
              </a:r>
            </a:p>
          </p:txBody>
        </p:sp>
        <p:sp>
          <p:nvSpPr>
            <p:cNvPr id="54344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4</a:t>
              </a:r>
            </a:p>
          </p:txBody>
        </p:sp>
        <p:sp>
          <p:nvSpPr>
            <p:cNvPr id="54345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5</a:t>
              </a:r>
            </a:p>
          </p:txBody>
        </p:sp>
        <p:sp>
          <p:nvSpPr>
            <p:cNvPr id="54346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6</a:t>
              </a:r>
            </a:p>
          </p:txBody>
        </p:sp>
        <p:sp>
          <p:nvSpPr>
            <p:cNvPr id="54347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7</a:t>
              </a:r>
            </a:p>
          </p:txBody>
        </p:sp>
        <p:sp>
          <p:nvSpPr>
            <p:cNvPr id="54348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8</a:t>
              </a:r>
            </a:p>
          </p:txBody>
        </p:sp>
        <p:sp>
          <p:nvSpPr>
            <p:cNvPr id="54349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9</a:t>
              </a:r>
            </a:p>
          </p:txBody>
        </p:sp>
        <p:sp>
          <p:nvSpPr>
            <p:cNvPr id="54350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>
                <a:gd name="T0" fmla="*/ 375 w 375"/>
                <a:gd name="T1" fmla="*/ 0 h 969"/>
                <a:gd name="T2" fmla="*/ 0 w 375"/>
                <a:gd name="T3" fmla="*/ 485 h 969"/>
                <a:gd name="T4" fmla="*/ 375 w 375"/>
                <a:gd name="T5" fmla="*/ 969 h 969"/>
                <a:gd name="T6" fmla="*/ 375 w 375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969"/>
                <a:gd name="T14" fmla="*/ 375 w 375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 flipV="1">
            <a:off x="1039813" y="2238375"/>
            <a:ext cx="1666875" cy="2062163"/>
            <a:chOff x="1511" y="1371"/>
            <a:chExt cx="1050" cy="1299"/>
          </a:xfrm>
        </p:grpSpPr>
        <p:grpSp>
          <p:nvGrpSpPr>
            <p:cNvPr id="54315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54317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>
                  <a:gd name="T0" fmla="*/ 18 w 896"/>
                  <a:gd name="T1" fmla="*/ 0 h 198"/>
                  <a:gd name="T2" fmla="*/ 0 w 896"/>
                  <a:gd name="T3" fmla="*/ 96 h 198"/>
                  <a:gd name="T4" fmla="*/ 18 w 896"/>
                  <a:gd name="T5" fmla="*/ 198 h 198"/>
                  <a:gd name="T6" fmla="*/ 774 w 896"/>
                  <a:gd name="T7" fmla="*/ 198 h 198"/>
                  <a:gd name="T8" fmla="*/ 750 w 896"/>
                  <a:gd name="T9" fmla="*/ 90 h 198"/>
                  <a:gd name="T10" fmla="*/ 774 w 896"/>
                  <a:gd name="T11" fmla="*/ 0 h 198"/>
                  <a:gd name="T12" fmla="*/ 18 w 896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6"/>
                  <a:gd name="T22" fmla="*/ 0 h 198"/>
                  <a:gd name="T23" fmla="*/ 896 w 896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4319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4320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16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>
                <a:gd name="T0" fmla="*/ 1015 w 1015"/>
                <a:gd name="T1" fmla="*/ 1107 h 1107"/>
                <a:gd name="T2" fmla="*/ 0 w 1015"/>
                <a:gd name="T3" fmla="*/ 0 h 1107"/>
                <a:gd name="T4" fmla="*/ 905 w 1015"/>
                <a:gd name="T5" fmla="*/ 0 h 1107"/>
                <a:gd name="T6" fmla="*/ 1015 w 1015"/>
                <a:gd name="T7" fmla="*/ 1107 h 1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5"/>
                <a:gd name="T13" fmla="*/ 0 h 1107"/>
                <a:gd name="T14" fmla="*/ 1015 w 1015"/>
                <a:gd name="T15" fmla="*/ 1107 h 1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226628" name="Text Box 324"/>
          <p:cNvSpPr txBox="1">
            <a:spLocks noChangeArrowheads="1"/>
          </p:cNvSpPr>
          <p:nvPr/>
        </p:nvSpPr>
        <p:spPr bwMode="auto">
          <a:xfrm>
            <a:off x="787400" y="5545138"/>
            <a:ext cx="74755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frequency division multiplexing:</a:t>
            </a:r>
            <a:r>
              <a:rPr lang="en-US">
                <a:latin typeface="Gill Sans MT" pitchFamily="34" charset="0"/>
              </a:rPr>
              <a:t> different channels transmitted</a:t>
            </a:r>
          </a:p>
          <a:p>
            <a:pPr>
              <a:lnSpc>
                <a:spcPct val="85000"/>
              </a:lnSpc>
            </a:pPr>
            <a:r>
              <a:rPr lang="en-US">
                <a:latin typeface="Gill Sans MT" pitchFamily="34" charset="0"/>
              </a:rPr>
              <a:t>in different frequency bands</a:t>
            </a:r>
          </a:p>
        </p:txBody>
      </p:sp>
      <p:pic>
        <p:nvPicPr>
          <p:cNvPr id="54310" name="Picture 325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8" y="868363"/>
            <a:ext cx="5027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311" name="Group 326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54313" name="Picture 327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14" name="Freeform 32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43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50CB863-002B-4662-9562-DB1665AD17A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6400" y="2290763"/>
            <a:ext cx="3092450" cy="1417637"/>
            <a:chOff x="256" y="1443"/>
            <a:chExt cx="1948" cy="893"/>
          </a:xfrm>
        </p:grpSpPr>
        <p:sp>
          <p:nvSpPr>
            <p:cNvPr id="55474" name="Text Box 6"/>
            <p:cNvSpPr txBox="1">
              <a:spLocks noChangeArrowheads="1"/>
            </p:cNvSpPr>
            <p:nvPr/>
          </p:nvSpPr>
          <p:spPr bwMode="auto">
            <a:xfrm>
              <a:off x="256" y="1885"/>
              <a:ext cx="1948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 i="1"/>
                <a:t>data, TV transmitted at different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frequencies over </a:t>
              </a:r>
              <a:r>
                <a:rPr lang="en-US" sz="1600" i="1">
                  <a:solidFill>
                    <a:srgbClr val="CC0000"/>
                  </a:solidFill>
                </a:rPr>
                <a:t>shared </a:t>
              </a:r>
              <a:r>
                <a:rPr lang="en-US" sz="1600" i="1"/>
                <a:t>cable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distribution network</a:t>
              </a:r>
            </a:p>
          </p:txBody>
        </p:sp>
        <p:sp>
          <p:nvSpPr>
            <p:cNvPr id="55475" name="Line 7"/>
            <p:cNvSpPr>
              <a:spLocks noChangeShapeType="1"/>
            </p:cNvSpPr>
            <p:nvPr/>
          </p:nvSpPr>
          <p:spPr bwMode="auto">
            <a:xfrm flipV="1">
              <a:off x="1452" y="1443"/>
              <a:ext cx="282" cy="47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301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5302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5303" name="Group 13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55468" name="Rectangle 14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69" name="Rectangle 15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0" name="Rectangle 16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1" name="Rectangle 17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2" name="Rectangle 18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3" name="AutoShape 19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4" name="AutoShape 21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22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Freeform 23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24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5308" name="Picture 25" descr="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309" name="Group 26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55452" name="AutoShape 27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453" name="Group 28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54" name="Rectangle 2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55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56" name="Group 31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62" name="Rectangle 32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3" name="Rectangle 33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4" name="Rectangle 34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5" name="Rectangle 35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6" name="Rectangle 36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7" name="AutoShape 37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57" name="Picture 38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458" name="Rectangle 39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59" name="Freeform 40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0" name="Line 41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61" name="Picture 42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5310" name="Group 43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55436" name="AutoShape 44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437" name="Group 45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38" name="Rectangle 46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39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40" name="Group 48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46" name="Rectangle 49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47" name="Rectangle 50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48" name="Rectangle 51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49" name="Rectangle 52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50" name="Rectangle 53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51" name="AutoShape 5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41" name="Picture 5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442" name="Rectangle 56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43" name="Freeform 57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4" name="Line 58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45" name="Picture 59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5311" name="Group 60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55420" name="AutoShape 6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421" name="Group 6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22" name="Rectangle 6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23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24" name="Group 6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30" name="Rectangle 6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1" name="Rectangle 6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2" name="Rectangle 6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3" name="Rectangle 6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4" name="Rectangle 7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35" name="AutoShape 7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25" name="Picture 7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426" name="Rectangle 7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27" name="Freeform 7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8" name="Line 7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29" name="Picture 76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5312" name="Group 77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55404" name="AutoShape 78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405" name="Group 79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06" name="Rectangle 80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7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408" name="Group 82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14" name="Rectangle 83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5" name="Rectangle 84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6" name="Rectangle 85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7" name="Rectangle 86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8" name="Rectangle 87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19" name="AutoShape 8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409" name="Picture 89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410" name="Rectangle 90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11" name="Freeform 91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2" name="Line 92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413" name="Picture 93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5313" name="Line 94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5314" name="Group 95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55388" name="AutoShape 9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389" name="Group 9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390" name="Rectangle 9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91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5392" name="Group 10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398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99" name="Rectangle 10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00" name="Rectangle 10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01" name="Rectangle 10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02" name="Rectangle 10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03" name="AutoShape 1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5393" name="Picture 10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394" name="Rectangle 10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95" name="Freeform 10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6" name="Line 11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5397" name="Picture 111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5315" name="Text Box 112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69696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5316" name="Line 113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Line 114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8" name="Line 115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9" name="Freeform 116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Freeform 117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1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5322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55323" name="Freeform 120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Freeform 121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Line 122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Line 123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27" name="Freeform 124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28" name="Freeform 125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29" name="Text Box 126"/>
          <p:cNvSpPr txBox="1">
            <a:spLocks noChangeArrowheads="1"/>
          </p:cNvSpPr>
          <p:nvPr/>
        </p:nvSpPr>
        <p:spPr bwMode="auto">
          <a:xfrm>
            <a:off x="5711825" y="2449513"/>
            <a:ext cx="950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/>
              <a:t>CMTS</a:t>
            </a:r>
          </a:p>
        </p:txBody>
      </p:sp>
      <p:sp>
        <p:nvSpPr>
          <p:cNvPr id="55330" name="AutoShape 127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31" name="Group 128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534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4" name="Line 130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5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53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538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8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8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84" name="Line 14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53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537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7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7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7" name="Line 15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53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536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7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68" name="Line 16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53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53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535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6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6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6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1" name="Line 17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54" name="Line 172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ISP</a:t>
              </a:r>
            </a:p>
          </p:txBody>
        </p:sp>
      </p:grpSp>
      <p:sp>
        <p:nvSpPr>
          <p:cNvPr id="55332" name="Freeform 174"/>
          <p:cNvSpPr>
            <a:spLocks/>
          </p:cNvSpPr>
          <p:nvPr/>
        </p:nvSpPr>
        <p:spPr bwMode="auto">
          <a:xfrm>
            <a:off x="6251575" y="2193925"/>
            <a:ext cx="206375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175"/>
          <p:cNvGrpSpPr>
            <a:grpSpLocks/>
          </p:cNvGrpSpPr>
          <p:nvPr/>
        </p:nvGrpSpPr>
        <p:grpSpPr bwMode="auto">
          <a:xfrm>
            <a:off x="6210300" y="2355850"/>
            <a:ext cx="2517775" cy="508000"/>
            <a:chOff x="3912" y="1484"/>
            <a:chExt cx="1586" cy="320"/>
          </a:xfrm>
        </p:grpSpPr>
        <p:sp>
          <p:nvSpPr>
            <p:cNvPr id="55341" name="Line 176"/>
            <p:cNvSpPr>
              <a:spLocks noChangeShapeType="1"/>
            </p:cNvSpPr>
            <p:nvPr/>
          </p:nvSpPr>
          <p:spPr bwMode="auto">
            <a:xfrm flipH="1" flipV="1">
              <a:off x="3912" y="1497"/>
              <a:ext cx="711" cy="9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Text Box 177"/>
            <p:cNvSpPr txBox="1">
              <a:spLocks noChangeArrowheads="1"/>
            </p:cNvSpPr>
            <p:nvPr/>
          </p:nvSpPr>
          <p:spPr bwMode="auto">
            <a:xfrm>
              <a:off x="4307" y="1484"/>
              <a:ext cx="1191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 i="1"/>
                <a:t>cable modem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termination system</a:t>
              </a:r>
            </a:p>
          </p:txBody>
        </p:sp>
      </p:grpSp>
      <p:sp>
        <p:nvSpPr>
          <p:cNvPr id="55334" name="Rectangle 3"/>
          <p:cNvSpPr>
            <a:spLocks noChangeArrowheads="1"/>
          </p:cNvSpPr>
          <p:nvPr/>
        </p:nvSpPr>
        <p:spPr bwMode="auto">
          <a:xfrm>
            <a:off x="373063" y="4246563"/>
            <a:ext cx="840105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HFC: hybrid fiber coax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asymmetric: up to 30Mbps downstream transmission rate, 2 Mbps upstream transmission rate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network </a:t>
            </a:r>
            <a:r>
              <a:rPr lang="en-US">
                <a:latin typeface="Gill Sans MT" pitchFamily="34" charset="0"/>
              </a:rPr>
              <a:t>of cable, fiber attaches homes to ISP router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homes </a:t>
            </a: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share access network</a:t>
            </a:r>
            <a:r>
              <a:rPr lang="en-US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>
                <a:latin typeface="Gill Sans MT" pitchFamily="34" charset="0"/>
              </a:rPr>
              <a:t>to cable headend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unlike DSL, which has dedicated access to central office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None/>
            </a:pPr>
            <a:endParaRPr lang="en-US" sz="2000">
              <a:latin typeface="Gill Sans MT" pitchFamily="34" charset="0"/>
            </a:endParaRPr>
          </a:p>
        </p:txBody>
      </p:sp>
      <p:sp>
        <p:nvSpPr>
          <p:cNvPr id="55335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Access net: cable network</a:t>
            </a:r>
          </a:p>
        </p:txBody>
      </p:sp>
      <p:pic>
        <p:nvPicPr>
          <p:cNvPr id="55336" name="Picture 180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8" y="868363"/>
            <a:ext cx="5027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337" name="Group 181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55339" name="Picture 182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40" name="Freeform 18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5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66F85185-204B-49A0-8FBD-2844531743AB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63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Access net: home network</a:t>
            </a:r>
          </a:p>
        </p:txBody>
      </p:sp>
      <p:pic>
        <p:nvPicPr>
          <p:cNvPr id="56323" name="Picture 8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8" y="868363"/>
            <a:ext cx="5027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AutoShape 99"/>
          <p:cNvSpPr>
            <a:spLocks noChangeArrowheads="1"/>
          </p:cNvSpPr>
          <p:nvPr/>
        </p:nvSpPr>
        <p:spPr bwMode="auto">
          <a:xfrm>
            <a:off x="754063" y="1158875"/>
            <a:ext cx="5649912" cy="76835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5905500" y="3178175"/>
            <a:ext cx="2897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to/from headend or central office</a:t>
            </a:r>
          </a:p>
        </p:txBody>
      </p:sp>
      <p:sp>
        <p:nvSpPr>
          <p:cNvPr id="56326" name="Rectangle 87"/>
          <p:cNvSpPr>
            <a:spLocks noChangeArrowheads="1"/>
          </p:cNvSpPr>
          <p:nvPr/>
        </p:nvSpPr>
        <p:spPr bwMode="auto">
          <a:xfrm>
            <a:off x="1189038" y="1912938"/>
            <a:ext cx="4781550" cy="26622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7" name="Group 105"/>
          <p:cNvGrpSpPr>
            <a:grpSpLocks/>
          </p:cNvGrpSpPr>
          <p:nvPr/>
        </p:nvGrpSpPr>
        <p:grpSpPr bwMode="auto">
          <a:xfrm>
            <a:off x="4287838" y="3252788"/>
            <a:ext cx="3000375" cy="361950"/>
            <a:chOff x="2434" y="2109"/>
            <a:chExt cx="1890" cy="228"/>
          </a:xfrm>
        </p:grpSpPr>
        <p:grpSp>
          <p:nvGrpSpPr>
            <p:cNvPr id="56394" name="Group 91"/>
            <p:cNvGrpSpPr>
              <a:grpSpLocks/>
            </p:cNvGrpSpPr>
            <p:nvPr/>
          </p:nvGrpSpPr>
          <p:grpSpPr bwMode="auto">
            <a:xfrm>
              <a:off x="2722" y="2109"/>
              <a:ext cx="642" cy="228"/>
              <a:chOff x="322" y="890"/>
              <a:chExt cx="872" cy="339"/>
            </a:xfrm>
          </p:grpSpPr>
          <p:sp>
            <p:nvSpPr>
              <p:cNvPr id="56397" name="Rectangle 92"/>
              <p:cNvSpPr>
                <a:spLocks noChangeArrowheads="1"/>
              </p:cNvSpPr>
              <p:nvPr/>
            </p:nvSpPr>
            <p:spPr bwMode="auto">
              <a:xfrm>
                <a:off x="323" y="1004"/>
                <a:ext cx="871" cy="22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8" name="Rectangle 93"/>
              <p:cNvSpPr>
                <a:spLocks noChangeArrowheads="1"/>
              </p:cNvSpPr>
              <p:nvPr/>
            </p:nvSpPr>
            <p:spPr bwMode="auto">
              <a:xfrm>
                <a:off x="393" y="1073"/>
                <a:ext cx="57" cy="5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9" name="Rectangle 94"/>
              <p:cNvSpPr>
                <a:spLocks noChangeArrowheads="1"/>
              </p:cNvSpPr>
              <p:nvPr/>
            </p:nvSpPr>
            <p:spPr bwMode="auto">
              <a:xfrm>
                <a:off x="467" y="1073"/>
                <a:ext cx="56" cy="5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0" name="Rectangle 95"/>
              <p:cNvSpPr>
                <a:spLocks noChangeArrowheads="1"/>
              </p:cNvSpPr>
              <p:nvPr/>
            </p:nvSpPr>
            <p:spPr bwMode="auto">
              <a:xfrm>
                <a:off x="541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1" name="Rectangle 96"/>
              <p:cNvSpPr>
                <a:spLocks noChangeArrowheads="1"/>
              </p:cNvSpPr>
              <p:nvPr/>
            </p:nvSpPr>
            <p:spPr bwMode="auto">
              <a:xfrm>
                <a:off x="615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2" name="AutoShape 97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395" name="Line 102"/>
            <p:cNvSpPr>
              <a:spLocks noChangeShapeType="1"/>
            </p:cNvSpPr>
            <p:nvPr/>
          </p:nvSpPr>
          <p:spPr bwMode="auto">
            <a:xfrm flipH="1">
              <a:off x="3361" y="2258"/>
              <a:ext cx="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6" name="Line 104"/>
            <p:cNvSpPr>
              <a:spLocks noChangeShapeType="1"/>
            </p:cNvSpPr>
            <p:nvPr/>
          </p:nvSpPr>
          <p:spPr bwMode="auto">
            <a:xfrm flipH="1">
              <a:off x="2434" y="226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8" name="Group 107"/>
          <p:cNvGrpSpPr>
            <a:grpSpLocks/>
          </p:cNvGrpSpPr>
          <p:nvPr/>
        </p:nvGrpSpPr>
        <p:grpSpPr bwMode="auto">
          <a:xfrm>
            <a:off x="3273425" y="3227388"/>
            <a:ext cx="1065213" cy="455612"/>
            <a:chOff x="2356" y="1300"/>
            <a:chExt cx="555" cy="194"/>
          </a:xfrm>
        </p:grpSpPr>
        <p:sp>
          <p:nvSpPr>
            <p:cNvPr id="563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63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63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6389" name="Group 11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6392" name="Freeform 11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3" name="Freeform 11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90" name="Line 11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1" name="Line 11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9" name="Line 116"/>
          <p:cNvSpPr>
            <a:spLocks noChangeShapeType="1"/>
          </p:cNvSpPr>
          <p:nvPr/>
        </p:nvSpPr>
        <p:spPr bwMode="auto">
          <a:xfrm flipH="1">
            <a:off x="2435225" y="346392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6330" name="Group 119"/>
          <p:cNvGrpSpPr>
            <a:grpSpLocks/>
          </p:cNvGrpSpPr>
          <p:nvPr/>
        </p:nvGrpSpPr>
        <p:grpSpPr bwMode="auto">
          <a:xfrm>
            <a:off x="1814513" y="2884488"/>
            <a:ext cx="1068387" cy="820737"/>
            <a:chOff x="2967" y="478"/>
            <a:chExt cx="788" cy="625"/>
          </a:xfrm>
        </p:grpSpPr>
        <p:pic>
          <p:nvPicPr>
            <p:cNvPr id="56384" name="Picture 120" descr="access_point_stylized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85" name="Picture 121" descr="antenna_radiation_styliz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31" name="Line 122"/>
          <p:cNvSpPr>
            <a:spLocks noChangeShapeType="1"/>
          </p:cNvSpPr>
          <p:nvPr/>
        </p:nvSpPr>
        <p:spPr bwMode="auto">
          <a:xfrm flipH="1" flipV="1">
            <a:off x="3756025" y="27670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5326063" y="3703638"/>
            <a:ext cx="2527300" cy="1265237"/>
            <a:chOff x="3355" y="2333"/>
            <a:chExt cx="1592" cy="797"/>
          </a:xfrm>
        </p:grpSpPr>
        <p:sp>
          <p:nvSpPr>
            <p:cNvPr id="56382" name="Text Box 39"/>
            <p:cNvSpPr txBox="1">
              <a:spLocks noChangeArrowheads="1"/>
            </p:cNvSpPr>
            <p:nvPr/>
          </p:nvSpPr>
          <p:spPr bwMode="auto">
            <a:xfrm>
              <a:off x="3355" y="2934"/>
              <a:ext cx="159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/>
                <a:t>cable or DSL modem</a:t>
              </a:r>
            </a:p>
          </p:txBody>
        </p:sp>
        <p:sp>
          <p:nvSpPr>
            <p:cNvPr id="56383" name="Line 129"/>
            <p:cNvSpPr>
              <a:spLocks noChangeShapeType="1"/>
            </p:cNvSpPr>
            <p:nvPr/>
          </p:nvSpPr>
          <p:spPr bwMode="auto">
            <a:xfrm>
              <a:off x="3449" y="2333"/>
              <a:ext cx="0" cy="59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4060825" y="3695700"/>
            <a:ext cx="2593975" cy="1778000"/>
            <a:chOff x="2558" y="2328"/>
            <a:chExt cx="1634" cy="1120"/>
          </a:xfrm>
        </p:grpSpPr>
        <p:sp>
          <p:nvSpPr>
            <p:cNvPr id="56380" name="Text Box 39"/>
            <p:cNvSpPr txBox="1">
              <a:spLocks noChangeArrowheads="1"/>
            </p:cNvSpPr>
            <p:nvPr/>
          </p:nvSpPr>
          <p:spPr bwMode="auto">
            <a:xfrm>
              <a:off x="2558" y="3252"/>
              <a:ext cx="163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/>
                <a:t>router, firewall, NAT</a:t>
              </a:r>
            </a:p>
          </p:txBody>
        </p:sp>
        <p:sp>
          <p:nvSpPr>
            <p:cNvPr id="56381" name="Line 133"/>
            <p:cNvSpPr>
              <a:spLocks noChangeShapeType="1"/>
            </p:cNvSpPr>
            <p:nvPr/>
          </p:nvSpPr>
          <p:spPr bwMode="auto">
            <a:xfrm>
              <a:off x="2645" y="2328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3605213" y="4576763"/>
            <a:ext cx="2927350" cy="1392237"/>
            <a:chOff x="2062" y="2532"/>
            <a:chExt cx="1844" cy="1210"/>
          </a:xfrm>
        </p:grpSpPr>
        <p:sp>
          <p:nvSpPr>
            <p:cNvPr id="56378" name="Line 134"/>
            <p:cNvSpPr>
              <a:spLocks noChangeShapeType="1"/>
            </p:cNvSpPr>
            <p:nvPr/>
          </p:nvSpPr>
          <p:spPr bwMode="auto">
            <a:xfrm>
              <a:off x="2064" y="2532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Text Box 39"/>
            <p:cNvSpPr txBox="1">
              <a:spLocks noChangeArrowheads="1"/>
            </p:cNvSpPr>
            <p:nvPr/>
          </p:nvSpPr>
          <p:spPr bwMode="auto">
            <a:xfrm>
              <a:off x="2062" y="3471"/>
              <a:ext cx="184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/>
                <a:t>wired Ethernet (100 Mbps)</a:t>
              </a:r>
            </a:p>
          </p:txBody>
        </p:sp>
      </p:grpSp>
      <p:grpSp>
        <p:nvGrpSpPr>
          <p:cNvPr id="10" name="Group 140"/>
          <p:cNvGrpSpPr>
            <a:grpSpLocks/>
          </p:cNvGrpSpPr>
          <p:nvPr/>
        </p:nvGrpSpPr>
        <p:grpSpPr bwMode="auto">
          <a:xfrm>
            <a:off x="423863" y="3725863"/>
            <a:ext cx="1966912" cy="2043112"/>
            <a:chOff x="267" y="2347"/>
            <a:chExt cx="1239" cy="1287"/>
          </a:xfrm>
        </p:grpSpPr>
        <p:sp>
          <p:nvSpPr>
            <p:cNvPr id="56376" name="Line 136"/>
            <p:cNvSpPr>
              <a:spLocks noChangeShapeType="1"/>
            </p:cNvSpPr>
            <p:nvPr/>
          </p:nvSpPr>
          <p:spPr bwMode="auto">
            <a:xfrm>
              <a:off x="1360" y="2347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Text Box 39"/>
            <p:cNvSpPr txBox="1">
              <a:spLocks noChangeArrowheads="1"/>
            </p:cNvSpPr>
            <p:nvPr/>
          </p:nvSpPr>
          <p:spPr bwMode="auto">
            <a:xfrm>
              <a:off x="267" y="3300"/>
              <a:ext cx="123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/>
                <a:t>wireless access </a:t>
              </a:r>
            </a:p>
            <a:p>
              <a:pPr algn="r">
                <a:lnSpc>
                  <a:spcPct val="80000"/>
                </a:lnSpc>
              </a:pPr>
              <a:r>
                <a:rPr lang="en-US" sz="1800"/>
                <a:t>point (54 Mbps)</a:t>
              </a:r>
            </a:p>
          </p:txBody>
        </p:sp>
      </p:grpSp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1038225" y="1303338"/>
            <a:ext cx="1103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/>
              <a:t>wireless</a:t>
            </a:r>
          </a:p>
          <a:p>
            <a:pPr algn="r"/>
            <a:r>
              <a:rPr lang="en-US" sz="2000"/>
              <a:t>devices</a:t>
            </a:r>
          </a:p>
        </p:txBody>
      </p:sp>
      <p:grpSp>
        <p:nvGrpSpPr>
          <p:cNvPr id="56337" name="Group 143"/>
          <p:cNvGrpSpPr>
            <a:grpSpLocks/>
          </p:cNvGrpSpPr>
          <p:nvPr/>
        </p:nvGrpSpPr>
        <p:grpSpPr bwMode="auto">
          <a:xfrm>
            <a:off x="1384300" y="1954213"/>
            <a:ext cx="733425" cy="758825"/>
            <a:chOff x="2751" y="1851"/>
            <a:chExt cx="462" cy="478"/>
          </a:xfrm>
        </p:grpSpPr>
        <p:pic>
          <p:nvPicPr>
            <p:cNvPr id="56374" name="Picture 144" descr="iphone_stylized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75" name="Picture 145" descr="antenna_radiation_styliz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38" name="Line 146"/>
          <p:cNvSpPr>
            <a:spLocks noChangeShapeType="1"/>
          </p:cNvSpPr>
          <p:nvPr/>
        </p:nvSpPr>
        <p:spPr bwMode="auto">
          <a:xfrm>
            <a:off x="3679825" y="3679825"/>
            <a:ext cx="127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1" name="Oval 147"/>
          <p:cNvSpPr>
            <a:spLocks noChangeArrowheads="1"/>
          </p:cNvSpPr>
          <p:nvPr/>
        </p:nvSpPr>
        <p:spPr bwMode="auto">
          <a:xfrm>
            <a:off x="1281113" y="2801938"/>
            <a:ext cx="3359150" cy="1050925"/>
          </a:xfrm>
          <a:prstGeom prst="ellips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136525" y="3532188"/>
            <a:ext cx="1630363" cy="717550"/>
            <a:chOff x="86" y="2225"/>
            <a:chExt cx="1027" cy="452"/>
          </a:xfrm>
        </p:grpSpPr>
        <p:sp>
          <p:nvSpPr>
            <p:cNvPr id="56372" name="Text Box 148"/>
            <p:cNvSpPr txBox="1">
              <a:spLocks noChangeArrowheads="1"/>
            </p:cNvSpPr>
            <p:nvPr/>
          </p:nvSpPr>
          <p:spPr bwMode="auto">
            <a:xfrm>
              <a:off x="86" y="2357"/>
              <a:ext cx="10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/>
                <a:t>often combined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/>
                <a:t>in single box</a:t>
              </a:r>
            </a:p>
          </p:txBody>
        </p:sp>
        <p:sp>
          <p:nvSpPr>
            <p:cNvPr id="56373" name="Line 149"/>
            <p:cNvSpPr>
              <a:spLocks noChangeShapeType="1"/>
            </p:cNvSpPr>
            <p:nvPr/>
          </p:nvSpPr>
          <p:spPr bwMode="auto">
            <a:xfrm flipV="1">
              <a:off x="590" y="2225"/>
              <a:ext cx="238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41" name="Group 151"/>
          <p:cNvGrpSpPr>
            <a:grpSpLocks/>
          </p:cNvGrpSpPr>
          <p:nvPr/>
        </p:nvGrpSpPr>
        <p:grpSpPr bwMode="auto">
          <a:xfrm>
            <a:off x="2379663" y="1566863"/>
            <a:ext cx="954087" cy="1027112"/>
            <a:chOff x="877" y="1008"/>
            <a:chExt cx="2747" cy="2591"/>
          </a:xfrm>
        </p:grpSpPr>
        <p:pic>
          <p:nvPicPr>
            <p:cNvPr id="56349" name="Picture 152" descr="antenna_styliz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0" name="Picture 153" descr="laptop_keyboar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51" name="Freeform 154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352" name="Picture 155" descr="scree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53" name="Freeform 156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Freeform 157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Freeform 158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Freeform 159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Freeform 160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Freeform 161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59" name="Group 162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6366" name="Freeform 16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7" name="Freeform 16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8" name="Freeform 16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9" name="Freeform 16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0" name="Freeform 16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1" name="Freeform 16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60" name="Freeform 169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Freeform 170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Freeform 171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Freeform 172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Freeform 173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Freeform 174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42" name="Group 175"/>
          <p:cNvGrpSpPr>
            <a:grpSpLocks/>
          </p:cNvGrpSpPr>
          <p:nvPr/>
        </p:nvGrpSpPr>
        <p:grpSpPr bwMode="auto">
          <a:xfrm>
            <a:off x="3149600" y="2032000"/>
            <a:ext cx="1123950" cy="862013"/>
            <a:chOff x="-44" y="1473"/>
            <a:chExt cx="981" cy="1105"/>
          </a:xfrm>
        </p:grpSpPr>
        <p:pic>
          <p:nvPicPr>
            <p:cNvPr id="56347" name="Picture 176" descr="desktop_computer_stylized_mediu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8" name="Freeform 17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43" name="Group 178"/>
          <p:cNvGrpSpPr>
            <a:grpSpLocks/>
          </p:cNvGrpSpPr>
          <p:nvPr/>
        </p:nvGrpSpPr>
        <p:grpSpPr bwMode="auto">
          <a:xfrm>
            <a:off x="3090863" y="3838575"/>
            <a:ext cx="849312" cy="712788"/>
            <a:chOff x="-44" y="1473"/>
            <a:chExt cx="981" cy="1105"/>
          </a:xfrm>
        </p:grpSpPr>
        <p:pic>
          <p:nvPicPr>
            <p:cNvPr id="56345" name="Picture 179" descr="desktop_computer_stylized_mediu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6" name="Freeform 1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63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4E8C984-A778-40D7-BE25-41610462254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406" grpId="0"/>
      <p:bldP spid="114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8370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8"/>
            <a:ext cx="8321675" cy="76517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Enterprise access networks (Ethernet)</a:t>
            </a:r>
          </a:p>
        </p:txBody>
      </p:sp>
      <p:sp>
        <p:nvSpPr>
          <p:cNvPr id="58371" name="Content Placeholder 52"/>
          <p:cNvSpPr>
            <a:spLocks noGrp="1"/>
          </p:cNvSpPr>
          <p:nvPr>
            <p:ph idx="4294967295"/>
          </p:nvPr>
        </p:nvSpPr>
        <p:spPr>
          <a:xfrm>
            <a:off x="455613" y="4783138"/>
            <a:ext cx="8043862" cy="1414462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typically used in companies, universities, etc</a:t>
            </a:r>
          </a:p>
          <a:p>
            <a:pPr marL="342900" lvl="1" indent="-342900" eaLnBrk="1" hangingPunct="1">
              <a:buSzPct val="65000"/>
              <a:buFont typeface="Wingdings" pitchFamily="2" charset="2"/>
              <a:buChar char="v"/>
            </a:pPr>
            <a:r>
              <a:rPr lang="en-US" smtClean="0"/>
              <a:t>10 Mbps, 100Mbps, 1Gbps, 10Gbps transmission rates</a:t>
            </a:r>
          </a:p>
          <a:p>
            <a:pPr marL="342900" lvl="1" indent="-342900" eaLnBrk="1" hangingPunct="1">
              <a:buSzPct val="65000"/>
              <a:buFont typeface="Wingdings" pitchFamily="2" charset="2"/>
              <a:buChar char="v"/>
            </a:pPr>
            <a:r>
              <a:rPr lang="en-US" smtClean="0"/>
              <a:t>today, end systems typically connect into Ethernet switch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58372" name="Line 2"/>
          <p:cNvSpPr>
            <a:spLocks noChangeShapeType="1"/>
          </p:cNvSpPr>
          <p:nvPr/>
        </p:nvSpPr>
        <p:spPr bwMode="auto">
          <a:xfrm>
            <a:off x="2217738" y="31861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Line 3"/>
          <p:cNvSpPr>
            <a:spLocks noChangeShapeType="1"/>
          </p:cNvSpPr>
          <p:nvPr/>
        </p:nvSpPr>
        <p:spPr bwMode="auto">
          <a:xfrm>
            <a:off x="2636838" y="319405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 flipH="1">
            <a:off x="1614488" y="3167063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75" name="Group 51"/>
          <p:cNvGrpSpPr>
            <a:grpSpLocks/>
          </p:cNvGrpSpPr>
          <p:nvPr/>
        </p:nvGrpSpPr>
        <p:grpSpPr bwMode="auto">
          <a:xfrm>
            <a:off x="2016125" y="2873375"/>
            <a:ext cx="1052513" cy="355600"/>
            <a:chOff x="4410" y="1365"/>
            <a:chExt cx="663" cy="224"/>
          </a:xfrm>
        </p:grpSpPr>
        <p:sp>
          <p:nvSpPr>
            <p:cNvPr id="58563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4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5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6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567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6" name="Line 59"/>
          <p:cNvSpPr>
            <a:spLocks noChangeShapeType="1"/>
          </p:cNvSpPr>
          <p:nvPr/>
        </p:nvSpPr>
        <p:spPr bwMode="auto">
          <a:xfrm flipH="1">
            <a:off x="1108075" y="2946400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Line 61"/>
          <p:cNvSpPr>
            <a:spLocks noChangeShapeType="1"/>
          </p:cNvSpPr>
          <p:nvPr/>
        </p:nvSpPr>
        <p:spPr bwMode="auto">
          <a:xfrm flipV="1">
            <a:off x="2389188" y="2328863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78" name="Group 62"/>
          <p:cNvGrpSpPr>
            <a:grpSpLocks/>
          </p:cNvGrpSpPr>
          <p:nvPr/>
        </p:nvGrpSpPr>
        <p:grpSpPr bwMode="auto">
          <a:xfrm>
            <a:off x="2089150" y="1876425"/>
            <a:ext cx="873125" cy="627063"/>
            <a:chOff x="2967" y="478"/>
            <a:chExt cx="788" cy="625"/>
          </a:xfrm>
        </p:grpSpPr>
        <p:pic>
          <p:nvPicPr>
            <p:cNvPr id="58561" name="Picture 63" descr="access_point_stylized_sm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562" name="Picture 64" descr="antenna_radiation_styliz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379" name="Group 65"/>
          <p:cNvGrpSpPr>
            <a:grpSpLocks/>
          </p:cNvGrpSpPr>
          <p:nvPr/>
        </p:nvGrpSpPr>
        <p:grpSpPr bwMode="auto">
          <a:xfrm>
            <a:off x="2746375" y="1231900"/>
            <a:ext cx="622300" cy="706438"/>
            <a:chOff x="877" y="1008"/>
            <a:chExt cx="2747" cy="2591"/>
          </a:xfrm>
        </p:grpSpPr>
        <p:pic>
          <p:nvPicPr>
            <p:cNvPr id="58538" name="Picture 66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539" name="Picture 67" descr="laptop_keyboar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40" name="Freeform 6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541" name="Picture 69" descr="scree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42" name="Freeform 7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3" name="Freeform 7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4" name="Freeform 7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5" name="Freeform 7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6" name="Freeform 7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7" name="Freeform 7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48" name="Group 7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55" name="Freeform 7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6" name="Freeform 7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7" name="Freeform 7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8" name="Freeform 8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9" name="Freeform 8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0" name="Freeform 8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49" name="Freeform 8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0" name="Freeform 8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1" name="Freeform 8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2" name="Freeform 8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3" name="Freeform 8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4" name="Freeform 8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0" name="Group 89"/>
          <p:cNvGrpSpPr>
            <a:grpSpLocks/>
          </p:cNvGrpSpPr>
          <p:nvPr/>
        </p:nvGrpSpPr>
        <p:grpSpPr bwMode="auto">
          <a:xfrm>
            <a:off x="1216025" y="1511300"/>
            <a:ext cx="566738" cy="625475"/>
            <a:chOff x="877" y="1008"/>
            <a:chExt cx="2747" cy="2591"/>
          </a:xfrm>
        </p:grpSpPr>
        <p:pic>
          <p:nvPicPr>
            <p:cNvPr id="58515" name="Picture 90" descr="antenna_styliz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516" name="Picture 91" descr="laptop_keyboar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17" name="Freeform 92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518" name="Picture 93" descr="scree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19" name="Freeform 94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0" name="Freeform 95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1" name="Freeform 96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2" name="Freeform 97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3" name="Freeform 98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4" name="Freeform 99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25" name="Group 100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32" name="Freeform 10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3" name="Freeform 10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4" name="Freeform 10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5" name="Freeform 10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6" name="Freeform 10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7" name="Freeform 10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26" name="Freeform 107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7" name="Freeform 108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8" name="Freeform 109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9" name="Freeform 110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0" name="Freeform 111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1" name="Freeform 112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1" name="Group 113"/>
          <p:cNvGrpSpPr>
            <a:grpSpLocks/>
          </p:cNvGrpSpPr>
          <p:nvPr/>
        </p:nvGrpSpPr>
        <p:grpSpPr bwMode="auto">
          <a:xfrm>
            <a:off x="1963738" y="1203325"/>
            <a:ext cx="635000" cy="615950"/>
            <a:chOff x="877" y="1008"/>
            <a:chExt cx="2747" cy="2591"/>
          </a:xfrm>
        </p:grpSpPr>
        <p:pic>
          <p:nvPicPr>
            <p:cNvPr id="58492" name="Picture 114" descr="antenna_styliz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93" name="Picture 115" descr="laptop_keyboar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94" name="Freeform 116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495" name="Picture 117" descr="scree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96" name="Freeform 118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7" name="Freeform 119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8" name="Freeform 120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9" name="Freeform 121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0" name="Freeform 122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1" name="Freeform 123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02" name="Group 124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09" name="Freeform 12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0" name="Freeform 12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1" name="Freeform 12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2" name="Freeform 12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3" name="Freeform 12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4" name="Freeform 13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03" name="Freeform 131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4" name="Freeform 132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5" name="Freeform 133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6" name="Freeform 134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7" name="Freeform 135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8" name="Freeform 136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2" name="Group 296"/>
          <p:cNvGrpSpPr>
            <a:grpSpLocks/>
          </p:cNvGrpSpPr>
          <p:nvPr/>
        </p:nvGrpSpPr>
        <p:grpSpPr bwMode="auto">
          <a:xfrm>
            <a:off x="4429125" y="1851025"/>
            <a:ext cx="1166813" cy="479425"/>
            <a:chOff x="2356" y="1300"/>
            <a:chExt cx="555" cy="194"/>
          </a:xfrm>
        </p:grpSpPr>
        <p:sp>
          <p:nvSpPr>
            <p:cNvPr id="5848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848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848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8487" name="Group 30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8490" name="Freeform 3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1" name="Freeform 3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88" name="Line 303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9" name="Line 304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3" name="Line 305"/>
          <p:cNvSpPr>
            <a:spLocks noChangeShapeType="1"/>
          </p:cNvSpPr>
          <p:nvPr/>
        </p:nvSpPr>
        <p:spPr bwMode="auto">
          <a:xfrm flipV="1">
            <a:off x="2778125" y="2111375"/>
            <a:ext cx="1668463" cy="766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Line 306"/>
          <p:cNvSpPr>
            <a:spLocks noChangeShapeType="1"/>
          </p:cNvSpPr>
          <p:nvPr/>
        </p:nvSpPr>
        <p:spPr bwMode="auto">
          <a:xfrm>
            <a:off x="4594225" y="3005138"/>
            <a:ext cx="0" cy="652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5" name="Line 340"/>
          <p:cNvSpPr>
            <a:spLocks noChangeShapeType="1"/>
          </p:cNvSpPr>
          <p:nvPr/>
        </p:nvSpPr>
        <p:spPr bwMode="auto">
          <a:xfrm>
            <a:off x="4975225" y="2997200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86" name="Group 230"/>
          <p:cNvGrpSpPr>
            <a:grpSpLocks/>
          </p:cNvGrpSpPr>
          <p:nvPr/>
        </p:nvGrpSpPr>
        <p:grpSpPr bwMode="auto">
          <a:xfrm>
            <a:off x="4432300" y="3616325"/>
            <a:ext cx="365125" cy="766763"/>
            <a:chOff x="4140" y="429"/>
            <a:chExt cx="1425" cy="2396"/>
          </a:xfrm>
        </p:grpSpPr>
        <p:sp>
          <p:nvSpPr>
            <p:cNvPr id="58452" name="Freeform 2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3" name="Rectangle 23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4" name="Freeform 2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5" name="Freeform 2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6" name="Rectangle 23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57" name="Group 2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82" name="AutoShape 23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3" name="AutoShape 23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58" name="Rectangle 23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59" name="Group 2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80" name="AutoShape 24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1" name="AutoShape 2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60" name="Rectangle 24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1" name="Rectangle 24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62" name="Group 2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78" name="AutoShape 24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9" name="AutoShape 24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63" name="Freeform 2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64" name="Group 2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76" name="AutoShape 25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7" name="AutoShape 25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65" name="Rectangle 25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6" name="Freeform 2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7" name="Freeform 2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8" name="Oval 25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9" name="Freeform 2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0" name="AutoShape 25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1" name="AutoShape 25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2" name="Oval 25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3" name="Oval 26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8474" name="Oval 26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" name="Rectangle 26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7" name="Line 342"/>
          <p:cNvSpPr>
            <a:spLocks noChangeShapeType="1"/>
          </p:cNvSpPr>
          <p:nvPr/>
        </p:nvSpPr>
        <p:spPr bwMode="auto">
          <a:xfrm>
            <a:off x="3017838" y="3208338"/>
            <a:ext cx="503237" cy="3317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8" name="Text Box 343"/>
          <p:cNvSpPr txBox="1">
            <a:spLocks noChangeArrowheads="1"/>
          </p:cNvSpPr>
          <p:nvPr/>
        </p:nvSpPr>
        <p:spPr bwMode="auto">
          <a:xfrm>
            <a:off x="3051175" y="3538538"/>
            <a:ext cx="1212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Ethernet 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switch</a:t>
            </a:r>
          </a:p>
        </p:txBody>
      </p:sp>
      <p:sp>
        <p:nvSpPr>
          <p:cNvPr id="58389" name="Line 344"/>
          <p:cNvSpPr>
            <a:spLocks noChangeShapeType="1"/>
          </p:cNvSpPr>
          <p:nvPr/>
        </p:nvSpPr>
        <p:spPr bwMode="auto">
          <a:xfrm>
            <a:off x="5307013" y="3954463"/>
            <a:ext cx="5254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Text Box 345"/>
          <p:cNvSpPr txBox="1">
            <a:spLocks noChangeArrowheads="1"/>
          </p:cNvSpPr>
          <p:nvPr/>
        </p:nvSpPr>
        <p:spPr bwMode="auto">
          <a:xfrm>
            <a:off x="5667375" y="3552825"/>
            <a:ext cx="2062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institutional mail,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web servers</a:t>
            </a:r>
          </a:p>
        </p:txBody>
      </p:sp>
      <p:sp>
        <p:nvSpPr>
          <p:cNvPr id="58391" name="Text Box 346"/>
          <p:cNvSpPr txBox="1">
            <a:spLocks noChangeArrowheads="1"/>
          </p:cNvSpPr>
          <p:nvPr/>
        </p:nvSpPr>
        <p:spPr bwMode="auto">
          <a:xfrm>
            <a:off x="6332538" y="2986088"/>
            <a:ext cx="21875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institutional router</a:t>
            </a:r>
          </a:p>
        </p:txBody>
      </p:sp>
      <p:sp>
        <p:nvSpPr>
          <p:cNvPr id="58392" name="Line 347"/>
          <p:cNvSpPr>
            <a:spLocks noChangeShapeType="1"/>
          </p:cNvSpPr>
          <p:nvPr/>
        </p:nvSpPr>
        <p:spPr bwMode="auto">
          <a:xfrm>
            <a:off x="5505450" y="2368550"/>
            <a:ext cx="1006475" cy="663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3" name="Line 348"/>
          <p:cNvSpPr>
            <a:spLocks noChangeShapeType="1"/>
          </p:cNvSpPr>
          <p:nvPr/>
        </p:nvSpPr>
        <p:spPr bwMode="auto">
          <a:xfrm>
            <a:off x="5578475" y="2032000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Line 349"/>
          <p:cNvSpPr>
            <a:spLocks noChangeShapeType="1"/>
          </p:cNvSpPr>
          <p:nvPr/>
        </p:nvSpPr>
        <p:spPr bwMode="auto">
          <a:xfrm>
            <a:off x="6608763" y="2028825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5" name="Line 350"/>
          <p:cNvSpPr>
            <a:spLocks noChangeShapeType="1"/>
          </p:cNvSpPr>
          <p:nvPr/>
        </p:nvSpPr>
        <p:spPr bwMode="auto">
          <a:xfrm>
            <a:off x="5999163" y="2117725"/>
            <a:ext cx="503237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6" name="Text Box 351"/>
          <p:cNvSpPr txBox="1">
            <a:spLocks noChangeArrowheads="1"/>
          </p:cNvSpPr>
          <p:nvPr/>
        </p:nvSpPr>
        <p:spPr bwMode="auto">
          <a:xfrm>
            <a:off x="6475413" y="2320925"/>
            <a:ext cx="225901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institutional link to 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ISP (Internet)</a:t>
            </a:r>
          </a:p>
          <a:p>
            <a:pPr algn="ctr">
              <a:lnSpc>
                <a:spcPct val="85000"/>
              </a:lnSpc>
            </a:pPr>
            <a:endParaRPr lang="en-US" sz="2000"/>
          </a:p>
        </p:txBody>
      </p:sp>
      <p:grpSp>
        <p:nvGrpSpPr>
          <p:cNvPr id="58397" name="Group 353"/>
          <p:cNvGrpSpPr>
            <a:grpSpLocks/>
          </p:cNvGrpSpPr>
          <p:nvPr/>
        </p:nvGrpSpPr>
        <p:grpSpPr bwMode="auto">
          <a:xfrm>
            <a:off x="4397375" y="2636838"/>
            <a:ext cx="1052513" cy="355600"/>
            <a:chOff x="4410" y="1365"/>
            <a:chExt cx="663" cy="224"/>
          </a:xfrm>
        </p:grpSpPr>
        <p:sp>
          <p:nvSpPr>
            <p:cNvPr id="58447" name="Rectangle 354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8" name="AutoShape 355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9" name="Freeform 356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0" name="Freeform 357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451" name="Freeform 358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98" name="Line 359"/>
          <p:cNvSpPr>
            <a:spLocks noChangeShapeType="1"/>
          </p:cNvSpPr>
          <p:nvPr/>
        </p:nvSpPr>
        <p:spPr bwMode="auto">
          <a:xfrm>
            <a:off x="4983163" y="2332038"/>
            <a:ext cx="0" cy="29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99" name="Group 360"/>
          <p:cNvGrpSpPr>
            <a:grpSpLocks/>
          </p:cNvGrpSpPr>
          <p:nvPr/>
        </p:nvGrpSpPr>
        <p:grpSpPr bwMode="auto">
          <a:xfrm>
            <a:off x="4872038" y="3609975"/>
            <a:ext cx="365125" cy="766763"/>
            <a:chOff x="4140" y="429"/>
            <a:chExt cx="1425" cy="2396"/>
          </a:xfrm>
        </p:grpSpPr>
        <p:sp>
          <p:nvSpPr>
            <p:cNvPr id="58415" name="Freeform 3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6" name="Rectangle 3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Freeform 3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8" name="Freeform 3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9" name="Rectangle 36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0" name="Group 3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45" name="AutoShape 3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6" name="AutoShape 36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1" name="Rectangle 36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2" name="Group 3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43" name="AutoShape 37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4" name="AutoShape 37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3" name="Rectangle 37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4" name="Rectangle 37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5" name="Group 3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41" name="AutoShape 37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2" name="AutoShape 37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6" name="Freeform 3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27" name="Group 3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39" name="AutoShape 3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0" name="AutoShape 38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8" name="Rectangle 38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9" name="Freeform 3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0" name="Freeform 3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1" name="Oval 38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2" name="Freeform 3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3" name="AutoShape 3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4" name="AutoShape 38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5" name="Oval 38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6" name="Oval 39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8437" name="Oval 39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8" name="Rectangle 39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00" name="Line 393"/>
          <p:cNvSpPr>
            <a:spLocks noChangeShapeType="1"/>
          </p:cNvSpPr>
          <p:nvPr/>
        </p:nvSpPr>
        <p:spPr bwMode="auto">
          <a:xfrm flipH="1">
            <a:off x="3638550" y="3051175"/>
            <a:ext cx="788988" cy="5032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8401" name="Picture 394" descr="underline_base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025" y="82232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402" name="Group 395"/>
          <p:cNvGrpSpPr>
            <a:grpSpLocks/>
          </p:cNvGrpSpPr>
          <p:nvPr/>
        </p:nvGrpSpPr>
        <p:grpSpPr bwMode="auto">
          <a:xfrm>
            <a:off x="606425" y="2566988"/>
            <a:ext cx="723900" cy="665162"/>
            <a:chOff x="-44" y="1473"/>
            <a:chExt cx="981" cy="1105"/>
          </a:xfrm>
        </p:grpSpPr>
        <p:pic>
          <p:nvPicPr>
            <p:cNvPr id="58413" name="Picture 396" descr="desktop_computer_stylized_mediu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14" name="Freeform 39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3" name="Group 398"/>
          <p:cNvGrpSpPr>
            <a:grpSpLocks/>
          </p:cNvGrpSpPr>
          <p:nvPr/>
        </p:nvGrpSpPr>
        <p:grpSpPr bwMode="auto">
          <a:xfrm>
            <a:off x="1000125" y="3016250"/>
            <a:ext cx="723900" cy="665163"/>
            <a:chOff x="-44" y="1473"/>
            <a:chExt cx="981" cy="1105"/>
          </a:xfrm>
        </p:grpSpPr>
        <p:pic>
          <p:nvPicPr>
            <p:cNvPr id="58411" name="Picture 399" descr="desktop_computer_stylized_mediu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12" name="Freeform 40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4" name="Group 401"/>
          <p:cNvGrpSpPr>
            <a:grpSpLocks/>
          </p:cNvGrpSpPr>
          <p:nvPr/>
        </p:nvGrpSpPr>
        <p:grpSpPr bwMode="auto">
          <a:xfrm>
            <a:off x="1611313" y="3592513"/>
            <a:ext cx="723900" cy="665162"/>
            <a:chOff x="-44" y="1473"/>
            <a:chExt cx="981" cy="1105"/>
          </a:xfrm>
        </p:grpSpPr>
        <p:pic>
          <p:nvPicPr>
            <p:cNvPr id="58409" name="Picture 402" descr="desktop_computer_stylized_mediu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10" name="Freeform 40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5" name="Group 404"/>
          <p:cNvGrpSpPr>
            <a:grpSpLocks/>
          </p:cNvGrpSpPr>
          <p:nvPr/>
        </p:nvGrpSpPr>
        <p:grpSpPr bwMode="auto">
          <a:xfrm>
            <a:off x="2184400" y="3606800"/>
            <a:ext cx="723900" cy="665163"/>
            <a:chOff x="-44" y="1473"/>
            <a:chExt cx="981" cy="1105"/>
          </a:xfrm>
        </p:grpSpPr>
        <p:pic>
          <p:nvPicPr>
            <p:cNvPr id="58407" name="Picture 405" descr="desktop_computer_stylized_mediu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08" name="Freeform 4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4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6AA81E6E-CE83-4733-A945-63FA4307087B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69863"/>
            <a:ext cx="8382000" cy="98425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Wireless access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1938" y="1322388"/>
            <a:ext cx="8370887" cy="865187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shared </a:t>
            </a:r>
            <a:r>
              <a:rPr lang="en-US" sz="2400" i="1" smtClean="0">
                <a:ea typeface="ＭＳ Ｐゴシック" pitchFamily="34" charset="-128"/>
              </a:rPr>
              <a:t>wireless</a:t>
            </a:r>
            <a:r>
              <a:rPr lang="en-US" sz="2400" smtClean="0">
                <a:ea typeface="ＭＳ Ｐゴシック" pitchFamily="34" charset="-128"/>
              </a:rPr>
              <a:t> access network connects end system to router</a:t>
            </a:r>
          </a:p>
          <a:p>
            <a:pPr lvl="1" eaLnBrk="1" hangingPunct="1"/>
            <a:r>
              <a:rPr lang="en-US" sz="2000" smtClean="0"/>
              <a:t>via base station aka </a:t>
            </a:r>
            <a:r>
              <a:rPr lang="ja-JP" altLang="en-US" sz="2000" smtClean="0">
                <a:ea typeface="ＭＳ Ｐゴシック" pitchFamily="34" charset="-128"/>
              </a:rPr>
              <a:t>“</a:t>
            </a:r>
            <a:r>
              <a:rPr lang="en-US" altLang="ja-JP" sz="2000" smtClean="0">
                <a:ea typeface="ＭＳ Ｐゴシック" pitchFamily="34" charset="-128"/>
              </a:rPr>
              <a:t>access point</a:t>
            </a:r>
            <a:r>
              <a:rPr lang="ja-JP" altLang="en-US" sz="2000" smtClean="0">
                <a:ea typeface="ＭＳ Ｐゴシック" pitchFamily="34" charset="-128"/>
              </a:rPr>
              <a:t>”</a:t>
            </a:r>
            <a:endParaRPr lang="en-US" sz="2000" smtClean="0"/>
          </a:p>
        </p:txBody>
      </p:sp>
      <p:pic>
        <p:nvPicPr>
          <p:cNvPr id="59396" name="Picture 7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890588"/>
            <a:ext cx="5027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341313" y="2214563"/>
            <a:ext cx="4079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wireless LANs: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within building (100 ft)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802.11b/g (WiFi): 11, 54 Mbps transmission rate</a:t>
            </a:r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4640263" y="1819275"/>
            <a:ext cx="46196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>
              <a:latin typeface="Gill Sans MT" pitchFamily="34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  <a:latin typeface="Gill Sans MT" pitchFamily="34" charset="0"/>
              </a:rPr>
              <a:t>wide-area wireless access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provided by telco (cellular) operator, 10</a:t>
            </a:r>
            <a:r>
              <a:rPr lang="ja-JP" altLang="en-US" sz="2000">
                <a:latin typeface="Gill Sans MT" pitchFamily="34" charset="0"/>
              </a:rPr>
              <a:t>’</a:t>
            </a:r>
            <a:r>
              <a:rPr lang="en-US" altLang="ja-JP" sz="2000">
                <a:latin typeface="Gill Sans MT" pitchFamily="34" charset="0"/>
              </a:rPr>
              <a:t>s km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between 1 and 10 Mbps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3G, 4G:  LTE</a:t>
            </a:r>
          </a:p>
        </p:txBody>
      </p:sp>
      <p:grpSp>
        <p:nvGrpSpPr>
          <p:cNvPr id="59399" name="Group 85"/>
          <p:cNvGrpSpPr>
            <a:grpSpLocks/>
          </p:cNvGrpSpPr>
          <p:nvPr/>
        </p:nvGrpSpPr>
        <p:grpSpPr bwMode="auto">
          <a:xfrm>
            <a:off x="958850" y="3536950"/>
            <a:ext cx="2487613" cy="1562100"/>
            <a:chOff x="2889" y="1631"/>
            <a:chExt cx="980" cy="743"/>
          </a:xfrm>
        </p:grpSpPr>
        <p:sp>
          <p:nvSpPr>
            <p:cNvPr id="59501" name="Rectangle 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02" name="AutoShape 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59400" name="Line 110"/>
          <p:cNvSpPr>
            <a:spLocks noChangeShapeType="1"/>
          </p:cNvSpPr>
          <p:nvPr/>
        </p:nvSpPr>
        <p:spPr bwMode="auto">
          <a:xfrm>
            <a:off x="2603500" y="4941888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116"/>
          <p:cNvSpPr>
            <a:spLocks noChangeShapeType="1"/>
          </p:cNvSpPr>
          <p:nvPr/>
        </p:nvSpPr>
        <p:spPr bwMode="auto">
          <a:xfrm flipV="1">
            <a:off x="2003425" y="4806950"/>
            <a:ext cx="28733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402" name="Group 228"/>
          <p:cNvGrpSpPr>
            <a:grpSpLocks/>
          </p:cNvGrpSpPr>
          <p:nvPr/>
        </p:nvGrpSpPr>
        <p:grpSpPr bwMode="auto">
          <a:xfrm>
            <a:off x="2279650" y="4649788"/>
            <a:ext cx="666750" cy="284162"/>
            <a:chOff x="4650" y="1129"/>
            <a:chExt cx="246" cy="95"/>
          </a:xfrm>
        </p:grpSpPr>
        <p:sp>
          <p:nvSpPr>
            <p:cNvPr id="5949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949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949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9496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9499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0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97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8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3" name="Group 246"/>
          <p:cNvGrpSpPr>
            <a:grpSpLocks/>
          </p:cNvGrpSpPr>
          <p:nvPr/>
        </p:nvGrpSpPr>
        <p:grpSpPr bwMode="auto">
          <a:xfrm>
            <a:off x="1527175" y="4416425"/>
            <a:ext cx="863600" cy="588963"/>
            <a:chOff x="2967" y="478"/>
            <a:chExt cx="788" cy="625"/>
          </a:xfrm>
        </p:grpSpPr>
        <p:pic>
          <p:nvPicPr>
            <p:cNvPr id="59491" name="Picture 247" descr="access_point_stylized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92" name="Picture 248" descr="antenna_radiation_styliz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404" name="Group 390"/>
          <p:cNvGrpSpPr>
            <a:grpSpLocks/>
          </p:cNvGrpSpPr>
          <p:nvPr/>
        </p:nvGrpSpPr>
        <p:grpSpPr bwMode="auto">
          <a:xfrm>
            <a:off x="1441450" y="3648075"/>
            <a:ext cx="757238" cy="682625"/>
            <a:chOff x="877" y="1008"/>
            <a:chExt cx="2747" cy="2591"/>
          </a:xfrm>
        </p:grpSpPr>
        <p:pic>
          <p:nvPicPr>
            <p:cNvPr id="59468" name="Picture 391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69" name="Picture 392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70" name="Freeform 39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71" name="Picture 394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72" name="Freeform 39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3" name="Freeform 39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4" name="Freeform 39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5" name="Freeform 39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6" name="Freeform 39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7" name="Freeform 40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78" name="Group 40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9485" name="Freeform 40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Freeform 40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7" name="Freeform 40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8" name="Freeform 40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9" name="Freeform 40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0" name="Freeform 40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79" name="Freeform 40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0" name="Freeform 40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1" name="Freeform 41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2" name="Freeform 41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3" name="Freeform 41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4" name="Freeform 41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5" name="Group 445"/>
          <p:cNvGrpSpPr>
            <a:grpSpLocks/>
          </p:cNvGrpSpPr>
          <p:nvPr/>
        </p:nvGrpSpPr>
        <p:grpSpPr bwMode="auto">
          <a:xfrm>
            <a:off x="5146675" y="4071938"/>
            <a:ext cx="2709863" cy="1951037"/>
            <a:chOff x="3652" y="2846"/>
            <a:chExt cx="1253" cy="934"/>
          </a:xfrm>
        </p:grpSpPr>
        <p:sp>
          <p:nvSpPr>
            <p:cNvPr id="59409" name="Freeform 84"/>
            <p:cNvSpPr>
              <a:spLocks/>
            </p:cNvSpPr>
            <p:nvPr/>
          </p:nvSpPr>
          <p:spPr bwMode="auto">
            <a:xfrm>
              <a:off x="3652" y="294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Line 93"/>
            <p:cNvSpPr>
              <a:spLocks noChangeShapeType="1"/>
            </p:cNvSpPr>
            <p:nvPr/>
          </p:nvSpPr>
          <p:spPr bwMode="auto">
            <a:xfrm>
              <a:off x="4337" y="3386"/>
              <a:ext cx="96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11" name="Picture 133" descr="car_icon_sm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0" y="2956"/>
              <a:ext cx="53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412" name="Group 134"/>
            <p:cNvGrpSpPr>
              <a:grpSpLocks/>
            </p:cNvGrpSpPr>
            <p:nvPr/>
          </p:nvGrpSpPr>
          <p:grpSpPr bwMode="auto">
            <a:xfrm>
              <a:off x="3911" y="2846"/>
              <a:ext cx="262" cy="243"/>
              <a:chOff x="2751" y="1851"/>
              <a:chExt cx="462" cy="478"/>
            </a:xfrm>
          </p:grpSpPr>
          <p:pic>
            <p:nvPicPr>
              <p:cNvPr id="59466" name="Picture 135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67" name="Picture 136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9413" name="Group 252"/>
            <p:cNvGrpSpPr>
              <a:grpSpLocks/>
            </p:cNvGrpSpPr>
            <p:nvPr/>
          </p:nvGrpSpPr>
          <p:grpSpPr bwMode="auto">
            <a:xfrm>
              <a:off x="4193" y="3034"/>
              <a:ext cx="288" cy="398"/>
              <a:chOff x="742" y="2409"/>
              <a:chExt cx="576" cy="881"/>
            </a:xfrm>
          </p:grpSpPr>
          <p:grpSp>
            <p:nvGrpSpPr>
              <p:cNvPr id="59448" name="Group 25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945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59449" name="Picture 269" descr="cell_tower_radiation copy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50" name="Oval 27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5" cy="6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14" name="Group 342"/>
            <p:cNvGrpSpPr>
              <a:grpSpLocks/>
            </p:cNvGrpSpPr>
            <p:nvPr/>
          </p:nvGrpSpPr>
          <p:grpSpPr bwMode="auto">
            <a:xfrm>
              <a:off x="3715" y="3159"/>
              <a:ext cx="337" cy="257"/>
              <a:chOff x="877" y="1008"/>
              <a:chExt cx="2747" cy="2591"/>
            </a:xfrm>
          </p:grpSpPr>
          <p:pic>
            <p:nvPicPr>
              <p:cNvPr id="59425" name="Picture 343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26" name="Picture 344" descr="laptop_keyboar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27" name="Freeform 3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428" name="Picture 346" descr="screen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29" name="Freeform 3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Freeform 3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Freeform 3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Freeform 3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Freeform 3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Freeform 3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35" name="Group 3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9442" name="Freeform 3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3" name="Freeform 3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4" name="Freeform 3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5" name="Freeform 3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6" name="Freeform 3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7" name="Freeform 3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36" name="Freeform 3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7" name="Freeform 3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8" name="Freeform 3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Freeform 3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0" name="Freeform 3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1" name="Freeform 3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15" name="Group 237"/>
            <p:cNvGrpSpPr>
              <a:grpSpLocks/>
            </p:cNvGrpSpPr>
            <p:nvPr/>
          </p:nvGrpSpPr>
          <p:grpSpPr bwMode="auto">
            <a:xfrm>
              <a:off x="4377" y="3439"/>
              <a:ext cx="246" cy="107"/>
              <a:chOff x="4650" y="1129"/>
              <a:chExt cx="246" cy="95"/>
            </a:xfrm>
          </p:grpSpPr>
          <p:sp>
            <p:nvSpPr>
              <p:cNvPr id="5941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941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941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9420" name="Group 2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9423" name="Freeform 2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24" name="Freeform 2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21" name="Line 2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Line 2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16" name="Line 444"/>
            <p:cNvSpPr>
              <a:spLocks noChangeShapeType="1"/>
            </p:cNvSpPr>
            <p:nvPr/>
          </p:nvSpPr>
          <p:spPr bwMode="auto">
            <a:xfrm>
              <a:off x="4514" y="3542"/>
              <a:ext cx="0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6" name="Text Box 446"/>
          <p:cNvSpPr txBox="1">
            <a:spLocks noChangeArrowheads="1"/>
          </p:cNvSpPr>
          <p:nvPr/>
        </p:nvSpPr>
        <p:spPr bwMode="auto">
          <a:xfrm>
            <a:off x="2044700" y="51863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to Internet</a:t>
            </a:r>
          </a:p>
        </p:txBody>
      </p:sp>
      <p:sp>
        <p:nvSpPr>
          <p:cNvPr id="59407" name="Text Box 447"/>
          <p:cNvSpPr txBox="1">
            <a:spLocks noChangeArrowheads="1"/>
          </p:cNvSpPr>
          <p:nvPr/>
        </p:nvSpPr>
        <p:spPr bwMode="auto">
          <a:xfrm>
            <a:off x="6711950" y="58848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to Internet</a:t>
            </a:r>
          </a:p>
        </p:txBody>
      </p:sp>
      <p:sp>
        <p:nvSpPr>
          <p:cNvPr id="594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3D14324-B52D-4D01-BD76-63FC73939CD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219"/>
          <p:cNvGrpSpPr>
            <a:grpSpLocks/>
          </p:cNvGrpSpPr>
          <p:nvPr/>
        </p:nvGrpSpPr>
        <p:grpSpPr bwMode="auto">
          <a:xfrm>
            <a:off x="5281613" y="2803525"/>
            <a:ext cx="409575" cy="565150"/>
            <a:chOff x="375561" y="297711"/>
            <a:chExt cx="1252683" cy="2142487"/>
          </a:xfrm>
        </p:grpSpPr>
        <p:sp>
          <p:nvSpPr>
            <p:cNvPr id="221" name="Freeform 220"/>
            <p:cNvSpPr/>
            <p:nvPr/>
          </p:nvSpPr>
          <p:spPr>
            <a:xfrm>
              <a:off x="375561" y="297711"/>
              <a:ext cx="971072" cy="2136471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75561" y="309747"/>
              <a:ext cx="1247826" cy="77033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332065" y="1080080"/>
              <a:ext cx="296179" cy="13601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42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8"/>
            <a:ext cx="8321675" cy="76517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Host: sends </a:t>
            </a:r>
            <a:r>
              <a:rPr lang="en-US" sz="4000" i="1" smtClean="0">
                <a:ea typeface="ＭＳ Ｐゴシック" pitchFamily="34" charset="-128"/>
              </a:rPr>
              <a:t>packets</a:t>
            </a:r>
            <a:r>
              <a:rPr lang="en-US" sz="4000" smtClean="0">
                <a:ea typeface="ＭＳ Ｐゴシック" pitchFamily="34" charset="-128"/>
              </a:rPr>
              <a:t> of data</a:t>
            </a:r>
          </a:p>
        </p:txBody>
      </p:sp>
      <p:sp>
        <p:nvSpPr>
          <p:cNvPr id="243750" name="Content Placeholder 52"/>
          <p:cNvSpPr>
            <a:spLocks noGrp="1"/>
          </p:cNvSpPr>
          <p:nvPr>
            <p:ph idx="4294967295"/>
          </p:nvPr>
        </p:nvSpPr>
        <p:spPr>
          <a:xfrm>
            <a:off x="428625" y="1296988"/>
            <a:ext cx="3775075" cy="34258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host sending function:</a:t>
            </a:r>
          </a:p>
          <a:p>
            <a:pPr eaLnBrk="1" hangingPunct="1">
              <a:defRPr/>
            </a:pPr>
            <a:r>
              <a:rPr lang="en-US" sz="2400" dirty="0" smtClean="0">
                <a:ea typeface="+mn-ea"/>
              </a:rPr>
              <a:t>takes application message</a:t>
            </a:r>
          </a:p>
          <a:p>
            <a:pPr eaLnBrk="1" hangingPunct="1">
              <a:defRPr/>
            </a:pPr>
            <a:r>
              <a:rPr lang="en-US" sz="2400" dirty="0" smtClean="0">
                <a:ea typeface="+mn-ea"/>
              </a:rPr>
              <a:t>breaks into smaller chunks, known as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packets</a:t>
            </a:r>
            <a:r>
              <a:rPr lang="en-US" sz="2400" dirty="0" smtClean="0">
                <a:ea typeface="+mn-ea"/>
              </a:rPr>
              <a:t>, of length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L</a:t>
            </a:r>
            <a:r>
              <a:rPr lang="en-US" sz="2400" dirty="0" smtClean="0">
                <a:ea typeface="+mn-ea"/>
              </a:rPr>
              <a:t> bits</a:t>
            </a:r>
          </a:p>
          <a:p>
            <a:pPr eaLnBrk="1" hangingPunct="1">
              <a:defRPr/>
            </a:pPr>
            <a:r>
              <a:rPr lang="en-US" sz="2400" dirty="0" smtClean="0">
                <a:ea typeface="+mn-ea"/>
              </a:rPr>
              <a:t>transmits packet into access network at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transmission rate R</a:t>
            </a:r>
          </a:p>
          <a:p>
            <a:pPr lvl="1" eaLnBrk="1" hangingPunct="1">
              <a:defRPr/>
            </a:pPr>
            <a:r>
              <a:rPr lang="en-US" dirty="0" smtClean="0"/>
              <a:t>link transmission rate, aka link </a:t>
            </a:r>
            <a:r>
              <a:rPr lang="en-US" i="1" dirty="0" smtClean="0">
                <a:solidFill>
                  <a:srgbClr val="C00000"/>
                </a:solidFill>
              </a:rPr>
              <a:t>capacity, aka link bandwidth</a:t>
            </a:r>
          </a:p>
        </p:txBody>
      </p:sp>
      <p:sp>
        <p:nvSpPr>
          <p:cNvPr id="61444" name="Line 305"/>
          <p:cNvSpPr>
            <a:spLocks noChangeShapeType="1"/>
          </p:cNvSpPr>
          <p:nvPr/>
        </p:nvSpPr>
        <p:spPr bwMode="auto">
          <a:xfrm>
            <a:off x="5705475" y="3727450"/>
            <a:ext cx="2454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45" name="Picture 394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82232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6" name="Group 51"/>
          <p:cNvGrpSpPr>
            <a:grpSpLocks/>
          </p:cNvGrpSpPr>
          <p:nvPr/>
        </p:nvGrpSpPr>
        <p:grpSpPr bwMode="auto">
          <a:xfrm>
            <a:off x="7883525" y="3427413"/>
            <a:ext cx="1052513" cy="355600"/>
            <a:chOff x="4410" y="1365"/>
            <a:chExt cx="663" cy="224"/>
          </a:xfrm>
        </p:grpSpPr>
        <p:sp>
          <p:nvSpPr>
            <p:cNvPr id="61471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2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75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47" name="TextBox 1"/>
          <p:cNvSpPr txBox="1">
            <a:spLocks noChangeArrowheads="1"/>
          </p:cNvSpPr>
          <p:nvPr/>
        </p:nvSpPr>
        <p:spPr bwMode="auto">
          <a:xfrm>
            <a:off x="5756275" y="3759200"/>
            <a:ext cx="2646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R: </a:t>
            </a:r>
            <a:r>
              <a:rPr lang="en-US" sz="1800"/>
              <a:t>link transmission rate</a:t>
            </a:r>
          </a:p>
        </p:txBody>
      </p:sp>
      <p:grpSp>
        <p:nvGrpSpPr>
          <p:cNvPr id="61448" name="Group 201"/>
          <p:cNvGrpSpPr>
            <a:grpSpLocks/>
          </p:cNvGrpSpPr>
          <p:nvPr/>
        </p:nvGrpSpPr>
        <p:grpSpPr bwMode="auto">
          <a:xfrm>
            <a:off x="5033963" y="2809875"/>
            <a:ext cx="409575" cy="565150"/>
            <a:chOff x="375561" y="297711"/>
            <a:chExt cx="1252683" cy="2138362"/>
          </a:xfrm>
        </p:grpSpPr>
        <p:sp>
          <p:nvSpPr>
            <p:cNvPr id="203" name="Freeform 202"/>
            <p:cNvSpPr/>
            <p:nvPr/>
          </p:nvSpPr>
          <p:spPr>
            <a:xfrm>
              <a:off x="375561" y="297711"/>
              <a:ext cx="971072" cy="213836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75561" y="309724"/>
              <a:ext cx="1247826" cy="768849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332065" y="1066560"/>
              <a:ext cx="296179" cy="136350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49" name="TextBox 205"/>
          <p:cNvSpPr txBox="1">
            <a:spLocks noChangeArrowheads="1"/>
          </p:cNvSpPr>
          <p:nvPr/>
        </p:nvSpPr>
        <p:spPr bwMode="auto">
          <a:xfrm>
            <a:off x="4791075" y="3986213"/>
            <a:ext cx="668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host</a:t>
            </a:r>
          </a:p>
        </p:txBody>
      </p:sp>
      <p:grpSp>
        <p:nvGrpSpPr>
          <p:cNvPr id="61450" name="Group 206"/>
          <p:cNvGrpSpPr>
            <a:grpSpLocks/>
          </p:cNvGrpSpPr>
          <p:nvPr/>
        </p:nvGrpSpPr>
        <p:grpSpPr bwMode="auto">
          <a:xfrm>
            <a:off x="4559300" y="3535363"/>
            <a:ext cx="1295400" cy="506412"/>
            <a:chOff x="1816230" y="6118900"/>
            <a:chExt cx="1843339" cy="739100"/>
          </a:xfrm>
        </p:grpSpPr>
        <p:pic>
          <p:nvPicPr>
            <p:cNvPr id="6146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6230" y="6142069"/>
              <a:ext cx="1843339" cy="715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" name="Rectangle 208"/>
            <p:cNvSpPr/>
            <p:nvPr/>
          </p:nvSpPr>
          <p:spPr>
            <a:xfrm rot="1049095">
              <a:off x="1947252" y="6118900"/>
              <a:ext cx="1651325" cy="46338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1451" name="Group 209"/>
          <p:cNvGrpSpPr>
            <a:grpSpLocks/>
          </p:cNvGrpSpPr>
          <p:nvPr/>
        </p:nvGrpSpPr>
        <p:grpSpPr bwMode="auto">
          <a:xfrm>
            <a:off x="4699000" y="1919288"/>
            <a:ext cx="1409700" cy="877887"/>
            <a:chOff x="2387973" y="4309243"/>
            <a:chExt cx="1771787" cy="1282262"/>
          </a:xfrm>
        </p:grpSpPr>
        <p:pic>
          <p:nvPicPr>
            <p:cNvPr id="6146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3508" y="4309243"/>
              <a:ext cx="1284945" cy="128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" name="Rectangle 211"/>
            <p:cNvSpPr/>
            <p:nvPr/>
          </p:nvSpPr>
          <p:spPr>
            <a:xfrm rot="11601822">
              <a:off x="2387973" y="5127757"/>
              <a:ext cx="1771787" cy="42433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52" name="TextBox 215"/>
          <p:cNvSpPr txBox="1">
            <a:spLocks noChangeArrowheads="1"/>
          </p:cNvSpPr>
          <p:nvPr/>
        </p:nvSpPr>
        <p:spPr bwMode="auto">
          <a:xfrm>
            <a:off x="5448300" y="3341688"/>
            <a:ext cx="288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61453" name="TextBox 216"/>
          <p:cNvSpPr txBox="1">
            <a:spLocks noChangeArrowheads="1"/>
          </p:cNvSpPr>
          <p:nvPr/>
        </p:nvSpPr>
        <p:spPr bwMode="auto">
          <a:xfrm>
            <a:off x="5207000" y="3349625"/>
            <a:ext cx="288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cxnSp>
        <p:nvCxnSpPr>
          <p:cNvPr id="61454" name="Straight Connector 3"/>
          <p:cNvCxnSpPr>
            <a:cxnSpLocks noChangeShapeType="1"/>
          </p:cNvCxnSpPr>
          <p:nvPr/>
        </p:nvCxnSpPr>
        <p:spPr bwMode="auto">
          <a:xfrm flipV="1">
            <a:off x="5697538" y="2363788"/>
            <a:ext cx="122555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455" name="TextBox 234"/>
          <p:cNvSpPr txBox="1">
            <a:spLocks noChangeArrowheads="1"/>
          </p:cNvSpPr>
          <p:nvPr/>
        </p:nvSpPr>
        <p:spPr bwMode="auto">
          <a:xfrm>
            <a:off x="6861175" y="2014538"/>
            <a:ext cx="1531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two packets, </a:t>
            </a:r>
          </a:p>
          <a:p>
            <a:r>
              <a:rPr lang="en-US" sz="1800" i="1"/>
              <a:t>L</a:t>
            </a:r>
            <a:r>
              <a:rPr lang="en-US" sz="1800"/>
              <a:t> bits each</a:t>
            </a:r>
          </a:p>
        </p:txBody>
      </p:sp>
      <p:sp>
        <p:nvSpPr>
          <p:cNvPr id="61456" name="TextBox 235"/>
          <p:cNvSpPr txBox="1">
            <a:spLocks noChangeArrowheads="1"/>
          </p:cNvSpPr>
          <p:nvPr/>
        </p:nvSpPr>
        <p:spPr bwMode="auto">
          <a:xfrm>
            <a:off x="1550988" y="5456238"/>
            <a:ext cx="14795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800"/>
              <a:t>packet</a:t>
            </a:r>
          </a:p>
          <a:p>
            <a:pPr algn="r">
              <a:lnSpc>
                <a:spcPts val="1800"/>
              </a:lnSpc>
            </a:pPr>
            <a:r>
              <a:rPr lang="en-US" sz="1800"/>
              <a:t>transmission</a:t>
            </a:r>
          </a:p>
          <a:p>
            <a:pPr algn="r">
              <a:lnSpc>
                <a:spcPts val="1800"/>
              </a:lnSpc>
            </a:pPr>
            <a:r>
              <a:rPr lang="en-US" sz="1800"/>
              <a:t>delay</a:t>
            </a:r>
          </a:p>
        </p:txBody>
      </p:sp>
      <p:sp>
        <p:nvSpPr>
          <p:cNvPr id="61457" name="TextBox 237"/>
          <p:cNvSpPr txBox="1">
            <a:spLocks noChangeArrowheads="1"/>
          </p:cNvSpPr>
          <p:nvPr/>
        </p:nvSpPr>
        <p:spPr bwMode="auto">
          <a:xfrm>
            <a:off x="3660775" y="5453063"/>
            <a:ext cx="1711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/>
              <a:t>time needed to</a:t>
            </a:r>
          </a:p>
          <a:p>
            <a:pPr algn="ctr">
              <a:lnSpc>
                <a:spcPts val="1800"/>
              </a:lnSpc>
            </a:pPr>
            <a:r>
              <a:rPr lang="en-US" sz="1800"/>
              <a:t>transmit </a:t>
            </a:r>
            <a:r>
              <a:rPr lang="en-US" sz="1800" i="1"/>
              <a:t>L</a:t>
            </a:r>
            <a:r>
              <a:rPr lang="en-US" sz="1800"/>
              <a:t>-bit</a:t>
            </a:r>
          </a:p>
          <a:p>
            <a:pPr algn="ctr">
              <a:lnSpc>
                <a:spcPts val="1800"/>
              </a:lnSpc>
            </a:pPr>
            <a:r>
              <a:rPr lang="en-US" sz="1800"/>
              <a:t>packet into link</a:t>
            </a:r>
          </a:p>
        </p:txBody>
      </p:sp>
      <p:sp>
        <p:nvSpPr>
          <p:cNvPr id="61458" name="TextBox 4"/>
          <p:cNvSpPr txBox="1">
            <a:spLocks noChangeArrowheads="1"/>
          </p:cNvSpPr>
          <p:nvPr/>
        </p:nvSpPr>
        <p:spPr bwMode="auto">
          <a:xfrm>
            <a:off x="6167438" y="5400675"/>
            <a:ext cx="17414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L</a:t>
            </a:r>
            <a:r>
              <a:rPr lang="en-US"/>
              <a:t> (bits)</a:t>
            </a:r>
          </a:p>
          <a:p>
            <a:r>
              <a:rPr lang="en-US" i="1"/>
              <a:t>R</a:t>
            </a:r>
            <a:r>
              <a:rPr lang="en-US"/>
              <a:t> (bits/sec)</a:t>
            </a:r>
          </a:p>
        </p:txBody>
      </p:sp>
      <p:cxnSp>
        <p:nvCxnSpPr>
          <p:cNvPr id="61459" name="Straight Connector 9"/>
          <p:cNvCxnSpPr>
            <a:cxnSpLocks noChangeShapeType="1"/>
          </p:cNvCxnSpPr>
          <p:nvPr/>
        </p:nvCxnSpPr>
        <p:spPr bwMode="auto">
          <a:xfrm>
            <a:off x="6254750" y="5819775"/>
            <a:ext cx="1284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61460" name="TextBox 10"/>
          <p:cNvSpPr txBox="1">
            <a:spLocks noChangeArrowheads="1"/>
          </p:cNvSpPr>
          <p:nvPr/>
        </p:nvSpPr>
        <p:spPr bwMode="auto">
          <a:xfrm>
            <a:off x="3228975" y="5586413"/>
            <a:ext cx="36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61461" name="TextBox 245"/>
          <p:cNvSpPr txBox="1">
            <a:spLocks noChangeArrowheads="1"/>
          </p:cNvSpPr>
          <p:nvPr/>
        </p:nvSpPr>
        <p:spPr bwMode="auto">
          <a:xfrm>
            <a:off x="5570538" y="5602288"/>
            <a:ext cx="36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61462" name="Rectangle 11"/>
          <p:cNvSpPr>
            <a:spLocks noChangeArrowheads="1"/>
          </p:cNvSpPr>
          <p:nvPr/>
        </p:nvSpPr>
        <p:spPr bwMode="auto">
          <a:xfrm>
            <a:off x="1109663" y="5322888"/>
            <a:ext cx="7275512" cy="1001712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E7A95DD-921B-43F3-AA25-B47AACE05911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introduction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our goal:</a:t>
            </a:r>
            <a:r>
              <a:rPr lang="en-US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get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feel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and terminology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more depth, detail </a:t>
            </a:r>
            <a:r>
              <a:rPr lang="en-US" i="1" smtClean="0">
                <a:ea typeface="ＭＳ Ｐゴシック" pitchFamily="34" charset="-128"/>
              </a:rPr>
              <a:t>later</a:t>
            </a:r>
            <a:r>
              <a:rPr lang="en-US" smtClean="0">
                <a:ea typeface="ＭＳ Ｐゴシック" pitchFamily="34" charset="-128"/>
              </a:rPr>
              <a:t> in course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approach:</a:t>
            </a:r>
          </a:p>
          <a:p>
            <a:pPr lvl="1" eaLnBrk="1" hangingPunct="1">
              <a:lnSpc>
                <a:spcPct val="90000"/>
              </a:lnSpc>
              <a:buSzPct val="85000"/>
            </a:pPr>
            <a:r>
              <a:rPr lang="en-US" sz="2800" smtClean="0"/>
              <a:t>use Internet as example</a:t>
            </a:r>
          </a:p>
          <a:p>
            <a:pPr lvl="1"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1371600"/>
            <a:ext cx="5029200" cy="5245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overview</a:t>
            </a: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what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the Internet?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what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a protocol?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network edge; hosts, access net, physical media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network core: packet/circuit switching, Internet structure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performance: loss, delay, throughput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security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protocol layers, service models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history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pic>
        <p:nvPicPr>
          <p:cNvPr id="30725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1030288"/>
            <a:ext cx="54848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123C622-9D42-49EB-89D0-11A6C2A6DF9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62466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920750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96863"/>
            <a:ext cx="7772400" cy="87947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Physical media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482725"/>
            <a:ext cx="4322763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bit:</a:t>
            </a: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propagates between</a:t>
            </a:r>
            <a:br>
              <a:rPr lang="en-US" sz="2400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>transmitter/receiver pairs</a:t>
            </a:r>
            <a:endParaRPr lang="en-US" sz="24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physical link:</a:t>
            </a:r>
            <a:r>
              <a:rPr lang="en-US" sz="2400" smtClean="0">
                <a:ea typeface="ＭＳ Ｐゴシック" pitchFamily="34" charset="-128"/>
              </a:rPr>
              <a:t> what lies between transmitter &amp; receiver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guided media: </a:t>
            </a:r>
          </a:p>
          <a:p>
            <a:pPr lvl="1" eaLnBrk="1" hangingPunct="1"/>
            <a:r>
              <a:rPr lang="en-US" smtClean="0"/>
              <a:t>signals propagate in solid media: copper, fiber, coax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unguided media: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smtClean="0"/>
              <a:t>signals propagate freely, e.g., radio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1413" y="2111375"/>
            <a:ext cx="3810000" cy="3346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twisted pair (TP</a:t>
            </a:r>
            <a:r>
              <a:rPr lang="en-US" sz="2400" i="1" smtClean="0">
                <a:solidFill>
                  <a:srgbClr val="FF0000"/>
                </a:solidFill>
                <a:ea typeface="ＭＳ Ｐゴシック" pitchFamily="34" charset="-128"/>
              </a:rPr>
              <a:t>)</a:t>
            </a:r>
            <a:endParaRPr lang="en-US" sz="2400" i="1" smtClean="0"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two insulated copper wires</a:t>
            </a:r>
          </a:p>
          <a:p>
            <a:pPr lvl="1" eaLnBrk="1" hangingPunct="1">
              <a:buSzPct val="75000"/>
            </a:pPr>
            <a:r>
              <a:rPr lang="en-US" sz="2000" smtClean="0"/>
              <a:t>Category 5: 100 Mbps, 1 Gpbs Ethernet</a:t>
            </a:r>
          </a:p>
          <a:p>
            <a:pPr lvl="1" eaLnBrk="1" hangingPunct="1">
              <a:buSzPct val="75000"/>
            </a:pPr>
            <a:r>
              <a:rPr lang="en-US" sz="2000" smtClean="0"/>
              <a:t>Category 6: 10Gbps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913" y="4187825"/>
            <a:ext cx="227647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D860FB1-9399-4064-9A46-5DFF519607B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64514" name="Picture 6" descr="f-p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950" y="4899025"/>
            <a:ext cx="23717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12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857250"/>
            <a:ext cx="50276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228600"/>
            <a:ext cx="8382000" cy="8794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Physical media: coax, fiber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coaxial cable:</a:t>
            </a:r>
            <a:endParaRPr lang="en-US" sz="2400" i="1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two concentric copper conductors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bidirectional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broadband:</a:t>
            </a:r>
          </a:p>
          <a:p>
            <a:pPr lvl="1" eaLnBrk="1" hangingPunct="1"/>
            <a:r>
              <a:rPr lang="en-US" sz="2000" smtClean="0"/>
              <a:t> multiple channels on cable</a:t>
            </a:r>
          </a:p>
          <a:p>
            <a:pPr lvl="1" eaLnBrk="1" hangingPunct="1"/>
            <a:r>
              <a:rPr lang="en-US" sz="2000" smtClean="0"/>
              <a:t> HFC</a:t>
            </a:r>
          </a:p>
        </p:txBody>
      </p:sp>
      <p:pic>
        <p:nvPicPr>
          <p:cNvPr id="64518" name="Picture 4" descr="coa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8525" y="3863975"/>
            <a:ext cx="2501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4667250" y="1317625"/>
            <a:ext cx="423068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fiber optic cable:</a:t>
            </a:r>
            <a:endParaRPr lang="en-US" i="1">
              <a:solidFill>
                <a:srgbClr val="CC0000"/>
              </a:solidFill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glass fiber carrying light pulses, each pulse a bit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high-speed operation: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high-speed point-to-point transmission (e.g., 10</a:t>
            </a:r>
            <a:r>
              <a:rPr lang="ja-JP" altLang="en-US" sz="2000">
                <a:latin typeface="Gill Sans MT" pitchFamily="34" charset="0"/>
              </a:rPr>
              <a:t>’</a:t>
            </a:r>
            <a:r>
              <a:rPr lang="en-US" altLang="ja-JP" sz="2000">
                <a:latin typeface="Gill Sans MT" pitchFamily="34" charset="0"/>
              </a:rPr>
              <a:t>s-100</a:t>
            </a:r>
            <a:r>
              <a:rPr lang="ja-JP" altLang="en-US" sz="2000">
                <a:latin typeface="Gill Sans MT" pitchFamily="34" charset="0"/>
              </a:rPr>
              <a:t>’</a:t>
            </a:r>
            <a:r>
              <a:rPr lang="en-US" altLang="ja-JP" sz="2000">
                <a:latin typeface="Gill Sans MT" pitchFamily="34" charset="0"/>
              </a:rPr>
              <a:t>s Gpbs transmission rate)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low error rate: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repeaters spaced far apart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immune to electromagnetic noise</a:t>
            </a:r>
          </a:p>
        </p:txBody>
      </p:sp>
      <p:sp>
        <p:nvSpPr>
          <p:cNvPr id="645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A57CA8A-03FB-4B98-8F50-0684A867F3C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66562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800100"/>
            <a:ext cx="41132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2863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Physical media: radio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signal carried in electromagnetic spectrum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no physical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wire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endParaRPr lang="en-US" altLang="ja-JP" sz="2400" smtClean="0"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bidirectional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propagation environment effects:</a:t>
            </a:r>
          </a:p>
          <a:p>
            <a:pPr lvl="1" eaLnBrk="1" hangingPunct="1"/>
            <a:r>
              <a:rPr lang="en-US" smtClean="0"/>
              <a:t>reflection </a:t>
            </a:r>
          </a:p>
          <a:p>
            <a:pPr lvl="1" eaLnBrk="1" hangingPunct="1"/>
            <a:r>
              <a:rPr lang="en-US" smtClean="0"/>
              <a:t>obstruction by objects</a:t>
            </a:r>
          </a:p>
          <a:p>
            <a:pPr lvl="1" eaLnBrk="1" hangingPunct="1"/>
            <a:r>
              <a:rPr lang="en-US" smtClean="0"/>
              <a:t>interference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radio link types:</a:t>
            </a:r>
            <a:endParaRPr lang="en-US" i="1">
              <a:solidFill>
                <a:srgbClr val="CC0000"/>
              </a:solidFill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terrestrial  microwave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e.g. up to 45 Mbps channels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LAN</a:t>
            </a:r>
            <a:r>
              <a:rPr lang="en-US">
                <a:latin typeface="Gill Sans MT" pitchFamily="34" charset="0"/>
              </a:rPr>
              <a:t> (e.g., WiFi)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11Mbps, 54 Mbps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wide-area</a:t>
            </a:r>
            <a:r>
              <a:rPr lang="en-US">
                <a:latin typeface="Gill Sans MT" pitchFamily="34" charset="0"/>
              </a:rPr>
              <a:t> (e.g., cellular)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3G cellular: ~ few Mbps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satellite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Kbps to 45Mbps channel (or multiple smaller channels)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270 msec end-end delay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geosynchronous versus low altitude</a:t>
            </a:r>
          </a:p>
        </p:txBody>
      </p:sp>
      <p:sp>
        <p:nvSpPr>
          <p:cNvPr id="665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98CAD9D-3F96-45F4-90F9-CC2EB653D28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68610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250" y="1406525"/>
            <a:ext cx="8207375" cy="4648200"/>
          </a:xfrm>
        </p:spPr>
        <p:txBody>
          <a:bodyPr/>
          <a:lstStyle/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1.1 what </a:t>
            </a:r>
            <a:r>
              <a:rPr lang="en-US" sz="2800" i="1" smtClean="0">
                <a:solidFill>
                  <a:srgbClr val="000099"/>
                </a:solidFill>
              </a:rPr>
              <a:t>is</a:t>
            </a:r>
            <a:r>
              <a:rPr lang="en-US" sz="2800" smtClean="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1.2</a:t>
            </a:r>
            <a:r>
              <a:rPr lang="en-US" sz="2800" smtClean="0"/>
              <a:t> network edge</a:t>
            </a:r>
          </a:p>
          <a:p>
            <a:pPr lvl="2" eaLnBrk="1" hangingPunct="1">
              <a:lnSpc>
                <a:spcPct val="105000"/>
              </a:lnSpc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CC0000"/>
                </a:solidFill>
              </a:rPr>
              <a:t>1.3 network core</a:t>
            </a:r>
          </a:p>
          <a:p>
            <a:pPr lvl="2" eaLnBrk="1" hangingPunct="1">
              <a:lnSpc>
                <a:spcPct val="105000"/>
              </a:lnSpc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CC0000"/>
                </a:solidFill>
                <a:latin typeface="Gill Sans MT" pitchFamily="34" charset="0"/>
              </a:rPr>
              <a:t>packet switching,  circuit switching, network structure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1.4 </a:t>
            </a:r>
            <a:r>
              <a:rPr lang="en-US" sz="2800" smtClean="0"/>
              <a:t>delay, loss, throughput in networks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1.5</a:t>
            </a:r>
            <a:r>
              <a:rPr lang="en-US" sz="2800" smtClean="0"/>
              <a:t> protocol layers, service models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1.6</a:t>
            </a:r>
            <a:r>
              <a:rPr lang="en-US" sz="2800" smtClean="0"/>
              <a:t> networks under attack: security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1.7</a:t>
            </a:r>
            <a:r>
              <a:rPr lang="en-US" sz="2800" smtClean="0"/>
              <a:t> history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477AAD6F-9C84-4020-9D7F-AA68813A55F4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4271963" cy="4648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mesh of interconnected routers</a:t>
            </a:r>
          </a:p>
          <a:p>
            <a:pPr eaLnBrk="1" hangingPunct="1"/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packet-switching: hosts break application-layer messages into </a:t>
            </a: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packets</a:t>
            </a:r>
          </a:p>
          <a:p>
            <a:pPr lvl="1" eaLnBrk="1" hangingPunct="1"/>
            <a:r>
              <a:rPr lang="en-US" smtClean="0"/>
              <a:t>forward packets</a:t>
            </a:r>
            <a:r>
              <a:rPr lang="en-US" i="1" smtClean="0"/>
              <a:t> </a:t>
            </a:r>
            <a:r>
              <a:rPr lang="en-US" smtClean="0"/>
              <a:t>from one router to the next, across links on path from source to destination</a:t>
            </a:r>
          </a:p>
          <a:p>
            <a:pPr lvl="1" eaLnBrk="1" hangingPunct="1"/>
            <a:r>
              <a:rPr lang="en-US" smtClean="0"/>
              <a:t>each packet transmitted at full link capacity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network core</a:t>
            </a:r>
          </a:p>
        </p:txBody>
      </p:sp>
      <p:sp>
        <p:nvSpPr>
          <p:cNvPr id="70660" name="Freeform 637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661" name="Group 638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71161" name="Rectangle 63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62" name="AutoShape 64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70662" name="Freeform 641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Line 642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643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644"/>
          <p:cNvSpPr>
            <a:spLocks noChangeShapeType="1"/>
          </p:cNvSpPr>
          <p:nvPr/>
        </p:nvSpPr>
        <p:spPr bwMode="auto">
          <a:xfrm rot="-5400000">
            <a:off x="8177213" y="511968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646"/>
          <p:cNvSpPr>
            <a:spLocks noChangeShapeType="1"/>
          </p:cNvSpPr>
          <p:nvPr/>
        </p:nvSpPr>
        <p:spPr bwMode="auto">
          <a:xfrm>
            <a:off x="6100763" y="4776788"/>
            <a:ext cx="212725" cy="9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7" name="Line 647"/>
          <p:cNvSpPr>
            <a:spLocks noChangeShapeType="1"/>
          </p:cNvSpPr>
          <p:nvPr/>
        </p:nvSpPr>
        <p:spPr bwMode="auto">
          <a:xfrm flipV="1">
            <a:off x="5842000" y="5040313"/>
            <a:ext cx="390525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8" name="Line 650"/>
          <p:cNvSpPr>
            <a:spLocks noChangeShapeType="1"/>
          </p:cNvSpPr>
          <p:nvPr/>
        </p:nvSpPr>
        <p:spPr bwMode="auto">
          <a:xfrm flipH="1">
            <a:off x="6267450" y="5087938"/>
            <a:ext cx="103188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Line 651"/>
          <p:cNvSpPr>
            <a:spLocks noChangeShapeType="1"/>
          </p:cNvSpPr>
          <p:nvPr/>
        </p:nvSpPr>
        <p:spPr bwMode="auto">
          <a:xfrm flipH="1" flipV="1">
            <a:off x="6548438" y="5100638"/>
            <a:ext cx="114300" cy="1730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652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654"/>
          <p:cNvSpPr>
            <a:spLocks noChangeShapeType="1"/>
          </p:cNvSpPr>
          <p:nvPr/>
        </p:nvSpPr>
        <p:spPr bwMode="auto">
          <a:xfrm>
            <a:off x="6046788" y="3582988"/>
            <a:ext cx="234950" cy="74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655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673" name="Group 656"/>
          <p:cNvGrpSpPr>
            <a:grpSpLocks/>
          </p:cNvGrpSpPr>
          <p:nvPr/>
        </p:nvGrpSpPr>
        <p:grpSpPr bwMode="auto">
          <a:xfrm>
            <a:off x="5611813" y="3503613"/>
            <a:ext cx="506412" cy="352425"/>
            <a:chOff x="2967" y="478"/>
            <a:chExt cx="788" cy="625"/>
          </a:xfrm>
        </p:grpSpPr>
        <p:pic>
          <p:nvPicPr>
            <p:cNvPr id="71159" name="Picture 657" descr="access_point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160" name="Picture 658" descr="antenna_radiation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674" name="Freeform 65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5" name="Freeform 660"/>
          <p:cNvSpPr>
            <a:spLocks/>
          </p:cNvSpPr>
          <p:nvPr/>
        </p:nvSpPr>
        <p:spPr bwMode="auto">
          <a:xfrm>
            <a:off x="7011988" y="2005013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6" name="Line 66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7" name="Line 66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8" name="Line 66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9" name="Line 66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0" name="Line 66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1" name="Line 66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2" name="Line 66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3" name="Line 66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4" name="Line 66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5" name="Line 670"/>
          <p:cNvSpPr>
            <a:spLocks noChangeShapeType="1"/>
          </p:cNvSpPr>
          <p:nvPr/>
        </p:nvSpPr>
        <p:spPr bwMode="auto">
          <a:xfrm flipV="1">
            <a:off x="7580313" y="2562225"/>
            <a:ext cx="2635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6" name="Line 67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7" name="Line 67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8" name="Line 67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9" name="Line 674"/>
          <p:cNvSpPr>
            <a:spLocks noChangeShapeType="1"/>
          </p:cNvSpPr>
          <p:nvPr/>
        </p:nvSpPr>
        <p:spPr bwMode="auto">
          <a:xfrm flipH="1">
            <a:off x="7299325" y="2936875"/>
            <a:ext cx="98425" cy="704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0" name="Line 67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1" name="Line 67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2" name="Line 67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693" name="Group 678"/>
          <p:cNvGrpSpPr>
            <a:grpSpLocks/>
          </p:cNvGrpSpPr>
          <p:nvPr/>
        </p:nvGrpSpPr>
        <p:grpSpPr bwMode="auto">
          <a:xfrm>
            <a:off x="6053138" y="1846263"/>
            <a:ext cx="468312" cy="620712"/>
            <a:chOff x="1653" y="3023"/>
            <a:chExt cx="622" cy="911"/>
          </a:xfrm>
        </p:grpSpPr>
        <p:sp>
          <p:nvSpPr>
            <p:cNvPr id="71142" name="Line 270"/>
            <p:cNvSpPr>
              <a:spLocks noChangeShapeType="1"/>
            </p:cNvSpPr>
            <p:nvPr/>
          </p:nvSpPr>
          <p:spPr bwMode="auto">
            <a:xfrm flipH="1">
              <a:off x="1766" y="3287"/>
              <a:ext cx="188" cy="58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3" name="Line 271"/>
            <p:cNvSpPr>
              <a:spLocks noChangeShapeType="1"/>
            </p:cNvSpPr>
            <p:nvPr/>
          </p:nvSpPr>
          <p:spPr bwMode="auto">
            <a:xfrm>
              <a:off x="1954" y="3287"/>
              <a:ext cx="188" cy="58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4" name="Line 272"/>
            <p:cNvSpPr>
              <a:spLocks noChangeShapeType="1"/>
            </p:cNvSpPr>
            <p:nvPr/>
          </p:nvSpPr>
          <p:spPr bwMode="auto">
            <a:xfrm>
              <a:off x="1766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5" name="Line 273"/>
            <p:cNvSpPr>
              <a:spLocks noChangeShapeType="1"/>
            </p:cNvSpPr>
            <p:nvPr/>
          </p:nvSpPr>
          <p:spPr bwMode="auto">
            <a:xfrm flipH="1">
              <a:off x="1954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6" name="Line 274"/>
            <p:cNvSpPr>
              <a:spLocks noChangeShapeType="1"/>
            </p:cNvSpPr>
            <p:nvPr/>
          </p:nvSpPr>
          <p:spPr bwMode="auto">
            <a:xfrm>
              <a:off x="1954" y="3300"/>
              <a:ext cx="0" cy="6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7" name="Line 275"/>
            <p:cNvSpPr>
              <a:spLocks noChangeShapeType="1"/>
            </p:cNvSpPr>
            <p:nvPr/>
          </p:nvSpPr>
          <p:spPr bwMode="auto">
            <a:xfrm flipV="1">
              <a:off x="1766" y="3810"/>
              <a:ext cx="188" cy="6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8" name="Line 276"/>
            <p:cNvSpPr>
              <a:spLocks noChangeShapeType="1"/>
            </p:cNvSpPr>
            <p:nvPr/>
          </p:nvSpPr>
          <p:spPr bwMode="auto">
            <a:xfrm flipH="1" flipV="1">
              <a:off x="1954" y="3810"/>
              <a:ext cx="188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9" name="Line 277"/>
            <p:cNvSpPr>
              <a:spLocks noChangeShapeType="1"/>
            </p:cNvSpPr>
            <p:nvPr/>
          </p:nvSpPr>
          <p:spPr bwMode="auto">
            <a:xfrm>
              <a:off x="1846" y="3618"/>
              <a:ext cx="108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0" name="Line 278"/>
            <p:cNvSpPr>
              <a:spLocks noChangeShapeType="1"/>
            </p:cNvSpPr>
            <p:nvPr/>
          </p:nvSpPr>
          <p:spPr bwMode="auto">
            <a:xfrm flipV="1">
              <a:off x="1954" y="3618"/>
              <a:ext cx="114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1" name="Line 279"/>
            <p:cNvSpPr>
              <a:spLocks noChangeShapeType="1"/>
            </p:cNvSpPr>
            <p:nvPr/>
          </p:nvSpPr>
          <p:spPr bwMode="auto">
            <a:xfrm>
              <a:off x="1810" y="3704"/>
              <a:ext cx="139" cy="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2" name="Line 280"/>
            <p:cNvSpPr>
              <a:spLocks noChangeShapeType="1"/>
            </p:cNvSpPr>
            <p:nvPr/>
          </p:nvSpPr>
          <p:spPr bwMode="auto">
            <a:xfrm flipV="1">
              <a:off x="1954" y="3717"/>
              <a:ext cx="14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3" name="Line 281"/>
            <p:cNvSpPr>
              <a:spLocks noChangeShapeType="1"/>
            </p:cNvSpPr>
            <p:nvPr/>
          </p:nvSpPr>
          <p:spPr bwMode="auto">
            <a:xfrm flipV="1">
              <a:off x="1954" y="3530"/>
              <a:ext cx="72" cy="2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4" name="Line 282"/>
            <p:cNvSpPr>
              <a:spLocks noChangeShapeType="1"/>
            </p:cNvSpPr>
            <p:nvPr/>
          </p:nvSpPr>
          <p:spPr bwMode="auto">
            <a:xfrm flipV="1">
              <a:off x="1954" y="3409"/>
              <a:ext cx="45" cy="1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5" name="Line 283"/>
            <p:cNvSpPr>
              <a:spLocks noChangeShapeType="1"/>
            </p:cNvSpPr>
            <p:nvPr/>
          </p:nvSpPr>
          <p:spPr bwMode="auto">
            <a:xfrm>
              <a:off x="1873" y="3522"/>
              <a:ext cx="87" cy="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6" name="Line 284"/>
            <p:cNvSpPr>
              <a:spLocks noChangeShapeType="1"/>
            </p:cNvSpPr>
            <p:nvPr/>
          </p:nvSpPr>
          <p:spPr bwMode="auto">
            <a:xfrm>
              <a:off x="1912" y="3404"/>
              <a:ext cx="50" cy="3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7" name="Oval 694"/>
            <p:cNvSpPr>
              <a:spLocks noChangeArrowheads="1"/>
            </p:cNvSpPr>
            <p:nvPr/>
          </p:nvSpPr>
          <p:spPr bwMode="auto">
            <a:xfrm>
              <a:off x="1921" y="3233"/>
              <a:ext cx="63" cy="6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158" name="Picture 695" descr="cell_tower_radiation_gra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53" y="3023"/>
              <a:ext cx="622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694" name="Group 696"/>
          <p:cNvGrpSpPr>
            <a:grpSpLocks/>
          </p:cNvGrpSpPr>
          <p:nvPr/>
        </p:nvGrpSpPr>
        <p:grpSpPr bwMode="auto">
          <a:xfrm>
            <a:off x="6289675" y="2406650"/>
            <a:ext cx="454025" cy="254000"/>
            <a:chOff x="3843" y="1516"/>
            <a:chExt cx="286" cy="160"/>
          </a:xfrm>
        </p:grpSpPr>
        <p:sp>
          <p:nvSpPr>
            <p:cNvPr id="71133" name="Line 697"/>
            <p:cNvSpPr>
              <a:spLocks noChangeShapeType="1"/>
            </p:cNvSpPr>
            <p:nvPr/>
          </p:nvSpPr>
          <p:spPr bwMode="auto">
            <a:xfrm>
              <a:off x="3843" y="1516"/>
              <a:ext cx="96" cy="6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34" name="Oval 407"/>
            <p:cNvSpPr>
              <a:spLocks noChangeArrowheads="1"/>
            </p:cNvSpPr>
            <p:nvPr/>
          </p:nvSpPr>
          <p:spPr bwMode="auto">
            <a:xfrm>
              <a:off x="3884" y="1616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35" name="Rectangle 410"/>
            <p:cNvSpPr>
              <a:spLocks noChangeArrowheads="1"/>
            </p:cNvSpPr>
            <p:nvPr/>
          </p:nvSpPr>
          <p:spPr bwMode="auto">
            <a:xfrm>
              <a:off x="3884" y="1610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36" name="Oval 411"/>
            <p:cNvSpPr>
              <a:spLocks noChangeArrowheads="1"/>
            </p:cNvSpPr>
            <p:nvPr/>
          </p:nvSpPr>
          <p:spPr bwMode="auto">
            <a:xfrm>
              <a:off x="3883" y="1569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37" name="Group 701"/>
            <p:cNvGrpSpPr>
              <a:grpSpLocks/>
            </p:cNvGrpSpPr>
            <p:nvPr/>
          </p:nvGrpSpPr>
          <p:grpSpPr bwMode="auto">
            <a:xfrm>
              <a:off x="3932" y="1587"/>
              <a:ext cx="138" cy="33"/>
              <a:chOff x="2468" y="1332"/>
              <a:chExt cx="310" cy="60"/>
            </a:xfrm>
          </p:grpSpPr>
          <p:sp>
            <p:nvSpPr>
              <p:cNvPr id="71140" name="Freeform 7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41" name="Freeform 7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38" name="Line 704"/>
            <p:cNvSpPr>
              <a:spLocks noChangeShapeType="1"/>
            </p:cNvSpPr>
            <p:nvPr/>
          </p:nvSpPr>
          <p:spPr bwMode="auto">
            <a:xfrm>
              <a:off x="3884" y="1602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39" name="Line 705"/>
            <p:cNvSpPr>
              <a:spLocks noChangeShapeType="1"/>
            </p:cNvSpPr>
            <p:nvPr/>
          </p:nvSpPr>
          <p:spPr bwMode="auto">
            <a:xfrm>
              <a:off x="4127" y="1604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5" name="Group 706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7112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2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2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28" name="Group 71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31" name="Freeform 71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32" name="Freeform 71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29" name="Line 71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30" name="Line 71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6" name="Group 715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7111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1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1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20" name="Group 71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23" name="Freeform 7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24" name="Freeform 7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21" name="Line 72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22" name="Line 72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7" name="Group 724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711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12" name="Group 72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15" name="Freeform 7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16" name="Freeform 7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13" name="Line 73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14" name="Line 73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8" name="Group 733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711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04" name="Group 73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07" name="Freeform 7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08" name="Freeform 7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05" name="Line 74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06" name="Line 741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9" name="Group 742"/>
          <p:cNvGrpSpPr>
            <a:grpSpLocks/>
          </p:cNvGrpSpPr>
          <p:nvPr/>
        </p:nvGrpSpPr>
        <p:grpSpPr bwMode="auto">
          <a:xfrm>
            <a:off x="7737475" y="3644900"/>
            <a:ext cx="492125" cy="206375"/>
            <a:chOff x="4334" y="1470"/>
            <a:chExt cx="246" cy="107"/>
          </a:xfrm>
        </p:grpSpPr>
        <p:sp>
          <p:nvSpPr>
            <p:cNvPr id="710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96" name="Group 74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99" name="Freeform 7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00" name="Freeform 7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97" name="Line 74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98" name="Line 75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00" name="Line 751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701" name="Group 752"/>
          <p:cNvGrpSpPr>
            <a:grpSpLocks/>
          </p:cNvGrpSpPr>
          <p:nvPr/>
        </p:nvGrpSpPr>
        <p:grpSpPr bwMode="auto">
          <a:xfrm>
            <a:off x="7086600" y="3632200"/>
            <a:ext cx="492125" cy="206375"/>
            <a:chOff x="4334" y="1470"/>
            <a:chExt cx="246" cy="107"/>
          </a:xfrm>
        </p:grpSpPr>
        <p:sp>
          <p:nvSpPr>
            <p:cNvPr id="710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88" name="Group 75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91" name="Freeform 75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92" name="Freeform 75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89" name="Line 75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90" name="Line 76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2" name="Group 76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7107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7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7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80" name="Group 76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83" name="Freeform 7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84" name="Freeform 7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81" name="Line 76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82" name="Line 76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3" name="Group 77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7106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7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7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72" name="Group 77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75" name="Freeform 7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76" name="Freeform 7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73" name="Line 77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74" name="Line 77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4" name="Group 77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710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64" name="Group 78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67" name="Freeform 7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68" name="Freeform 7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65" name="Line 78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66" name="Line 78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5" name="Group 78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7105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5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5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56" name="Group 79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59" name="Freeform 79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60" name="Freeform 79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57" name="Line 79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58" name="Line 79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6" name="Group 797"/>
          <p:cNvGrpSpPr>
            <a:grpSpLocks/>
          </p:cNvGrpSpPr>
          <p:nvPr/>
        </p:nvGrpSpPr>
        <p:grpSpPr bwMode="auto">
          <a:xfrm>
            <a:off x="7161213" y="5005388"/>
            <a:ext cx="446087" cy="422275"/>
            <a:chOff x="5072" y="3611"/>
            <a:chExt cx="459" cy="380"/>
          </a:xfrm>
        </p:grpSpPr>
        <p:grpSp>
          <p:nvGrpSpPr>
            <p:cNvPr id="71039" name="Group 798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71041" name="Freeform 799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2" name="Freeform 800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3" name="Freeform 801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4" name="Freeform 802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5" name="Freeform 803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6" name="Freeform 804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7" name="Freeform 805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8" name="Freeform 806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9" name="Freeform 807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0" name="Freeform 808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1" name="Freeform 809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2" name="Freeform 810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040" name="Picture 811" descr="access_point_stylized_gray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07" name="Group 812"/>
          <p:cNvGrpSpPr>
            <a:grpSpLocks/>
          </p:cNvGrpSpPr>
          <p:nvPr/>
        </p:nvGrpSpPr>
        <p:grpSpPr bwMode="auto">
          <a:xfrm>
            <a:off x="5638800" y="3509963"/>
            <a:ext cx="398463" cy="358775"/>
            <a:chOff x="5072" y="3611"/>
            <a:chExt cx="459" cy="380"/>
          </a:xfrm>
        </p:grpSpPr>
        <p:grpSp>
          <p:nvGrpSpPr>
            <p:cNvPr id="71025" name="Group 813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71027" name="Freeform 814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28" name="Freeform 815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29" name="Freeform 816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0" name="Freeform 817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1" name="Freeform 818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2" name="Freeform 819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3" name="Freeform 820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4" name="Freeform 821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5" name="Freeform 822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6" name="Freeform 823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7" name="Freeform 824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8" name="Freeform 825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026" name="Picture 826" descr="access_point_stylized_gray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708" name="Line 827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709" name="Group 828"/>
          <p:cNvGrpSpPr>
            <a:grpSpLocks/>
          </p:cNvGrpSpPr>
          <p:nvPr/>
        </p:nvGrpSpPr>
        <p:grpSpPr bwMode="auto">
          <a:xfrm>
            <a:off x="5254625" y="2038350"/>
            <a:ext cx="504825" cy="401638"/>
            <a:chOff x="2896" y="396"/>
            <a:chExt cx="1848" cy="1887"/>
          </a:xfrm>
        </p:grpSpPr>
        <p:pic>
          <p:nvPicPr>
            <p:cNvPr id="71002" name="Picture 829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003" name="Freeform 830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04" name="Picture 831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005" name="Freeform 832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6" name="Freeform 833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7" name="Freeform 834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8" name="Freeform 835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9" name="Freeform 836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0" name="Freeform 837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1" name="Freeform 838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2" name="Freeform 839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3" name="Freeform 840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4" name="Freeform 841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5" name="Freeform 842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6" name="Freeform 843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7" name="Freeform 844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8" name="Freeform 845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9" name="Freeform 846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20" name="Freeform 847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21" name="Freeform 848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22" name="Freeform 849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23" name="Freeform 850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24" name="Picture 851" descr="grayed_radia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10" name="Group 852"/>
          <p:cNvGrpSpPr>
            <a:grpSpLocks/>
          </p:cNvGrpSpPr>
          <p:nvPr/>
        </p:nvGrpSpPr>
        <p:grpSpPr bwMode="auto">
          <a:xfrm>
            <a:off x="5537200" y="3054350"/>
            <a:ext cx="504825" cy="401638"/>
            <a:chOff x="2896" y="396"/>
            <a:chExt cx="1848" cy="1887"/>
          </a:xfrm>
        </p:grpSpPr>
        <p:pic>
          <p:nvPicPr>
            <p:cNvPr id="70979" name="Picture 853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80" name="Freeform 854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81" name="Picture 855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82" name="Freeform 856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3" name="Freeform 857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4" name="Freeform 858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5" name="Freeform 859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6" name="Freeform 860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7" name="Freeform 861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8" name="Freeform 862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9" name="Freeform 863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0" name="Freeform 864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1" name="Freeform 865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2" name="Freeform 866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3" name="Freeform 867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4" name="Freeform 868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5" name="Freeform 869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6" name="Freeform 870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7" name="Freeform 871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8" name="Freeform 872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9" name="Freeform 873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0" name="Freeform 874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01" name="Picture 875" descr="grayed_radia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11" name="Group 876"/>
          <p:cNvGrpSpPr>
            <a:grpSpLocks/>
          </p:cNvGrpSpPr>
          <p:nvPr/>
        </p:nvGrpSpPr>
        <p:grpSpPr bwMode="auto">
          <a:xfrm>
            <a:off x="6959600" y="5495925"/>
            <a:ext cx="504825" cy="401638"/>
            <a:chOff x="2896" y="396"/>
            <a:chExt cx="1848" cy="1887"/>
          </a:xfrm>
        </p:grpSpPr>
        <p:pic>
          <p:nvPicPr>
            <p:cNvPr id="70956" name="Picture 877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57" name="Freeform 878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58" name="Picture 879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59" name="Freeform 880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0" name="Freeform 881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1" name="Freeform 882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2" name="Freeform 883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3" name="Freeform 884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4" name="Freeform 885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5" name="Freeform 886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6" name="Freeform 887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7" name="Freeform 888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8" name="Freeform 889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9" name="Freeform 890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0" name="Freeform 891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1" name="Freeform 892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2" name="Freeform 893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3" name="Freeform 894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4" name="Freeform 895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5" name="Freeform 896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6" name="Freeform 897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7" name="Freeform 898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78" name="Picture 899" descr="grayed_radia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12" name="Group 900"/>
          <p:cNvGrpSpPr>
            <a:grpSpLocks/>
          </p:cNvGrpSpPr>
          <p:nvPr/>
        </p:nvGrpSpPr>
        <p:grpSpPr bwMode="auto">
          <a:xfrm>
            <a:off x="7378700" y="5524500"/>
            <a:ext cx="504825" cy="401638"/>
            <a:chOff x="2896" y="396"/>
            <a:chExt cx="1848" cy="1887"/>
          </a:xfrm>
        </p:grpSpPr>
        <p:pic>
          <p:nvPicPr>
            <p:cNvPr id="70933" name="Picture 901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34" name="Freeform 902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35" name="Picture 903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36" name="Freeform 904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7" name="Freeform 905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8" name="Freeform 906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9" name="Freeform 907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0" name="Freeform 908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1" name="Freeform 909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2" name="Freeform 910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3" name="Freeform 911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4" name="Freeform 912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5" name="Freeform 913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6" name="Freeform 914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7" name="Freeform 915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8" name="Freeform 916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9" name="Freeform 917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0" name="Freeform 918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1" name="Freeform 919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2" name="Freeform 920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3" name="Freeform 921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4" name="Freeform 922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55" name="Picture 923" descr="grayed_radia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13" name="Group 924"/>
          <p:cNvGrpSpPr>
            <a:grpSpLocks/>
          </p:cNvGrpSpPr>
          <p:nvPr/>
        </p:nvGrpSpPr>
        <p:grpSpPr bwMode="auto">
          <a:xfrm>
            <a:off x="5349875" y="1590675"/>
            <a:ext cx="617538" cy="387350"/>
            <a:chOff x="2920" y="972"/>
            <a:chExt cx="389" cy="244"/>
          </a:xfrm>
        </p:grpSpPr>
        <p:grpSp>
          <p:nvGrpSpPr>
            <p:cNvPr id="70921" name="Group 925"/>
            <p:cNvGrpSpPr>
              <a:grpSpLocks/>
            </p:cNvGrpSpPr>
            <p:nvPr/>
          </p:nvGrpSpPr>
          <p:grpSpPr bwMode="auto">
            <a:xfrm>
              <a:off x="3085" y="1027"/>
              <a:ext cx="102" cy="189"/>
              <a:chOff x="3436" y="1504"/>
              <a:chExt cx="393" cy="942"/>
            </a:xfrm>
          </p:grpSpPr>
          <p:pic>
            <p:nvPicPr>
              <p:cNvPr id="70923" name="Picture 926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436" y="1504"/>
                <a:ext cx="393" cy="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924" name="Freeform 927"/>
              <p:cNvSpPr>
                <a:spLocks/>
              </p:cNvSpPr>
              <p:nvPr/>
            </p:nvSpPr>
            <p:spPr bwMode="auto">
              <a:xfrm>
                <a:off x="3484" y="1523"/>
                <a:ext cx="339" cy="906"/>
              </a:xfrm>
              <a:custGeom>
                <a:avLst/>
                <a:gdLst>
                  <a:gd name="T0" fmla="*/ 6 w 339"/>
                  <a:gd name="T1" fmla="*/ 31 h 906"/>
                  <a:gd name="T2" fmla="*/ 38 w 339"/>
                  <a:gd name="T3" fmla="*/ 0 h 906"/>
                  <a:gd name="T4" fmla="*/ 323 w 339"/>
                  <a:gd name="T5" fmla="*/ 45 h 906"/>
                  <a:gd name="T6" fmla="*/ 338 w 339"/>
                  <a:gd name="T7" fmla="*/ 85 h 906"/>
                  <a:gd name="T8" fmla="*/ 339 w 339"/>
                  <a:gd name="T9" fmla="*/ 813 h 906"/>
                  <a:gd name="T10" fmla="*/ 312 w 339"/>
                  <a:gd name="T11" fmla="*/ 865 h 906"/>
                  <a:gd name="T12" fmla="*/ 29 w 339"/>
                  <a:gd name="T13" fmla="*/ 906 h 906"/>
                  <a:gd name="T14" fmla="*/ 0 w 339"/>
                  <a:gd name="T15" fmla="*/ 876 h 906"/>
                  <a:gd name="T16" fmla="*/ 6 w 339"/>
                  <a:gd name="T17" fmla="*/ 31 h 9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"/>
                  <a:gd name="T28" fmla="*/ 0 h 906"/>
                  <a:gd name="T29" fmla="*/ 339 w 339"/>
                  <a:gd name="T30" fmla="*/ 906 h 9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" h="906">
                    <a:moveTo>
                      <a:pt x="6" y="31"/>
                    </a:moveTo>
                    <a:lnTo>
                      <a:pt x="38" y="0"/>
                    </a:lnTo>
                    <a:lnTo>
                      <a:pt x="323" y="45"/>
                    </a:lnTo>
                    <a:lnTo>
                      <a:pt x="338" y="85"/>
                    </a:lnTo>
                    <a:lnTo>
                      <a:pt x="339" y="813"/>
                    </a:lnTo>
                    <a:lnTo>
                      <a:pt x="312" y="865"/>
                    </a:lnTo>
                    <a:lnTo>
                      <a:pt x="29" y="906"/>
                    </a:lnTo>
                    <a:lnTo>
                      <a:pt x="0" y="876"/>
                    </a:lnTo>
                    <a:lnTo>
                      <a:pt x="6" y="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2001"/>
                    </a:srgbClr>
                  </a:gs>
                  <a:gs pos="100000">
                    <a:srgbClr val="666666">
                      <a:alpha val="82001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925" name="Group 928"/>
              <p:cNvGrpSpPr>
                <a:grpSpLocks/>
              </p:cNvGrpSpPr>
              <p:nvPr/>
            </p:nvGrpSpPr>
            <p:grpSpPr bwMode="auto">
              <a:xfrm>
                <a:off x="3511" y="1689"/>
                <a:ext cx="289" cy="576"/>
                <a:chOff x="3511" y="1689"/>
                <a:chExt cx="289" cy="576"/>
              </a:xfrm>
            </p:grpSpPr>
            <p:sp>
              <p:nvSpPr>
                <p:cNvPr id="70926" name="Freeform 929"/>
                <p:cNvSpPr>
                  <a:spLocks/>
                </p:cNvSpPr>
                <p:nvPr/>
              </p:nvSpPr>
              <p:spPr bwMode="auto">
                <a:xfrm>
                  <a:off x="3519" y="2175"/>
                  <a:ext cx="66" cy="90"/>
                </a:xfrm>
                <a:custGeom>
                  <a:avLst/>
                  <a:gdLst>
                    <a:gd name="T0" fmla="*/ 0 w 66"/>
                    <a:gd name="T1" fmla="*/ 5 h 90"/>
                    <a:gd name="T2" fmla="*/ 66 w 66"/>
                    <a:gd name="T3" fmla="*/ 0 h 90"/>
                    <a:gd name="T4" fmla="*/ 65 w 66"/>
                    <a:gd name="T5" fmla="*/ 80 h 90"/>
                    <a:gd name="T6" fmla="*/ 2 w 66"/>
                    <a:gd name="T7" fmla="*/ 90 h 90"/>
                    <a:gd name="T8" fmla="*/ 0 w 66"/>
                    <a:gd name="T9" fmla="*/ 5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90"/>
                    <a:gd name="T17" fmla="*/ 66 w 66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90">
                      <a:moveTo>
                        <a:pt x="0" y="5"/>
                      </a:moveTo>
                      <a:lnTo>
                        <a:pt x="66" y="0"/>
                      </a:lnTo>
                      <a:lnTo>
                        <a:pt x="65" y="80"/>
                      </a:lnTo>
                      <a:lnTo>
                        <a:pt x="2" y="9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7" name="Freeform 930"/>
                <p:cNvSpPr>
                  <a:spLocks/>
                </p:cNvSpPr>
                <p:nvPr/>
              </p:nvSpPr>
              <p:spPr bwMode="auto">
                <a:xfrm>
                  <a:off x="3593" y="2166"/>
                  <a:ext cx="69" cy="89"/>
                </a:xfrm>
                <a:custGeom>
                  <a:avLst/>
                  <a:gdLst>
                    <a:gd name="T0" fmla="*/ 3 w 69"/>
                    <a:gd name="T1" fmla="*/ 8 h 89"/>
                    <a:gd name="T2" fmla="*/ 66 w 69"/>
                    <a:gd name="T3" fmla="*/ 0 h 89"/>
                    <a:gd name="T4" fmla="*/ 69 w 69"/>
                    <a:gd name="T5" fmla="*/ 80 h 89"/>
                    <a:gd name="T6" fmla="*/ 0 w 69"/>
                    <a:gd name="T7" fmla="*/ 89 h 89"/>
                    <a:gd name="T8" fmla="*/ 3 w 69"/>
                    <a:gd name="T9" fmla="*/ 8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89"/>
                    <a:gd name="T17" fmla="*/ 69 w 69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89">
                      <a:moveTo>
                        <a:pt x="3" y="8"/>
                      </a:moveTo>
                      <a:lnTo>
                        <a:pt x="66" y="0"/>
                      </a:lnTo>
                      <a:lnTo>
                        <a:pt x="69" y="80"/>
                      </a:lnTo>
                      <a:lnTo>
                        <a:pt x="0" y="89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8" name="Freeform 931"/>
                <p:cNvSpPr>
                  <a:spLocks/>
                </p:cNvSpPr>
                <p:nvPr/>
              </p:nvSpPr>
              <p:spPr bwMode="auto">
                <a:xfrm>
                  <a:off x="3665" y="2162"/>
                  <a:ext cx="62" cy="82"/>
                </a:xfrm>
                <a:custGeom>
                  <a:avLst/>
                  <a:gdLst>
                    <a:gd name="T0" fmla="*/ 0 w 62"/>
                    <a:gd name="T1" fmla="*/ 6 h 82"/>
                    <a:gd name="T2" fmla="*/ 61 w 62"/>
                    <a:gd name="T3" fmla="*/ 0 h 82"/>
                    <a:gd name="T4" fmla="*/ 62 w 62"/>
                    <a:gd name="T5" fmla="*/ 75 h 82"/>
                    <a:gd name="T6" fmla="*/ 3 w 62"/>
                    <a:gd name="T7" fmla="*/ 82 h 82"/>
                    <a:gd name="T8" fmla="*/ 0 w 62"/>
                    <a:gd name="T9" fmla="*/ 6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2"/>
                    <a:gd name="T17" fmla="*/ 62 w 62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2">
                      <a:moveTo>
                        <a:pt x="0" y="6"/>
                      </a:moveTo>
                      <a:lnTo>
                        <a:pt x="61" y="0"/>
                      </a:lnTo>
                      <a:lnTo>
                        <a:pt x="62" y="75"/>
                      </a:lnTo>
                      <a:lnTo>
                        <a:pt x="3" y="8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9" name="Freeform 932"/>
                <p:cNvSpPr>
                  <a:spLocks/>
                </p:cNvSpPr>
                <p:nvPr/>
              </p:nvSpPr>
              <p:spPr bwMode="auto">
                <a:xfrm>
                  <a:off x="3734" y="2154"/>
                  <a:ext cx="66" cy="84"/>
                </a:xfrm>
                <a:custGeom>
                  <a:avLst/>
                  <a:gdLst>
                    <a:gd name="T0" fmla="*/ 1 w 66"/>
                    <a:gd name="T1" fmla="*/ 6 h 84"/>
                    <a:gd name="T2" fmla="*/ 66 w 66"/>
                    <a:gd name="T3" fmla="*/ 0 h 84"/>
                    <a:gd name="T4" fmla="*/ 63 w 66"/>
                    <a:gd name="T5" fmla="*/ 77 h 84"/>
                    <a:gd name="T6" fmla="*/ 0 w 66"/>
                    <a:gd name="T7" fmla="*/ 84 h 84"/>
                    <a:gd name="T8" fmla="*/ 1 w 66"/>
                    <a:gd name="T9" fmla="*/ 6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4"/>
                    <a:gd name="T17" fmla="*/ 66 w 66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4">
                      <a:moveTo>
                        <a:pt x="1" y="6"/>
                      </a:moveTo>
                      <a:lnTo>
                        <a:pt x="66" y="0"/>
                      </a:lnTo>
                      <a:lnTo>
                        <a:pt x="63" y="77"/>
                      </a:lnTo>
                      <a:lnTo>
                        <a:pt x="0" y="84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30" name="Rectangle 933"/>
                <p:cNvSpPr>
                  <a:spLocks noChangeArrowheads="1"/>
                </p:cNvSpPr>
                <p:nvPr/>
              </p:nvSpPr>
              <p:spPr bwMode="auto">
                <a:xfrm>
                  <a:off x="3513" y="1688"/>
                  <a:ext cx="54" cy="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31" name="Rectangle 934"/>
                <p:cNvSpPr>
                  <a:spLocks noChangeArrowheads="1"/>
                </p:cNvSpPr>
                <p:nvPr/>
              </p:nvSpPr>
              <p:spPr bwMode="auto">
                <a:xfrm>
                  <a:off x="3501" y="1738"/>
                  <a:ext cx="92" cy="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32" name="Freeform 935"/>
                <p:cNvSpPr>
                  <a:spLocks/>
                </p:cNvSpPr>
                <p:nvPr/>
              </p:nvSpPr>
              <p:spPr bwMode="auto">
                <a:xfrm>
                  <a:off x="3515" y="1794"/>
                  <a:ext cx="261" cy="204"/>
                </a:xfrm>
                <a:custGeom>
                  <a:avLst/>
                  <a:gdLst>
                    <a:gd name="T0" fmla="*/ 0 w 261"/>
                    <a:gd name="T1" fmla="*/ 0 h 204"/>
                    <a:gd name="T2" fmla="*/ 0 w 261"/>
                    <a:gd name="T3" fmla="*/ 204 h 204"/>
                    <a:gd name="T4" fmla="*/ 259 w 261"/>
                    <a:gd name="T5" fmla="*/ 201 h 204"/>
                    <a:gd name="T6" fmla="*/ 261 w 261"/>
                    <a:gd name="T7" fmla="*/ 12 h 204"/>
                    <a:gd name="T8" fmla="*/ 0 w 261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04"/>
                    <a:gd name="T17" fmla="*/ 261 w 261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259" y="201"/>
                      </a:lnTo>
                      <a:lnTo>
                        <a:pt x="26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70922" name="Picture 936" descr="grayed_radiati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20" y="972"/>
              <a:ext cx="389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0714" name="Picture 937" descr="car_graye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6838" y="1670050"/>
            <a:ext cx="7540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715" name="Group 938"/>
          <p:cNvGrpSpPr>
            <a:grpSpLocks/>
          </p:cNvGrpSpPr>
          <p:nvPr/>
        </p:nvGrpSpPr>
        <p:grpSpPr bwMode="auto">
          <a:xfrm>
            <a:off x="5662613" y="4538663"/>
            <a:ext cx="463550" cy="398462"/>
            <a:chOff x="3987" y="-51"/>
            <a:chExt cx="1252" cy="983"/>
          </a:xfrm>
        </p:grpSpPr>
        <p:pic>
          <p:nvPicPr>
            <p:cNvPr id="70919" name="Picture 939" descr="desktop_computer_stylized_sm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20" name="Freeform 940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6" name="Group 941"/>
          <p:cNvGrpSpPr>
            <a:grpSpLocks/>
          </p:cNvGrpSpPr>
          <p:nvPr/>
        </p:nvGrpSpPr>
        <p:grpSpPr bwMode="auto">
          <a:xfrm>
            <a:off x="5500688" y="4938713"/>
            <a:ext cx="463550" cy="398462"/>
            <a:chOff x="3987" y="-51"/>
            <a:chExt cx="1252" cy="983"/>
          </a:xfrm>
        </p:grpSpPr>
        <p:pic>
          <p:nvPicPr>
            <p:cNvPr id="70917" name="Picture 942" descr="desktop_computer_stylized_sm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18" name="Freeform 943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7" name="Group 944"/>
          <p:cNvGrpSpPr>
            <a:grpSpLocks/>
          </p:cNvGrpSpPr>
          <p:nvPr/>
        </p:nvGrpSpPr>
        <p:grpSpPr bwMode="auto">
          <a:xfrm>
            <a:off x="5957888" y="5186363"/>
            <a:ext cx="463550" cy="398462"/>
            <a:chOff x="3987" y="-51"/>
            <a:chExt cx="1252" cy="983"/>
          </a:xfrm>
        </p:grpSpPr>
        <p:pic>
          <p:nvPicPr>
            <p:cNvPr id="70915" name="Picture 945" descr="desktop_computer_stylized_sm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16" name="Freeform 946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8" name="Group 947"/>
          <p:cNvGrpSpPr>
            <a:grpSpLocks/>
          </p:cNvGrpSpPr>
          <p:nvPr/>
        </p:nvGrpSpPr>
        <p:grpSpPr bwMode="auto">
          <a:xfrm>
            <a:off x="6396038" y="5224463"/>
            <a:ext cx="463550" cy="398462"/>
            <a:chOff x="3987" y="-51"/>
            <a:chExt cx="1252" cy="983"/>
          </a:xfrm>
        </p:grpSpPr>
        <p:pic>
          <p:nvPicPr>
            <p:cNvPr id="70913" name="Picture 948" descr="desktop_computer_stylized_sm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14" name="Freeform 949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9" name="Group 950"/>
          <p:cNvGrpSpPr>
            <a:grpSpLocks/>
          </p:cNvGrpSpPr>
          <p:nvPr/>
        </p:nvGrpSpPr>
        <p:grpSpPr bwMode="auto">
          <a:xfrm>
            <a:off x="8186738" y="5014913"/>
            <a:ext cx="249237" cy="555625"/>
            <a:chOff x="1115" y="2770"/>
            <a:chExt cx="589" cy="1034"/>
          </a:xfrm>
        </p:grpSpPr>
        <p:sp>
          <p:nvSpPr>
            <p:cNvPr id="70881" name="Freeform 951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2" name="Rectangle 952"/>
            <p:cNvSpPr>
              <a:spLocks noChangeArrowheads="1"/>
            </p:cNvSpPr>
            <p:nvPr/>
          </p:nvSpPr>
          <p:spPr bwMode="auto">
            <a:xfrm>
              <a:off x="1141" y="2770"/>
              <a:ext cx="435" cy="98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83" name="Freeform 953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4" name="Freeform 954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5" name="Rectangle 955"/>
            <p:cNvSpPr>
              <a:spLocks noChangeArrowheads="1"/>
            </p:cNvSpPr>
            <p:nvPr/>
          </p:nvSpPr>
          <p:spPr bwMode="auto">
            <a:xfrm>
              <a:off x="1145" y="2885"/>
              <a:ext cx="248" cy="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86" name="Group 956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70911" name="AutoShape 95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12" name="AutoShape 958"/>
              <p:cNvSpPr>
                <a:spLocks noChangeArrowheads="1"/>
              </p:cNvSpPr>
              <p:nvPr/>
            </p:nvSpPr>
            <p:spPr bwMode="auto">
              <a:xfrm>
                <a:off x="623" y="2582"/>
                <a:ext cx="691" cy="10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87" name="Rectangle 959"/>
            <p:cNvSpPr>
              <a:spLocks noChangeArrowheads="1"/>
            </p:cNvSpPr>
            <p:nvPr/>
          </p:nvSpPr>
          <p:spPr bwMode="auto">
            <a:xfrm>
              <a:off x="1149" y="3024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88" name="Group 960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70909" name="AutoShape 961"/>
              <p:cNvSpPr>
                <a:spLocks noChangeArrowheads="1"/>
              </p:cNvSpPr>
              <p:nvPr/>
            </p:nvSpPr>
            <p:spPr bwMode="auto">
              <a:xfrm>
                <a:off x="615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10" name="AutoShape 962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1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89" name="Rectangle 963"/>
            <p:cNvSpPr>
              <a:spLocks noChangeArrowheads="1"/>
            </p:cNvSpPr>
            <p:nvPr/>
          </p:nvSpPr>
          <p:spPr bwMode="auto">
            <a:xfrm>
              <a:off x="1149" y="3172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90" name="Rectangle 964"/>
            <p:cNvSpPr>
              <a:spLocks noChangeArrowheads="1"/>
            </p:cNvSpPr>
            <p:nvPr/>
          </p:nvSpPr>
          <p:spPr bwMode="auto">
            <a:xfrm>
              <a:off x="1153" y="3299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91" name="Group 965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70907" name="AutoShape 966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08" name="AutoShape 967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1" cy="10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92" name="Freeform 968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893" name="Group 969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70905" name="AutoShape 97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06" name="AutoShape 971"/>
              <p:cNvSpPr>
                <a:spLocks noChangeArrowheads="1"/>
              </p:cNvSpPr>
              <p:nvPr/>
            </p:nvSpPr>
            <p:spPr bwMode="auto">
              <a:xfrm>
                <a:off x="624" y="2579"/>
                <a:ext cx="691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94" name="Rectangle 972"/>
            <p:cNvSpPr>
              <a:spLocks noChangeArrowheads="1"/>
            </p:cNvSpPr>
            <p:nvPr/>
          </p:nvSpPr>
          <p:spPr bwMode="auto">
            <a:xfrm>
              <a:off x="1573" y="2770"/>
              <a:ext cx="30" cy="9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95" name="Freeform 973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6" name="Freeform 974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7" name="Oval 975"/>
            <p:cNvSpPr>
              <a:spLocks noChangeArrowheads="1"/>
            </p:cNvSpPr>
            <p:nvPr/>
          </p:nvSpPr>
          <p:spPr bwMode="auto">
            <a:xfrm>
              <a:off x="1685" y="3712"/>
              <a:ext cx="19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98" name="Freeform 976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9" name="AutoShape 977"/>
            <p:cNvSpPr>
              <a:spLocks noChangeArrowheads="1"/>
            </p:cNvSpPr>
            <p:nvPr/>
          </p:nvSpPr>
          <p:spPr bwMode="auto">
            <a:xfrm>
              <a:off x="1115" y="3742"/>
              <a:ext cx="495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0" name="AutoShape 978"/>
            <p:cNvSpPr>
              <a:spLocks noChangeArrowheads="1"/>
            </p:cNvSpPr>
            <p:nvPr/>
          </p:nvSpPr>
          <p:spPr bwMode="auto">
            <a:xfrm>
              <a:off x="1141" y="3754"/>
              <a:ext cx="443" cy="3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1" name="Oval 979"/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2" name="Oval 980"/>
            <p:cNvSpPr>
              <a:spLocks noChangeArrowheads="1"/>
            </p:cNvSpPr>
            <p:nvPr/>
          </p:nvSpPr>
          <p:spPr bwMode="auto">
            <a:xfrm>
              <a:off x="1258" y="3615"/>
              <a:ext cx="68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70903" name="Oval 981"/>
            <p:cNvSpPr>
              <a:spLocks noChangeArrowheads="1"/>
            </p:cNvSpPr>
            <p:nvPr/>
          </p:nvSpPr>
          <p:spPr bwMode="auto">
            <a:xfrm>
              <a:off x="1333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4" name="Rectangle 982"/>
            <p:cNvSpPr>
              <a:spLocks noChangeArrowheads="1"/>
            </p:cNvSpPr>
            <p:nvPr/>
          </p:nvSpPr>
          <p:spPr bwMode="auto">
            <a:xfrm>
              <a:off x="1498" y="3376"/>
              <a:ext cx="34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720" name="Group 983"/>
          <p:cNvGrpSpPr>
            <a:grpSpLocks/>
          </p:cNvGrpSpPr>
          <p:nvPr/>
        </p:nvGrpSpPr>
        <p:grpSpPr bwMode="auto">
          <a:xfrm>
            <a:off x="7900988" y="5224463"/>
            <a:ext cx="230187" cy="498475"/>
            <a:chOff x="1115" y="2770"/>
            <a:chExt cx="589" cy="1034"/>
          </a:xfrm>
        </p:grpSpPr>
        <p:sp>
          <p:nvSpPr>
            <p:cNvPr id="70849" name="Freeform 984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0" name="Rectangle 985"/>
            <p:cNvSpPr>
              <a:spLocks noChangeArrowheads="1"/>
            </p:cNvSpPr>
            <p:nvPr/>
          </p:nvSpPr>
          <p:spPr bwMode="auto">
            <a:xfrm>
              <a:off x="1143" y="2770"/>
              <a:ext cx="431" cy="98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51" name="Freeform 986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2" name="Freeform 987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3" name="Rectangle 988"/>
            <p:cNvSpPr>
              <a:spLocks noChangeArrowheads="1"/>
            </p:cNvSpPr>
            <p:nvPr/>
          </p:nvSpPr>
          <p:spPr bwMode="auto">
            <a:xfrm>
              <a:off x="1143" y="2885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54" name="Group 989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70879" name="AutoShape 99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4" cy="13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80" name="AutoShape 991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699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55" name="Rectangle 992"/>
            <p:cNvSpPr>
              <a:spLocks noChangeArrowheads="1"/>
            </p:cNvSpPr>
            <p:nvPr/>
          </p:nvSpPr>
          <p:spPr bwMode="auto">
            <a:xfrm>
              <a:off x="1152" y="3024"/>
              <a:ext cx="244" cy="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56" name="Group 993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70877" name="AutoShape 99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78" name="AutoShape 995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9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57" name="Rectangle 996"/>
            <p:cNvSpPr>
              <a:spLocks noChangeArrowheads="1"/>
            </p:cNvSpPr>
            <p:nvPr/>
          </p:nvSpPr>
          <p:spPr bwMode="auto">
            <a:xfrm>
              <a:off x="1147" y="3172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58" name="Rectangle 997"/>
            <p:cNvSpPr>
              <a:spLocks noChangeArrowheads="1"/>
            </p:cNvSpPr>
            <p:nvPr/>
          </p:nvSpPr>
          <p:spPr bwMode="auto">
            <a:xfrm>
              <a:off x="1152" y="3300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59" name="Group 998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70875" name="AutoShape 999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76" name="AutoShape 1000"/>
              <p:cNvSpPr>
                <a:spLocks noChangeArrowheads="1"/>
              </p:cNvSpPr>
              <p:nvPr/>
            </p:nvSpPr>
            <p:spPr bwMode="auto">
              <a:xfrm>
                <a:off x="632" y="2582"/>
                <a:ext cx="699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60" name="Freeform 1001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861" name="Group 1002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70873" name="AutoShape 1003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74" name="AutoShape 1004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9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62" name="Rectangle 1005"/>
            <p:cNvSpPr>
              <a:spLocks noChangeArrowheads="1"/>
            </p:cNvSpPr>
            <p:nvPr/>
          </p:nvSpPr>
          <p:spPr bwMode="auto">
            <a:xfrm>
              <a:off x="1574" y="2770"/>
              <a:ext cx="28" cy="9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3" name="Freeform 1006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4" name="Freeform 1007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5" name="Oval 1008"/>
            <p:cNvSpPr>
              <a:spLocks noChangeArrowheads="1"/>
            </p:cNvSpPr>
            <p:nvPr/>
          </p:nvSpPr>
          <p:spPr bwMode="auto">
            <a:xfrm>
              <a:off x="1684" y="3712"/>
              <a:ext cx="20" cy="4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6" name="Freeform 1009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7" name="AutoShape 1010"/>
            <p:cNvSpPr>
              <a:spLocks noChangeArrowheads="1"/>
            </p:cNvSpPr>
            <p:nvPr/>
          </p:nvSpPr>
          <p:spPr bwMode="auto">
            <a:xfrm>
              <a:off x="1115" y="3741"/>
              <a:ext cx="496" cy="6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8" name="AutoShape 1011"/>
            <p:cNvSpPr>
              <a:spLocks noChangeArrowheads="1"/>
            </p:cNvSpPr>
            <p:nvPr/>
          </p:nvSpPr>
          <p:spPr bwMode="auto">
            <a:xfrm>
              <a:off x="1143" y="3755"/>
              <a:ext cx="443" cy="3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9" name="Oval 1012"/>
            <p:cNvSpPr>
              <a:spLocks noChangeArrowheads="1"/>
            </p:cNvSpPr>
            <p:nvPr/>
          </p:nvSpPr>
          <p:spPr bwMode="auto">
            <a:xfrm>
              <a:off x="1184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70" name="Oval 1013"/>
            <p:cNvSpPr>
              <a:spLocks noChangeArrowheads="1"/>
            </p:cNvSpPr>
            <p:nvPr/>
          </p:nvSpPr>
          <p:spPr bwMode="auto">
            <a:xfrm>
              <a:off x="1257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70871" name="Oval 1014"/>
            <p:cNvSpPr>
              <a:spLocks noChangeArrowheads="1"/>
            </p:cNvSpPr>
            <p:nvPr/>
          </p:nvSpPr>
          <p:spPr bwMode="auto">
            <a:xfrm>
              <a:off x="1330" y="3613"/>
              <a:ext cx="65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72" name="Rectangle 1015"/>
            <p:cNvSpPr>
              <a:spLocks noChangeArrowheads="1"/>
            </p:cNvSpPr>
            <p:nvPr/>
          </p:nvSpPr>
          <p:spPr bwMode="auto">
            <a:xfrm>
              <a:off x="1497" y="3376"/>
              <a:ext cx="32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721" name="Group 1016"/>
          <p:cNvGrpSpPr>
            <a:grpSpLocks/>
          </p:cNvGrpSpPr>
          <p:nvPr/>
        </p:nvGrpSpPr>
        <p:grpSpPr bwMode="auto">
          <a:xfrm>
            <a:off x="7389813" y="3911600"/>
            <a:ext cx="506412" cy="209550"/>
            <a:chOff x="4655" y="2464"/>
            <a:chExt cx="319" cy="132"/>
          </a:xfrm>
        </p:grpSpPr>
        <p:grpSp>
          <p:nvGrpSpPr>
            <p:cNvPr id="70832" name="Group 101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844" name="Group 102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47" name="Freeform 102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48" name="Freeform 102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45" name="Line 102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46" name="Line 102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33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834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835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836" name="Group 102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39" name="Freeform 103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40" name="Freeform 103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37" name="Line 1032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8" name="Line 103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2" name="Group 1034"/>
          <p:cNvGrpSpPr>
            <a:grpSpLocks/>
          </p:cNvGrpSpPr>
          <p:nvPr/>
        </p:nvGrpSpPr>
        <p:grpSpPr bwMode="auto">
          <a:xfrm>
            <a:off x="7081838" y="3629025"/>
            <a:ext cx="506412" cy="209550"/>
            <a:chOff x="4655" y="2464"/>
            <a:chExt cx="319" cy="132"/>
          </a:xfrm>
        </p:grpSpPr>
        <p:grpSp>
          <p:nvGrpSpPr>
            <p:cNvPr id="70815" name="Group 103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827" name="Group 103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30" name="Freeform 104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31" name="Freeform 104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28" name="Line 104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29" name="Line 104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16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817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818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819" name="Group 104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22" name="Freeform 10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23" name="Freeform 10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20" name="Line 1050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1" name="Line 1051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3" name="Group 1052"/>
          <p:cNvGrpSpPr>
            <a:grpSpLocks/>
          </p:cNvGrpSpPr>
          <p:nvPr/>
        </p:nvGrpSpPr>
        <p:grpSpPr bwMode="auto">
          <a:xfrm>
            <a:off x="7732713" y="3641725"/>
            <a:ext cx="506412" cy="209550"/>
            <a:chOff x="4655" y="2464"/>
            <a:chExt cx="319" cy="132"/>
          </a:xfrm>
        </p:grpSpPr>
        <p:grpSp>
          <p:nvGrpSpPr>
            <p:cNvPr id="70798" name="Group 1053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810" name="Group 105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13" name="Freeform 105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14" name="Freeform 105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11" name="Line 106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12" name="Line 106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99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800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801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802" name="Group 1065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05" name="Freeform 10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06" name="Freeform 10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03" name="Line 1068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4" name="Line 1069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4" name="Group 1070"/>
          <p:cNvGrpSpPr>
            <a:grpSpLocks/>
          </p:cNvGrpSpPr>
          <p:nvPr/>
        </p:nvGrpSpPr>
        <p:grpSpPr bwMode="auto">
          <a:xfrm>
            <a:off x="7202488" y="2486025"/>
            <a:ext cx="392112" cy="180975"/>
            <a:chOff x="4655" y="2464"/>
            <a:chExt cx="319" cy="132"/>
          </a:xfrm>
        </p:grpSpPr>
        <p:grpSp>
          <p:nvGrpSpPr>
            <p:cNvPr id="70781" name="Group 107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9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9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9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793" name="Group 107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96" name="Freeform 10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97" name="Freeform 10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94" name="Line 107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95" name="Line 107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82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783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784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785" name="Group 1083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88" name="Freeform 10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89" name="Freeform 10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86" name="Line 1086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7" name="Line 1087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5" name="Group 1088"/>
          <p:cNvGrpSpPr>
            <a:grpSpLocks/>
          </p:cNvGrpSpPr>
          <p:nvPr/>
        </p:nvGrpSpPr>
        <p:grpSpPr bwMode="auto">
          <a:xfrm>
            <a:off x="7205663" y="2752725"/>
            <a:ext cx="407987" cy="180975"/>
            <a:chOff x="4655" y="2464"/>
            <a:chExt cx="319" cy="132"/>
          </a:xfrm>
        </p:grpSpPr>
        <p:grpSp>
          <p:nvGrpSpPr>
            <p:cNvPr id="70764" name="Group 108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776" name="Group 10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79" name="Freeform 10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80" name="Freeform 10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77" name="Line 10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78" name="Line 10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65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766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767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768" name="Group 1101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71" name="Freeform 11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72" name="Freeform 11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69" name="Line 1104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0" name="Line 1105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6" name="Group 1106"/>
          <p:cNvGrpSpPr>
            <a:grpSpLocks/>
          </p:cNvGrpSpPr>
          <p:nvPr/>
        </p:nvGrpSpPr>
        <p:grpSpPr bwMode="auto">
          <a:xfrm>
            <a:off x="7758113" y="2749550"/>
            <a:ext cx="407987" cy="180975"/>
            <a:chOff x="4655" y="2464"/>
            <a:chExt cx="319" cy="132"/>
          </a:xfrm>
        </p:grpSpPr>
        <p:grpSp>
          <p:nvGrpSpPr>
            <p:cNvPr id="70747" name="Group 11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759" name="Group 11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62" name="Freeform 1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63" name="Freeform 1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60" name="Line 11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61" name="Line 11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48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749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750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751" name="Group 111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54" name="Freeform 11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55" name="Freeform 11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52" name="Line 1122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3" name="Line 112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7" name="Group 1124"/>
          <p:cNvGrpSpPr>
            <a:grpSpLocks/>
          </p:cNvGrpSpPr>
          <p:nvPr/>
        </p:nvGrpSpPr>
        <p:grpSpPr bwMode="auto">
          <a:xfrm>
            <a:off x="7688263" y="2390775"/>
            <a:ext cx="392112" cy="180975"/>
            <a:chOff x="4655" y="2464"/>
            <a:chExt cx="319" cy="132"/>
          </a:xfrm>
        </p:grpSpPr>
        <p:grpSp>
          <p:nvGrpSpPr>
            <p:cNvPr id="70730" name="Group 112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3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4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4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742" name="Group 11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45" name="Freeform 11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46" name="Freeform 11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43" name="Line 11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44" name="Line 11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31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732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733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734" name="Group 113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37" name="Freeform 1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38" name="Freeform 1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35" name="Line 1140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6" name="Line 1141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728" name="Picture 1142" descr="underline_base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2150" y="1039813"/>
            <a:ext cx="4570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67C2D8E-BECD-4A65-81EE-F9B9AA2EE8EF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72706" name="Picture 4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912813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280988"/>
            <a:ext cx="8193088" cy="833437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Packet-switching: store-and-forward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438" y="3486150"/>
            <a:ext cx="4143375" cy="3262313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takes </a:t>
            </a:r>
            <a:r>
              <a:rPr lang="en-US" sz="2400" i="1" smtClean="0">
                <a:ea typeface="ＭＳ Ｐゴシック" pitchFamily="34" charset="-128"/>
              </a:rPr>
              <a:t>L</a:t>
            </a:r>
            <a:r>
              <a:rPr lang="en-US" sz="2400" smtClean="0">
                <a:ea typeface="ＭＳ Ｐゴシック" pitchFamily="34" charset="-128"/>
              </a:rPr>
              <a:t>/</a:t>
            </a:r>
            <a:r>
              <a:rPr lang="en-US" sz="2400" i="1" smtClean="0">
                <a:ea typeface="ＭＳ Ｐゴシック" pitchFamily="34" charset="-128"/>
              </a:rPr>
              <a:t>R</a:t>
            </a:r>
            <a:r>
              <a:rPr lang="en-US" sz="2400" smtClean="0">
                <a:ea typeface="ＭＳ Ｐゴシック" pitchFamily="34" charset="-128"/>
              </a:rPr>
              <a:t> seconds to transmit (push out) </a:t>
            </a:r>
            <a:r>
              <a:rPr lang="en-US" sz="2400" i="1" smtClean="0">
                <a:ea typeface="ＭＳ Ｐゴシック" pitchFamily="34" charset="-128"/>
              </a:rPr>
              <a:t>L</a:t>
            </a:r>
            <a:r>
              <a:rPr lang="en-US" sz="2400" smtClean="0">
                <a:ea typeface="ＭＳ Ｐゴシック" pitchFamily="34" charset="-128"/>
              </a:rPr>
              <a:t>-bit packet into link at </a:t>
            </a:r>
            <a:r>
              <a:rPr lang="en-US" sz="2400" i="1" smtClean="0">
                <a:ea typeface="ＭＳ Ｐゴシック" pitchFamily="34" charset="-128"/>
              </a:rPr>
              <a:t>R</a:t>
            </a:r>
            <a:r>
              <a:rPr lang="en-US" sz="2400" smtClean="0">
                <a:ea typeface="ＭＳ Ｐゴシック" pitchFamily="34" charset="-128"/>
              </a:rPr>
              <a:t> bps</a:t>
            </a:r>
          </a:p>
          <a:p>
            <a:pPr eaLnBrk="1" hangingPunct="1">
              <a:buSzPct val="75000"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store and forward:</a:t>
            </a:r>
            <a:r>
              <a:rPr lang="en-US" sz="2400" i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entire packet must  arrive at router before it can be transmitted on next link</a:t>
            </a:r>
          </a:p>
        </p:txBody>
      </p:sp>
      <p:sp>
        <p:nvSpPr>
          <p:cNvPr id="7270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56238" y="3602038"/>
            <a:ext cx="3514725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smtClean="0">
                <a:solidFill>
                  <a:srgbClr val="000099"/>
                </a:solidFill>
                <a:ea typeface="ＭＳ Ｐゴシック" pitchFamily="34" charset="-128"/>
              </a:rPr>
              <a:t>one-hop numerical example: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 i="1" smtClean="0">
                <a:ea typeface="ＭＳ Ｐゴシック" pitchFamily="34" charset="-128"/>
              </a:rPr>
              <a:t>L</a:t>
            </a:r>
            <a:r>
              <a:rPr lang="en-US" sz="2400" smtClean="0">
                <a:ea typeface="ＭＳ Ｐゴシック" pitchFamily="34" charset="-128"/>
              </a:rPr>
              <a:t> = 7.5 Mbits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 i="1" smtClean="0">
                <a:ea typeface="ＭＳ Ｐゴシック" pitchFamily="34" charset="-128"/>
              </a:rPr>
              <a:t>R</a:t>
            </a:r>
            <a:r>
              <a:rPr lang="en-US" sz="2400" smtClean="0">
                <a:ea typeface="ＭＳ Ｐゴシック" pitchFamily="34" charset="-128"/>
              </a:rPr>
              <a:t> = 1.5 Mbps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n-US" sz="2400" smtClean="0">
                <a:ea typeface="ＭＳ Ｐゴシック" pitchFamily="34" charset="-128"/>
              </a:rPr>
              <a:t>one-hop transmission delay = 5 sec</a:t>
            </a:r>
          </a:p>
        </p:txBody>
      </p:sp>
      <p:sp>
        <p:nvSpPr>
          <p:cNvPr id="72710" name="AutoShape 42"/>
          <p:cNvSpPr>
            <a:spLocks/>
          </p:cNvSpPr>
          <p:nvPr/>
        </p:nvSpPr>
        <p:spPr bwMode="auto">
          <a:xfrm>
            <a:off x="4975225" y="5695950"/>
            <a:ext cx="152400" cy="728663"/>
          </a:xfrm>
          <a:prstGeom prst="rightBrace">
            <a:avLst>
              <a:gd name="adj1" fmla="val 501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11" name="Text Box 43"/>
          <p:cNvSpPr txBox="1">
            <a:spLocks noChangeArrowheads="1"/>
          </p:cNvSpPr>
          <p:nvPr/>
        </p:nvSpPr>
        <p:spPr bwMode="auto">
          <a:xfrm>
            <a:off x="5121275" y="5999163"/>
            <a:ext cx="2797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more on delay shortly …</a:t>
            </a:r>
          </a:p>
        </p:txBody>
      </p:sp>
      <p:sp>
        <p:nvSpPr>
          <p:cNvPr id="727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1-</a:t>
            </a:r>
            <a:fld id="{A2562D28-A91C-40A3-BF5B-189D57353DDE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2650" y="2679700"/>
            <a:ext cx="6588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source</a:t>
            </a:r>
          </a:p>
        </p:txBody>
      </p:sp>
      <p:grpSp>
        <p:nvGrpSpPr>
          <p:cNvPr id="72714" name="Group 41"/>
          <p:cNvGrpSpPr>
            <a:grpSpLocks/>
          </p:cNvGrpSpPr>
          <p:nvPr/>
        </p:nvGrpSpPr>
        <p:grpSpPr bwMode="auto">
          <a:xfrm>
            <a:off x="1630363" y="2768600"/>
            <a:ext cx="1057275" cy="420688"/>
            <a:chOff x="1816230" y="6118900"/>
            <a:chExt cx="1843339" cy="739100"/>
          </a:xfrm>
        </p:grpSpPr>
        <p:pic>
          <p:nvPicPr>
            <p:cNvPr id="72775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16230" y="6144002"/>
              <a:ext cx="1843339" cy="71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Rectangle 100"/>
            <p:cNvSpPr/>
            <p:nvPr/>
          </p:nvSpPr>
          <p:spPr>
            <a:xfrm rot="1049095">
              <a:off x="1947488" y="6118900"/>
              <a:ext cx="1650399" cy="462656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 smtClean="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cxnSp>
        <p:nvCxnSpPr>
          <p:cNvPr id="72715" name="Straight Connector 42"/>
          <p:cNvCxnSpPr>
            <a:cxnSpLocks noChangeShapeType="1"/>
          </p:cNvCxnSpPr>
          <p:nvPr/>
        </p:nvCxnSpPr>
        <p:spPr bwMode="auto">
          <a:xfrm flipV="1">
            <a:off x="2576513" y="2874963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72716" name="Group 43"/>
          <p:cNvGrpSpPr>
            <a:grpSpLocks/>
          </p:cNvGrpSpPr>
          <p:nvPr/>
        </p:nvGrpSpPr>
        <p:grpSpPr bwMode="auto">
          <a:xfrm>
            <a:off x="3922713" y="2687638"/>
            <a:ext cx="1058862" cy="384175"/>
            <a:chOff x="5142253" y="5649029"/>
            <a:chExt cx="1304545" cy="695633"/>
          </a:xfrm>
        </p:grpSpPr>
        <p:grpSp>
          <p:nvGrpSpPr>
            <p:cNvPr id="72768" name="Group 92"/>
            <p:cNvGrpSpPr>
              <a:grpSpLocks/>
            </p:cNvGrpSpPr>
            <p:nvPr/>
          </p:nvGrpSpPr>
          <p:grpSpPr bwMode="auto">
            <a:xfrm>
              <a:off x="5147271" y="5649029"/>
              <a:ext cx="1276350" cy="695633"/>
              <a:chOff x="4981575" y="5851547"/>
              <a:chExt cx="1276350" cy="695633"/>
            </a:xfrm>
          </p:grpSpPr>
          <p:pic>
            <p:nvPicPr>
              <p:cNvPr id="72771" name="Picture 95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81575" y="5944151"/>
                <a:ext cx="1276350" cy="603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772" name="Rectangle 96"/>
              <p:cNvSpPr>
                <a:spLocks noChangeArrowheads="1"/>
              </p:cNvSpPr>
              <p:nvPr/>
            </p:nvSpPr>
            <p:spPr bwMode="auto">
              <a:xfrm>
                <a:off x="6065959" y="6205112"/>
                <a:ext cx="44985" cy="224212"/>
              </a:xfrm>
              <a:prstGeom prst="rect">
                <a:avLst/>
              </a:prstGeom>
              <a:solidFill>
                <a:srgbClr val="BFBFB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2773" name="Rectangle 97"/>
              <p:cNvSpPr>
                <a:spLocks noChangeArrowheads="1"/>
              </p:cNvSpPr>
              <p:nvPr/>
            </p:nvSpPr>
            <p:spPr bwMode="auto">
              <a:xfrm>
                <a:off x="5178008" y="6228108"/>
                <a:ext cx="62587" cy="224212"/>
              </a:xfrm>
              <a:prstGeom prst="rect">
                <a:avLst/>
              </a:prstGeom>
              <a:solidFill>
                <a:srgbClr val="BFBFB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2774" name="Oval 98"/>
              <p:cNvSpPr>
                <a:spLocks noChangeArrowheads="1"/>
              </p:cNvSpPr>
              <p:nvPr/>
            </p:nvSpPr>
            <p:spPr bwMode="auto">
              <a:xfrm>
                <a:off x="5023497" y="5851547"/>
                <a:ext cx="1196974" cy="494417"/>
              </a:xfrm>
              <a:prstGeom prst="ellipse">
                <a:avLst/>
              </a:prstGeom>
              <a:solidFill>
                <a:srgbClr val="EAEAEA"/>
              </a:soli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2769" name="Rectangle 93"/>
            <p:cNvSpPr>
              <a:spLocks noChangeArrowheads="1"/>
            </p:cNvSpPr>
            <p:nvPr/>
          </p:nvSpPr>
          <p:spPr bwMode="auto">
            <a:xfrm>
              <a:off x="6360741" y="5695021"/>
              <a:ext cx="86057" cy="126479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2770" name="Rectangle 94"/>
            <p:cNvSpPr>
              <a:spLocks noChangeArrowheads="1"/>
            </p:cNvSpPr>
            <p:nvPr/>
          </p:nvSpPr>
          <p:spPr bwMode="auto">
            <a:xfrm>
              <a:off x="5142253" y="5700770"/>
              <a:ext cx="86057" cy="126479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2717" name="Group 44"/>
          <p:cNvGrpSpPr>
            <a:grpSpLocks/>
          </p:cNvGrpSpPr>
          <p:nvPr/>
        </p:nvGrpSpPr>
        <p:grpSpPr bwMode="auto">
          <a:xfrm>
            <a:off x="3876675" y="1608138"/>
            <a:ext cx="1092200" cy="303212"/>
            <a:chOff x="5128542" y="4838701"/>
            <a:chExt cx="1300833" cy="530211"/>
          </a:xfrm>
        </p:grpSpPr>
        <p:pic>
          <p:nvPicPr>
            <p:cNvPr id="7276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28542" y="4838701"/>
              <a:ext cx="1300833" cy="49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66" name="Rectangle 90"/>
            <p:cNvSpPr>
              <a:spLocks noChangeArrowheads="1"/>
            </p:cNvSpPr>
            <p:nvPr/>
          </p:nvSpPr>
          <p:spPr bwMode="auto">
            <a:xfrm>
              <a:off x="6327275" y="5219009"/>
              <a:ext cx="86974" cy="127695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2767" name="Rectangle 91"/>
            <p:cNvSpPr>
              <a:spLocks noChangeArrowheads="1"/>
            </p:cNvSpPr>
            <p:nvPr/>
          </p:nvSpPr>
          <p:spPr bwMode="auto">
            <a:xfrm>
              <a:off x="5158794" y="5241217"/>
              <a:ext cx="86974" cy="127695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2718" name="Group 45"/>
          <p:cNvGrpSpPr>
            <a:grpSpLocks/>
          </p:cNvGrpSpPr>
          <p:nvPr/>
        </p:nvGrpSpPr>
        <p:grpSpPr bwMode="auto">
          <a:xfrm>
            <a:off x="1735138" y="1196975"/>
            <a:ext cx="1150937" cy="730250"/>
            <a:chOff x="2387973" y="4309243"/>
            <a:chExt cx="1771787" cy="1282262"/>
          </a:xfrm>
        </p:grpSpPr>
        <p:pic>
          <p:nvPicPr>
            <p:cNvPr id="72761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83481" y="4309243"/>
              <a:ext cx="1285463" cy="128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Rectangle 88"/>
            <p:cNvSpPr/>
            <p:nvPr/>
          </p:nvSpPr>
          <p:spPr>
            <a:xfrm rot="11601822">
              <a:off x="2387973" y="5128665"/>
              <a:ext cx="1771787" cy="422704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 smtClean="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935288" y="2908300"/>
            <a:ext cx="566737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 bps</a:t>
            </a:r>
          </a:p>
        </p:txBody>
      </p:sp>
      <p:cxnSp>
        <p:nvCxnSpPr>
          <p:cNvPr id="72720" name="Straight Connector 47"/>
          <p:cNvCxnSpPr>
            <a:cxnSpLocks noChangeShapeType="1"/>
          </p:cNvCxnSpPr>
          <p:nvPr/>
        </p:nvCxnSpPr>
        <p:spPr bwMode="auto">
          <a:xfrm flipV="1">
            <a:off x="4967288" y="2879725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72721" name="Group 100"/>
          <p:cNvGrpSpPr>
            <a:grpSpLocks/>
          </p:cNvGrpSpPr>
          <p:nvPr/>
        </p:nvGrpSpPr>
        <p:grpSpPr bwMode="auto">
          <a:xfrm>
            <a:off x="5945188" y="2071688"/>
            <a:ext cx="1477962" cy="1284287"/>
            <a:chOff x="-44" y="1473"/>
            <a:chExt cx="981" cy="1105"/>
          </a:xfrm>
        </p:grpSpPr>
        <p:pic>
          <p:nvPicPr>
            <p:cNvPr id="72759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Freeform 102"/>
            <p:cNvSpPr>
              <a:spLocks/>
            </p:cNvSpPr>
            <p:nvPr/>
          </p:nvSpPr>
          <p:spPr bwMode="auto">
            <a:xfrm flipH="1">
              <a:off x="374" y="1580"/>
              <a:ext cx="474" cy="505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ysClr val="window" lastClr="FFFFFF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427913" y="2778125"/>
            <a:ext cx="101282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destination</a:t>
            </a:r>
          </a:p>
        </p:txBody>
      </p:sp>
      <p:sp>
        <p:nvSpPr>
          <p:cNvPr id="72723" name="TextBox 52"/>
          <p:cNvSpPr txBox="1">
            <a:spLocks noChangeArrowheads="1"/>
          </p:cNvSpPr>
          <p:nvPr/>
        </p:nvSpPr>
        <p:spPr bwMode="auto">
          <a:xfrm>
            <a:off x="2395538" y="2574925"/>
            <a:ext cx="2349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2724" name="TextBox 53"/>
          <p:cNvSpPr txBox="1">
            <a:spLocks noChangeArrowheads="1"/>
          </p:cNvSpPr>
          <p:nvPr/>
        </p:nvSpPr>
        <p:spPr bwMode="auto">
          <a:xfrm>
            <a:off x="2198688" y="2581275"/>
            <a:ext cx="2349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2725" name="TextBox 54"/>
          <p:cNvSpPr txBox="1">
            <a:spLocks noChangeArrowheads="1"/>
          </p:cNvSpPr>
          <p:nvPr/>
        </p:nvSpPr>
        <p:spPr bwMode="auto">
          <a:xfrm>
            <a:off x="2011363" y="2578100"/>
            <a:ext cx="2349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grpSp>
        <p:nvGrpSpPr>
          <p:cNvPr id="72726" name="Group 55"/>
          <p:cNvGrpSpPr>
            <a:grpSpLocks/>
          </p:cNvGrpSpPr>
          <p:nvPr/>
        </p:nvGrpSpPr>
        <p:grpSpPr bwMode="auto">
          <a:xfrm>
            <a:off x="1744663" y="1873250"/>
            <a:ext cx="2935287" cy="841375"/>
            <a:chOff x="593766" y="5264055"/>
            <a:chExt cx="3597129" cy="1011695"/>
          </a:xfrm>
        </p:grpSpPr>
        <p:grpSp>
          <p:nvGrpSpPr>
            <p:cNvPr id="72730" name="Group 56"/>
            <p:cNvGrpSpPr>
              <a:grpSpLocks/>
            </p:cNvGrpSpPr>
            <p:nvPr/>
          </p:nvGrpSpPr>
          <p:grpSpPr bwMode="auto">
            <a:xfrm>
              <a:off x="3527077" y="5264055"/>
              <a:ext cx="617671" cy="927313"/>
              <a:chOff x="2105936" y="5387204"/>
              <a:chExt cx="617671" cy="927313"/>
            </a:xfrm>
          </p:grpSpPr>
          <p:sp>
            <p:nvSpPr>
              <p:cNvPr id="72751" name="Rectangle 77"/>
              <p:cNvSpPr>
                <a:spLocks noChangeArrowheads="1"/>
              </p:cNvSpPr>
              <p:nvPr/>
            </p:nvSpPr>
            <p:spPr bwMode="auto">
              <a:xfrm>
                <a:off x="2577155" y="6049578"/>
                <a:ext cx="140072" cy="265331"/>
              </a:xfrm>
              <a:prstGeom prst="rect">
                <a:avLst/>
              </a:prstGeom>
              <a:solidFill>
                <a:srgbClr val="33CC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2110248" y="5705984"/>
                <a:ext cx="466907" cy="608925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2106358" y="5688804"/>
                <a:ext cx="616705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2114139" y="5396749"/>
                <a:ext cx="595306" cy="647102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cxnSp>
            <p:nvCxnSpPr>
              <p:cNvPr id="72755" name="Straight Connector 81"/>
              <p:cNvCxnSpPr>
                <a:cxnSpLocks noChangeShapeType="1"/>
                <a:stCxn id="81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2756" name="Straight Connector 82"/>
              <p:cNvCxnSpPr>
                <a:cxnSpLocks noChangeShapeType="1"/>
                <a:endCxn id="81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2757" name="Straight Connector 83"/>
              <p:cNvCxnSpPr>
                <a:cxnSpLocks noChangeShapeType="1"/>
                <a:endCxn id="81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2758" name="Straight Connector 84"/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</p:grpSp>
        <p:grpSp>
          <p:nvGrpSpPr>
            <p:cNvPr id="72731" name="Group 57"/>
            <p:cNvGrpSpPr>
              <a:grpSpLocks/>
            </p:cNvGrpSpPr>
            <p:nvPr/>
          </p:nvGrpSpPr>
          <p:grpSpPr bwMode="auto">
            <a:xfrm>
              <a:off x="1326802" y="5273580"/>
              <a:ext cx="617671" cy="927313"/>
              <a:chOff x="2105936" y="5387204"/>
              <a:chExt cx="617671" cy="927313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2110224" y="5706003"/>
                <a:ext cx="466907" cy="60892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2106333" y="5688824"/>
                <a:ext cx="616707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745" name="Rectangle 71"/>
              <p:cNvSpPr>
                <a:spLocks noChangeArrowheads="1"/>
              </p:cNvSpPr>
              <p:nvPr/>
            </p:nvSpPr>
            <p:spPr bwMode="auto">
              <a:xfrm>
                <a:off x="2577131" y="6049598"/>
                <a:ext cx="140072" cy="265332"/>
              </a:xfrm>
              <a:prstGeom prst="rect">
                <a:avLst/>
              </a:prstGeom>
              <a:solidFill>
                <a:srgbClr val="33CC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2114115" y="5396768"/>
                <a:ext cx="595306" cy="647103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cxnSp>
            <p:nvCxnSpPr>
              <p:cNvPr id="72747" name="Straight Connector 73"/>
              <p:cNvCxnSpPr>
                <a:cxnSpLocks noChangeShapeType="1"/>
                <a:stCxn id="73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2748" name="Straight Connector 74"/>
              <p:cNvCxnSpPr>
                <a:cxnSpLocks noChangeShapeType="1"/>
                <a:endCxn id="73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2749" name="Straight Connector 75"/>
              <p:cNvCxnSpPr>
                <a:cxnSpLocks noChangeShapeType="1"/>
                <a:endCxn id="73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2750" name="Straight Connector 76"/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</p:grpSp>
        <p:grpSp>
          <p:nvGrpSpPr>
            <p:cNvPr id="72732" name="Group 58"/>
            <p:cNvGrpSpPr>
              <a:grpSpLocks/>
            </p:cNvGrpSpPr>
            <p:nvPr/>
          </p:nvGrpSpPr>
          <p:grpSpPr bwMode="auto">
            <a:xfrm>
              <a:off x="971797" y="5294415"/>
              <a:ext cx="605641" cy="915203"/>
              <a:chOff x="335231" y="4405745"/>
              <a:chExt cx="1252537" cy="2138362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333961" y="4406169"/>
                <a:ext cx="969641" cy="213635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50055" y="4410631"/>
                <a:ext cx="1239211" cy="77158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742" name="Rectangle 68"/>
              <p:cNvSpPr>
                <a:spLocks noChangeArrowheads="1"/>
              </p:cNvSpPr>
              <p:nvPr/>
            </p:nvSpPr>
            <p:spPr bwMode="auto">
              <a:xfrm>
                <a:off x="1299580" y="5177755"/>
                <a:ext cx="289686" cy="1351386"/>
              </a:xfrm>
              <a:prstGeom prst="rect">
                <a:avLst/>
              </a:prstGeom>
              <a:solidFill>
                <a:srgbClr val="33CC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2733" name="Rectangle 59"/>
            <p:cNvSpPr>
              <a:spLocks noChangeArrowheads="1"/>
            </p:cNvSpPr>
            <p:nvPr/>
          </p:nvSpPr>
          <p:spPr bwMode="auto">
            <a:xfrm>
              <a:off x="1838851" y="6126859"/>
              <a:ext cx="2180844" cy="64901"/>
            </a:xfrm>
            <a:prstGeom prst="rect">
              <a:avLst/>
            </a:prstGeom>
            <a:solidFill>
              <a:srgbClr val="33CC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2734" name="Right Arrow 60"/>
            <p:cNvSpPr>
              <a:spLocks noChangeArrowheads="1"/>
            </p:cNvSpPr>
            <p:nvPr/>
          </p:nvSpPr>
          <p:spPr bwMode="auto">
            <a:xfrm>
              <a:off x="2556720" y="6056232"/>
              <a:ext cx="266527" cy="219518"/>
            </a:xfrm>
            <a:prstGeom prst="rightArrow">
              <a:avLst>
                <a:gd name="adj1" fmla="val 13889"/>
                <a:gd name="adj2" fmla="val 53703"/>
              </a:avLst>
            </a:prstGeom>
            <a:solidFill>
              <a:srgbClr val="33CC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72735" name="Group 61"/>
            <p:cNvGrpSpPr>
              <a:grpSpLocks/>
            </p:cNvGrpSpPr>
            <p:nvPr/>
          </p:nvGrpSpPr>
          <p:grpSpPr bwMode="auto">
            <a:xfrm>
              <a:off x="593766" y="5284519"/>
              <a:ext cx="605641" cy="915203"/>
              <a:chOff x="335231" y="4405745"/>
              <a:chExt cx="1252537" cy="2138362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739" name="Rectangle 65"/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33CC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en-US" sz="18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2736" name="Right Arrow 62"/>
            <p:cNvSpPr>
              <a:spLocks noChangeArrowheads="1"/>
            </p:cNvSpPr>
            <p:nvPr/>
          </p:nvSpPr>
          <p:spPr bwMode="auto">
            <a:xfrm rot="-5245926">
              <a:off x="3947358" y="5684800"/>
              <a:ext cx="267240" cy="219835"/>
            </a:xfrm>
            <a:prstGeom prst="rightArrow">
              <a:avLst>
                <a:gd name="adj1" fmla="val 13889"/>
                <a:gd name="adj2" fmla="val 53702"/>
              </a:avLst>
            </a:prstGeom>
            <a:solidFill>
              <a:srgbClr val="33CCF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41338" y="1903413"/>
            <a:ext cx="1181100" cy="533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</a:rPr>
              <a:t>L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 bits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per packet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334000" y="2898775"/>
            <a:ext cx="566738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 bps</a:t>
            </a:r>
          </a:p>
        </p:txBody>
      </p:sp>
      <p:sp>
        <p:nvSpPr>
          <p:cNvPr id="72729" name="Rectangle 3"/>
          <p:cNvSpPr txBox="1">
            <a:spLocks noChangeArrowheads="1"/>
          </p:cNvSpPr>
          <p:nvPr/>
        </p:nvSpPr>
        <p:spPr bwMode="auto">
          <a:xfrm>
            <a:off x="582613" y="5711825"/>
            <a:ext cx="46021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end-end delay = 2</a:t>
            </a:r>
            <a:r>
              <a:rPr lang="en-US" i="1">
                <a:latin typeface="Gill Sans MT" pitchFamily="34" charset="0"/>
              </a:rPr>
              <a:t>L</a:t>
            </a:r>
            <a:r>
              <a:rPr lang="en-US">
                <a:latin typeface="Gill Sans MT" pitchFamily="34" charset="0"/>
              </a:rPr>
              <a:t>/</a:t>
            </a:r>
            <a:r>
              <a:rPr lang="en-US" i="1">
                <a:latin typeface="Gill Sans MT" pitchFamily="34" charset="0"/>
              </a:rPr>
              <a:t>R</a:t>
            </a:r>
            <a:r>
              <a:rPr lang="en-US">
                <a:latin typeface="Gill Sans MT" pitchFamily="34" charset="0"/>
              </a:rPr>
              <a:t> (assuming zero propagation delay)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228"/>
          <p:cNvGrpSpPr>
            <a:grpSpLocks/>
          </p:cNvGrpSpPr>
          <p:nvPr/>
        </p:nvGrpSpPr>
        <p:grpSpPr bwMode="auto">
          <a:xfrm>
            <a:off x="2303463" y="2090738"/>
            <a:ext cx="1187450" cy="554037"/>
            <a:chOff x="4650" y="1129"/>
            <a:chExt cx="246" cy="95"/>
          </a:xfrm>
        </p:grpSpPr>
        <p:sp>
          <p:nvSpPr>
            <p:cNvPr id="7482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482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482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4830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33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4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31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32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4" name="Group 105"/>
          <p:cNvGrpSpPr>
            <a:grpSpLocks/>
          </p:cNvGrpSpPr>
          <p:nvPr/>
        </p:nvGrpSpPr>
        <p:grpSpPr bwMode="auto">
          <a:xfrm>
            <a:off x="6764338" y="2314575"/>
            <a:ext cx="779462" cy="679450"/>
            <a:chOff x="-44" y="1473"/>
            <a:chExt cx="981" cy="1105"/>
          </a:xfrm>
        </p:grpSpPr>
        <p:pic>
          <p:nvPicPr>
            <p:cNvPr id="74825" name="Picture 106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26" name="Freeform 10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130175"/>
            <a:ext cx="8447087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Packet Switching: queueing delay, loss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74757" name="Line 230"/>
          <p:cNvSpPr>
            <a:spLocks noChangeShapeType="1"/>
          </p:cNvSpPr>
          <p:nvPr/>
        </p:nvSpPr>
        <p:spPr bwMode="auto">
          <a:xfrm>
            <a:off x="3467100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Line 276"/>
          <p:cNvSpPr>
            <a:spLocks noChangeShapeType="1"/>
          </p:cNvSpPr>
          <p:nvPr/>
        </p:nvSpPr>
        <p:spPr bwMode="auto">
          <a:xfrm>
            <a:off x="1590675" y="1971675"/>
            <a:ext cx="744538" cy="385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Line 277"/>
          <p:cNvSpPr>
            <a:spLocks noChangeShapeType="1"/>
          </p:cNvSpPr>
          <p:nvPr/>
        </p:nvSpPr>
        <p:spPr bwMode="auto">
          <a:xfrm flipV="1">
            <a:off x="1735138" y="2457450"/>
            <a:ext cx="57785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278"/>
          <p:cNvSpPr>
            <a:spLocks noChangeShapeType="1"/>
          </p:cNvSpPr>
          <p:nvPr/>
        </p:nvSpPr>
        <p:spPr bwMode="auto">
          <a:xfrm>
            <a:off x="3432175" y="2398713"/>
            <a:ext cx="20161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Line 279"/>
          <p:cNvSpPr>
            <a:spLocks noChangeShapeType="1"/>
          </p:cNvSpPr>
          <p:nvPr/>
        </p:nvSpPr>
        <p:spPr bwMode="auto">
          <a:xfrm flipH="1" flipV="1">
            <a:off x="6035675" y="2581275"/>
            <a:ext cx="9525" cy="363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Line 280"/>
          <p:cNvSpPr>
            <a:spLocks noChangeShapeType="1"/>
          </p:cNvSpPr>
          <p:nvPr/>
        </p:nvSpPr>
        <p:spPr bwMode="auto">
          <a:xfrm flipV="1">
            <a:off x="6508750" y="2030413"/>
            <a:ext cx="604838" cy="307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287"/>
          <p:cNvSpPr>
            <a:spLocks noChangeArrowheads="1"/>
          </p:cNvSpPr>
          <p:nvPr/>
        </p:nvSpPr>
        <p:spPr bwMode="auto">
          <a:xfrm>
            <a:off x="36306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Rectangle 288"/>
          <p:cNvSpPr>
            <a:spLocks noChangeArrowheads="1"/>
          </p:cNvSpPr>
          <p:nvPr/>
        </p:nvSpPr>
        <p:spPr bwMode="auto">
          <a:xfrm>
            <a:off x="37925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Rectangle 289"/>
          <p:cNvSpPr>
            <a:spLocks noChangeArrowheads="1"/>
          </p:cNvSpPr>
          <p:nvPr/>
        </p:nvSpPr>
        <p:spPr bwMode="auto">
          <a:xfrm>
            <a:off x="39544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Rectangle 290"/>
          <p:cNvSpPr>
            <a:spLocks noChangeArrowheads="1"/>
          </p:cNvSpPr>
          <p:nvPr/>
        </p:nvSpPr>
        <p:spPr bwMode="auto">
          <a:xfrm>
            <a:off x="411638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Rectangle 291"/>
          <p:cNvSpPr>
            <a:spLocks noChangeArrowheads="1"/>
          </p:cNvSpPr>
          <p:nvPr/>
        </p:nvSpPr>
        <p:spPr bwMode="auto">
          <a:xfrm>
            <a:off x="427831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Rectangle 292"/>
          <p:cNvSpPr>
            <a:spLocks noChangeArrowheads="1"/>
          </p:cNvSpPr>
          <p:nvPr/>
        </p:nvSpPr>
        <p:spPr bwMode="auto">
          <a:xfrm>
            <a:off x="46497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Rectangle 293"/>
          <p:cNvSpPr>
            <a:spLocks noChangeArrowheads="1"/>
          </p:cNvSpPr>
          <p:nvPr/>
        </p:nvSpPr>
        <p:spPr bwMode="auto">
          <a:xfrm>
            <a:off x="508793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70" name="Group 311"/>
          <p:cNvGrpSpPr>
            <a:grpSpLocks/>
          </p:cNvGrpSpPr>
          <p:nvPr/>
        </p:nvGrpSpPr>
        <p:grpSpPr bwMode="auto">
          <a:xfrm>
            <a:off x="2786063" y="2262188"/>
            <a:ext cx="633412" cy="200025"/>
            <a:chOff x="1800" y="1425"/>
            <a:chExt cx="399" cy="126"/>
          </a:xfrm>
        </p:grpSpPr>
        <p:sp>
          <p:nvSpPr>
            <p:cNvPr id="74821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2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3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4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71" name="Rectangle 298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Rectangle 299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Line 300"/>
          <p:cNvSpPr>
            <a:spLocks noChangeShapeType="1"/>
          </p:cNvSpPr>
          <p:nvPr/>
        </p:nvSpPr>
        <p:spPr bwMode="auto">
          <a:xfrm>
            <a:off x="2090738" y="2111375"/>
            <a:ext cx="24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Line 301"/>
          <p:cNvSpPr>
            <a:spLocks noChangeShapeType="1"/>
          </p:cNvSpPr>
          <p:nvPr/>
        </p:nvSpPr>
        <p:spPr bwMode="auto">
          <a:xfrm flipV="1">
            <a:off x="2092325" y="2582863"/>
            <a:ext cx="17462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Line 302"/>
          <p:cNvSpPr>
            <a:spLocks noChangeShapeType="1"/>
          </p:cNvSpPr>
          <p:nvPr/>
        </p:nvSpPr>
        <p:spPr bwMode="auto">
          <a:xfrm>
            <a:off x="401161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Text Box 303"/>
          <p:cNvSpPr txBox="1">
            <a:spLocks noChangeArrowheads="1"/>
          </p:cNvSpPr>
          <p:nvPr/>
        </p:nvSpPr>
        <p:spPr bwMode="auto">
          <a:xfrm>
            <a:off x="749300" y="16335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74777" name="Text Box 304"/>
          <p:cNvSpPr txBox="1">
            <a:spLocks noChangeArrowheads="1"/>
          </p:cNvSpPr>
          <p:nvPr/>
        </p:nvSpPr>
        <p:spPr bwMode="auto">
          <a:xfrm>
            <a:off x="889000" y="26082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74778" name="Text Box 305"/>
          <p:cNvSpPr txBox="1">
            <a:spLocks noChangeArrowheads="1"/>
          </p:cNvSpPr>
          <p:nvPr/>
        </p:nvSpPr>
        <p:spPr bwMode="auto">
          <a:xfrm>
            <a:off x="6604000" y="14652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79" name="Text Box 308"/>
          <p:cNvSpPr txBox="1">
            <a:spLocks noChangeArrowheads="1"/>
          </p:cNvSpPr>
          <p:nvPr/>
        </p:nvSpPr>
        <p:spPr bwMode="auto">
          <a:xfrm>
            <a:off x="1636713" y="1585913"/>
            <a:ext cx="156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R</a:t>
            </a:r>
            <a:r>
              <a:rPr lang="en-US" sz="1800"/>
              <a:t> = 100 Mb/s</a:t>
            </a:r>
          </a:p>
        </p:txBody>
      </p:sp>
      <p:sp>
        <p:nvSpPr>
          <p:cNvPr id="74780" name="Text Box 309"/>
          <p:cNvSpPr txBox="1">
            <a:spLocks noChangeArrowheads="1"/>
          </p:cNvSpPr>
          <p:nvPr/>
        </p:nvSpPr>
        <p:spPr bwMode="auto">
          <a:xfrm>
            <a:off x="3625850" y="2438400"/>
            <a:ext cx="16414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R</a:t>
            </a:r>
            <a:r>
              <a:rPr lang="en-US" sz="2000"/>
              <a:t> = 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1" name="Text Box 310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2" name="Line 281"/>
          <p:cNvSpPr>
            <a:spLocks noChangeShapeType="1"/>
          </p:cNvSpPr>
          <p:nvPr/>
        </p:nvSpPr>
        <p:spPr bwMode="auto">
          <a:xfrm flipV="1">
            <a:off x="6662738" y="3146425"/>
            <a:ext cx="984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Line 283"/>
          <p:cNvSpPr>
            <a:spLocks noChangeShapeType="1"/>
          </p:cNvSpPr>
          <p:nvPr/>
        </p:nvSpPr>
        <p:spPr bwMode="auto">
          <a:xfrm flipH="1">
            <a:off x="6638925" y="2849563"/>
            <a:ext cx="379413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Text Box 306"/>
          <p:cNvSpPr txBox="1">
            <a:spLocks noChangeArrowheads="1"/>
          </p:cNvSpPr>
          <p:nvPr/>
        </p:nvSpPr>
        <p:spPr bwMode="auto">
          <a:xfrm>
            <a:off x="7556500" y="22240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5" name="Text Box 307"/>
          <p:cNvSpPr txBox="1">
            <a:spLocks noChangeArrowheads="1"/>
          </p:cNvSpPr>
          <p:nvPr/>
        </p:nvSpPr>
        <p:spPr bwMode="auto">
          <a:xfrm>
            <a:off x="8299450" y="28400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6" name="Text Box 330"/>
          <p:cNvSpPr txBox="1">
            <a:spLocks noChangeArrowheads="1"/>
          </p:cNvSpPr>
          <p:nvPr/>
        </p:nvSpPr>
        <p:spPr bwMode="auto">
          <a:xfrm>
            <a:off x="2051050" y="2984500"/>
            <a:ext cx="23542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/>
              <a:t>queue of packets</a:t>
            </a:r>
          </a:p>
          <a:p>
            <a:pPr algn="ctr">
              <a:lnSpc>
                <a:spcPct val="85000"/>
              </a:lnSpc>
            </a:pPr>
            <a:r>
              <a:rPr lang="en-US" sz="1800"/>
              <a:t>waiting for output 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4787" name="Line 332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88" name="Group 96"/>
          <p:cNvGrpSpPr>
            <a:grpSpLocks/>
          </p:cNvGrpSpPr>
          <p:nvPr/>
        </p:nvGrpSpPr>
        <p:grpSpPr bwMode="auto">
          <a:xfrm>
            <a:off x="898525" y="1651000"/>
            <a:ext cx="779463" cy="679450"/>
            <a:chOff x="-44" y="1473"/>
            <a:chExt cx="981" cy="1105"/>
          </a:xfrm>
        </p:grpSpPr>
        <p:pic>
          <p:nvPicPr>
            <p:cNvPr id="74819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20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89" name="Group 99"/>
          <p:cNvGrpSpPr>
            <a:grpSpLocks/>
          </p:cNvGrpSpPr>
          <p:nvPr/>
        </p:nvGrpSpPr>
        <p:grpSpPr bwMode="auto">
          <a:xfrm>
            <a:off x="1085850" y="2625725"/>
            <a:ext cx="779463" cy="679450"/>
            <a:chOff x="-44" y="1473"/>
            <a:chExt cx="981" cy="1105"/>
          </a:xfrm>
        </p:grpSpPr>
        <p:pic>
          <p:nvPicPr>
            <p:cNvPr id="74817" name="Picture 100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18" name="Freeform 10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90" name="Group 102"/>
          <p:cNvGrpSpPr>
            <a:grpSpLocks/>
          </p:cNvGrpSpPr>
          <p:nvPr/>
        </p:nvGrpSpPr>
        <p:grpSpPr bwMode="auto">
          <a:xfrm>
            <a:off x="7481888" y="2686050"/>
            <a:ext cx="779462" cy="679450"/>
            <a:chOff x="-44" y="1473"/>
            <a:chExt cx="981" cy="1105"/>
          </a:xfrm>
        </p:grpSpPr>
        <p:pic>
          <p:nvPicPr>
            <p:cNvPr id="74815" name="Picture 10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16" name="Freeform 10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91" name="Group 108"/>
          <p:cNvGrpSpPr>
            <a:grpSpLocks/>
          </p:cNvGrpSpPr>
          <p:nvPr/>
        </p:nvGrpSpPr>
        <p:grpSpPr bwMode="auto">
          <a:xfrm>
            <a:off x="6846888" y="1493838"/>
            <a:ext cx="779462" cy="679450"/>
            <a:chOff x="-44" y="1473"/>
            <a:chExt cx="981" cy="1105"/>
          </a:xfrm>
        </p:grpSpPr>
        <p:pic>
          <p:nvPicPr>
            <p:cNvPr id="74813" name="Picture 10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14" name="Freeform 11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5777160-021B-4D99-B42C-061BD6800156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74793" name="Group 228"/>
          <p:cNvGrpSpPr>
            <a:grpSpLocks/>
          </p:cNvGrpSpPr>
          <p:nvPr/>
        </p:nvGrpSpPr>
        <p:grpSpPr bwMode="auto">
          <a:xfrm>
            <a:off x="5391150" y="2160588"/>
            <a:ext cx="1128713" cy="439737"/>
            <a:chOff x="4650" y="1129"/>
            <a:chExt cx="246" cy="95"/>
          </a:xfrm>
        </p:grpSpPr>
        <p:sp>
          <p:nvSpPr>
            <p:cNvPr id="7480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480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480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4808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11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9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10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94" name="Rectangle 6"/>
          <p:cNvSpPr>
            <a:spLocks noChangeArrowheads="1"/>
          </p:cNvSpPr>
          <p:nvPr/>
        </p:nvSpPr>
        <p:spPr bwMode="auto">
          <a:xfrm>
            <a:off x="606425" y="3930650"/>
            <a:ext cx="81311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C00000"/>
                </a:solidFill>
                <a:latin typeface="Gill Sans MT" pitchFamily="34" charset="0"/>
              </a:rPr>
              <a:t>queuing and loss: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If arrival rate (in bits) to link exceeds transmission rate of link for a period of time: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packets will queue, wait to be transmitted on link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packets can be dropped (lost) if memory (buffer) fills up</a:t>
            </a:r>
          </a:p>
        </p:txBody>
      </p:sp>
      <p:pic>
        <p:nvPicPr>
          <p:cNvPr id="74795" name="Picture 16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915988"/>
            <a:ext cx="7313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796" name="Group 228"/>
          <p:cNvGrpSpPr>
            <a:grpSpLocks/>
          </p:cNvGrpSpPr>
          <p:nvPr/>
        </p:nvGrpSpPr>
        <p:grpSpPr bwMode="auto">
          <a:xfrm>
            <a:off x="5530850" y="2930525"/>
            <a:ext cx="1128713" cy="439738"/>
            <a:chOff x="4650" y="1129"/>
            <a:chExt cx="246" cy="95"/>
          </a:xfrm>
        </p:grpSpPr>
        <p:sp>
          <p:nvSpPr>
            <p:cNvPr id="7479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479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479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4800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03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1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02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Network Layer</a:t>
            </a:r>
          </a:p>
        </p:txBody>
      </p:sp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2719E2E0-2E1C-473C-978E-D3F93F412256}" type="slidenum">
              <a:rPr lang="en-US"/>
              <a:pPr/>
              <a:t>27</a:t>
            </a:fld>
            <a:endParaRPr lang="en-US"/>
          </a:p>
        </p:txBody>
      </p:sp>
      <p:pic>
        <p:nvPicPr>
          <p:cNvPr id="76803" name="Picture 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Two key </a:t>
            </a:r>
            <a:r>
              <a:rPr lang="en-US" dirty="0" smtClean="0">
                <a:cs typeface="+mj-cs"/>
              </a:rPr>
              <a:t>network-core </a:t>
            </a:r>
            <a:r>
              <a:rPr lang="en-US" dirty="0">
                <a:cs typeface="+mj-cs"/>
              </a:rPr>
              <a:t>functions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0" y="1404938"/>
            <a:ext cx="4192588" cy="4648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i="1" smtClean="0">
                <a:solidFill>
                  <a:srgbClr val="C00000"/>
                </a:solidFill>
                <a:ea typeface="ＭＳ Ｐゴシック" pitchFamily="34" charset="-128"/>
              </a:rPr>
              <a:t>forwarding</a:t>
            </a:r>
            <a:r>
              <a:rPr lang="en-US" sz="2400" i="1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40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move packets from router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input to appropriate router output</a:t>
            </a:r>
          </a:p>
          <a:p>
            <a:pPr marL="0" indent="0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6" name="Rectangle 3"/>
          <p:cNvSpPr txBox="1">
            <a:spLocks noChangeArrowheads="1"/>
          </p:cNvSpPr>
          <p:nvPr/>
        </p:nvSpPr>
        <p:spPr bwMode="auto">
          <a:xfrm>
            <a:off x="384175" y="1385888"/>
            <a:ext cx="419258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C00000"/>
                </a:solidFill>
                <a:latin typeface="Gill Sans MT" pitchFamily="34" charset="0"/>
              </a:rPr>
              <a:t>routing:</a:t>
            </a:r>
            <a:r>
              <a:rPr lang="en-US" sz="2800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>
                <a:latin typeface="Gill Sans MT" pitchFamily="34" charset="0"/>
              </a:rPr>
              <a:t>determines source-destination route taken by packets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en-US" i="1">
                <a:latin typeface="Gill Sans MT" pitchFamily="34" charset="0"/>
              </a:rPr>
              <a:t>routing algorithms</a:t>
            </a:r>
            <a:endParaRPr lang="en-US">
              <a:latin typeface="Gill Sans MT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n-US" sz="2800">
              <a:latin typeface="Gill Sans MT" pitchFamily="34" charset="0"/>
            </a:endParaRPr>
          </a:p>
        </p:txBody>
      </p:sp>
      <p:sp>
        <p:nvSpPr>
          <p:cNvPr id="11" name="Freeform 3"/>
          <p:cNvSpPr>
            <a:spLocks/>
          </p:cNvSpPr>
          <p:nvPr/>
        </p:nvSpPr>
        <p:spPr bwMode="auto">
          <a:xfrm rot="16200000">
            <a:off x="3289300" y="3600451"/>
            <a:ext cx="2198687" cy="1497012"/>
          </a:xfrm>
          <a:custGeom>
            <a:avLst/>
            <a:gdLst>
              <a:gd name="T0" fmla="*/ 0 w 1443"/>
              <a:gd name="T1" fmla="*/ 0 h 816"/>
              <a:gd name="T2" fmla="*/ 1076 w 1443"/>
              <a:gd name="T3" fmla="*/ 782 h 816"/>
              <a:gd name="T4" fmla="*/ 1320 w 1443"/>
              <a:gd name="T5" fmla="*/ 788 h 816"/>
              <a:gd name="T6" fmla="*/ 1443 w 1443"/>
              <a:gd name="T7" fmla="*/ 5 h 816"/>
              <a:gd name="T8" fmla="*/ 0 w 1443"/>
              <a:gd name="T9" fmla="*/ 0 h 816"/>
              <a:gd name="connsiteX0" fmla="*/ 0 w 10000"/>
              <a:gd name="connsiteY0" fmla="*/ 0 h 9714"/>
              <a:gd name="connsiteX1" fmla="*/ 3718 w 10000"/>
              <a:gd name="connsiteY1" fmla="*/ 8779 h 9714"/>
              <a:gd name="connsiteX2" fmla="*/ 9148 w 10000"/>
              <a:gd name="connsiteY2" fmla="*/ 9657 h 9714"/>
              <a:gd name="connsiteX3" fmla="*/ 10000 w 10000"/>
              <a:gd name="connsiteY3" fmla="*/ 61 h 9714"/>
              <a:gd name="connsiteX4" fmla="*/ 0 w 10000"/>
              <a:gd name="connsiteY4" fmla="*/ 0 h 9714"/>
              <a:gd name="connsiteX0" fmla="*/ 0 w 10000"/>
              <a:gd name="connsiteY0" fmla="*/ 0 h 9095"/>
              <a:gd name="connsiteX1" fmla="*/ 3718 w 10000"/>
              <a:gd name="connsiteY1" fmla="*/ 9037 h 9095"/>
              <a:gd name="connsiteX2" fmla="*/ 5712 w 10000"/>
              <a:gd name="connsiteY2" fmla="*/ 8929 h 9095"/>
              <a:gd name="connsiteX3" fmla="*/ 10000 w 10000"/>
              <a:gd name="connsiteY3" fmla="*/ 63 h 9095"/>
              <a:gd name="connsiteX4" fmla="*/ 0 w 10000"/>
              <a:gd name="connsiteY4" fmla="*/ 0 h 9095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8989"/>
              <a:gd name="connsiteY0" fmla="*/ 0 h 11618"/>
              <a:gd name="connsiteX1" fmla="*/ 2707 w 8989"/>
              <a:gd name="connsiteY1" fmla="*/ 11554 h 11618"/>
              <a:gd name="connsiteX2" fmla="*/ 4701 w 8989"/>
              <a:gd name="connsiteY2" fmla="*/ 11435 h 11618"/>
              <a:gd name="connsiteX3" fmla="*/ 8989 w 8989"/>
              <a:gd name="connsiteY3" fmla="*/ 1687 h 11618"/>
              <a:gd name="connsiteX4" fmla="*/ 0 w 8989"/>
              <a:gd name="connsiteY4" fmla="*/ 0 h 11618"/>
              <a:gd name="connsiteX0" fmla="*/ 0 w 9888"/>
              <a:gd name="connsiteY0" fmla="*/ 115 h 10115"/>
              <a:gd name="connsiteX1" fmla="*/ 3011 w 9888"/>
              <a:gd name="connsiteY1" fmla="*/ 10060 h 10115"/>
              <a:gd name="connsiteX2" fmla="*/ 5230 w 9888"/>
              <a:gd name="connsiteY2" fmla="*/ 9957 h 10115"/>
              <a:gd name="connsiteX3" fmla="*/ 9888 w 9888"/>
              <a:gd name="connsiteY3" fmla="*/ 0 h 10115"/>
              <a:gd name="connsiteX4" fmla="*/ 0 w 9888"/>
              <a:gd name="connsiteY4" fmla="*/ 115 h 10115"/>
              <a:gd name="connsiteX0" fmla="*/ 0 w 9829"/>
              <a:gd name="connsiteY0" fmla="*/ 0 h 10833"/>
              <a:gd name="connsiteX1" fmla="*/ 2874 w 9829"/>
              <a:gd name="connsiteY1" fmla="*/ 10779 h 10833"/>
              <a:gd name="connsiteX2" fmla="*/ 5118 w 9829"/>
              <a:gd name="connsiteY2" fmla="*/ 10677 h 10833"/>
              <a:gd name="connsiteX3" fmla="*/ 9829 w 9829"/>
              <a:gd name="connsiteY3" fmla="*/ 833 h 10833"/>
              <a:gd name="connsiteX4" fmla="*/ 0 w 9829"/>
              <a:gd name="connsiteY4" fmla="*/ 0 h 10833"/>
              <a:gd name="connsiteX0" fmla="*/ 0 w 10289"/>
              <a:gd name="connsiteY0" fmla="*/ 0 h 10000"/>
              <a:gd name="connsiteX1" fmla="*/ 2924 w 10289"/>
              <a:gd name="connsiteY1" fmla="*/ 9950 h 10000"/>
              <a:gd name="connsiteX2" fmla="*/ 5207 w 10289"/>
              <a:gd name="connsiteY2" fmla="*/ 9856 h 10000"/>
              <a:gd name="connsiteX3" fmla="*/ 10289 w 10289"/>
              <a:gd name="connsiteY3" fmla="*/ 54 h 10000"/>
              <a:gd name="connsiteX4" fmla="*/ 0 w 10289"/>
              <a:gd name="connsiteY4" fmla="*/ 0 h 10000"/>
              <a:gd name="connsiteX0" fmla="*/ 0 w 10289"/>
              <a:gd name="connsiteY0" fmla="*/ 0 h 10953"/>
              <a:gd name="connsiteX1" fmla="*/ 2924 w 10289"/>
              <a:gd name="connsiteY1" fmla="*/ 9950 h 10953"/>
              <a:gd name="connsiteX2" fmla="*/ 3723 w 10289"/>
              <a:gd name="connsiteY2" fmla="*/ 10695 h 10953"/>
              <a:gd name="connsiteX3" fmla="*/ 5207 w 10289"/>
              <a:gd name="connsiteY3" fmla="*/ 9856 h 10953"/>
              <a:gd name="connsiteX4" fmla="*/ 10289 w 10289"/>
              <a:gd name="connsiteY4" fmla="*/ 54 h 10953"/>
              <a:gd name="connsiteX5" fmla="*/ 0 w 10289"/>
              <a:gd name="connsiteY5" fmla="*/ 0 h 10953"/>
              <a:gd name="connsiteX0" fmla="*/ 0 w 10289"/>
              <a:gd name="connsiteY0" fmla="*/ 0 h 11138"/>
              <a:gd name="connsiteX1" fmla="*/ 2924 w 10289"/>
              <a:gd name="connsiteY1" fmla="*/ 9950 h 11138"/>
              <a:gd name="connsiteX2" fmla="*/ 5207 w 10289"/>
              <a:gd name="connsiteY2" fmla="*/ 9856 h 11138"/>
              <a:gd name="connsiteX3" fmla="*/ 10289 w 10289"/>
              <a:gd name="connsiteY3" fmla="*/ 54 h 11138"/>
              <a:gd name="connsiteX4" fmla="*/ 0 w 10289"/>
              <a:gd name="connsiteY4" fmla="*/ 0 h 11138"/>
              <a:gd name="connsiteX0" fmla="*/ 0 w 10289"/>
              <a:gd name="connsiteY0" fmla="*/ 0 h 10669"/>
              <a:gd name="connsiteX1" fmla="*/ 2924 w 10289"/>
              <a:gd name="connsiteY1" fmla="*/ 9950 h 10669"/>
              <a:gd name="connsiteX2" fmla="*/ 5207 w 10289"/>
              <a:gd name="connsiteY2" fmla="*/ 9856 h 10669"/>
              <a:gd name="connsiteX3" fmla="*/ 10289 w 10289"/>
              <a:gd name="connsiteY3" fmla="*/ 54 h 10669"/>
              <a:gd name="connsiteX4" fmla="*/ 0 w 10289"/>
              <a:gd name="connsiteY4" fmla="*/ 0 h 10669"/>
              <a:gd name="connsiteX0" fmla="*/ 0 w 10289"/>
              <a:gd name="connsiteY0" fmla="*/ 0 h 10734"/>
              <a:gd name="connsiteX1" fmla="*/ 2924 w 10289"/>
              <a:gd name="connsiteY1" fmla="*/ 9950 h 10734"/>
              <a:gd name="connsiteX2" fmla="*/ 4455 w 10289"/>
              <a:gd name="connsiteY2" fmla="*/ 10094 h 10734"/>
              <a:gd name="connsiteX3" fmla="*/ 10289 w 10289"/>
              <a:gd name="connsiteY3" fmla="*/ 54 h 10734"/>
              <a:gd name="connsiteX4" fmla="*/ 0 w 10289"/>
              <a:gd name="connsiteY4" fmla="*/ 0 h 10734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9960"/>
              <a:gd name="connsiteX1" fmla="*/ 2924 w 10289"/>
              <a:gd name="connsiteY1" fmla="*/ 9950 h 9960"/>
              <a:gd name="connsiteX2" fmla="*/ 4166 w 10289"/>
              <a:gd name="connsiteY2" fmla="*/ 9776 h 9960"/>
              <a:gd name="connsiteX3" fmla="*/ 10289 w 10289"/>
              <a:gd name="connsiteY3" fmla="*/ 54 h 9960"/>
              <a:gd name="connsiteX4" fmla="*/ 0 w 10289"/>
              <a:gd name="connsiteY4" fmla="*/ 0 h 9960"/>
              <a:gd name="connsiteX0" fmla="*/ 0 w 10000"/>
              <a:gd name="connsiteY0" fmla="*/ 0 h 10000"/>
              <a:gd name="connsiteX1" fmla="*/ 2842 w 10000"/>
              <a:gd name="connsiteY1" fmla="*/ 9990 h 10000"/>
              <a:gd name="connsiteX2" fmla="*/ 4049 w 10000"/>
              <a:gd name="connsiteY2" fmla="*/ 9815 h 10000"/>
              <a:gd name="connsiteX3" fmla="*/ 10000 w 10000"/>
              <a:gd name="connsiteY3" fmla="*/ 54 h 10000"/>
              <a:gd name="connsiteX4" fmla="*/ 0 w 10000"/>
              <a:gd name="connsiteY4" fmla="*/ 0 h 10000"/>
              <a:gd name="connsiteX0" fmla="*/ 0 w 10000"/>
              <a:gd name="connsiteY0" fmla="*/ 0 h 10400"/>
              <a:gd name="connsiteX1" fmla="*/ 2740 w 10000"/>
              <a:gd name="connsiteY1" fmla="*/ 10397 h 10400"/>
              <a:gd name="connsiteX2" fmla="*/ 4049 w 10000"/>
              <a:gd name="connsiteY2" fmla="*/ 9815 h 10400"/>
              <a:gd name="connsiteX3" fmla="*/ 10000 w 10000"/>
              <a:gd name="connsiteY3" fmla="*/ 54 h 10400"/>
              <a:gd name="connsiteX4" fmla="*/ 0 w 10000"/>
              <a:gd name="connsiteY4" fmla="*/ 0 h 10400"/>
              <a:gd name="connsiteX0" fmla="*/ 0 w 10000"/>
              <a:gd name="connsiteY0" fmla="*/ 0 h 10419"/>
              <a:gd name="connsiteX1" fmla="*/ 2740 w 10000"/>
              <a:gd name="connsiteY1" fmla="*/ 10397 h 10419"/>
              <a:gd name="connsiteX2" fmla="*/ 3599 w 10000"/>
              <a:gd name="connsiteY2" fmla="*/ 10338 h 10419"/>
              <a:gd name="connsiteX3" fmla="*/ 10000 w 10000"/>
              <a:gd name="connsiteY3" fmla="*/ 54 h 10419"/>
              <a:gd name="connsiteX4" fmla="*/ 0 w 10000"/>
              <a:gd name="connsiteY4" fmla="*/ 0 h 10419"/>
              <a:gd name="connsiteX0" fmla="*/ 0 w 10000"/>
              <a:gd name="connsiteY0" fmla="*/ 0 h 10397"/>
              <a:gd name="connsiteX1" fmla="*/ 2740 w 10000"/>
              <a:gd name="connsiteY1" fmla="*/ 10397 h 10397"/>
              <a:gd name="connsiteX2" fmla="*/ 3599 w 10000"/>
              <a:gd name="connsiteY2" fmla="*/ 10338 h 10397"/>
              <a:gd name="connsiteX3" fmla="*/ 10000 w 10000"/>
              <a:gd name="connsiteY3" fmla="*/ 54 h 10397"/>
              <a:gd name="connsiteX4" fmla="*/ 0 w 10000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75"/>
              <a:gd name="connsiteY0" fmla="*/ 0 h 10310"/>
              <a:gd name="connsiteX1" fmla="*/ 2801 w 10675"/>
              <a:gd name="connsiteY1" fmla="*/ 10310 h 10310"/>
              <a:gd name="connsiteX2" fmla="*/ 3660 w 10675"/>
              <a:gd name="connsiteY2" fmla="*/ 10251 h 10310"/>
              <a:gd name="connsiteX3" fmla="*/ 10675 w 10675"/>
              <a:gd name="connsiteY3" fmla="*/ 25 h 10310"/>
              <a:gd name="connsiteX4" fmla="*/ 0 w 10675"/>
              <a:gd name="connsiteY4" fmla="*/ 0 h 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5" h="10310">
                <a:moveTo>
                  <a:pt x="0" y="0"/>
                </a:moveTo>
                <a:cubicBezTo>
                  <a:pt x="3109" y="3835"/>
                  <a:pt x="2511" y="6378"/>
                  <a:pt x="2801" y="10310"/>
                </a:cubicBezTo>
                <a:cubicBezTo>
                  <a:pt x="3337" y="10277"/>
                  <a:pt x="2862" y="10312"/>
                  <a:pt x="3660" y="10251"/>
                </a:cubicBezTo>
                <a:cubicBezTo>
                  <a:pt x="5139" y="5189"/>
                  <a:pt x="6996" y="3438"/>
                  <a:pt x="10675" y="25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75000">
                <a:srgbClr val="7BE5CA"/>
              </a:gs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76808" name="Group 4"/>
          <p:cNvGrpSpPr>
            <a:grpSpLocks/>
          </p:cNvGrpSpPr>
          <p:nvPr/>
        </p:nvGrpSpPr>
        <p:grpSpPr bwMode="auto">
          <a:xfrm>
            <a:off x="1328738" y="3152775"/>
            <a:ext cx="2317750" cy="2333625"/>
            <a:chOff x="272609" y="3015788"/>
            <a:chExt cx="2317750" cy="2333625"/>
          </a:xfrm>
        </p:grpSpPr>
        <p:sp>
          <p:nvSpPr>
            <p:cNvPr id="76962" name="Rectangle 4"/>
            <p:cNvSpPr>
              <a:spLocks noChangeArrowheads="1"/>
            </p:cNvSpPr>
            <p:nvPr/>
          </p:nvSpPr>
          <p:spPr bwMode="auto">
            <a:xfrm>
              <a:off x="272609" y="3015788"/>
              <a:ext cx="2317750" cy="23336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3" name="Oval 5"/>
            <p:cNvSpPr>
              <a:spLocks noChangeArrowheads="1"/>
            </p:cNvSpPr>
            <p:nvPr/>
          </p:nvSpPr>
          <p:spPr bwMode="auto">
            <a:xfrm>
              <a:off x="398021" y="3068176"/>
              <a:ext cx="2095500" cy="6048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4" name="Text Box 108"/>
            <p:cNvSpPr txBox="1">
              <a:spLocks noChangeArrowheads="1"/>
            </p:cNvSpPr>
            <p:nvPr/>
          </p:nvSpPr>
          <p:spPr bwMode="auto">
            <a:xfrm>
              <a:off x="526609" y="3225338"/>
              <a:ext cx="1863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routing algorithm</a:t>
              </a:r>
            </a:p>
          </p:txBody>
        </p:sp>
        <p:sp>
          <p:nvSpPr>
            <p:cNvPr id="76965" name="Rectangle 109"/>
            <p:cNvSpPr>
              <a:spLocks noChangeArrowheads="1"/>
            </p:cNvSpPr>
            <p:nvPr/>
          </p:nvSpPr>
          <p:spPr bwMode="auto">
            <a:xfrm>
              <a:off x="451996" y="3973051"/>
              <a:ext cx="2005013" cy="1279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6" name="Text Box 110"/>
            <p:cNvSpPr txBox="1">
              <a:spLocks noChangeArrowheads="1"/>
            </p:cNvSpPr>
            <p:nvPr/>
          </p:nvSpPr>
          <p:spPr bwMode="auto">
            <a:xfrm>
              <a:off x="532959" y="3925426"/>
              <a:ext cx="1858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</a:rPr>
                <a:t>local forwarding table</a:t>
              </a:r>
            </a:p>
          </p:txBody>
        </p:sp>
        <p:sp>
          <p:nvSpPr>
            <p:cNvPr id="76967" name="Text Box 111"/>
            <p:cNvSpPr txBox="1">
              <a:spLocks noChangeArrowheads="1"/>
            </p:cNvSpPr>
            <p:nvPr/>
          </p:nvSpPr>
          <p:spPr bwMode="auto">
            <a:xfrm>
              <a:off x="415484" y="4173076"/>
              <a:ext cx="1212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header value</a:t>
              </a:r>
            </a:p>
          </p:txBody>
        </p:sp>
        <p:sp>
          <p:nvSpPr>
            <p:cNvPr id="76968" name="Text Box 112"/>
            <p:cNvSpPr txBox="1">
              <a:spLocks noChangeArrowheads="1"/>
            </p:cNvSpPr>
            <p:nvPr/>
          </p:nvSpPr>
          <p:spPr bwMode="auto">
            <a:xfrm>
              <a:off x="1482284" y="4174663"/>
              <a:ext cx="1041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output link</a:t>
              </a:r>
            </a:p>
          </p:txBody>
        </p:sp>
        <p:sp>
          <p:nvSpPr>
            <p:cNvPr id="76969" name="Line 113"/>
            <p:cNvSpPr>
              <a:spLocks noChangeShapeType="1"/>
            </p:cNvSpPr>
            <p:nvPr/>
          </p:nvSpPr>
          <p:spPr bwMode="auto">
            <a:xfrm>
              <a:off x="1580709" y="4185776"/>
              <a:ext cx="7937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0" name="Text Box 114"/>
            <p:cNvSpPr txBox="1">
              <a:spLocks noChangeArrowheads="1"/>
            </p:cNvSpPr>
            <p:nvPr/>
          </p:nvSpPr>
          <p:spPr bwMode="auto">
            <a:xfrm>
              <a:off x="1071121" y="4457238"/>
              <a:ext cx="5207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0100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0101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0111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76971" name="Text Box 115"/>
            <p:cNvSpPr txBox="1">
              <a:spLocks noChangeArrowheads="1"/>
            </p:cNvSpPr>
            <p:nvPr/>
          </p:nvSpPr>
          <p:spPr bwMode="auto">
            <a:xfrm>
              <a:off x="1596584" y="4457238"/>
              <a:ext cx="268287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3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972" name="Line 116"/>
            <p:cNvSpPr>
              <a:spLocks noChangeShapeType="1"/>
            </p:cNvSpPr>
            <p:nvPr/>
          </p:nvSpPr>
          <p:spPr bwMode="auto">
            <a:xfrm>
              <a:off x="451996" y="444295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3" name="Line 117"/>
            <p:cNvSpPr>
              <a:spLocks noChangeShapeType="1"/>
            </p:cNvSpPr>
            <p:nvPr/>
          </p:nvSpPr>
          <p:spPr bwMode="auto">
            <a:xfrm>
              <a:off x="444059" y="419530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4" name="AutoShape 118"/>
            <p:cNvSpPr>
              <a:spLocks noChangeArrowheads="1"/>
            </p:cNvSpPr>
            <p:nvPr/>
          </p:nvSpPr>
          <p:spPr bwMode="auto">
            <a:xfrm rot="5400000">
              <a:off x="1350521" y="3680951"/>
              <a:ext cx="241300" cy="27305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809" name="Group 3"/>
          <p:cNvGrpSpPr>
            <a:grpSpLocks/>
          </p:cNvGrpSpPr>
          <p:nvPr/>
        </p:nvGrpSpPr>
        <p:grpSpPr bwMode="auto">
          <a:xfrm>
            <a:off x="3200400" y="3632200"/>
            <a:ext cx="4745038" cy="2989263"/>
            <a:chOff x="2088829" y="3641726"/>
            <a:chExt cx="4743771" cy="2989155"/>
          </a:xfrm>
        </p:grpSpPr>
        <p:sp>
          <p:nvSpPr>
            <p:cNvPr id="76812" name="Freeform 2"/>
            <p:cNvSpPr>
              <a:spLocks/>
            </p:cNvSpPr>
            <p:nvPr/>
          </p:nvSpPr>
          <p:spPr bwMode="auto">
            <a:xfrm>
              <a:off x="3894138" y="4260851"/>
              <a:ext cx="2847975" cy="1481138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Freeform 6"/>
            <p:cNvSpPr>
              <a:spLocks/>
            </p:cNvSpPr>
            <p:nvPr/>
          </p:nvSpPr>
          <p:spPr bwMode="auto">
            <a:xfrm>
              <a:off x="4532313" y="4564063"/>
              <a:ext cx="542925" cy="2952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814" name="Group 7"/>
            <p:cNvGrpSpPr>
              <a:grpSpLocks/>
            </p:cNvGrpSpPr>
            <p:nvPr/>
          </p:nvGrpSpPr>
          <p:grpSpPr bwMode="auto">
            <a:xfrm>
              <a:off x="4038600" y="4738688"/>
              <a:ext cx="501650" cy="233363"/>
              <a:chOff x="3600" y="219"/>
              <a:chExt cx="360" cy="175"/>
            </a:xfrm>
          </p:grpSpPr>
          <p:sp>
            <p:nvSpPr>
              <p:cNvPr id="76949" name="Oval 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50" name="Line 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51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52" name="Rectangle 1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53" name="Oval 12"/>
              <p:cNvSpPr>
                <a:spLocks noChangeArrowheads="1"/>
              </p:cNvSpPr>
              <p:nvPr/>
            </p:nvSpPr>
            <p:spPr bwMode="auto">
              <a:xfrm>
                <a:off x="3603" y="219"/>
                <a:ext cx="354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54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5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60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61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55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5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57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58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5" name="Group 21"/>
            <p:cNvGrpSpPr>
              <a:grpSpLocks/>
            </p:cNvGrpSpPr>
            <p:nvPr/>
          </p:nvGrpSpPr>
          <p:grpSpPr bwMode="auto">
            <a:xfrm>
              <a:off x="4391025" y="5376863"/>
              <a:ext cx="501650" cy="233363"/>
              <a:chOff x="3600" y="219"/>
              <a:chExt cx="360" cy="175"/>
            </a:xfrm>
          </p:grpSpPr>
          <p:sp>
            <p:nvSpPr>
              <p:cNvPr id="76936" name="Oval 22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37" name="Line 23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38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39" name="Rectangle 25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40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41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4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7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8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42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4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4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5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6" name="Group 35"/>
            <p:cNvGrpSpPr>
              <a:grpSpLocks/>
            </p:cNvGrpSpPr>
            <p:nvPr/>
          </p:nvGrpSpPr>
          <p:grpSpPr bwMode="auto">
            <a:xfrm>
              <a:off x="5065713" y="4433888"/>
              <a:ext cx="501650" cy="233363"/>
              <a:chOff x="3600" y="219"/>
              <a:chExt cx="360" cy="175"/>
            </a:xfrm>
          </p:grpSpPr>
          <p:sp>
            <p:nvSpPr>
              <p:cNvPr id="76923" name="Oval 36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24" name="Line 37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25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26" name="Rectangle 39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27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28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3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4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5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29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3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1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2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7" name="Group 49"/>
            <p:cNvGrpSpPr>
              <a:grpSpLocks/>
            </p:cNvGrpSpPr>
            <p:nvPr/>
          </p:nvGrpSpPr>
          <p:grpSpPr bwMode="auto">
            <a:xfrm>
              <a:off x="4987925" y="5099051"/>
              <a:ext cx="500063" cy="233363"/>
              <a:chOff x="3600" y="219"/>
              <a:chExt cx="360" cy="175"/>
            </a:xfrm>
          </p:grpSpPr>
          <p:sp>
            <p:nvSpPr>
              <p:cNvPr id="76910" name="Oval 50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11" name="Line 51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12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13" name="Rectangle 53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14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6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15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2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2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16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1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8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9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8" name="Group 63"/>
            <p:cNvGrpSpPr>
              <a:grpSpLocks/>
            </p:cNvGrpSpPr>
            <p:nvPr/>
          </p:nvGrpSpPr>
          <p:grpSpPr bwMode="auto">
            <a:xfrm>
              <a:off x="5622925" y="5395913"/>
              <a:ext cx="501650" cy="233363"/>
              <a:chOff x="3600" y="219"/>
              <a:chExt cx="360" cy="175"/>
            </a:xfrm>
          </p:grpSpPr>
          <p:sp>
            <p:nvSpPr>
              <p:cNvPr id="76897" name="Oval 64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98" name="Line 65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9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00" name="Rectangle 67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01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02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07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8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9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03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04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5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9" name="Group 77"/>
            <p:cNvGrpSpPr>
              <a:grpSpLocks/>
            </p:cNvGrpSpPr>
            <p:nvPr/>
          </p:nvGrpSpPr>
          <p:grpSpPr bwMode="auto">
            <a:xfrm>
              <a:off x="6067425" y="4740276"/>
              <a:ext cx="501650" cy="233363"/>
              <a:chOff x="3600" y="219"/>
              <a:chExt cx="360" cy="175"/>
            </a:xfrm>
          </p:grpSpPr>
          <p:sp>
            <p:nvSpPr>
              <p:cNvPr id="76884" name="Oval 7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5" name="Line 7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6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7" name="Rectangle 8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88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889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894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5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6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90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891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2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3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820" name="Freeform 91"/>
            <p:cNvSpPr>
              <a:spLocks/>
            </p:cNvSpPr>
            <p:nvPr/>
          </p:nvSpPr>
          <p:spPr bwMode="auto">
            <a:xfrm>
              <a:off x="5573713" y="4557713"/>
              <a:ext cx="504825" cy="307975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Freeform 92"/>
            <p:cNvSpPr>
              <a:spLocks/>
            </p:cNvSpPr>
            <p:nvPr/>
          </p:nvSpPr>
          <p:spPr bwMode="auto">
            <a:xfrm>
              <a:off x="4508500" y="4949826"/>
              <a:ext cx="481013" cy="238125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Freeform 93"/>
            <p:cNvSpPr>
              <a:spLocks/>
            </p:cNvSpPr>
            <p:nvPr/>
          </p:nvSpPr>
          <p:spPr bwMode="auto">
            <a:xfrm>
              <a:off x="5456238" y="4926013"/>
              <a:ext cx="628650" cy="247650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3" name="Freeform 94"/>
            <p:cNvSpPr>
              <a:spLocks/>
            </p:cNvSpPr>
            <p:nvPr/>
          </p:nvSpPr>
          <p:spPr bwMode="auto">
            <a:xfrm>
              <a:off x="6122988" y="4979988"/>
              <a:ext cx="206375" cy="508000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4" name="Freeform 95"/>
            <p:cNvSpPr>
              <a:spLocks/>
            </p:cNvSpPr>
            <p:nvPr/>
          </p:nvSpPr>
          <p:spPr bwMode="auto">
            <a:xfrm>
              <a:off x="4887913" y="5513388"/>
              <a:ext cx="736600" cy="74613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5" name="Freeform 96"/>
            <p:cNvSpPr>
              <a:spLocks/>
            </p:cNvSpPr>
            <p:nvPr/>
          </p:nvSpPr>
          <p:spPr bwMode="auto">
            <a:xfrm>
              <a:off x="4351338" y="4973638"/>
              <a:ext cx="193675" cy="425450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6" name="Text Box 100"/>
            <p:cNvSpPr txBox="1">
              <a:spLocks noChangeArrowheads="1"/>
            </p:cNvSpPr>
            <p:nvPr/>
          </p:nvSpPr>
          <p:spPr bwMode="auto">
            <a:xfrm>
              <a:off x="4440876" y="4483071"/>
              <a:ext cx="311067" cy="3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827" name="Text Box 101"/>
            <p:cNvSpPr txBox="1">
              <a:spLocks noChangeArrowheads="1"/>
            </p:cNvSpPr>
            <p:nvPr/>
          </p:nvSpPr>
          <p:spPr bwMode="auto">
            <a:xfrm>
              <a:off x="4378980" y="4897394"/>
              <a:ext cx="296783" cy="3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6828" name="Text Box 102"/>
            <p:cNvSpPr txBox="1">
              <a:spLocks noChangeArrowheads="1"/>
            </p:cNvSpPr>
            <p:nvPr/>
          </p:nvSpPr>
          <p:spPr bwMode="auto">
            <a:xfrm>
              <a:off x="4128222" y="4970416"/>
              <a:ext cx="296783" cy="3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  <p:grpSp>
          <p:nvGrpSpPr>
            <p:cNvPr id="76829" name="Group 1"/>
            <p:cNvGrpSpPr>
              <a:grpSpLocks/>
            </p:cNvGrpSpPr>
            <p:nvPr/>
          </p:nvGrpSpPr>
          <p:grpSpPr bwMode="auto">
            <a:xfrm rot="-2012368">
              <a:off x="2645158" y="5398104"/>
              <a:ext cx="1447800" cy="274638"/>
              <a:chOff x="2436813" y="4587876"/>
              <a:chExt cx="1447800" cy="274638"/>
            </a:xfrm>
          </p:grpSpPr>
          <p:sp>
            <p:nvSpPr>
              <p:cNvPr id="76879" name="Rectangle 97"/>
              <p:cNvSpPr>
                <a:spLocks noChangeArrowheads="1"/>
              </p:cNvSpPr>
              <p:nvPr/>
            </p:nvSpPr>
            <p:spPr bwMode="auto">
              <a:xfrm>
                <a:off x="2461850" y="4583083"/>
                <a:ext cx="1155391" cy="23811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0" name="Rectangle 98"/>
              <p:cNvSpPr>
                <a:spLocks noChangeArrowheads="1"/>
              </p:cNvSpPr>
              <p:nvPr/>
            </p:nvSpPr>
            <p:spPr bwMode="auto">
              <a:xfrm>
                <a:off x="2437928" y="4606491"/>
                <a:ext cx="1147455" cy="238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1" name="Line 99"/>
              <p:cNvSpPr>
                <a:spLocks noChangeShapeType="1"/>
              </p:cNvSpPr>
              <p:nvPr/>
            </p:nvSpPr>
            <p:spPr bwMode="auto">
              <a:xfrm>
                <a:off x="3462418" y="4739659"/>
                <a:ext cx="42216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2" name="Rectangle 104"/>
              <p:cNvSpPr>
                <a:spLocks noChangeArrowheads="1"/>
              </p:cNvSpPr>
              <p:nvPr/>
            </p:nvSpPr>
            <p:spPr bwMode="auto">
              <a:xfrm>
                <a:off x="3067594" y="4610052"/>
                <a:ext cx="426923" cy="2397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3" name="Text Box 105"/>
              <p:cNvSpPr txBox="1">
                <a:spLocks noChangeArrowheads="1"/>
              </p:cNvSpPr>
              <p:nvPr/>
            </p:nvSpPr>
            <p:spPr bwMode="auto">
              <a:xfrm rot="289934">
                <a:off x="3019653" y="4584228"/>
                <a:ext cx="520561" cy="274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</a:rPr>
                  <a:t>0111</a:t>
                </a:r>
              </a:p>
            </p:txBody>
          </p:sp>
        </p:grpSp>
        <p:sp>
          <p:nvSpPr>
            <p:cNvPr id="76830" name="Text Box 106"/>
            <p:cNvSpPr txBox="1">
              <a:spLocks noChangeArrowheads="1"/>
            </p:cNvSpPr>
            <p:nvPr/>
          </p:nvSpPr>
          <p:spPr bwMode="auto">
            <a:xfrm>
              <a:off x="2088829" y="6046702"/>
              <a:ext cx="2339350" cy="584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dest address in arriving</a:t>
              </a:r>
            </a:p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packet</a:t>
              </a:r>
              <a:r>
                <a:rPr lang="ja-JP" altLang="en-US" sz="1600">
                  <a:solidFill>
                    <a:srgbClr val="000000"/>
                  </a:solidFill>
                </a:rPr>
                <a:t>’</a:t>
              </a:r>
              <a:r>
                <a:rPr lang="en-US" altLang="ja-JP" sz="1600">
                  <a:solidFill>
                    <a:srgbClr val="000000"/>
                  </a:solidFill>
                </a:rPr>
                <a:t>s header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6831" name="Line 107"/>
            <p:cNvSpPr>
              <a:spLocks noChangeShapeType="1"/>
            </p:cNvSpPr>
            <p:nvPr/>
          </p:nvSpPr>
          <p:spPr bwMode="auto">
            <a:xfrm flipH="1">
              <a:off x="2626848" y="4873581"/>
              <a:ext cx="1407736" cy="914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Line 119"/>
            <p:cNvSpPr>
              <a:spLocks noChangeShapeType="1"/>
            </p:cNvSpPr>
            <p:nvPr/>
          </p:nvSpPr>
          <p:spPr bwMode="auto">
            <a:xfrm flipH="1" flipV="1">
              <a:off x="3588616" y="5648254"/>
              <a:ext cx="22219" cy="45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120"/>
            <p:cNvSpPr>
              <a:spLocks/>
            </p:cNvSpPr>
            <p:nvPr/>
          </p:nvSpPr>
          <p:spPr bwMode="auto">
            <a:xfrm>
              <a:off x="3757473" y="4834039"/>
              <a:ext cx="1041539" cy="336504"/>
            </a:xfrm>
            <a:custGeom>
              <a:avLst/>
              <a:gdLst>
                <a:gd name="T0" fmla="*/ 0 w 10844"/>
                <a:gd name="T1" fmla="*/ 2147483647 h 14797"/>
                <a:gd name="T2" fmla="*/ 2147483647 w 10844"/>
                <a:gd name="T3" fmla="*/ 2147483647 h 14797"/>
                <a:gd name="T4" fmla="*/ 2147483647 w 10844"/>
                <a:gd name="T5" fmla="*/ 2147483647 h 14797"/>
                <a:gd name="T6" fmla="*/ 0 60000 65536"/>
                <a:gd name="T7" fmla="*/ 0 60000 65536"/>
                <a:gd name="T8" fmla="*/ 0 60000 65536"/>
                <a:gd name="T9" fmla="*/ 0 w 10844"/>
                <a:gd name="T10" fmla="*/ 0 h 14797"/>
                <a:gd name="T11" fmla="*/ 10844 w 10844"/>
                <a:gd name="T12" fmla="*/ 14797 h 14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44" h="14797">
                  <a:moveTo>
                    <a:pt x="0" y="14797"/>
                  </a:moveTo>
                  <a:cubicBezTo>
                    <a:pt x="2168" y="9517"/>
                    <a:pt x="5654" y="-1331"/>
                    <a:pt x="7042" y="135"/>
                  </a:cubicBezTo>
                  <a:cubicBezTo>
                    <a:pt x="8563" y="1950"/>
                    <a:pt x="9984" y="6698"/>
                    <a:pt x="10844" y="9978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Freeform 121"/>
            <p:cNvSpPr>
              <a:spLocks/>
            </p:cNvSpPr>
            <p:nvPr/>
          </p:nvSpPr>
          <p:spPr bwMode="auto">
            <a:xfrm flipH="1">
              <a:off x="6254750" y="4370388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Freeform 122"/>
            <p:cNvSpPr>
              <a:spLocks/>
            </p:cNvSpPr>
            <p:nvPr/>
          </p:nvSpPr>
          <p:spPr bwMode="auto">
            <a:xfrm flipH="1">
              <a:off x="5243513" y="4086226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Freeform 123"/>
            <p:cNvSpPr>
              <a:spLocks/>
            </p:cNvSpPr>
            <p:nvPr/>
          </p:nvSpPr>
          <p:spPr bwMode="auto">
            <a:xfrm flipH="1" flipV="1">
              <a:off x="5911850" y="5632451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Freeform 124"/>
            <p:cNvSpPr>
              <a:spLocks/>
            </p:cNvSpPr>
            <p:nvPr/>
          </p:nvSpPr>
          <p:spPr bwMode="auto">
            <a:xfrm flipH="1" flipV="1">
              <a:off x="4562475" y="5616576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125"/>
            <p:cNvSpPr>
              <a:spLocks/>
            </p:cNvSpPr>
            <p:nvPr/>
          </p:nvSpPr>
          <p:spPr bwMode="auto">
            <a:xfrm flipH="1" flipV="1">
              <a:off x="5202238" y="5324476"/>
              <a:ext cx="542925" cy="45243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39" name="Group 126"/>
            <p:cNvGrpSpPr>
              <a:grpSpLocks/>
            </p:cNvGrpSpPr>
            <p:nvPr/>
          </p:nvGrpSpPr>
          <p:grpSpPr bwMode="auto">
            <a:xfrm>
              <a:off x="5251450" y="3641726"/>
              <a:ext cx="550863" cy="452438"/>
              <a:chOff x="2886" y="1668"/>
              <a:chExt cx="347" cy="285"/>
            </a:xfrm>
          </p:grpSpPr>
          <p:sp>
            <p:nvSpPr>
              <p:cNvPr id="76872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3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4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5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6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7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8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0" name="Group 134"/>
            <p:cNvGrpSpPr>
              <a:grpSpLocks/>
            </p:cNvGrpSpPr>
            <p:nvPr/>
          </p:nvGrpSpPr>
          <p:grpSpPr bwMode="auto">
            <a:xfrm>
              <a:off x="6264275" y="3914776"/>
              <a:ext cx="550863" cy="452438"/>
              <a:chOff x="2886" y="1668"/>
              <a:chExt cx="347" cy="285"/>
            </a:xfrm>
          </p:grpSpPr>
          <p:sp>
            <p:nvSpPr>
              <p:cNvPr id="76865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6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7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8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9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0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1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1" name="Group 142"/>
            <p:cNvGrpSpPr>
              <a:grpSpLocks/>
            </p:cNvGrpSpPr>
            <p:nvPr/>
          </p:nvGrpSpPr>
          <p:grpSpPr bwMode="auto">
            <a:xfrm>
              <a:off x="5894388" y="5991226"/>
              <a:ext cx="550863" cy="452438"/>
              <a:chOff x="2886" y="1668"/>
              <a:chExt cx="347" cy="285"/>
            </a:xfrm>
          </p:grpSpPr>
          <p:sp>
            <p:nvSpPr>
              <p:cNvPr id="76858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9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0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1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2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3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4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2" name="Group 150"/>
            <p:cNvGrpSpPr>
              <a:grpSpLocks/>
            </p:cNvGrpSpPr>
            <p:nvPr/>
          </p:nvGrpSpPr>
          <p:grpSpPr bwMode="auto">
            <a:xfrm>
              <a:off x="5199063" y="5772151"/>
              <a:ext cx="550863" cy="452438"/>
              <a:chOff x="2886" y="1668"/>
              <a:chExt cx="347" cy="285"/>
            </a:xfrm>
          </p:grpSpPr>
          <p:sp>
            <p:nvSpPr>
              <p:cNvPr id="76851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2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3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4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5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6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7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3" name="Group 158"/>
            <p:cNvGrpSpPr>
              <a:grpSpLocks/>
            </p:cNvGrpSpPr>
            <p:nvPr/>
          </p:nvGrpSpPr>
          <p:grpSpPr bwMode="auto">
            <a:xfrm>
              <a:off x="4543425" y="5964238"/>
              <a:ext cx="550863" cy="452438"/>
              <a:chOff x="2886" y="1668"/>
              <a:chExt cx="347" cy="285"/>
            </a:xfrm>
          </p:grpSpPr>
          <p:sp>
            <p:nvSpPr>
              <p:cNvPr id="76844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5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6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7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8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9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0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76810" name="Straight Connector 421888"/>
          <p:cNvCxnSpPr>
            <a:cxnSpLocks noChangeShapeType="1"/>
          </p:cNvCxnSpPr>
          <p:nvPr/>
        </p:nvCxnSpPr>
        <p:spPr bwMode="auto">
          <a:xfrm>
            <a:off x="2197100" y="2743200"/>
            <a:ext cx="2095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1" name="Straight Connector 421894"/>
          <p:cNvCxnSpPr>
            <a:cxnSpLocks noChangeShapeType="1"/>
          </p:cNvCxnSpPr>
          <p:nvPr/>
        </p:nvCxnSpPr>
        <p:spPr bwMode="auto">
          <a:xfrm flipH="1">
            <a:off x="3503613" y="2444750"/>
            <a:ext cx="1943100" cy="171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7782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65138" y="274638"/>
            <a:ext cx="7772400" cy="719137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Alternative core: circuit switching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5925" y="1236663"/>
            <a:ext cx="4465638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end-end resources allocated to, reserved for 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itchFamily="34" charset="-128"/>
              </a:rPr>
              <a:t>call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mtClean="0">
                <a:solidFill>
                  <a:srgbClr val="CC0000"/>
                </a:solidFill>
                <a:ea typeface="ＭＳ Ｐゴシック" pitchFamily="34" charset="-128"/>
              </a:rPr>
              <a:t> between source &amp; dest: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In diagram, each link has four circuits. </a:t>
            </a:r>
          </a:p>
          <a:p>
            <a:pPr lvl="1"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call gets 2</a:t>
            </a:r>
            <a:r>
              <a:rPr lang="en-US" baseline="30000" smtClean="0">
                <a:ea typeface="ＭＳ Ｐゴシック" pitchFamily="34" charset="-128"/>
              </a:rPr>
              <a:t>nd</a:t>
            </a:r>
            <a:r>
              <a:rPr lang="en-US" smtClean="0">
                <a:ea typeface="ＭＳ Ｐゴシック" pitchFamily="34" charset="-128"/>
              </a:rPr>
              <a:t> circuit in top link and 1</a:t>
            </a:r>
            <a:r>
              <a:rPr lang="en-US" baseline="30000" smtClean="0">
                <a:ea typeface="ＭＳ Ｐゴシック" pitchFamily="34" charset="-128"/>
              </a:rPr>
              <a:t>st</a:t>
            </a:r>
            <a:r>
              <a:rPr lang="en-US" smtClean="0">
                <a:ea typeface="ＭＳ Ｐゴシック" pitchFamily="34" charset="-128"/>
              </a:rPr>
              <a:t> circuit in right link.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dedicated resources: no sharing</a:t>
            </a:r>
          </a:p>
          <a:p>
            <a:pPr lvl="1" eaLnBrk="1" hangingPunct="1">
              <a:buSzPct val="75000"/>
            </a:pPr>
            <a:r>
              <a:rPr lang="en-US" smtClean="0"/>
              <a:t>circuit-like (guaranteed) performance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circuit segment idle if not used by call </a:t>
            </a:r>
            <a:r>
              <a:rPr lang="en-US" sz="2400" i="1" smtClean="0">
                <a:solidFill>
                  <a:srgbClr val="000099"/>
                </a:solidFill>
                <a:ea typeface="ＭＳ Ｐゴシック" pitchFamily="34" charset="-128"/>
              </a:rPr>
              <a:t>(no sharing)</a:t>
            </a: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Commonly used in traditional telephone networks</a:t>
            </a:r>
          </a:p>
        </p:txBody>
      </p:sp>
      <p:pic>
        <p:nvPicPr>
          <p:cNvPr id="77828" name="Picture 69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852488"/>
            <a:ext cx="6856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9CEE6F4-DB15-4DB2-B5BB-65045E7DAC17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77830" name="Group 360"/>
          <p:cNvGrpSpPr>
            <a:grpSpLocks/>
          </p:cNvGrpSpPr>
          <p:nvPr/>
        </p:nvGrpSpPr>
        <p:grpSpPr bwMode="auto">
          <a:xfrm>
            <a:off x="4749800" y="1371600"/>
            <a:ext cx="4394200" cy="3735388"/>
            <a:chOff x="1524000" y="1295400"/>
            <a:chExt cx="5715000" cy="5108575"/>
          </a:xfrm>
        </p:grpSpPr>
        <p:grpSp>
          <p:nvGrpSpPr>
            <p:cNvPr id="77831" name="Group 100"/>
            <p:cNvGrpSpPr>
              <a:grpSpLocks/>
            </p:cNvGrpSpPr>
            <p:nvPr/>
          </p:nvGrpSpPr>
          <p:grpSpPr bwMode="auto">
            <a:xfrm>
              <a:off x="1524000" y="1295400"/>
              <a:ext cx="820738" cy="688975"/>
              <a:chOff x="-44" y="1473"/>
              <a:chExt cx="981" cy="1105"/>
            </a:xfrm>
          </p:grpSpPr>
          <p:pic>
            <p:nvPicPr>
              <p:cNvPr id="77909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910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32" name="Group 142"/>
            <p:cNvGrpSpPr>
              <a:grpSpLocks/>
            </p:cNvGrpSpPr>
            <p:nvPr/>
          </p:nvGrpSpPr>
          <p:grpSpPr bwMode="auto">
            <a:xfrm>
              <a:off x="2514600" y="2438400"/>
              <a:ext cx="990600" cy="533400"/>
              <a:chOff x="2356" y="1300"/>
              <a:chExt cx="555" cy="194"/>
            </a:xfrm>
          </p:grpSpPr>
          <p:sp>
            <p:nvSpPr>
              <p:cNvPr id="779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9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9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7904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907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8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905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6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33" name="Group 100"/>
            <p:cNvGrpSpPr>
              <a:grpSpLocks/>
            </p:cNvGrpSpPr>
            <p:nvPr/>
          </p:nvGrpSpPr>
          <p:grpSpPr bwMode="auto">
            <a:xfrm>
              <a:off x="6400800" y="5715000"/>
              <a:ext cx="820738" cy="688975"/>
              <a:chOff x="-44" y="1473"/>
              <a:chExt cx="981" cy="1105"/>
            </a:xfrm>
          </p:grpSpPr>
          <p:pic>
            <p:nvPicPr>
              <p:cNvPr id="77899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900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3506081" y="2591541"/>
              <a:ext cx="175083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3506081" y="2667529"/>
              <a:ext cx="1750838" cy="7598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3506081" y="2743518"/>
              <a:ext cx="175083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506081" y="2819505"/>
              <a:ext cx="1750838" cy="75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77838" name="Group 142"/>
            <p:cNvGrpSpPr>
              <a:grpSpLocks/>
            </p:cNvGrpSpPr>
            <p:nvPr/>
          </p:nvGrpSpPr>
          <p:grpSpPr bwMode="auto">
            <a:xfrm>
              <a:off x="5257800" y="2438400"/>
              <a:ext cx="990600" cy="533400"/>
              <a:chOff x="2356" y="1300"/>
              <a:chExt cx="555" cy="194"/>
            </a:xfrm>
          </p:grpSpPr>
          <p:sp>
            <p:nvSpPr>
              <p:cNvPr id="778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7894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97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8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95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6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39" name="Group 142"/>
            <p:cNvGrpSpPr>
              <a:grpSpLocks/>
            </p:cNvGrpSpPr>
            <p:nvPr/>
          </p:nvGrpSpPr>
          <p:grpSpPr bwMode="auto">
            <a:xfrm>
              <a:off x="2590800" y="4724400"/>
              <a:ext cx="990600" cy="533400"/>
              <a:chOff x="2356" y="1300"/>
              <a:chExt cx="555" cy="194"/>
            </a:xfrm>
          </p:grpSpPr>
          <p:sp>
            <p:nvSpPr>
              <p:cNvPr id="778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7886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89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0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87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8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0" name="Group 142"/>
            <p:cNvGrpSpPr>
              <a:grpSpLocks/>
            </p:cNvGrpSpPr>
            <p:nvPr/>
          </p:nvGrpSpPr>
          <p:grpSpPr bwMode="auto">
            <a:xfrm>
              <a:off x="5334000" y="4724400"/>
              <a:ext cx="990600" cy="533400"/>
              <a:chOff x="2356" y="1300"/>
              <a:chExt cx="555" cy="194"/>
            </a:xfrm>
          </p:grpSpPr>
          <p:sp>
            <p:nvSpPr>
              <p:cNvPr id="778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7878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81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2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79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0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1" name="Group 75"/>
            <p:cNvGrpSpPr>
              <a:grpSpLocks/>
            </p:cNvGrpSpPr>
            <p:nvPr/>
          </p:nvGrpSpPr>
          <p:grpSpPr bwMode="auto">
            <a:xfrm rot="5400000">
              <a:off x="2171700" y="3695700"/>
              <a:ext cx="1752600" cy="304800"/>
              <a:chOff x="4876800" y="1143000"/>
              <a:chExt cx="1752600" cy="304800"/>
            </a:xfrm>
          </p:grpSpPr>
          <p:sp>
            <p:nvSpPr>
              <p:cNvPr id="402" name="Rectangle 401"/>
              <p:cNvSpPr/>
              <p:nvPr/>
            </p:nvSpPr>
            <p:spPr>
              <a:xfrm>
                <a:off x="4874310" y="1153212"/>
                <a:ext cx="1752069" cy="763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4874310" y="1229604"/>
                <a:ext cx="1752069" cy="763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4874310" y="1305997"/>
                <a:ext cx="1752069" cy="763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4874310" y="1382390"/>
                <a:ext cx="1752069" cy="763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7842" name="Group 80"/>
            <p:cNvGrpSpPr>
              <a:grpSpLocks/>
            </p:cNvGrpSpPr>
            <p:nvPr/>
          </p:nvGrpSpPr>
          <p:grpSpPr bwMode="auto">
            <a:xfrm>
              <a:off x="3581400" y="4876800"/>
              <a:ext cx="1752600" cy="304800"/>
              <a:chOff x="4876800" y="1143000"/>
              <a:chExt cx="1752600" cy="304800"/>
            </a:xfrm>
          </p:grpSpPr>
          <p:sp>
            <p:nvSpPr>
              <p:cNvPr id="398" name="Rectangle 397"/>
              <p:cNvSpPr/>
              <p:nvPr/>
            </p:nvSpPr>
            <p:spPr>
              <a:xfrm>
                <a:off x="4875809" y="1143899"/>
                <a:ext cx="1752903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4875809" y="1219887"/>
                <a:ext cx="1752903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875809" y="1295875"/>
                <a:ext cx="1752903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4875809" y="1371863"/>
                <a:ext cx="1752903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74" name="Rectangle 373"/>
            <p:cNvSpPr/>
            <p:nvPr/>
          </p:nvSpPr>
          <p:spPr>
            <a:xfrm rot="5400000">
              <a:off x="5030222" y="3809320"/>
              <a:ext cx="1752070" cy="7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 rot="5400000">
              <a:off x="4953830" y="3809320"/>
              <a:ext cx="1752070" cy="76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 rot="5400000">
              <a:off x="4877436" y="3809320"/>
              <a:ext cx="1752070" cy="7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 rot="5400000">
              <a:off x="4801044" y="3809320"/>
              <a:ext cx="1752070" cy="7639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 rot="3198033">
              <a:off x="2060570" y="2095244"/>
              <a:ext cx="894489" cy="7639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 rot="3198033">
              <a:off x="6023752" y="5524481"/>
              <a:ext cx="892319" cy="7639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80" name="Straight Connector 379"/>
            <p:cNvCxnSpPr>
              <a:endCxn id="77903" idx="0"/>
            </p:cNvCxnSpPr>
            <p:nvPr/>
          </p:nvCxnSpPr>
          <p:spPr>
            <a:xfrm rot="16200000" flipH="1">
              <a:off x="2607857" y="2038817"/>
              <a:ext cx="762052" cy="35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5400000">
              <a:off x="3124704" y="1905295"/>
              <a:ext cx="607905" cy="456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>
              <a:off x="1905964" y="2667529"/>
              <a:ext cx="6090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endCxn id="77887" idx="0"/>
            </p:cNvCxnSpPr>
            <p:nvPr/>
          </p:nvCxnSpPr>
          <p:spPr>
            <a:xfrm>
              <a:off x="1905964" y="4877698"/>
              <a:ext cx="687534" cy="15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>
              <a:endCxn id="77885" idx="1"/>
            </p:cNvCxnSpPr>
            <p:nvPr/>
          </p:nvCxnSpPr>
          <p:spPr>
            <a:xfrm>
              <a:off x="2133078" y="4343610"/>
              <a:ext cx="600818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>
              <a:endCxn id="77883" idx="3"/>
            </p:cNvCxnSpPr>
            <p:nvPr/>
          </p:nvCxnSpPr>
          <p:spPr>
            <a:xfrm flipV="1">
              <a:off x="2056684" y="5214218"/>
              <a:ext cx="679276" cy="425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 flipH="1" flipV="1">
              <a:off x="2476548" y="5525311"/>
              <a:ext cx="686064" cy="150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10800000">
              <a:off x="6324353" y="5029674"/>
              <a:ext cx="91464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endCxn id="77875" idx="4"/>
            </p:cNvCxnSpPr>
            <p:nvPr/>
          </p:nvCxnSpPr>
          <p:spPr>
            <a:xfrm rot="16200000" flipV="1">
              <a:off x="5541749" y="5542658"/>
              <a:ext cx="762052" cy="192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5400000" flipH="1" flipV="1">
              <a:off x="5219459" y="5524278"/>
              <a:ext cx="686064" cy="152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16200000" flipH="1">
              <a:off x="5351799" y="2038817"/>
              <a:ext cx="762052" cy="35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860" name="Group 100"/>
            <p:cNvGrpSpPr>
              <a:grpSpLocks/>
            </p:cNvGrpSpPr>
            <p:nvPr/>
          </p:nvGrpSpPr>
          <p:grpSpPr bwMode="auto">
            <a:xfrm>
              <a:off x="5715000" y="1295400"/>
              <a:ext cx="820738" cy="688975"/>
              <a:chOff x="-44" y="1473"/>
              <a:chExt cx="981" cy="1105"/>
            </a:xfrm>
          </p:grpSpPr>
          <p:pic>
            <p:nvPicPr>
              <p:cNvPr id="77865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866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392" name="Straight Connector 391"/>
            <p:cNvCxnSpPr/>
            <p:nvPr/>
          </p:nvCxnSpPr>
          <p:spPr>
            <a:xfrm rot="5400000">
              <a:off x="5944210" y="1828073"/>
              <a:ext cx="683893" cy="534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Rectangle 392"/>
            <p:cNvSpPr/>
            <p:nvPr/>
          </p:nvSpPr>
          <p:spPr>
            <a:xfrm rot="1015003">
              <a:off x="2715314" y="2550290"/>
              <a:ext cx="782508" cy="8033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 rot="2465437" flipV="1">
              <a:off x="5595525" y="4955857"/>
              <a:ext cx="679276" cy="7815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 rot="2177866" flipV="1">
              <a:off x="5238338" y="2804308"/>
              <a:ext cx="497584" cy="955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79874" name="Picture 10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760413"/>
            <a:ext cx="7313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71438"/>
            <a:ext cx="8462962" cy="947737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Circuit switching: FDM </a:t>
            </a:r>
            <a:r>
              <a:rPr lang="en-US" sz="3600" smtClean="0">
                <a:ea typeface="ＭＳ Ｐゴシック" pitchFamily="34" charset="-128"/>
              </a:rPr>
              <a:t>versus</a:t>
            </a:r>
            <a:r>
              <a:rPr lang="en-US" sz="4000" smtClean="0">
                <a:ea typeface="ＭＳ Ｐゴシック" pitchFamily="34" charset="-128"/>
              </a:rPr>
              <a:t> TDM</a:t>
            </a:r>
            <a:endParaRPr lang="fr-FR" sz="4000" smtClean="0">
              <a:ea typeface="ＭＳ Ｐゴシック" pitchFamily="34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799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FDM</a:t>
              </a:r>
              <a:endParaRPr lang="fr-FR"/>
            </a:p>
          </p:txBody>
        </p:sp>
        <p:grpSp>
          <p:nvGrpSpPr>
            <p:cNvPr id="799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799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/>
                  <a:t>frequency</a:t>
                </a:r>
                <a:endParaRPr lang="fr-FR"/>
              </a:p>
            </p:txBody>
          </p:sp>
          <p:sp>
            <p:nvSpPr>
              <p:cNvPr id="799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/>
                  <a:t>time</a:t>
                </a:r>
                <a:endParaRPr lang="fr-FR"/>
              </a:p>
            </p:txBody>
          </p:sp>
          <p:sp>
            <p:nvSpPr>
              <p:cNvPr id="799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3748088"/>
            <a:ext cx="7239000" cy="2516187"/>
            <a:chOff x="288" y="2543"/>
            <a:chExt cx="4560" cy="1585"/>
          </a:xfrm>
        </p:grpSpPr>
        <p:sp>
          <p:nvSpPr>
            <p:cNvPr id="799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TDM</a:t>
              </a:r>
              <a:endParaRPr lang="fr-FR"/>
            </a:p>
          </p:txBody>
        </p:sp>
        <p:sp>
          <p:nvSpPr>
            <p:cNvPr id="799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frequency</a:t>
              </a:r>
              <a:endParaRPr lang="fr-FR"/>
            </a:p>
          </p:txBody>
        </p:sp>
        <p:sp>
          <p:nvSpPr>
            <p:cNvPr id="799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time</a:t>
              </a:r>
              <a:endParaRPr lang="fr-FR"/>
            </a:p>
          </p:txBody>
        </p:sp>
        <p:sp>
          <p:nvSpPr>
            <p:cNvPr id="799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4740275"/>
            <a:ext cx="3886200" cy="914400"/>
            <a:chOff x="1776" y="3168"/>
            <a:chExt cx="2448" cy="576"/>
          </a:xfrm>
        </p:grpSpPr>
        <p:sp>
          <p:nvSpPr>
            <p:cNvPr id="799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4740275"/>
            <a:ext cx="3886200" cy="914400"/>
            <a:chOff x="1920" y="3168"/>
            <a:chExt cx="2448" cy="576"/>
          </a:xfrm>
        </p:grpSpPr>
        <p:sp>
          <p:nvSpPr>
            <p:cNvPr id="799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4740275"/>
            <a:ext cx="3886200" cy="914400"/>
            <a:chOff x="2064" y="3168"/>
            <a:chExt cx="2448" cy="576"/>
          </a:xfrm>
        </p:grpSpPr>
        <p:sp>
          <p:nvSpPr>
            <p:cNvPr id="799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4740275"/>
            <a:ext cx="3886200" cy="914400"/>
            <a:chOff x="2208" y="3168"/>
            <a:chExt cx="2448" cy="576"/>
          </a:xfrm>
        </p:grpSpPr>
        <p:sp>
          <p:nvSpPr>
            <p:cNvPr id="799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799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4740275"/>
            <a:ext cx="4114800" cy="914400"/>
            <a:chOff x="1920" y="3168"/>
            <a:chExt cx="2592" cy="576"/>
          </a:xfrm>
        </p:grpSpPr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799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4740275"/>
            <a:ext cx="4343400" cy="914400"/>
            <a:chOff x="1848" y="3168"/>
            <a:chExt cx="2736" cy="576"/>
          </a:xfrm>
        </p:grpSpPr>
        <p:sp>
          <p:nvSpPr>
            <p:cNvPr id="798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7989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7989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/>
                  <a:t>4 users</a:t>
                </a:r>
                <a:endParaRPr lang="fr-FR"/>
              </a:p>
            </p:txBody>
          </p:sp>
          <p:sp>
            <p:nvSpPr>
              <p:cNvPr id="7989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989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989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989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7989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Example:</a:t>
              </a:r>
              <a:endParaRPr lang="fr-FR"/>
            </a:p>
          </p:txBody>
        </p:sp>
      </p:grpSp>
      <p:sp>
        <p:nvSpPr>
          <p:cNvPr id="79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C713ED1-0CE5-4A64-8123-7EC118E3A4D1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32770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CC0000"/>
                </a:solidFill>
              </a:rPr>
              <a:t>1.1 what </a:t>
            </a:r>
            <a:r>
              <a:rPr lang="en-US" sz="2800" i="1" smtClean="0">
                <a:solidFill>
                  <a:srgbClr val="CC0000"/>
                </a:solidFill>
              </a:rPr>
              <a:t>is</a:t>
            </a:r>
            <a:r>
              <a:rPr lang="en-US" sz="2800" smtClean="0">
                <a:solidFill>
                  <a:srgbClr val="CC0000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1.2</a:t>
            </a:r>
            <a:r>
              <a:rPr lang="en-US" sz="2800" smtClean="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1.3 </a:t>
            </a:r>
            <a:r>
              <a:rPr lang="en-US" sz="2800" smtClean="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smtClean="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1.4 </a:t>
            </a:r>
            <a:r>
              <a:rPr lang="en-US" sz="2800" smtClean="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1.5</a:t>
            </a:r>
            <a:r>
              <a:rPr lang="en-US" sz="2800" smtClean="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1.6</a:t>
            </a:r>
            <a:r>
              <a:rPr lang="en-US" sz="2800" smtClean="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1.7</a:t>
            </a:r>
            <a:r>
              <a:rPr lang="en-US" sz="2800" smtClean="0"/>
              <a:t> history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42AC2E9E-9D9D-4515-82DF-E74432A31AD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81922" name="Picture 3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75247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23" name="Group 49"/>
          <p:cNvGrpSpPr>
            <a:grpSpLocks/>
          </p:cNvGrpSpPr>
          <p:nvPr/>
        </p:nvGrpSpPr>
        <p:grpSpPr bwMode="auto">
          <a:xfrm>
            <a:off x="6438900" y="2770188"/>
            <a:ext cx="1155700" cy="620712"/>
            <a:chOff x="3600" y="219"/>
            <a:chExt cx="360" cy="175"/>
          </a:xfrm>
        </p:grpSpPr>
        <p:sp>
          <p:nvSpPr>
            <p:cNvPr id="81946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81947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81950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81951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5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52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53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4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5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19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5438" y="177800"/>
            <a:ext cx="8001000" cy="76835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Packet switching versus circuit switching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pPr marL="231775" indent="-231775" eaLnBrk="1" hangingPunct="1">
              <a:buSzPct val="75000"/>
              <a:buFont typeface="Wingdings" pitchFamily="2" charset="2"/>
              <a:buNone/>
              <a:tabLst>
                <a:tab pos="566738" algn="l"/>
              </a:tabLst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example:</a:t>
            </a:r>
          </a:p>
          <a:p>
            <a:pPr marL="231775" indent="-231775" eaLnBrk="1" hangingPunct="1">
              <a:buSzTx/>
              <a:buFont typeface="Wingdings" pitchFamily="2" charset="2"/>
              <a:buChar char="§"/>
              <a:tabLst>
                <a:tab pos="566738" algn="l"/>
              </a:tabLst>
            </a:pPr>
            <a:r>
              <a:rPr lang="en-US" sz="2400" smtClean="0">
                <a:ea typeface="ＭＳ Ｐゴシック" pitchFamily="34" charset="-128"/>
              </a:rPr>
              <a:t>1 Mb/s link</a:t>
            </a:r>
          </a:p>
          <a:p>
            <a:pPr marL="231775" indent="-231775" eaLnBrk="1" hangingPunct="1">
              <a:buSzTx/>
              <a:buFont typeface="Wingdings" pitchFamily="2" charset="2"/>
              <a:buChar char="§"/>
              <a:tabLst>
                <a:tab pos="566738" algn="l"/>
              </a:tabLst>
            </a:pPr>
            <a:r>
              <a:rPr lang="en-US" sz="2400" smtClean="0">
                <a:ea typeface="ＭＳ Ｐゴシック" pitchFamily="34" charset="-128"/>
              </a:rPr>
              <a:t>each user: </a:t>
            </a: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sz="2000" smtClean="0"/>
              <a:t>100 kb/s when </a:t>
            </a:r>
            <a:r>
              <a:rPr lang="ja-JP" altLang="en-US" sz="2000" smtClean="0">
                <a:ea typeface="ＭＳ Ｐゴシック" pitchFamily="34" charset="-128"/>
              </a:rPr>
              <a:t>“</a:t>
            </a:r>
            <a:r>
              <a:rPr lang="en-US" altLang="ja-JP" sz="2000" smtClean="0">
                <a:ea typeface="ＭＳ Ｐゴシック" pitchFamily="34" charset="-128"/>
              </a:rPr>
              <a:t>active</a:t>
            </a:r>
            <a:r>
              <a:rPr lang="ja-JP" altLang="en-US" sz="2000" smtClean="0">
                <a:ea typeface="ＭＳ Ｐゴシック" pitchFamily="34" charset="-128"/>
              </a:rPr>
              <a:t>”</a:t>
            </a:r>
            <a:endParaRPr lang="en-US" altLang="ja-JP" sz="2000" smtClean="0">
              <a:ea typeface="ＭＳ Ｐゴシック" pitchFamily="34" charset="-128"/>
            </a:endParaRP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sz="2000" smtClean="0"/>
              <a:t>active 10% of time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endParaRPr lang="en-US" sz="2000" smtClean="0"/>
          </a:p>
          <a:p>
            <a:pPr marL="231775" indent="-231775" eaLnBrk="1" hangingPunct="1">
              <a:buSzPct val="75000"/>
              <a:tabLst>
                <a:tab pos="566738" algn="l"/>
              </a:tabLst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circuit-switching: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sz="2000" smtClean="0"/>
              <a:t>10 users</a:t>
            </a:r>
          </a:p>
          <a:p>
            <a:pPr marL="231775" indent="-231775" eaLnBrk="1" hangingPunct="1">
              <a:buSzPct val="75000"/>
              <a:tabLst>
                <a:tab pos="566738" algn="l"/>
              </a:tabLst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packet switching: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sz="2000" smtClean="0"/>
              <a:t>with 35 users, probability &gt; 10 active at same time is less than .0004 *</a:t>
            </a:r>
          </a:p>
          <a:p>
            <a:pPr marL="231775" indent="-231775" eaLnBrk="1" hangingPunct="1">
              <a:tabLst>
                <a:tab pos="566738" algn="l"/>
              </a:tabLst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8192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8300" y="1122363"/>
            <a:ext cx="8715375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packet switching allows more users to use network!</a:t>
            </a:r>
          </a:p>
        </p:txBody>
      </p:sp>
      <p:sp>
        <p:nvSpPr>
          <p:cNvPr id="81927" name="Line 15"/>
          <p:cNvSpPr>
            <a:spLocks noChangeShapeType="1"/>
          </p:cNvSpPr>
          <p:nvPr/>
        </p:nvSpPr>
        <p:spPr bwMode="auto">
          <a:xfrm>
            <a:off x="5380038" y="2562225"/>
            <a:ext cx="8382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16"/>
          <p:cNvSpPr>
            <a:spLocks noChangeShapeType="1"/>
          </p:cNvSpPr>
          <p:nvPr/>
        </p:nvSpPr>
        <p:spPr bwMode="auto">
          <a:xfrm>
            <a:off x="6218238" y="3019425"/>
            <a:ext cx="20383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17"/>
          <p:cNvSpPr>
            <a:spLocks noChangeShapeType="1"/>
          </p:cNvSpPr>
          <p:nvPr/>
        </p:nvSpPr>
        <p:spPr bwMode="auto">
          <a:xfrm>
            <a:off x="6218238" y="3171825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18"/>
          <p:cNvSpPr>
            <a:spLocks noChangeShapeType="1"/>
          </p:cNvSpPr>
          <p:nvPr/>
        </p:nvSpPr>
        <p:spPr bwMode="auto">
          <a:xfrm flipV="1">
            <a:off x="5456238" y="3171825"/>
            <a:ext cx="762000" cy="609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Text Box 19"/>
          <p:cNvSpPr txBox="1">
            <a:spLocks noChangeArrowheads="1"/>
          </p:cNvSpPr>
          <p:nvPr/>
        </p:nvSpPr>
        <p:spPr bwMode="auto">
          <a:xfrm>
            <a:off x="5145088" y="2740025"/>
            <a:ext cx="730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i="1">
                <a:solidFill>
                  <a:srgbClr val="000099"/>
                </a:solidFill>
                <a:latin typeface="Gill Sans MT" pitchFamily="34" charset="0"/>
              </a:rPr>
              <a:t>N</a:t>
            </a:r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users</a:t>
            </a:r>
          </a:p>
        </p:txBody>
      </p:sp>
      <p:sp>
        <p:nvSpPr>
          <p:cNvPr id="81932" name="Text Box 20"/>
          <p:cNvSpPr txBox="1">
            <a:spLocks noChangeArrowheads="1"/>
          </p:cNvSpPr>
          <p:nvPr/>
        </p:nvSpPr>
        <p:spPr bwMode="auto">
          <a:xfrm>
            <a:off x="7542213" y="3303588"/>
            <a:ext cx="146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 Mbps link</a:t>
            </a:r>
          </a:p>
        </p:txBody>
      </p:sp>
      <p:sp>
        <p:nvSpPr>
          <p:cNvPr id="81933" name="Line 47"/>
          <p:cNvSpPr>
            <a:spLocks noChangeShapeType="1"/>
          </p:cNvSpPr>
          <p:nvPr/>
        </p:nvSpPr>
        <p:spPr bwMode="auto">
          <a:xfrm>
            <a:off x="7586663" y="3086100"/>
            <a:ext cx="1409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34" name="Group 35"/>
          <p:cNvGrpSpPr>
            <a:grpSpLocks/>
          </p:cNvGrpSpPr>
          <p:nvPr/>
        </p:nvGrpSpPr>
        <p:grpSpPr bwMode="auto">
          <a:xfrm>
            <a:off x="4719638" y="4767263"/>
            <a:ext cx="4168775" cy="985837"/>
            <a:chOff x="3016" y="3097"/>
            <a:chExt cx="2626" cy="621"/>
          </a:xfrm>
        </p:grpSpPr>
        <p:sp>
          <p:nvSpPr>
            <p:cNvPr id="81944" name="Text Box 48"/>
            <p:cNvSpPr txBox="1">
              <a:spLocks noChangeArrowheads="1"/>
            </p:cNvSpPr>
            <p:nvPr/>
          </p:nvSpPr>
          <p:spPr bwMode="auto">
            <a:xfrm>
              <a:off x="3016" y="3097"/>
              <a:ext cx="26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  <a:latin typeface="Gill Sans MT" pitchFamily="34" charset="0"/>
                </a:rPr>
                <a:t>Q:</a:t>
              </a:r>
              <a:r>
                <a:rPr lang="en-US">
                  <a:latin typeface="Gill Sans MT" pitchFamily="34" charset="0"/>
                </a:rPr>
                <a:t> how did we get value 0.0004?</a:t>
              </a:r>
            </a:p>
          </p:txBody>
        </p:sp>
        <p:sp>
          <p:nvSpPr>
            <p:cNvPr id="81945" name="Text Box 48"/>
            <p:cNvSpPr txBox="1">
              <a:spLocks noChangeArrowheads="1"/>
            </p:cNvSpPr>
            <p:nvPr/>
          </p:nvSpPr>
          <p:spPr bwMode="auto">
            <a:xfrm>
              <a:off x="3031" y="3430"/>
              <a:ext cx="25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  <a:latin typeface="Gill Sans MT" pitchFamily="34" charset="0"/>
                </a:rPr>
                <a:t>Q:</a:t>
              </a:r>
              <a:r>
                <a:rPr lang="en-US">
                  <a:latin typeface="Gill Sans MT" pitchFamily="34" charset="0"/>
                </a:rPr>
                <a:t> what happens if &gt; 35 users ?</a:t>
              </a:r>
            </a:p>
          </p:txBody>
        </p:sp>
      </p:grpSp>
      <p:sp>
        <p:nvSpPr>
          <p:cNvPr id="81935" name="Text Box 34"/>
          <p:cNvSpPr txBox="1">
            <a:spLocks noChangeArrowheads="1"/>
          </p:cNvSpPr>
          <p:nvPr/>
        </p:nvSpPr>
        <p:spPr bwMode="auto">
          <a:xfrm rot="5273514">
            <a:off x="4791869" y="2780507"/>
            <a:ext cx="73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…..</a:t>
            </a:r>
          </a:p>
        </p:txBody>
      </p:sp>
      <p:grpSp>
        <p:nvGrpSpPr>
          <p:cNvPr id="81936" name="Group 37"/>
          <p:cNvGrpSpPr>
            <a:grpSpLocks/>
          </p:cNvGrpSpPr>
          <p:nvPr/>
        </p:nvGrpSpPr>
        <p:grpSpPr bwMode="auto">
          <a:xfrm>
            <a:off x="4646613" y="2066925"/>
            <a:ext cx="779462" cy="679450"/>
            <a:chOff x="-44" y="1473"/>
            <a:chExt cx="981" cy="1105"/>
          </a:xfrm>
        </p:grpSpPr>
        <p:pic>
          <p:nvPicPr>
            <p:cNvPr id="81942" name="Picture 3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43" name="Freeform 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937" name="Group 40"/>
          <p:cNvGrpSpPr>
            <a:grpSpLocks/>
          </p:cNvGrpSpPr>
          <p:nvPr/>
        </p:nvGrpSpPr>
        <p:grpSpPr bwMode="auto">
          <a:xfrm>
            <a:off x="4651375" y="3392488"/>
            <a:ext cx="779463" cy="679450"/>
            <a:chOff x="-44" y="1473"/>
            <a:chExt cx="981" cy="1105"/>
          </a:xfrm>
        </p:grpSpPr>
        <p:pic>
          <p:nvPicPr>
            <p:cNvPr id="81940" name="Picture 4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41" name="Freeform 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1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514D555-B87B-475A-9FE8-FFD266730E1A}" type="slidenum">
              <a:rPr lang="en-US"/>
              <a:pPr/>
              <a:t>30</a:t>
            </a:fld>
            <a:endParaRPr lang="en-US"/>
          </a:p>
        </p:txBody>
      </p:sp>
      <p:sp>
        <p:nvSpPr>
          <p:cNvPr id="81939" name="TextBox 1"/>
          <p:cNvSpPr txBox="1">
            <a:spLocks noChangeArrowheads="1"/>
          </p:cNvSpPr>
          <p:nvPr/>
        </p:nvSpPr>
        <p:spPr bwMode="auto">
          <a:xfrm>
            <a:off x="647700" y="6462713"/>
            <a:ext cx="5154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Check out the online interactive exercises for more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800" y="1720850"/>
            <a:ext cx="8196263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great for bursty data</a:t>
            </a:r>
          </a:p>
          <a:p>
            <a:pPr lvl="1" eaLnBrk="1" hangingPunct="1"/>
            <a:r>
              <a:rPr lang="en-US" smtClean="0"/>
              <a:t>resource sharing</a:t>
            </a:r>
          </a:p>
          <a:p>
            <a:pPr lvl="1" eaLnBrk="1" hangingPunct="1"/>
            <a:r>
              <a:rPr lang="en-US" smtClean="0"/>
              <a:t>simpler, no call setup</a:t>
            </a:r>
            <a:endParaRPr lang="en-US" sz="2000" smtClean="0"/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excessive congestion possible:</a:t>
            </a:r>
            <a:r>
              <a:rPr lang="en-US" sz="2400" smtClean="0">
                <a:ea typeface="ＭＳ Ｐゴシック" pitchFamily="34" charset="-128"/>
              </a:rPr>
              <a:t> packet delay and loss</a:t>
            </a:r>
          </a:p>
          <a:p>
            <a:pPr lvl="1" eaLnBrk="1" hangingPunct="1"/>
            <a:r>
              <a:rPr lang="en-US" smtClean="0"/>
              <a:t>protocols needed for reliable data transfer, congestion control</a:t>
            </a:r>
            <a:endParaRPr lang="en-US" sz="2000" smtClean="0"/>
          </a:p>
          <a:p>
            <a:pPr eaLnBrk="1" hangingPunct="1">
              <a:buSzPct val="75000"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 How to provide circuit-like behavior?</a:t>
            </a:r>
          </a:p>
          <a:p>
            <a:pPr lvl="1" eaLnBrk="1" hangingPunct="1"/>
            <a:r>
              <a:rPr lang="en-US" smtClean="0"/>
              <a:t>bandwidth guarantees needed for audio/video apps</a:t>
            </a:r>
          </a:p>
          <a:p>
            <a:pPr lvl="1" eaLnBrk="1" hangingPunct="1"/>
            <a:r>
              <a:rPr lang="en-US" smtClean="0"/>
              <a:t>still an unsolved problem (chapter 7)</a:t>
            </a:r>
            <a:endParaRPr lang="en-US" sz="2000" smtClean="0"/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4638" y="1196975"/>
            <a:ext cx="76200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is packet switching a 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itchFamily="34" charset="-128"/>
              </a:rPr>
              <a:t>slam dunk winner?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83972" name="Text Box 20"/>
          <p:cNvSpPr txBox="1">
            <a:spLocks noChangeArrowheads="1"/>
          </p:cNvSpPr>
          <p:nvPr/>
        </p:nvSpPr>
        <p:spPr bwMode="auto">
          <a:xfrm>
            <a:off x="352425" y="5472113"/>
            <a:ext cx="8234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>
                <a:latin typeface="Gill Sans MT" pitchFamily="34" charset="0"/>
              </a:rPr>
              <a:t>  human analogies of reserved resources (circuit switching) versus on-demand allocation (packet-switching)?</a:t>
            </a:r>
          </a:p>
        </p:txBody>
      </p:sp>
      <p:pic>
        <p:nvPicPr>
          <p:cNvPr id="83973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75247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Rectangle 2"/>
          <p:cNvSpPr>
            <a:spLocks noChangeArrowheads="1"/>
          </p:cNvSpPr>
          <p:nvPr/>
        </p:nvSpPr>
        <p:spPr bwMode="auto">
          <a:xfrm>
            <a:off x="325438" y="177800"/>
            <a:ext cx="8001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Packet switching versus circuit switching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839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B7ECF81-17FA-48D0-8509-DAC7D47E47AF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6018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 txBox="1">
            <a:spLocks noChangeArrowheads="1"/>
          </p:cNvSpPr>
          <p:nvPr/>
        </p:nvSpPr>
        <p:spPr bwMode="auto">
          <a:xfrm>
            <a:off x="481013" y="1263650"/>
            <a:ext cx="81962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End systems connect to Internet via 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access ISPs </a:t>
            </a:r>
            <a:r>
              <a:rPr lang="en-US">
                <a:latin typeface="Gill Sans MT" pitchFamily="34" charset="0"/>
              </a:rPr>
              <a:t>(Internet Service Providers)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Residential, company and university ISPs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Access ISPs in turn must be interconnected.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So that any two hosts can send packets to each other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Resulting network of networks is very complex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Evolution was driven by 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economics</a:t>
            </a:r>
            <a:r>
              <a:rPr lang="en-US">
                <a:latin typeface="Gill Sans MT" pitchFamily="34" charset="0"/>
              </a:rPr>
              <a:t> and 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national policies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Let</a:t>
            </a:r>
            <a:r>
              <a:rPr lang="ja-JP" altLang="en-US">
                <a:latin typeface="Gill Sans MT" pitchFamily="34" charset="0"/>
              </a:rPr>
              <a:t>’</a:t>
            </a:r>
            <a:r>
              <a:rPr lang="en-US" altLang="ja-JP">
                <a:latin typeface="Gill Sans MT" pitchFamily="34" charset="0"/>
              </a:rPr>
              <a:t>s take a stepwise approach to describe current Internet structure</a:t>
            </a:r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906463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Question: </a:t>
            </a:r>
            <a:r>
              <a:rPr lang="en-US" sz="2400" smtClean="0">
                <a:ea typeface="ＭＳ Ｐゴシック" pitchFamily="34" charset="-128"/>
              </a:rPr>
              <a:t>given </a:t>
            </a:r>
            <a:r>
              <a:rPr lang="en-US" sz="2400" i="1" smtClean="0">
                <a:ea typeface="ＭＳ Ｐゴシック" pitchFamily="34" charset="-128"/>
              </a:rPr>
              <a:t>millions</a:t>
            </a:r>
            <a:r>
              <a:rPr lang="en-US" sz="2400" smtClean="0">
                <a:ea typeface="ＭＳ Ｐゴシック" pitchFamily="34" charset="-128"/>
              </a:rPr>
              <a:t> of access ISPs, how to connect them together?</a:t>
            </a: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pic>
        <p:nvPicPr>
          <p:cNvPr id="88067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68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8806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881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881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881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881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881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881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881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881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881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881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881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880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880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880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880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880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8808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9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673100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Option: </a:t>
            </a:r>
            <a:r>
              <a:rPr lang="en-US" sz="2400" i="1" smtClean="0">
                <a:ea typeface="ＭＳ Ｐゴシック" pitchFamily="34" charset="-128"/>
              </a:rPr>
              <a:t>connect each access ISP to every other access ISP? </a:t>
            </a: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pic>
        <p:nvPicPr>
          <p:cNvPr id="90115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116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017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02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02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02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02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02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02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02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02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02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02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02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02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01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01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01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01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018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908050" y="2281238"/>
            <a:ext cx="7361238" cy="3768725"/>
            <a:chOff x="888125" y="2295063"/>
            <a:chExt cx="7361771" cy="3769689"/>
          </a:xfrm>
        </p:grpSpPr>
        <p:cxnSp>
          <p:nvCxnSpPr>
            <p:cNvPr id="90151" name="Straight Connector 7"/>
            <p:cNvCxnSpPr>
              <a:cxnSpLocks noChangeShapeType="1"/>
              <a:stCxn id="90217" idx="0"/>
            </p:cNvCxnSpPr>
            <p:nvPr/>
          </p:nvCxnSpPr>
          <p:spPr bwMode="auto">
            <a:xfrm flipV="1">
              <a:off x="1661409" y="2570969"/>
              <a:ext cx="577293" cy="2802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2" name="Straight Connector 188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509155" y="3032403"/>
              <a:ext cx="171469" cy="2327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3" name="Straight Connector 190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5287" y="3451504"/>
              <a:ext cx="495337" cy="1908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4" name="Straight Connector 192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1567" y="4298698"/>
              <a:ext cx="499057" cy="106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5" name="Straight Connector 195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386886" y="4980292"/>
              <a:ext cx="293738" cy="379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6" name="Straight Connector 197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61409" y="5373637"/>
              <a:ext cx="1526432" cy="593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7" name="Straight Connector 199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2723702" cy="703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8" name="Straight Connector 201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3605885" cy="619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9" name="Straight Connector 20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5184745"/>
              <a:ext cx="6569272" cy="174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0" name="Straight Connector 204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5742435" cy="486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1" name="Straight Connector 207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4311835"/>
              <a:ext cx="6338019" cy="1047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2" name="Straight Connector 209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3273553"/>
              <a:ext cx="5749312" cy="2085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3" name="Straight Connector 211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784308"/>
              <a:ext cx="4942318" cy="2575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4" name="Straight Connector 21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063"/>
              <a:ext cx="2971398" cy="3064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5" name="Straight Connector 215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321"/>
              <a:ext cx="2025496" cy="3064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0166" name="TextBox 24"/>
            <p:cNvSpPr txBox="1">
              <a:spLocks noChangeArrowheads="1"/>
            </p:cNvSpPr>
            <p:nvPr/>
          </p:nvSpPr>
          <p:spPr bwMode="auto">
            <a:xfrm rot="5710989">
              <a:off x="859913" y="4114468"/>
              <a:ext cx="3642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…</a:t>
              </a:r>
            </a:p>
          </p:txBody>
        </p:sp>
        <p:sp>
          <p:nvSpPr>
            <p:cNvPr id="90167" name="TextBox 218"/>
            <p:cNvSpPr txBox="1">
              <a:spLocks noChangeArrowheads="1"/>
            </p:cNvSpPr>
            <p:nvPr/>
          </p:nvSpPr>
          <p:spPr bwMode="auto">
            <a:xfrm rot="7515077">
              <a:off x="4511491" y="5728762"/>
              <a:ext cx="3642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…</a:t>
              </a:r>
            </a:p>
          </p:txBody>
        </p:sp>
        <p:sp>
          <p:nvSpPr>
            <p:cNvPr id="90168" name="TextBox 219"/>
            <p:cNvSpPr txBox="1">
              <a:spLocks noChangeArrowheads="1"/>
            </p:cNvSpPr>
            <p:nvPr/>
          </p:nvSpPr>
          <p:spPr bwMode="auto">
            <a:xfrm rot="3940343">
              <a:off x="6392354" y="3846211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90169" name="TextBox 220"/>
            <p:cNvSpPr txBox="1">
              <a:spLocks noChangeArrowheads="1"/>
            </p:cNvSpPr>
            <p:nvPr/>
          </p:nvSpPr>
          <p:spPr bwMode="auto">
            <a:xfrm rot="2048420">
              <a:off x="4482993" y="2684685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90170" name="TextBox 221"/>
            <p:cNvSpPr txBox="1">
              <a:spLocks noChangeArrowheads="1"/>
            </p:cNvSpPr>
            <p:nvPr/>
          </p:nvSpPr>
          <p:spPr bwMode="auto">
            <a:xfrm rot="-316136">
              <a:off x="2189980" y="2687381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1158875" y="2305050"/>
            <a:ext cx="7094538" cy="3695700"/>
            <a:chOff x="862570" y="2361120"/>
            <a:chExt cx="7094553" cy="3695520"/>
          </a:xfrm>
        </p:grpSpPr>
        <p:cxnSp>
          <p:nvCxnSpPr>
            <p:cNvPr id="90136" name="Straight Connector 224"/>
            <p:cNvCxnSpPr>
              <a:cxnSpLocks noChangeShapeType="1"/>
            </p:cNvCxnSpPr>
            <p:nvPr/>
          </p:nvCxnSpPr>
          <p:spPr bwMode="auto">
            <a:xfrm flipH="1">
              <a:off x="1446332" y="2897188"/>
              <a:ext cx="4736982" cy="253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7" name="Straight Connector 225"/>
            <p:cNvCxnSpPr>
              <a:cxnSpLocks noChangeShapeType="1"/>
            </p:cNvCxnSpPr>
            <p:nvPr/>
          </p:nvCxnSpPr>
          <p:spPr bwMode="auto">
            <a:xfrm flipH="1">
              <a:off x="2972043" y="2885760"/>
              <a:ext cx="3213953" cy="3041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8" name="Straight Connector 226"/>
            <p:cNvCxnSpPr>
              <a:cxnSpLocks noChangeShapeType="1"/>
            </p:cNvCxnSpPr>
            <p:nvPr/>
          </p:nvCxnSpPr>
          <p:spPr bwMode="auto">
            <a:xfrm flipH="1">
              <a:off x="4328465" y="2877120"/>
              <a:ext cx="1866171" cy="3179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9" name="Straight Connector 227"/>
            <p:cNvCxnSpPr>
              <a:cxnSpLocks noChangeShapeType="1"/>
            </p:cNvCxnSpPr>
            <p:nvPr/>
          </p:nvCxnSpPr>
          <p:spPr bwMode="auto">
            <a:xfrm flipH="1">
              <a:off x="5270184" y="2877120"/>
              <a:ext cx="915812" cy="3058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0" name="Straight Connector 228"/>
            <p:cNvCxnSpPr>
              <a:cxnSpLocks noChangeShapeType="1"/>
            </p:cNvCxnSpPr>
            <p:nvPr/>
          </p:nvCxnSpPr>
          <p:spPr bwMode="auto">
            <a:xfrm>
              <a:off x="6167438" y="2901156"/>
              <a:ext cx="1141702" cy="280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1" name="Straight Connector 229"/>
            <p:cNvCxnSpPr>
              <a:cxnSpLocks noChangeShapeType="1"/>
            </p:cNvCxnSpPr>
            <p:nvPr/>
          </p:nvCxnSpPr>
          <p:spPr bwMode="auto">
            <a:xfrm>
              <a:off x="6171406" y="2889250"/>
              <a:ext cx="1785717" cy="2355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2" name="Straight Connector 230"/>
            <p:cNvCxnSpPr>
              <a:cxnSpLocks noChangeShapeType="1"/>
            </p:cNvCxnSpPr>
            <p:nvPr/>
          </p:nvCxnSpPr>
          <p:spPr bwMode="auto">
            <a:xfrm>
              <a:off x="6179344" y="2881313"/>
              <a:ext cx="1587707" cy="1386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3" name="Straight Connector 231"/>
            <p:cNvCxnSpPr>
              <a:cxnSpLocks noChangeShapeType="1"/>
            </p:cNvCxnSpPr>
            <p:nvPr/>
          </p:nvCxnSpPr>
          <p:spPr bwMode="auto">
            <a:xfrm>
              <a:off x="6179344" y="2897188"/>
              <a:ext cx="602786" cy="290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4" name="Straight Connector 232"/>
            <p:cNvCxnSpPr>
              <a:cxnSpLocks noChangeShapeType="1"/>
            </p:cNvCxnSpPr>
            <p:nvPr/>
          </p:nvCxnSpPr>
          <p:spPr bwMode="auto">
            <a:xfrm>
              <a:off x="4584546" y="2364240"/>
              <a:ext cx="1558252" cy="51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5" name="Straight Connector 233"/>
            <p:cNvCxnSpPr>
              <a:cxnSpLocks noChangeShapeType="1"/>
            </p:cNvCxnSpPr>
            <p:nvPr/>
          </p:nvCxnSpPr>
          <p:spPr bwMode="auto">
            <a:xfrm>
              <a:off x="3691549" y="2361120"/>
              <a:ext cx="2485808" cy="533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6" name="Straight Connector 234"/>
            <p:cNvCxnSpPr>
              <a:cxnSpLocks noChangeShapeType="1"/>
            </p:cNvCxnSpPr>
            <p:nvPr/>
          </p:nvCxnSpPr>
          <p:spPr bwMode="auto">
            <a:xfrm>
              <a:off x="2081460" y="2548080"/>
              <a:ext cx="4078617" cy="33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7" name="Straight Connector 235"/>
            <p:cNvCxnSpPr>
              <a:cxnSpLocks noChangeShapeType="1"/>
            </p:cNvCxnSpPr>
            <p:nvPr/>
          </p:nvCxnSpPr>
          <p:spPr bwMode="auto">
            <a:xfrm flipV="1">
              <a:off x="1309418" y="2903040"/>
              <a:ext cx="4842020" cy="30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8" name="Straight Connector 236"/>
            <p:cNvCxnSpPr>
              <a:cxnSpLocks noChangeShapeType="1"/>
            </p:cNvCxnSpPr>
            <p:nvPr/>
          </p:nvCxnSpPr>
          <p:spPr bwMode="auto">
            <a:xfrm flipV="1">
              <a:off x="934801" y="2894400"/>
              <a:ext cx="5242556" cy="37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9" name="Straight Connector 237"/>
            <p:cNvCxnSpPr>
              <a:cxnSpLocks noChangeShapeType="1"/>
            </p:cNvCxnSpPr>
            <p:nvPr/>
          </p:nvCxnSpPr>
          <p:spPr bwMode="auto">
            <a:xfrm flipV="1">
              <a:off x="862570" y="2901156"/>
              <a:ext cx="5296930" cy="1386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0" name="Straight Connector 238"/>
            <p:cNvCxnSpPr>
              <a:cxnSpLocks noChangeShapeType="1"/>
            </p:cNvCxnSpPr>
            <p:nvPr/>
          </p:nvCxnSpPr>
          <p:spPr bwMode="auto">
            <a:xfrm flipV="1">
              <a:off x="1101367" y="2901156"/>
              <a:ext cx="5077977" cy="2026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1095375" y="2195513"/>
            <a:ext cx="7158038" cy="3798887"/>
            <a:chOff x="799176" y="2251902"/>
            <a:chExt cx="7158126" cy="3799069"/>
          </a:xfrm>
        </p:grpSpPr>
        <p:cxnSp>
          <p:nvCxnSpPr>
            <p:cNvPr id="90121" name="Straight Connector 240"/>
            <p:cNvCxnSpPr>
              <a:cxnSpLocks noChangeShapeType="1"/>
            </p:cNvCxnSpPr>
            <p:nvPr/>
          </p:nvCxnSpPr>
          <p:spPr bwMode="auto">
            <a:xfrm>
              <a:off x="2012365" y="2732956"/>
              <a:ext cx="3121627" cy="3204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2" name="Straight Connector 241"/>
            <p:cNvCxnSpPr>
              <a:cxnSpLocks noChangeShapeType="1"/>
            </p:cNvCxnSpPr>
            <p:nvPr/>
          </p:nvCxnSpPr>
          <p:spPr bwMode="auto">
            <a:xfrm>
              <a:off x="2009682" y="2721528"/>
              <a:ext cx="2384511" cy="3329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3" name="Straight Connector 242"/>
            <p:cNvCxnSpPr>
              <a:cxnSpLocks noChangeShapeType="1"/>
            </p:cNvCxnSpPr>
            <p:nvPr/>
          </p:nvCxnSpPr>
          <p:spPr bwMode="auto">
            <a:xfrm>
              <a:off x="2001042" y="2712888"/>
              <a:ext cx="1091382" cy="3197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4" name="Straight Connector 243"/>
            <p:cNvCxnSpPr>
              <a:cxnSpLocks noChangeShapeType="1"/>
            </p:cNvCxnSpPr>
            <p:nvPr/>
          </p:nvCxnSpPr>
          <p:spPr bwMode="auto">
            <a:xfrm flipH="1">
              <a:off x="1471306" y="2712888"/>
              <a:ext cx="538376" cy="269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5" name="Straight Connector 244"/>
            <p:cNvCxnSpPr>
              <a:cxnSpLocks noChangeShapeType="1"/>
            </p:cNvCxnSpPr>
            <p:nvPr/>
          </p:nvCxnSpPr>
          <p:spPr bwMode="auto">
            <a:xfrm flipH="1">
              <a:off x="1007181" y="2736924"/>
              <a:ext cx="1021059" cy="2069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6" name="Straight Connector 245"/>
            <p:cNvCxnSpPr>
              <a:cxnSpLocks noChangeShapeType="1"/>
            </p:cNvCxnSpPr>
            <p:nvPr/>
          </p:nvCxnSpPr>
          <p:spPr bwMode="auto">
            <a:xfrm flipH="1">
              <a:off x="799176" y="2725018"/>
              <a:ext cx="1225097" cy="1413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7" name="Straight Connector 246"/>
            <p:cNvCxnSpPr>
              <a:cxnSpLocks noChangeShapeType="1"/>
            </p:cNvCxnSpPr>
            <p:nvPr/>
          </p:nvCxnSpPr>
          <p:spPr bwMode="auto">
            <a:xfrm flipH="1">
              <a:off x="932218" y="2704755"/>
              <a:ext cx="1107153" cy="588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8" name="Straight Connector 247"/>
            <p:cNvCxnSpPr>
              <a:cxnSpLocks noChangeShapeType="1"/>
            </p:cNvCxnSpPr>
            <p:nvPr/>
          </p:nvCxnSpPr>
          <p:spPr bwMode="auto">
            <a:xfrm flipH="1">
              <a:off x="1293642" y="2704755"/>
              <a:ext cx="745729" cy="216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9" name="Straight Connector 248"/>
            <p:cNvCxnSpPr>
              <a:cxnSpLocks noChangeShapeType="1"/>
            </p:cNvCxnSpPr>
            <p:nvPr/>
          </p:nvCxnSpPr>
          <p:spPr bwMode="auto">
            <a:xfrm flipH="1">
              <a:off x="2052880" y="2251902"/>
              <a:ext cx="1141349" cy="460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0" name="Straight Connector 249"/>
            <p:cNvCxnSpPr>
              <a:cxnSpLocks noChangeShapeType="1"/>
            </p:cNvCxnSpPr>
            <p:nvPr/>
          </p:nvCxnSpPr>
          <p:spPr bwMode="auto">
            <a:xfrm flipH="1">
              <a:off x="2018321" y="2332076"/>
              <a:ext cx="2284094" cy="398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1" name="Straight Connector 250"/>
            <p:cNvCxnSpPr>
              <a:cxnSpLocks noChangeShapeType="1"/>
            </p:cNvCxnSpPr>
            <p:nvPr/>
          </p:nvCxnSpPr>
          <p:spPr bwMode="auto">
            <a:xfrm flipH="1" flipV="1">
              <a:off x="2035602" y="2721528"/>
              <a:ext cx="4016700" cy="14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2" name="Straight Connector 251"/>
            <p:cNvCxnSpPr>
              <a:cxnSpLocks noChangeShapeType="1"/>
            </p:cNvCxnSpPr>
            <p:nvPr/>
          </p:nvCxnSpPr>
          <p:spPr bwMode="auto">
            <a:xfrm flipH="1" flipV="1">
              <a:off x="2044240" y="2738808"/>
              <a:ext cx="4755057" cy="529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3" name="Straight Connector 252"/>
            <p:cNvCxnSpPr>
              <a:cxnSpLocks noChangeShapeType="1"/>
            </p:cNvCxnSpPr>
            <p:nvPr/>
          </p:nvCxnSpPr>
          <p:spPr bwMode="auto">
            <a:xfrm flipH="1" flipV="1">
              <a:off x="2018321" y="2730168"/>
              <a:ext cx="5710381" cy="1554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4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2036178" y="2736924"/>
              <a:ext cx="5921124" cy="246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5" name="Straight Connector 254"/>
            <p:cNvCxnSpPr>
              <a:cxnSpLocks noChangeShapeType="1"/>
            </p:cNvCxnSpPr>
            <p:nvPr/>
          </p:nvCxnSpPr>
          <p:spPr bwMode="auto">
            <a:xfrm flipH="1" flipV="1">
              <a:off x="2016335" y="2736924"/>
              <a:ext cx="5165304" cy="3000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97138" y="3403600"/>
            <a:ext cx="4268787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connecting each access ISP to each other directly </a:t>
            </a:r>
            <a:r>
              <a:rPr lang="en-US" i="1">
                <a:solidFill>
                  <a:srgbClr val="CC0000"/>
                </a:solidFill>
              </a:rPr>
              <a:t>doesn</a:t>
            </a:r>
            <a:r>
              <a:rPr lang="en-US" altLang="en-US" i="1">
                <a:solidFill>
                  <a:srgbClr val="CC0000"/>
                </a:solidFill>
              </a:rPr>
              <a:t>’</a:t>
            </a:r>
            <a:r>
              <a:rPr lang="en-US" i="1">
                <a:solidFill>
                  <a:srgbClr val="CC0000"/>
                </a:solidFill>
              </a:rPr>
              <a:t>t scale: </a:t>
            </a:r>
            <a:r>
              <a:rPr lang="en-US"/>
              <a:t>O(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 connections.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2162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63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2263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23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6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4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23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4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5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23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2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6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23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0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7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23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8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8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23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6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9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23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4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0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23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2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1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22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0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2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22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8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3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22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6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4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22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4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5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22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2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6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22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0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7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22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8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8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22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6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2279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0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1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2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3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4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2164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Option: </a:t>
            </a:r>
            <a:r>
              <a:rPr lang="en-US" i="1">
                <a:latin typeface="Gill Sans MT" pitchFamily="34" charset="0"/>
              </a:rPr>
              <a:t>connect each access ISP to a global transit ISP? </a:t>
            </a:r>
            <a:r>
              <a:rPr lang="en-US" i="1">
                <a:solidFill>
                  <a:srgbClr val="C00000"/>
                </a:solidFill>
              </a:rPr>
              <a:t>Customer</a:t>
            </a:r>
            <a:r>
              <a:rPr lang="en-US" i="1"/>
              <a:t> and </a:t>
            </a:r>
            <a:r>
              <a:rPr lang="en-US" i="1">
                <a:solidFill>
                  <a:srgbClr val="C00000"/>
                </a:solidFill>
              </a:rPr>
              <a:t>provider </a:t>
            </a:r>
            <a:r>
              <a:rPr lang="en-US" i="1"/>
              <a:t>ISPs have economic agreement.</a:t>
            </a:r>
            <a:endParaRPr lang="en-US">
              <a:latin typeface="Gill Sans MT" pitchFamily="34" charset="0"/>
            </a:endParaRPr>
          </a:p>
        </p:txBody>
      </p:sp>
      <p:sp>
        <p:nvSpPr>
          <p:cNvPr id="92165" name="Oval 3"/>
          <p:cNvSpPr>
            <a:spLocks noChangeArrowheads="1"/>
          </p:cNvSpPr>
          <p:nvPr/>
        </p:nvSpPr>
        <p:spPr bwMode="auto">
          <a:xfrm>
            <a:off x="2716213" y="3192463"/>
            <a:ext cx="3709987" cy="186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166" name="Group 133"/>
          <p:cNvGrpSpPr>
            <a:grpSpLocks/>
          </p:cNvGrpSpPr>
          <p:nvPr/>
        </p:nvGrpSpPr>
        <p:grpSpPr bwMode="auto">
          <a:xfrm>
            <a:off x="3138488" y="4392613"/>
            <a:ext cx="617537" cy="250825"/>
            <a:chOff x="2356" y="1300"/>
            <a:chExt cx="555" cy="194"/>
          </a:xfrm>
        </p:grpSpPr>
        <p:sp>
          <p:nvSpPr>
            <p:cNvPr id="9225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5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5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5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6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5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7" name="Group 133"/>
          <p:cNvGrpSpPr>
            <a:grpSpLocks/>
          </p:cNvGrpSpPr>
          <p:nvPr/>
        </p:nvGrpSpPr>
        <p:grpSpPr bwMode="auto">
          <a:xfrm>
            <a:off x="4132263" y="3706813"/>
            <a:ext cx="617537" cy="250825"/>
            <a:chOff x="2356" y="1300"/>
            <a:chExt cx="555" cy="194"/>
          </a:xfrm>
        </p:grpSpPr>
        <p:sp>
          <p:nvSpPr>
            <p:cNvPr id="9224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4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4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5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5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5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8" name="Group 133"/>
          <p:cNvGrpSpPr>
            <a:grpSpLocks/>
          </p:cNvGrpSpPr>
          <p:nvPr/>
        </p:nvGrpSpPr>
        <p:grpSpPr bwMode="auto">
          <a:xfrm>
            <a:off x="4706938" y="4013200"/>
            <a:ext cx="617537" cy="250825"/>
            <a:chOff x="2356" y="1300"/>
            <a:chExt cx="555" cy="194"/>
          </a:xfrm>
        </p:grpSpPr>
        <p:sp>
          <p:nvSpPr>
            <p:cNvPr id="9223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4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4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4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4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4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9" name="Group 133"/>
          <p:cNvGrpSpPr>
            <a:grpSpLocks/>
          </p:cNvGrpSpPr>
          <p:nvPr/>
        </p:nvGrpSpPr>
        <p:grpSpPr bwMode="auto">
          <a:xfrm>
            <a:off x="5245100" y="3538538"/>
            <a:ext cx="617538" cy="250825"/>
            <a:chOff x="2356" y="1300"/>
            <a:chExt cx="555" cy="194"/>
          </a:xfrm>
        </p:grpSpPr>
        <p:sp>
          <p:nvSpPr>
            <p:cNvPr id="9223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3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3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34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37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8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35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6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0" name="Group 133"/>
          <p:cNvGrpSpPr>
            <a:grpSpLocks/>
          </p:cNvGrpSpPr>
          <p:nvPr/>
        </p:nvGrpSpPr>
        <p:grpSpPr bwMode="auto">
          <a:xfrm>
            <a:off x="3813175" y="4121150"/>
            <a:ext cx="617538" cy="250825"/>
            <a:chOff x="2356" y="1300"/>
            <a:chExt cx="555" cy="194"/>
          </a:xfrm>
        </p:grpSpPr>
        <p:sp>
          <p:nvSpPr>
            <p:cNvPr id="922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26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9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0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27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8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1" name="Group 133"/>
          <p:cNvGrpSpPr>
            <a:grpSpLocks/>
          </p:cNvGrpSpPr>
          <p:nvPr/>
        </p:nvGrpSpPr>
        <p:grpSpPr bwMode="auto">
          <a:xfrm>
            <a:off x="4368800" y="4610100"/>
            <a:ext cx="617538" cy="250825"/>
            <a:chOff x="2356" y="1300"/>
            <a:chExt cx="555" cy="194"/>
          </a:xfrm>
        </p:grpSpPr>
        <p:sp>
          <p:nvSpPr>
            <p:cNvPr id="922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1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1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2" name="Group 133"/>
          <p:cNvGrpSpPr>
            <a:grpSpLocks/>
          </p:cNvGrpSpPr>
          <p:nvPr/>
        </p:nvGrpSpPr>
        <p:grpSpPr bwMode="auto">
          <a:xfrm>
            <a:off x="5389563" y="4411663"/>
            <a:ext cx="617537" cy="250825"/>
            <a:chOff x="2356" y="1300"/>
            <a:chExt cx="555" cy="194"/>
          </a:xfrm>
        </p:grpSpPr>
        <p:sp>
          <p:nvSpPr>
            <p:cNvPr id="9220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0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0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1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1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1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1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3" name="Group 133"/>
          <p:cNvGrpSpPr>
            <a:grpSpLocks/>
          </p:cNvGrpSpPr>
          <p:nvPr/>
        </p:nvGrpSpPr>
        <p:grpSpPr bwMode="auto">
          <a:xfrm>
            <a:off x="3502025" y="3351213"/>
            <a:ext cx="617538" cy="250825"/>
            <a:chOff x="2356" y="1300"/>
            <a:chExt cx="555" cy="194"/>
          </a:xfrm>
        </p:grpSpPr>
        <p:sp>
          <p:nvSpPr>
            <p:cNvPr id="9219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0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0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0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0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0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2174" name="Straight Connector 10"/>
          <p:cNvCxnSpPr>
            <a:cxnSpLocks noChangeShapeType="1"/>
            <a:stCxn id="92204" idx="0"/>
            <a:endCxn id="92235" idx="0"/>
          </p:cNvCxnSpPr>
          <p:nvPr/>
        </p:nvCxnSpPr>
        <p:spPr bwMode="auto">
          <a:xfrm>
            <a:off x="4114800" y="3432175"/>
            <a:ext cx="1131888" cy="1857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5" name="Straight Connector 297"/>
          <p:cNvCxnSpPr>
            <a:cxnSpLocks noChangeShapeType="1"/>
            <a:endCxn id="92241" idx="1"/>
          </p:cNvCxnSpPr>
          <p:nvPr/>
        </p:nvCxnSpPr>
        <p:spPr bwMode="auto">
          <a:xfrm>
            <a:off x="4656138" y="3924300"/>
            <a:ext cx="139700" cy="112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6" name="Straight Connector 298"/>
          <p:cNvCxnSpPr>
            <a:cxnSpLocks noChangeShapeType="1"/>
            <a:endCxn id="92243" idx="1"/>
          </p:cNvCxnSpPr>
          <p:nvPr/>
        </p:nvCxnSpPr>
        <p:spPr bwMode="auto">
          <a:xfrm flipV="1">
            <a:off x="4425950" y="4200525"/>
            <a:ext cx="280988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7" name="Straight Connector 299"/>
          <p:cNvCxnSpPr>
            <a:cxnSpLocks noChangeShapeType="1"/>
          </p:cNvCxnSpPr>
          <p:nvPr/>
        </p:nvCxnSpPr>
        <p:spPr bwMode="auto">
          <a:xfrm flipV="1">
            <a:off x="4083050" y="3962400"/>
            <a:ext cx="22383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8" name="Straight Connector 300"/>
          <p:cNvCxnSpPr>
            <a:cxnSpLocks noChangeShapeType="1"/>
          </p:cNvCxnSpPr>
          <p:nvPr/>
        </p:nvCxnSpPr>
        <p:spPr bwMode="auto">
          <a:xfrm flipV="1">
            <a:off x="3738563" y="4367213"/>
            <a:ext cx="222250" cy="147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9" name="Straight Connector 301"/>
          <p:cNvCxnSpPr>
            <a:cxnSpLocks noChangeShapeType="1"/>
            <a:stCxn id="92217" idx="0"/>
          </p:cNvCxnSpPr>
          <p:nvPr/>
        </p:nvCxnSpPr>
        <p:spPr bwMode="auto">
          <a:xfrm flipV="1">
            <a:off x="4675188" y="4267200"/>
            <a:ext cx="29210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0" name="Straight Connector 302"/>
          <p:cNvCxnSpPr>
            <a:cxnSpLocks noChangeShapeType="1"/>
          </p:cNvCxnSpPr>
          <p:nvPr/>
        </p:nvCxnSpPr>
        <p:spPr bwMode="auto">
          <a:xfrm flipH="1" flipV="1">
            <a:off x="5243513" y="4248150"/>
            <a:ext cx="412750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1" name="Straight Connector 303"/>
          <p:cNvCxnSpPr>
            <a:cxnSpLocks noChangeShapeType="1"/>
          </p:cNvCxnSpPr>
          <p:nvPr/>
        </p:nvCxnSpPr>
        <p:spPr bwMode="auto">
          <a:xfrm flipV="1">
            <a:off x="5227638" y="3776663"/>
            <a:ext cx="328612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2" name="Straight Connector 304"/>
          <p:cNvCxnSpPr>
            <a:cxnSpLocks noChangeShapeType="1"/>
            <a:endCxn id="92199" idx="4"/>
          </p:cNvCxnSpPr>
          <p:nvPr/>
        </p:nvCxnSpPr>
        <p:spPr bwMode="auto">
          <a:xfrm flipH="1" flipV="1">
            <a:off x="3810000" y="3602038"/>
            <a:ext cx="476250" cy="117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3" name="Straight Connector 22"/>
          <p:cNvCxnSpPr>
            <a:cxnSpLocks noChangeShapeType="1"/>
            <a:endCxn id="92201" idx="1"/>
          </p:cNvCxnSpPr>
          <p:nvPr/>
        </p:nvCxnSpPr>
        <p:spPr bwMode="auto">
          <a:xfrm>
            <a:off x="2362200" y="2578100"/>
            <a:ext cx="1230313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4" name="Straight Connector 305"/>
          <p:cNvCxnSpPr>
            <a:cxnSpLocks noChangeShapeType="1"/>
            <a:endCxn id="92203" idx="0"/>
          </p:cNvCxnSpPr>
          <p:nvPr/>
        </p:nvCxnSpPr>
        <p:spPr bwMode="auto">
          <a:xfrm>
            <a:off x="1617663" y="2909888"/>
            <a:ext cx="188595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5" name="Straight Connector 306"/>
          <p:cNvCxnSpPr>
            <a:cxnSpLocks noChangeShapeType="1"/>
            <a:endCxn id="92203" idx="1"/>
          </p:cNvCxnSpPr>
          <p:nvPr/>
        </p:nvCxnSpPr>
        <p:spPr bwMode="auto">
          <a:xfrm>
            <a:off x="1230313" y="3278188"/>
            <a:ext cx="22733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6" name="Straight Connector 307"/>
          <p:cNvCxnSpPr>
            <a:cxnSpLocks noChangeShapeType="1"/>
            <a:endCxn id="92259" idx="0"/>
          </p:cNvCxnSpPr>
          <p:nvPr/>
        </p:nvCxnSpPr>
        <p:spPr bwMode="auto">
          <a:xfrm>
            <a:off x="1166813" y="4260850"/>
            <a:ext cx="19716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7" name="Straight Connector 308"/>
          <p:cNvCxnSpPr>
            <a:cxnSpLocks noChangeShapeType="1"/>
            <a:endCxn id="92255" idx="2"/>
          </p:cNvCxnSpPr>
          <p:nvPr/>
        </p:nvCxnSpPr>
        <p:spPr bwMode="auto">
          <a:xfrm flipV="1">
            <a:off x="1393825" y="4573588"/>
            <a:ext cx="17446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8" name="Straight Connector 309"/>
          <p:cNvCxnSpPr>
            <a:cxnSpLocks noChangeShapeType="1"/>
            <a:endCxn id="92255" idx="3"/>
          </p:cNvCxnSpPr>
          <p:nvPr/>
        </p:nvCxnSpPr>
        <p:spPr bwMode="auto">
          <a:xfrm flipV="1">
            <a:off x="1797050" y="4622800"/>
            <a:ext cx="14319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9" name="Straight Connector 310"/>
          <p:cNvCxnSpPr>
            <a:cxnSpLocks noChangeShapeType="1"/>
            <a:stCxn id="92286" idx="0"/>
            <a:endCxn id="92255" idx="4"/>
          </p:cNvCxnSpPr>
          <p:nvPr/>
        </p:nvCxnSpPr>
        <p:spPr bwMode="auto">
          <a:xfrm flipV="1">
            <a:off x="3389313" y="4643438"/>
            <a:ext cx="57150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0" name="Straight Connector 311"/>
          <p:cNvCxnSpPr>
            <a:cxnSpLocks noChangeShapeType="1"/>
          </p:cNvCxnSpPr>
          <p:nvPr/>
        </p:nvCxnSpPr>
        <p:spPr bwMode="auto">
          <a:xfrm flipV="1">
            <a:off x="4616450" y="4872038"/>
            <a:ext cx="6350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1" name="Straight Connector 312"/>
          <p:cNvCxnSpPr>
            <a:cxnSpLocks noChangeShapeType="1"/>
            <a:stCxn id="92289" idx="1"/>
          </p:cNvCxnSpPr>
          <p:nvPr/>
        </p:nvCxnSpPr>
        <p:spPr bwMode="auto">
          <a:xfrm flipH="1" flipV="1">
            <a:off x="4924425" y="4821238"/>
            <a:ext cx="506413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2" name="Straight Connector 313"/>
          <p:cNvCxnSpPr>
            <a:cxnSpLocks noChangeShapeType="1"/>
          </p:cNvCxnSpPr>
          <p:nvPr/>
        </p:nvCxnSpPr>
        <p:spPr bwMode="auto">
          <a:xfrm flipH="1" flipV="1">
            <a:off x="5832475" y="4648200"/>
            <a:ext cx="1722438" cy="102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3" name="Straight Connector 314"/>
          <p:cNvCxnSpPr>
            <a:cxnSpLocks noChangeShapeType="1"/>
            <a:endCxn id="92212" idx="1"/>
          </p:cNvCxnSpPr>
          <p:nvPr/>
        </p:nvCxnSpPr>
        <p:spPr bwMode="auto">
          <a:xfrm flipH="1" flipV="1">
            <a:off x="6002338" y="4600575"/>
            <a:ext cx="22447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4" name="Straight Connector 315"/>
          <p:cNvCxnSpPr>
            <a:cxnSpLocks noChangeShapeType="1"/>
            <a:endCxn id="92212" idx="0"/>
          </p:cNvCxnSpPr>
          <p:nvPr/>
        </p:nvCxnSpPr>
        <p:spPr bwMode="auto">
          <a:xfrm flipH="1">
            <a:off x="6002338" y="4295775"/>
            <a:ext cx="2017712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5" name="Straight Connector 316"/>
          <p:cNvCxnSpPr>
            <a:cxnSpLocks noChangeShapeType="1"/>
          </p:cNvCxnSpPr>
          <p:nvPr/>
        </p:nvCxnSpPr>
        <p:spPr bwMode="auto">
          <a:xfrm flipH="1">
            <a:off x="5861050" y="3227388"/>
            <a:ext cx="14224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6" name="Straight Connector 317"/>
          <p:cNvCxnSpPr>
            <a:cxnSpLocks noChangeShapeType="1"/>
          </p:cNvCxnSpPr>
          <p:nvPr/>
        </p:nvCxnSpPr>
        <p:spPr bwMode="auto">
          <a:xfrm flipH="1">
            <a:off x="5684838" y="2803525"/>
            <a:ext cx="8985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7" name="Straight Connector 318"/>
          <p:cNvCxnSpPr>
            <a:cxnSpLocks noChangeShapeType="1"/>
            <a:stCxn id="92297" idx="9"/>
          </p:cNvCxnSpPr>
          <p:nvPr/>
        </p:nvCxnSpPr>
        <p:spPr bwMode="auto">
          <a:xfrm>
            <a:off x="4849813" y="2381250"/>
            <a:ext cx="555625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198" name="TextBox 39958"/>
          <p:cNvSpPr txBox="1">
            <a:spLocks noChangeArrowheads="1"/>
          </p:cNvSpPr>
          <p:nvPr/>
        </p:nvSpPr>
        <p:spPr bwMode="auto">
          <a:xfrm>
            <a:off x="2887663" y="3584575"/>
            <a:ext cx="1008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global</a:t>
            </a:r>
            <a:br>
              <a:rPr lang="en-US" i="1"/>
            </a:br>
            <a:r>
              <a:rPr lang="en-US" i="1"/>
              <a:t>ISP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4210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4211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448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45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45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45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45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45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45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45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45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45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45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45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45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45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45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45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45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449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4212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But if one global ISP is viable business, there will be competitors ….</a:t>
            </a:r>
          </a:p>
        </p:txBody>
      </p:sp>
      <p:grpSp>
        <p:nvGrpSpPr>
          <p:cNvPr id="94213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4398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399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47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7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7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7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8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7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8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400" name="Straight Connector 10"/>
            <p:cNvCxnSpPr>
              <a:cxnSpLocks noChangeShapeType="1"/>
              <a:stCxn id="94478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1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2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3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4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5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6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7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8" name="Straight Connector 304"/>
            <p:cNvCxnSpPr>
              <a:cxnSpLocks noChangeShapeType="1"/>
              <a:endCxn id="94473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4409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94410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46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6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6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6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7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6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1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4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6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6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6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61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62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2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4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5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5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5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53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3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44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4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4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4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4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4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4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4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4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43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3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3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3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4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3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5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42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29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0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6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2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2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14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4315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31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9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9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9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9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9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9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9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317" name="Straight Connector 334"/>
            <p:cNvCxnSpPr>
              <a:cxnSpLocks noChangeShapeType="1"/>
              <a:stCxn id="9439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18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19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0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1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2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3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4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5" name="Straight Connector 342"/>
            <p:cNvCxnSpPr>
              <a:cxnSpLocks noChangeShapeType="1"/>
              <a:endCxn id="9439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4326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A</a:t>
              </a:r>
            </a:p>
          </p:txBody>
        </p:sp>
        <p:grpSp>
          <p:nvGrpSpPr>
            <p:cNvPr id="9432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38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8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8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8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8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8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8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2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37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7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7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7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8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7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9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2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36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6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6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6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7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7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7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1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35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5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6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6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6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6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6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3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3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5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5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3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4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3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3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15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4232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3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07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0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0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1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1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1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234" name="Straight Connector 419"/>
            <p:cNvCxnSpPr>
              <a:cxnSpLocks noChangeShapeType="1"/>
              <a:stCxn id="9431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5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6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7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8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9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40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41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42" name="Straight Connector 427"/>
            <p:cNvCxnSpPr>
              <a:cxnSpLocks noChangeShapeType="1"/>
              <a:endCxn id="9430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4243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C</a:t>
              </a:r>
            </a:p>
          </p:txBody>
        </p:sp>
        <p:grpSp>
          <p:nvGrpSpPr>
            <p:cNvPr id="9424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29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0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0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0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0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0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4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2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95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6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2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8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2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7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2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7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2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63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5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2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4216" name="Straight Connector 12"/>
          <p:cNvCxnSpPr>
            <a:cxnSpLocks noChangeShapeType="1"/>
            <a:endCxn id="94392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17" name="Straight Connector 500"/>
          <p:cNvCxnSpPr>
            <a:cxnSpLocks noChangeShapeType="1"/>
            <a:endCxn id="94394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18" name="Straight Connector 501"/>
          <p:cNvCxnSpPr>
            <a:cxnSpLocks noChangeShapeType="1"/>
            <a:endCxn id="94390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19" name="Straight Connector 502"/>
          <p:cNvCxnSpPr>
            <a:cxnSpLocks noChangeShapeType="1"/>
            <a:endCxn id="94360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0" name="Straight Connector 503"/>
          <p:cNvCxnSpPr>
            <a:cxnSpLocks noChangeShapeType="1"/>
            <a:endCxn id="94360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1" name="Straight Connector 504"/>
          <p:cNvCxnSpPr>
            <a:cxnSpLocks noChangeShapeType="1"/>
            <a:endCxn id="94443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2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3" name="Straight Connector 506"/>
          <p:cNvCxnSpPr>
            <a:cxnSpLocks noChangeShapeType="1"/>
            <a:stCxn id="94509" idx="4"/>
            <a:endCxn id="94438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4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5" name="Straight Connector 508"/>
          <p:cNvCxnSpPr>
            <a:cxnSpLocks noChangeShapeType="1"/>
            <a:endCxn id="94425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6" name="Straight Connector 509"/>
          <p:cNvCxnSpPr>
            <a:cxnSpLocks noChangeShapeType="1"/>
            <a:stCxn id="94507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7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8" name="Straight Connector 511"/>
          <p:cNvCxnSpPr>
            <a:cxnSpLocks noChangeShapeType="1"/>
            <a:stCxn id="94504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9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30" name="Straight Connector 513"/>
          <p:cNvCxnSpPr>
            <a:cxnSpLocks noChangeShapeType="1"/>
            <a:endCxn id="94255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31" name="Straight Connector 514"/>
          <p:cNvCxnSpPr>
            <a:cxnSpLocks noChangeShapeType="1"/>
            <a:endCxn id="94311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6258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259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6552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66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5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3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66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3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4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66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1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5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65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9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6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65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7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7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65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5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8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65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3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9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65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1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0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65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9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1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65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7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2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65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5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3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65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3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4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65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1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5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657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9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6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657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7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7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657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5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6568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69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0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1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2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3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6260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But if one global ISP is viable business, there will be competitors ….  which must be interconnected</a:t>
            </a:r>
          </a:p>
        </p:txBody>
      </p:sp>
      <p:grpSp>
        <p:nvGrpSpPr>
          <p:cNvPr id="96261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6469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47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5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48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9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471" name="Straight Connector 10"/>
            <p:cNvCxnSpPr>
              <a:cxnSpLocks noChangeShapeType="1"/>
              <a:stCxn id="9654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2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3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4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5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6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7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8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9" name="Straight Connector 304"/>
            <p:cNvCxnSpPr>
              <a:cxnSpLocks noChangeShapeType="1"/>
              <a:endCxn id="9654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6480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9648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5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4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5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32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3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52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2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2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2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2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2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2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51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1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1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1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1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1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7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50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0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0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0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1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0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9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9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9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9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0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0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0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1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8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8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9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9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9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9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9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3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262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6386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8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46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6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6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6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6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6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6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388" name="Straight Connector 334"/>
            <p:cNvCxnSpPr>
              <a:cxnSpLocks noChangeShapeType="1"/>
              <a:stCxn id="9646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89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0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1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2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3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4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5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6" name="Straight Connector 342"/>
            <p:cNvCxnSpPr>
              <a:cxnSpLocks noChangeShapeType="1"/>
              <a:endCxn id="9646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6397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A</a:t>
              </a:r>
            </a:p>
          </p:txBody>
        </p:sp>
        <p:grpSp>
          <p:nvGrpSpPr>
            <p:cNvPr id="9639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45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5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5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5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6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5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8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9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44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4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4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4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5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4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0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43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3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3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4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4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4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4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2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42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3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3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3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3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3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3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34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42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2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2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2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2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2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2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2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1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1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1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1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2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1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1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0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0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0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0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1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0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10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263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6303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378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7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8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8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8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8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8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83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305" name="Straight Connector 419"/>
            <p:cNvCxnSpPr>
              <a:cxnSpLocks noChangeShapeType="1"/>
              <a:stCxn id="9638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6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7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8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9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0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1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2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3" name="Straight Connector 427"/>
            <p:cNvCxnSpPr>
              <a:cxnSpLocks noChangeShapeType="1"/>
              <a:endCxn id="9637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6314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C</a:t>
              </a:r>
            </a:p>
          </p:txBody>
        </p:sp>
        <p:grpSp>
          <p:nvGrpSpPr>
            <p:cNvPr id="9631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37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7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7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7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7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7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74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5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36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6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6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6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6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66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7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35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5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5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5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6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5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34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4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4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4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5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5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5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33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3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4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4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4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4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4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2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33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3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3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3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3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3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3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2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32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2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2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2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2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2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2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6264" name="Straight Connector 12"/>
          <p:cNvCxnSpPr>
            <a:cxnSpLocks noChangeShapeType="1"/>
            <a:endCxn id="96463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5" name="Straight Connector 500"/>
          <p:cNvCxnSpPr>
            <a:cxnSpLocks noChangeShapeType="1"/>
            <a:endCxn id="96465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6" name="Straight Connector 501"/>
          <p:cNvCxnSpPr>
            <a:cxnSpLocks noChangeShapeType="1"/>
            <a:endCxn id="96461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7" name="Straight Connector 502"/>
          <p:cNvCxnSpPr>
            <a:cxnSpLocks noChangeShapeType="1"/>
            <a:endCxn id="96431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8" name="Straight Connector 503"/>
          <p:cNvCxnSpPr>
            <a:cxnSpLocks noChangeShapeType="1"/>
            <a:endCxn id="96431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9" name="Straight Connector 504"/>
          <p:cNvCxnSpPr>
            <a:cxnSpLocks noChangeShapeType="1"/>
            <a:endCxn id="96514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0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1" name="Straight Connector 506"/>
          <p:cNvCxnSpPr>
            <a:cxnSpLocks noChangeShapeType="1"/>
            <a:stCxn id="96580" idx="4"/>
            <a:endCxn id="96509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2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3" name="Straight Connector 508"/>
          <p:cNvCxnSpPr>
            <a:cxnSpLocks noChangeShapeType="1"/>
            <a:endCxn id="96496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4" name="Straight Connector 509"/>
          <p:cNvCxnSpPr>
            <a:cxnSpLocks noChangeShapeType="1"/>
            <a:stCxn id="96578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5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6" name="Straight Connector 511"/>
          <p:cNvCxnSpPr>
            <a:cxnSpLocks noChangeShapeType="1"/>
            <a:stCxn id="96575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7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8" name="Straight Connector 513"/>
          <p:cNvCxnSpPr>
            <a:cxnSpLocks noChangeShapeType="1"/>
            <a:endCxn id="96326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9" name="Straight Connector 514"/>
          <p:cNvCxnSpPr>
            <a:cxnSpLocks noChangeShapeType="1"/>
            <a:endCxn id="96382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5217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96298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96301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2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6299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6300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45233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6292" name="Straight Connector 515"/>
            <p:cNvCxnSpPr>
              <a:cxnSpLocks noChangeShapeType="1"/>
              <a:stCxn id="96348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grpSp>
          <p:nvGrpSpPr>
            <p:cNvPr id="96293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6296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97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6294" name="Straight Connector 519"/>
            <p:cNvCxnSpPr>
              <a:cxnSpLocks noChangeShapeType="1"/>
              <a:stCxn id="96296" idx="6"/>
              <a:endCxn id="96548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6295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45249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6289" name="Straight Connector 7"/>
            <p:cNvCxnSpPr>
              <a:cxnSpLocks noChangeShapeType="1"/>
              <a:stCxn id="96421" idx="5"/>
              <a:endCxn id="96546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6290" name="Straight Connector 415"/>
            <p:cNvCxnSpPr>
              <a:cxnSpLocks noChangeShapeType="1"/>
              <a:endCxn id="96380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6291" name="Straight Connector 523"/>
            <p:cNvCxnSpPr>
              <a:cxnSpLocks noChangeShapeType="1"/>
              <a:stCxn id="96343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45257" name="Group 39945"/>
          <p:cNvGrpSpPr>
            <a:grpSpLocks/>
          </p:cNvGrpSpPr>
          <p:nvPr/>
        </p:nvGrpSpPr>
        <p:grpSpPr bwMode="auto">
          <a:xfrm>
            <a:off x="4686300" y="4864100"/>
            <a:ext cx="1914525" cy="741363"/>
            <a:chOff x="4686300" y="4864100"/>
            <a:chExt cx="1914118" cy="740879"/>
          </a:xfrm>
        </p:grpSpPr>
        <p:sp>
          <p:nvSpPr>
            <p:cNvPr id="96287" name="TextBox 39940"/>
            <p:cNvSpPr txBox="1">
              <a:spLocks noChangeArrowheads="1"/>
            </p:cNvSpPr>
            <p:nvPr/>
          </p:nvSpPr>
          <p:spPr bwMode="auto">
            <a:xfrm>
              <a:off x="4838700" y="5143500"/>
              <a:ext cx="1761718" cy="4614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</a:rPr>
                <a:t>peering link</a:t>
              </a:r>
            </a:p>
          </p:txBody>
        </p:sp>
        <p:cxnSp>
          <p:nvCxnSpPr>
            <p:cNvPr id="96288" name="Straight Connector 39943"/>
            <p:cNvCxnSpPr>
              <a:cxnSpLocks noChangeShapeType="1"/>
            </p:cNvCxnSpPr>
            <p:nvPr/>
          </p:nvCxnSpPr>
          <p:spPr bwMode="auto">
            <a:xfrm>
              <a:off x="4686300" y="4864100"/>
              <a:ext cx="266700" cy="4191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45265" name="Group 39950"/>
          <p:cNvGrpSpPr>
            <a:grpSpLocks/>
          </p:cNvGrpSpPr>
          <p:nvPr/>
        </p:nvGrpSpPr>
        <p:grpSpPr bwMode="auto">
          <a:xfrm>
            <a:off x="5270500" y="1701800"/>
            <a:ext cx="3403600" cy="1169988"/>
            <a:chOff x="5270500" y="1701800"/>
            <a:chExt cx="3402978" cy="1169232"/>
          </a:xfrm>
        </p:grpSpPr>
        <p:sp>
          <p:nvSpPr>
            <p:cNvPr id="96285" name="TextBox 39946"/>
            <p:cNvSpPr txBox="1">
              <a:spLocks noChangeArrowheads="1"/>
            </p:cNvSpPr>
            <p:nvPr/>
          </p:nvSpPr>
          <p:spPr bwMode="auto">
            <a:xfrm>
              <a:off x="5270500" y="1701800"/>
              <a:ext cx="3402978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</a:rPr>
                <a:t>Internet exchange point</a:t>
              </a:r>
            </a:p>
          </p:txBody>
        </p:sp>
        <p:cxnSp>
          <p:nvCxnSpPr>
            <p:cNvPr id="96286" name="Straight Connector 39948"/>
            <p:cNvCxnSpPr>
              <a:cxnSpLocks noChangeShapeType="1"/>
              <a:endCxn id="96302" idx="0"/>
            </p:cNvCxnSpPr>
            <p:nvPr/>
          </p:nvCxnSpPr>
          <p:spPr bwMode="auto">
            <a:xfrm flipH="1">
              <a:off x="5952289" y="2159000"/>
              <a:ext cx="219911" cy="7120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8306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307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859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865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864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864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864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864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864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863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863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863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86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86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86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86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86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86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86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861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2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8308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… and regional networks may arise to connect access nets to ISPS </a:t>
            </a:r>
          </a:p>
        </p:txBody>
      </p:sp>
      <p:grpSp>
        <p:nvGrpSpPr>
          <p:cNvPr id="98309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8516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51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9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518" name="Straight Connector 10"/>
            <p:cNvCxnSpPr>
              <a:cxnSpLocks noChangeShapeType="1"/>
              <a:stCxn id="9859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19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0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1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2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3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4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5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6" name="Straight Connector 304"/>
            <p:cNvCxnSpPr>
              <a:cxnSpLocks noChangeShapeType="1"/>
              <a:endCxn id="9859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8527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9852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8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2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5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79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0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2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6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47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3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0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310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8433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43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0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0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1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1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1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1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1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435" name="Straight Connector 334"/>
            <p:cNvCxnSpPr>
              <a:cxnSpLocks noChangeShapeType="1"/>
              <a:stCxn id="9851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36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37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38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39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40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41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42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43" name="Straight Connector 342"/>
            <p:cNvCxnSpPr>
              <a:cxnSpLocks noChangeShapeType="1"/>
              <a:endCxn id="9850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8444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A</a:t>
              </a:r>
            </a:p>
          </p:txBody>
        </p:sp>
        <p:grpSp>
          <p:nvGrpSpPr>
            <p:cNvPr id="9844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0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0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0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0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0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0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0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5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9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9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9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9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9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9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8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8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1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7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5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6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5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5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56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7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311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8350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51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425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2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0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352" name="Straight Connector 419"/>
            <p:cNvCxnSpPr>
              <a:cxnSpLocks noChangeShapeType="1"/>
              <a:stCxn id="98430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3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4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5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6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7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8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9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60" name="Straight Connector 427"/>
            <p:cNvCxnSpPr>
              <a:cxnSpLocks noChangeShapeType="1"/>
              <a:endCxn id="98425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8361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C</a:t>
              </a:r>
            </a:p>
          </p:txBody>
        </p:sp>
        <p:grpSp>
          <p:nvGrpSpPr>
            <p:cNvPr id="98362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2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3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1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1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1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13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4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4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0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0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0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0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5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39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9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9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39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0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9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6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3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38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9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8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7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37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7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7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38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8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8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8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8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36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7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7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37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7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7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7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8312" name="Straight Connector 12"/>
          <p:cNvCxnSpPr>
            <a:cxnSpLocks noChangeShapeType="1"/>
            <a:endCxn id="98510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3" name="Straight Connector 500"/>
          <p:cNvCxnSpPr>
            <a:cxnSpLocks noChangeShapeType="1"/>
            <a:stCxn id="98635" idx="8"/>
            <a:endCxn id="98333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4" name="Straight Connector 501"/>
          <p:cNvCxnSpPr>
            <a:cxnSpLocks noChangeShapeType="1"/>
            <a:endCxn id="98333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5" name="Straight Connector 502"/>
          <p:cNvCxnSpPr>
            <a:cxnSpLocks noChangeShapeType="1"/>
            <a:endCxn id="98478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6" name="Straight Connector 503"/>
          <p:cNvCxnSpPr>
            <a:cxnSpLocks noChangeShapeType="1"/>
            <a:endCxn id="98478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7" name="Straight Connector 504"/>
          <p:cNvCxnSpPr>
            <a:cxnSpLocks noChangeShapeType="1"/>
            <a:endCxn id="98561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8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9" name="Straight Connector 506"/>
          <p:cNvCxnSpPr>
            <a:cxnSpLocks noChangeShapeType="1"/>
            <a:stCxn id="98627" idx="4"/>
            <a:endCxn id="98556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0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1" name="Straight Connector 508"/>
          <p:cNvCxnSpPr>
            <a:cxnSpLocks noChangeShapeType="1"/>
            <a:endCxn id="98543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2" name="Straight Connector 509"/>
          <p:cNvCxnSpPr>
            <a:cxnSpLocks noChangeShapeType="1"/>
            <a:stCxn id="98625" idx="0"/>
            <a:endCxn id="98331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3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4" name="Straight Connector 511"/>
          <p:cNvCxnSpPr>
            <a:cxnSpLocks noChangeShapeType="1"/>
            <a:stCxn id="98622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5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6" name="Straight Connector 513"/>
          <p:cNvCxnSpPr>
            <a:cxnSpLocks noChangeShapeType="1"/>
            <a:stCxn id="98644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7" name="Straight Connector 514"/>
          <p:cNvCxnSpPr>
            <a:cxnSpLocks noChangeShapeType="1"/>
            <a:endCxn id="98333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8328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98345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98348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9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8346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8347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98329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8339" name="Straight Connector 515"/>
            <p:cNvCxnSpPr>
              <a:cxnSpLocks noChangeShapeType="1"/>
              <a:stCxn id="98395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grpSp>
          <p:nvGrpSpPr>
            <p:cNvPr id="98340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8343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4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8341" name="Straight Connector 519"/>
            <p:cNvCxnSpPr>
              <a:cxnSpLocks noChangeShapeType="1"/>
              <a:stCxn id="98343" idx="6"/>
              <a:endCxn id="98595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8342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98330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8336" name="Straight Connector 7"/>
            <p:cNvCxnSpPr>
              <a:cxnSpLocks noChangeShapeType="1"/>
              <a:stCxn id="98468" idx="5"/>
              <a:endCxn id="98593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8337" name="Straight Connector 415"/>
            <p:cNvCxnSpPr>
              <a:cxnSpLocks noChangeShapeType="1"/>
              <a:endCxn id="98427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8338" name="Straight Connector 523"/>
            <p:cNvCxnSpPr>
              <a:cxnSpLocks noChangeShapeType="1"/>
              <a:stCxn id="98390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sp>
        <p:nvSpPr>
          <p:cNvPr id="98331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32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regional net</a:t>
            </a:r>
          </a:p>
        </p:txBody>
      </p:sp>
      <p:sp>
        <p:nvSpPr>
          <p:cNvPr id="98333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8334" name="Straight Connector 39941"/>
          <p:cNvCxnSpPr>
            <a:cxnSpLocks noChangeShapeType="1"/>
            <a:stCxn id="98333" idx="0"/>
            <a:endCxn id="98456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35" name="Straight Connector 524"/>
          <p:cNvCxnSpPr>
            <a:cxnSpLocks noChangeShapeType="1"/>
            <a:endCxn id="98429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0354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100658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10071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11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59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10070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9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0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10070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7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1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1007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5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2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1007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3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3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1007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1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4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1006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9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5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1006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7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6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1006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5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7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1006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3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8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1006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1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9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1006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9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0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1006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7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1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1006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5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2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1006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3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3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1006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1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100674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5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6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7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8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9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100356" name="Rectangle 3"/>
          <p:cNvSpPr txBox="1">
            <a:spLocks noChangeArrowheads="1"/>
          </p:cNvSpPr>
          <p:nvPr/>
        </p:nvSpPr>
        <p:spPr bwMode="auto">
          <a:xfrm>
            <a:off x="485775" y="1011238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… and content provider networks  (e.g., Google, Microsoft,   Akamai ) may run their own network, to bring services, content close to end users</a:t>
            </a:r>
          </a:p>
        </p:txBody>
      </p:sp>
      <p:grpSp>
        <p:nvGrpSpPr>
          <p:cNvPr id="100357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100575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57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6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5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5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577" name="Straight Connector 10"/>
            <p:cNvCxnSpPr>
              <a:cxnSpLocks noChangeShapeType="1"/>
              <a:stCxn id="10065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78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79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0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1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2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3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4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5" name="Straight Connector 304"/>
            <p:cNvCxnSpPr>
              <a:cxnSpLocks noChangeShapeType="1"/>
              <a:endCxn id="10065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0586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10058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6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4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4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8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6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38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39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8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62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2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2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2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3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3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3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31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6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2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2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2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22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23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6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1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1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1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1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1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60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0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0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0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0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06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9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0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9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9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0358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100492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9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7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494" name="Straight Connector 334"/>
            <p:cNvCxnSpPr>
              <a:cxnSpLocks noChangeShapeType="1"/>
              <a:stCxn id="10057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5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6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7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8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9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00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01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02" name="Straight Connector 342"/>
            <p:cNvCxnSpPr>
              <a:cxnSpLocks noChangeShapeType="1"/>
              <a:endCxn id="10056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0503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A</a:t>
              </a:r>
            </a:p>
          </p:txBody>
        </p:sp>
        <p:grpSp>
          <p:nvGrpSpPr>
            <p:cNvPr id="10050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6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4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6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4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8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3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0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52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2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2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3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3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3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3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3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51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2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2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2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2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2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2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24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1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1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1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1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1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1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1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1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6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0359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100409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1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484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8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9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411" name="Straight Connector 419"/>
            <p:cNvCxnSpPr>
              <a:cxnSpLocks noChangeShapeType="1"/>
              <a:stCxn id="10048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2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3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4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5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6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7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8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9" name="Straight Connector 427"/>
            <p:cNvCxnSpPr>
              <a:cxnSpLocks noChangeShapeType="1"/>
              <a:endCxn id="10048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0420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926532" cy="46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10042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1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72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3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6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5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5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4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4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4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4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4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3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3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00360" name="Straight Connector 12"/>
          <p:cNvCxnSpPr>
            <a:cxnSpLocks noChangeShapeType="1"/>
            <a:endCxn id="100569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1" name="Straight Connector 500"/>
          <p:cNvCxnSpPr>
            <a:cxnSpLocks noChangeShapeType="1"/>
            <a:stCxn id="100694" idx="8"/>
            <a:endCxn id="100381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2" name="Straight Connector 501"/>
          <p:cNvCxnSpPr>
            <a:cxnSpLocks noChangeShapeType="1"/>
            <a:endCxn id="100381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3" name="Straight Connector 502"/>
          <p:cNvCxnSpPr>
            <a:cxnSpLocks noChangeShapeType="1"/>
            <a:endCxn id="100537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4" name="Straight Connector 503"/>
          <p:cNvCxnSpPr>
            <a:cxnSpLocks noChangeShapeType="1"/>
            <a:endCxn id="100537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5" name="Straight Connector 504"/>
          <p:cNvCxnSpPr>
            <a:cxnSpLocks noChangeShapeType="1"/>
            <a:endCxn id="100620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6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7" name="Straight Connector 506"/>
          <p:cNvCxnSpPr>
            <a:cxnSpLocks noChangeShapeType="1"/>
            <a:stCxn id="100686" idx="4"/>
            <a:endCxn id="100615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8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9" name="Straight Connector 508"/>
          <p:cNvCxnSpPr>
            <a:cxnSpLocks noChangeShapeType="1"/>
            <a:endCxn id="100602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0" name="Straight Connector 509"/>
          <p:cNvCxnSpPr>
            <a:cxnSpLocks noChangeShapeType="1"/>
            <a:stCxn id="100684" idx="0"/>
            <a:endCxn id="100379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1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2" name="Straight Connector 511"/>
          <p:cNvCxnSpPr>
            <a:cxnSpLocks noChangeShapeType="1"/>
            <a:stCxn id="100681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3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4" name="Straight Connector 513"/>
          <p:cNvCxnSpPr>
            <a:cxnSpLocks noChangeShapeType="1"/>
            <a:stCxn id="100703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5" name="Straight Connector 514"/>
          <p:cNvCxnSpPr>
            <a:cxnSpLocks noChangeShapeType="1"/>
            <a:endCxn id="100381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00376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100404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100407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8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100405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00406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100377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100398" name="Straight Connector 515"/>
            <p:cNvCxnSpPr>
              <a:cxnSpLocks noChangeShapeType="1"/>
              <a:stCxn id="100454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grpSp>
          <p:nvGrpSpPr>
            <p:cNvPr id="100399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100402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3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100400" name="Straight Connector 519"/>
            <p:cNvCxnSpPr>
              <a:cxnSpLocks noChangeShapeType="1"/>
              <a:stCxn id="100402" idx="6"/>
              <a:endCxn id="100654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00401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100378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100395" name="Straight Connector 7"/>
            <p:cNvCxnSpPr>
              <a:cxnSpLocks noChangeShapeType="1"/>
              <a:stCxn id="100527" idx="5"/>
              <a:endCxn id="100652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00396" name="Straight Connector 415"/>
            <p:cNvCxnSpPr>
              <a:cxnSpLocks noChangeShapeType="1"/>
              <a:endCxn id="100486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00397" name="Straight Connector 523"/>
            <p:cNvCxnSpPr>
              <a:cxnSpLocks noChangeShapeType="1"/>
              <a:stCxn id="100449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sp>
        <p:nvSpPr>
          <p:cNvPr id="100379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0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regional net</a:t>
            </a:r>
          </a:p>
        </p:txBody>
      </p:sp>
      <p:sp>
        <p:nvSpPr>
          <p:cNvPr id="100381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0382" name="Straight Connector 39941"/>
          <p:cNvCxnSpPr>
            <a:cxnSpLocks noChangeShapeType="1"/>
            <a:stCxn id="100381" idx="0"/>
            <a:endCxn id="100515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83" name="Straight Connector 524"/>
          <p:cNvCxnSpPr>
            <a:cxnSpLocks noChangeShapeType="1"/>
            <a:endCxn id="100488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0384" name="Oval 11"/>
          <p:cNvSpPr>
            <a:spLocks noChangeArrowheads="1"/>
          </p:cNvSpPr>
          <p:nvPr/>
        </p:nvSpPr>
        <p:spPr bwMode="auto">
          <a:xfrm>
            <a:off x="1866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5" name="TextBox 13"/>
          <p:cNvSpPr txBox="1">
            <a:spLocks noChangeArrowheads="1"/>
          </p:cNvSpPr>
          <p:nvPr/>
        </p:nvSpPr>
        <p:spPr bwMode="auto">
          <a:xfrm>
            <a:off x="3113088" y="3541713"/>
            <a:ext cx="3627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Content provider network</a:t>
            </a:r>
          </a:p>
        </p:txBody>
      </p:sp>
      <p:cxnSp>
        <p:nvCxnSpPr>
          <p:cNvPr id="100386" name="Straight Connector 19"/>
          <p:cNvCxnSpPr>
            <a:cxnSpLocks noChangeShapeType="1"/>
            <a:stCxn id="100707" idx="2"/>
          </p:cNvCxnSpPr>
          <p:nvPr/>
        </p:nvCxnSpPr>
        <p:spPr bwMode="auto">
          <a:xfrm flipH="1">
            <a:off x="6540500" y="2867025"/>
            <a:ext cx="1508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87" name="Straight Connector 525"/>
          <p:cNvCxnSpPr>
            <a:cxnSpLocks noChangeShapeType="1"/>
            <a:endCxn id="100384" idx="7"/>
          </p:cNvCxnSpPr>
          <p:nvPr/>
        </p:nvCxnSpPr>
        <p:spPr bwMode="auto">
          <a:xfrm flipH="1">
            <a:off x="7070725" y="3221038"/>
            <a:ext cx="1428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88" name="Straight Connector 526"/>
          <p:cNvCxnSpPr>
            <a:cxnSpLocks noChangeShapeType="1"/>
          </p:cNvCxnSpPr>
          <p:nvPr/>
        </p:nvCxnSpPr>
        <p:spPr bwMode="auto">
          <a:xfrm flipH="1">
            <a:off x="5773738" y="3205163"/>
            <a:ext cx="111125" cy="2444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0389" name="Straight Connector 527"/>
          <p:cNvCxnSpPr>
            <a:cxnSpLocks noChangeShapeType="1"/>
            <a:endCxn id="100384" idx="1"/>
          </p:cNvCxnSpPr>
          <p:nvPr/>
        </p:nvCxnSpPr>
        <p:spPr bwMode="auto">
          <a:xfrm>
            <a:off x="2682875" y="3008313"/>
            <a:ext cx="76200" cy="519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0390" name="Straight Connector 528"/>
          <p:cNvCxnSpPr>
            <a:cxnSpLocks noChangeShapeType="1"/>
            <a:endCxn id="100454" idx="1"/>
          </p:cNvCxnSpPr>
          <p:nvPr/>
        </p:nvCxnSpPr>
        <p:spPr bwMode="auto">
          <a:xfrm>
            <a:off x="3413125" y="4049713"/>
            <a:ext cx="239713" cy="339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0391" name="Straight Connector 529"/>
          <p:cNvCxnSpPr>
            <a:cxnSpLocks noChangeShapeType="1"/>
          </p:cNvCxnSpPr>
          <p:nvPr/>
        </p:nvCxnSpPr>
        <p:spPr bwMode="auto">
          <a:xfrm>
            <a:off x="2303463" y="2651125"/>
            <a:ext cx="14287" cy="941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92" name="Straight Connector 530"/>
          <p:cNvCxnSpPr>
            <a:cxnSpLocks noChangeShapeType="1"/>
          </p:cNvCxnSpPr>
          <p:nvPr/>
        </p:nvCxnSpPr>
        <p:spPr bwMode="auto">
          <a:xfrm flipH="1">
            <a:off x="1693863" y="3935413"/>
            <a:ext cx="528637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93" name="Straight Connector 531"/>
          <p:cNvCxnSpPr>
            <a:cxnSpLocks noChangeShapeType="1"/>
            <a:stCxn id="100686" idx="3"/>
          </p:cNvCxnSpPr>
          <p:nvPr/>
        </p:nvCxnSpPr>
        <p:spPr bwMode="auto">
          <a:xfrm flipH="1" flipV="1">
            <a:off x="7713663" y="3903663"/>
            <a:ext cx="40005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94" name="Straight Connector 532"/>
          <p:cNvCxnSpPr>
            <a:cxnSpLocks noChangeShapeType="1"/>
            <a:stCxn id="100688" idx="4"/>
          </p:cNvCxnSpPr>
          <p:nvPr/>
        </p:nvCxnSpPr>
        <p:spPr bwMode="auto">
          <a:xfrm flipH="1" flipV="1">
            <a:off x="7624763" y="3929063"/>
            <a:ext cx="628650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725" y="190500"/>
            <a:ext cx="8382000" cy="93662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What</a:t>
            </a:r>
            <a:r>
              <a:rPr lang="ja-JP" altLang="en-US" sz="3600" smtClean="0">
                <a:ea typeface="ＭＳ Ｐゴシック" pitchFamily="34" charset="-128"/>
              </a:rPr>
              <a:t>’</a:t>
            </a:r>
            <a:r>
              <a:rPr lang="en-US" altLang="ja-JP" sz="3600" smtClean="0">
                <a:ea typeface="ＭＳ Ｐゴシック" pitchFamily="34" charset="-128"/>
              </a:rPr>
              <a:t>s the Internet: </a:t>
            </a:r>
            <a:r>
              <a:rPr lang="ja-JP" altLang="en-US" sz="3600" smtClean="0">
                <a:ea typeface="ＭＳ Ｐゴシック" pitchFamily="34" charset="-128"/>
              </a:rPr>
              <a:t>“</a:t>
            </a:r>
            <a:r>
              <a:rPr lang="en-US" altLang="ja-JP" sz="3600" smtClean="0">
                <a:ea typeface="ＭＳ Ｐゴシック" pitchFamily="34" charset="-128"/>
              </a:rPr>
              <a:t>nuts and bolts</a:t>
            </a:r>
            <a:r>
              <a:rPr lang="ja-JP" altLang="en-US" sz="3600" smtClean="0">
                <a:ea typeface="ＭＳ Ｐゴシック" pitchFamily="34" charset="-128"/>
              </a:rPr>
              <a:t>”</a:t>
            </a:r>
            <a:r>
              <a:rPr lang="en-US" altLang="ja-JP" sz="3600" smtClean="0">
                <a:ea typeface="ＭＳ Ｐゴシック" pitchFamily="34" charset="-128"/>
              </a:rPr>
              <a:t> view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57350" y="1436688"/>
            <a:ext cx="3779838" cy="1271587"/>
          </a:xfrm>
        </p:spPr>
        <p:txBody>
          <a:bodyPr/>
          <a:lstStyle/>
          <a:p>
            <a:pPr marL="231775" indent="-231775" eaLnBrk="1" hangingPunct="1">
              <a:spcBef>
                <a:spcPct val="15000"/>
              </a:spcBef>
              <a:buSzPct val="75000"/>
            </a:pPr>
            <a:r>
              <a:rPr lang="en-US" sz="2400" smtClean="0">
                <a:ea typeface="ＭＳ Ｐゴシック" pitchFamily="34" charset="-128"/>
              </a:rPr>
              <a:t>millions of connected computing devices: </a:t>
            </a:r>
          </a:p>
          <a:p>
            <a:pPr marL="631825" lvl="1" indent="-231775" eaLnBrk="1" hangingPunct="1">
              <a:spcBef>
                <a:spcPct val="15000"/>
              </a:spcBef>
              <a:buSzPct val="75000"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hosts </a:t>
            </a:r>
            <a:r>
              <a:rPr lang="en-US" i="1" smtClean="0">
                <a:ea typeface="ＭＳ Ｐゴシック" pitchFamily="34" charset="-128"/>
              </a:rPr>
              <a:t>=</a:t>
            </a: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 end systems</a:t>
            </a:r>
            <a:r>
              <a:rPr lang="en-US" i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marL="631825" lvl="1" indent="-231775" eaLnBrk="1" hangingPunct="1">
              <a:buSzPct val="75000"/>
            </a:pPr>
            <a:r>
              <a:rPr lang="en-US" smtClean="0"/>
              <a:t>running </a:t>
            </a:r>
            <a:r>
              <a:rPr lang="en-US" i="1" smtClean="0">
                <a:solidFill>
                  <a:srgbClr val="CC0000"/>
                </a:solidFill>
              </a:rPr>
              <a:t>network apps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695450" y="3152775"/>
            <a:ext cx="336867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communication links</a:t>
            </a:r>
            <a:endParaRPr lang="en-US">
              <a:solidFill>
                <a:srgbClr val="CC0000"/>
              </a:solidFill>
              <a:latin typeface="Gill Sans MT" pitchFamily="34" charset="0"/>
            </a:endParaRPr>
          </a:p>
          <a:p>
            <a:pPr marL="747713" lvl="1" indent="-285750">
              <a:lnSpc>
                <a:spcPct val="8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fiber, copper, radio, satellite</a:t>
            </a:r>
          </a:p>
          <a:p>
            <a:pPr marL="747713" lvl="1" indent="-285750">
              <a:lnSpc>
                <a:spcPct val="8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transmission rate: </a:t>
            </a: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bandwidth</a:t>
            </a:r>
            <a:endParaRPr lang="en-US">
              <a:solidFill>
                <a:srgbClr val="CC0000"/>
              </a:solidFill>
              <a:latin typeface="Gill Sans MT" pitchFamily="34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811338" y="5307013"/>
            <a:ext cx="377983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Packet switches:</a:t>
            </a:r>
            <a:r>
              <a:rPr lang="en-US">
                <a:latin typeface="Gill Sans MT" pitchFamily="34" charset="0"/>
              </a:rPr>
              <a:t> forward packets (chunks of data)</a:t>
            </a:r>
          </a:p>
          <a:p>
            <a:pPr marL="688975" lvl="1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</a:pPr>
            <a:r>
              <a:rPr lang="en-US" i="1">
                <a:solidFill>
                  <a:srgbClr val="C00000"/>
                </a:solidFill>
                <a:latin typeface="Gill Sans MT" pitchFamily="34" charset="0"/>
              </a:rPr>
              <a:t>routers</a:t>
            </a:r>
            <a:r>
              <a:rPr lang="en-US">
                <a:latin typeface="Gill Sans MT" pitchFamily="34" charset="0"/>
              </a:rPr>
              <a:t> and </a:t>
            </a:r>
            <a:r>
              <a:rPr lang="en-US" i="1">
                <a:solidFill>
                  <a:srgbClr val="C00000"/>
                </a:solidFill>
                <a:latin typeface="Gill Sans MT" pitchFamily="34" charset="0"/>
              </a:rPr>
              <a:t>switches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</a:pPr>
            <a:endParaRPr lang="en-US">
              <a:latin typeface="Gill Sans MT" pitchFamily="34" charset="0"/>
            </a:endParaRPr>
          </a:p>
        </p:txBody>
      </p:sp>
      <p:grpSp>
        <p:nvGrpSpPr>
          <p:cNvPr id="2" name="Group 842"/>
          <p:cNvGrpSpPr>
            <a:grpSpLocks/>
          </p:cNvGrpSpPr>
          <p:nvPr/>
        </p:nvGrpSpPr>
        <p:grpSpPr bwMode="auto">
          <a:xfrm>
            <a:off x="338138" y="3454400"/>
            <a:ext cx="1573212" cy="1060450"/>
            <a:chOff x="98" y="2320"/>
            <a:chExt cx="991" cy="668"/>
          </a:xfrm>
        </p:grpSpPr>
        <p:sp>
          <p:nvSpPr>
            <p:cNvPr id="35260" name="Text Box 666"/>
            <p:cNvSpPr txBox="1">
              <a:spLocks noChangeArrowheads="1"/>
            </p:cNvSpPr>
            <p:nvPr/>
          </p:nvSpPr>
          <p:spPr bwMode="auto">
            <a:xfrm>
              <a:off x="564" y="2728"/>
              <a:ext cx="38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400"/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links</a:t>
              </a:r>
            </a:p>
          </p:txBody>
        </p:sp>
        <p:sp>
          <p:nvSpPr>
            <p:cNvPr id="35261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links</a:t>
              </a:r>
            </a:p>
          </p:txBody>
        </p:sp>
        <p:grpSp>
          <p:nvGrpSpPr>
            <p:cNvPr id="35262" name="Group 819"/>
            <p:cNvGrpSpPr>
              <a:grpSpLocks/>
            </p:cNvGrpSpPr>
            <p:nvPr/>
          </p:nvGrpSpPr>
          <p:grpSpPr bwMode="auto">
            <a:xfrm>
              <a:off x="385" y="2320"/>
              <a:ext cx="201" cy="282"/>
              <a:chOff x="742" y="2409"/>
              <a:chExt cx="576" cy="881"/>
            </a:xfrm>
          </p:grpSpPr>
          <p:grpSp>
            <p:nvGrpSpPr>
              <p:cNvPr id="35267" name="Group 820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27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268" name="Picture 836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69" name="Oval 837"/>
              <p:cNvSpPr>
                <a:spLocks noChangeArrowheads="1"/>
              </p:cNvSpPr>
              <p:nvPr/>
            </p:nvSpPr>
            <p:spPr bwMode="auto">
              <a:xfrm>
                <a:off x="986" y="2596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263" name="Group 838"/>
            <p:cNvGrpSpPr>
              <a:grpSpLocks/>
            </p:cNvGrpSpPr>
            <p:nvPr/>
          </p:nvGrpSpPr>
          <p:grpSpPr bwMode="auto">
            <a:xfrm>
              <a:off x="98" y="2444"/>
              <a:ext cx="355" cy="265"/>
              <a:chOff x="2967" y="478"/>
              <a:chExt cx="788" cy="625"/>
            </a:xfrm>
          </p:grpSpPr>
          <p:pic>
            <p:nvPicPr>
              <p:cNvPr id="35265" name="Picture 839" descr="access_point_stylized_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266" name="Picture 840" descr="antenna_radiation_stylize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264" name="Line 841"/>
            <p:cNvSpPr>
              <a:spLocks noChangeShapeType="1"/>
            </p:cNvSpPr>
            <p:nvPr/>
          </p:nvSpPr>
          <p:spPr bwMode="auto">
            <a:xfrm>
              <a:off x="288" y="2830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52"/>
          <p:cNvGrpSpPr>
            <a:grpSpLocks/>
          </p:cNvGrpSpPr>
          <p:nvPr/>
        </p:nvGrpSpPr>
        <p:grpSpPr bwMode="auto">
          <a:xfrm>
            <a:off x="633413" y="5457825"/>
            <a:ext cx="646112" cy="477838"/>
            <a:chOff x="293" y="3440"/>
            <a:chExt cx="407" cy="301"/>
          </a:xfrm>
        </p:grpSpPr>
        <p:sp>
          <p:nvSpPr>
            <p:cNvPr id="3525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router</a:t>
              </a:r>
            </a:p>
          </p:txBody>
        </p:sp>
        <p:grpSp>
          <p:nvGrpSpPr>
            <p:cNvPr id="35251" name="Group 843"/>
            <p:cNvGrpSpPr>
              <a:grpSpLocks/>
            </p:cNvGrpSpPr>
            <p:nvPr/>
          </p:nvGrpSpPr>
          <p:grpSpPr bwMode="auto">
            <a:xfrm>
              <a:off x="337" y="3440"/>
              <a:ext cx="306" cy="128"/>
              <a:chOff x="4650" y="1129"/>
              <a:chExt cx="246" cy="95"/>
            </a:xfrm>
          </p:grpSpPr>
          <p:sp>
            <p:nvSpPr>
              <p:cNvPr id="3525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5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5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55" name="Group 84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58" name="Freeform 8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59" name="Freeform 8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56" name="Line 85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7" name="Line 85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4824" name="Picture 853" descr="underline_ba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200" y="846138"/>
            <a:ext cx="8228013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5" name="Group 1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4895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98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5248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9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4899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8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4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28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5246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47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29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5244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45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0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5242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43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1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5240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41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4932" name="Picture 603" descr="car_icon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933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5238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239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934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5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33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36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37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34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5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5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5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25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8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9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26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7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6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5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17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0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1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8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9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7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5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09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12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3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0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1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38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39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5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01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04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05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02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3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0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5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93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96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97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94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5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1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5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85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8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9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86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7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2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5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77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0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1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8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9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3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5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69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72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3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0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1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4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515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5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6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61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64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5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62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3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5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515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5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5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53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56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7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54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5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6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514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4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4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45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48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9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46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7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7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5140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141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948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5138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139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949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5120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12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12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122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950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mobile network</a:t>
              </a:r>
            </a:p>
          </p:txBody>
        </p:sp>
        <p:sp>
          <p:nvSpPr>
            <p:cNvPr id="34951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global ISP</a:t>
              </a:r>
            </a:p>
          </p:txBody>
        </p:sp>
        <p:sp>
          <p:nvSpPr>
            <p:cNvPr id="34952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regional ISP</a:t>
              </a:r>
            </a:p>
          </p:txBody>
        </p:sp>
        <p:sp>
          <p:nvSpPr>
            <p:cNvPr id="34953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34954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34955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508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11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11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11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0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11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10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11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1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56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5056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7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58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9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0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1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086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7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2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3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084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5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4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65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6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082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3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7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68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080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1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9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0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1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3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5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6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7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078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9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57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5033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034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035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36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037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8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9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0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1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2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43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50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1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2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3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4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5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44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5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6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7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8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9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8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5010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011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012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13" name="Picture 1068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014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5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6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7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8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9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20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27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8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9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0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1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2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21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2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3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4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6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9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4987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88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89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90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91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2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3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4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5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6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97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04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5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6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7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8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9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98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9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0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1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2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3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60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4985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86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61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4962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63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64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65" name="Picture 1146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66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7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8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9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0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1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72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979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0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1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2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3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4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73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4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5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6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7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8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439" name="Group 1201"/>
          <p:cNvGrpSpPr>
            <a:grpSpLocks/>
          </p:cNvGrpSpPr>
          <p:nvPr/>
        </p:nvGrpSpPr>
        <p:grpSpPr bwMode="auto">
          <a:xfrm>
            <a:off x="333375" y="1322388"/>
            <a:ext cx="1555750" cy="1622425"/>
            <a:chOff x="210" y="833"/>
            <a:chExt cx="980" cy="1022"/>
          </a:xfrm>
        </p:grpSpPr>
        <p:sp>
          <p:nvSpPr>
            <p:cNvPr id="34828" name="Text Box 667"/>
            <p:cNvSpPr txBox="1">
              <a:spLocks noChangeArrowheads="1"/>
            </p:cNvSpPr>
            <p:nvPr/>
          </p:nvSpPr>
          <p:spPr bwMode="auto">
            <a:xfrm>
              <a:off x="479" y="1667"/>
              <a:ext cx="71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400"/>
                <a:t>smartphone</a:t>
              </a:r>
            </a:p>
          </p:txBody>
        </p:sp>
        <p:sp>
          <p:nvSpPr>
            <p:cNvPr id="34829" name="Text Box 663"/>
            <p:cNvSpPr txBox="1">
              <a:spLocks noChangeArrowheads="1"/>
            </p:cNvSpPr>
            <p:nvPr/>
          </p:nvSpPr>
          <p:spPr bwMode="auto">
            <a:xfrm>
              <a:off x="487" y="872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PC</a:t>
              </a:r>
            </a:p>
          </p:txBody>
        </p:sp>
        <p:sp>
          <p:nvSpPr>
            <p:cNvPr id="34830" name="Text Box 664"/>
            <p:cNvSpPr txBox="1">
              <a:spLocks noChangeArrowheads="1"/>
            </p:cNvSpPr>
            <p:nvPr/>
          </p:nvSpPr>
          <p:spPr bwMode="auto">
            <a:xfrm>
              <a:off x="488" y="1096"/>
              <a:ext cx="4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server</a:t>
              </a:r>
            </a:p>
          </p:txBody>
        </p:sp>
        <p:sp>
          <p:nvSpPr>
            <p:cNvPr id="34831" name="Text Box 665"/>
            <p:cNvSpPr txBox="1">
              <a:spLocks noChangeArrowheads="1"/>
            </p:cNvSpPr>
            <p:nvPr/>
          </p:nvSpPr>
          <p:spPr bwMode="auto">
            <a:xfrm>
              <a:off x="493" y="1390"/>
              <a:ext cx="5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laptop</a:t>
              </a:r>
            </a:p>
          </p:txBody>
        </p:sp>
        <p:grpSp>
          <p:nvGrpSpPr>
            <p:cNvPr id="34832" name="Group 805"/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34893" name="Picture 80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94" name="Freeform 80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833" name="Group 808"/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34891" name="Picture 809" descr="iphone_stylized_small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92" name="Picture 810" descr="antenna_radiation_stylized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834" name="Group 1088"/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34868" name="Picture 1089" descr="antenna_stylized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69" name="Picture 1090" descr="laptop_keyboard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70" name="Freeform 109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871" name="Picture 1092" descr="screen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72" name="Freeform 109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Freeform 109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4" name="Freeform 109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5" name="Freeform 109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6" name="Freeform 109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7" name="Freeform 109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78" name="Group 109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885" name="Freeform 110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6" name="Freeform 110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7" name="Freeform 110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8" name="Freeform 110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9" name="Freeform 110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0" name="Freeform 110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79" name="Freeform 110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0" name="Freeform 110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1" name="Freeform 110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2" name="Freeform 110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3" name="Freeform 111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4" name="Freeform 111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5" name="Group 1168"/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34836" name="Freeform 116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Rectangle 1170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8" name="Freeform 117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Freeform 117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Rectangle 1173"/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1" name="Group 117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4866" name="AutoShape 117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7" name="AutoShape 1176"/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2" name="Rectangle 1177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3" name="Group 117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4864" name="AutoShape 117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5" name="AutoShape 1180"/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4" name="Rectangle 1181"/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5" name="Rectangle 1182"/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6" name="Group 118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4862" name="AutoShape 1184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3" name="AutoShape 1185"/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7" name="Freeform 118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48" name="Group 118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4860" name="AutoShape 1188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1" name="AutoShape 118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9" name="Rectangle 1190"/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Freeform 119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Freeform 119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Oval 1193"/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3" name="Freeform 119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AutoShape 119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5" name="AutoShape 1196"/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6" name="Oval 1197"/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7" name="Oval 1198"/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4858" name="Oval 1199"/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9" name="Rectangle 1200"/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0A84942-AA52-461D-A03D-720BEC12CEA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149850"/>
            <a:ext cx="8440738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at center: small # of well-connected large networks</a:t>
            </a:r>
          </a:p>
          <a:p>
            <a:pPr lvl="1" eaLnBrk="1" hangingPunct="1"/>
            <a:r>
              <a:rPr lang="ja-JP" altLang="en-US" sz="200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000" smtClean="0">
                <a:solidFill>
                  <a:srgbClr val="CC0000"/>
                </a:solidFill>
                <a:ea typeface="ＭＳ Ｐゴシック" pitchFamily="34" charset="-128"/>
              </a:rPr>
              <a:t>tier-1</a:t>
            </a:r>
            <a:r>
              <a:rPr lang="ja-JP" altLang="en-US" sz="200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z="2000" smtClean="0">
                <a:solidFill>
                  <a:srgbClr val="CC0000"/>
                </a:solidFill>
                <a:ea typeface="ＭＳ Ｐゴシック" pitchFamily="34" charset="-128"/>
              </a:rPr>
              <a:t> commercial ISPs</a:t>
            </a:r>
            <a:r>
              <a:rPr lang="en-US" altLang="ja-JP" sz="20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ja-JP" sz="2000" smtClean="0">
                <a:ea typeface="ＭＳ Ｐゴシック" pitchFamily="34" charset="-128"/>
              </a:rPr>
              <a:t>(e.g., Level 3, Sprint, AT&amp;T, NTT), national &amp; international coverage</a:t>
            </a:r>
          </a:p>
          <a:p>
            <a:pPr lvl="1" eaLnBrk="1" hangingPunct="1"/>
            <a:r>
              <a:rPr lang="en-US" sz="2000" smtClean="0">
                <a:solidFill>
                  <a:srgbClr val="CC0000"/>
                </a:solidFill>
              </a:rPr>
              <a:t>content provider network </a:t>
            </a:r>
            <a:r>
              <a:rPr lang="en-US" sz="2000" smtClean="0"/>
              <a:t>(e.g, Google): private network that connects it data centers to Internet, often bypassing tier-1, regional ISPs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102404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4850C897-3104-4858-891B-5630E53C1BBD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102406" name="Group 67"/>
          <p:cNvGrpSpPr>
            <a:grpSpLocks/>
          </p:cNvGrpSpPr>
          <p:nvPr/>
        </p:nvGrpSpPr>
        <p:grpSpPr bwMode="auto">
          <a:xfrm>
            <a:off x="1054100" y="1038225"/>
            <a:ext cx="7658100" cy="3984625"/>
            <a:chOff x="1066800" y="1371600"/>
            <a:chExt cx="7194549" cy="3984625"/>
          </a:xfrm>
        </p:grpSpPr>
        <p:sp>
          <p:nvSpPr>
            <p:cNvPr id="102407" name="Oval 76"/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08" name="Oval 76"/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09" name="Oval 76"/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0" name="Oval 76"/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1" name="Oval 76"/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2" name="Oval 76"/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3" name="Oval 76"/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4" name="Oval 76"/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5" name="Oval 33"/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102416" name="Oval 33"/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33157" y="2819400"/>
              <a:ext cx="609985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1284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102419" name="Oval 34"/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Tier 1 ISP</a:t>
              </a:r>
              <a:endParaRPr lang="en-US"/>
            </a:p>
          </p:txBody>
        </p:sp>
        <p:sp>
          <p:nvSpPr>
            <p:cNvPr id="102420" name="Oval 34"/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Tier 1 ISP</a:t>
              </a:r>
              <a:endParaRPr lang="en-US"/>
            </a:p>
          </p:txBody>
        </p:sp>
        <p:sp>
          <p:nvSpPr>
            <p:cNvPr id="102421" name="Oval 34"/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Google</a:t>
              </a:r>
              <a:endParaRPr lang="en-US"/>
            </a:p>
          </p:txBody>
        </p:sp>
        <p:cxnSp>
          <p:nvCxnSpPr>
            <p:cNvPr id="84" name="Straight Connector 83"/>
            <p:cNvCxnSpPr>
              <a:endCxn id="102408" idx="0"/>
            </p:cNvCxnSpPr>
            <p:nvPr/>
          </p:nvCxnSpPr>
          <p:spPr>
            <a:xfrm rot="5400000">
              <a:off x="427081" y="3398633"/>
              <a:ext cx="2362200" cy="28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02415" idx="4"/>
            </p:cNvCxnSpPr>
            <p:nvPr/>
          </p:nvCxnSpPr>
          <p:spPr>
            <a:xfrm rot="5400000">
              <a:off x="3070887" y="4425754"/>
              <a:ext cx="504825" cy="9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02415" idx="3"/>
            </p:cNvCxnSpPr>
            <p:nvPr/>
          </p:nvCxnSpPr>
          <p:spPr>
            <a:xfrm rot="5400000">
              <a:off x="2265003" y="4277579"/>
              <a:ext cx="620712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808066" y="3459105"/>
              <a:ext cx="2438400" cy="244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2"/>
            </p:cNvCxnSpPr>
            <p:nvPr/>
          </p:nvCxnSpPr>
          <p:spPr>
            <a:xfrm rot="5400000">
              <a:off x="1333803" y="3771707"/>
              <a:ext cx="1600200" cy="60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31579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3747986" y="42525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02416" idx="2"/>
              <a:endCxn id="102415" idx="6"/>
            </p:cNvCxnSpPr>
            <p:nvPr/>
          </p:nvCxnSpPr>
          <p:spPr>
            <a:xfrm rot="10800000">
              <a:off x="4301663" y="3824288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931639" y="4288692"/>
              <a:ext cx="620713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5633414" y="4425226"/>
              <a:ext cx="544513" cy="7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2416" idx="5"/>
            </p:cNvCxnSpPr>
            <p:nvPr/>
          </p:nvCxnSpPr>
          <p:spPr>
            <a:xfrm rot="16200000" flipH="1">
              <a:off x="6276143" y="4218669"/>
              <a:ext cx="620712" cy="3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02421" idx="4"/>
            </p:cNvCxnSpPr>
            <p:nvPr/>
          </p:nvCxnSpPr>
          <p:spPr>
            <a:xfrm rot="16200000" flipH="1">
              <a:off x="5747409" y="3320741"/>
              <a:ext cx="2297113" cy="53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971328" y="1981200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181593" y="1981200"/>
              <a:ext cx="498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2133157" y="1371600"/>
              <a:ext cx="419085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H="1">
              <a:off x="6972290" y="2399831"/>
              <a:ext cx="533400" cy="30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9" idx="0"/>
            </p:cNvCxnSpPr>
            <p:nvPr/>
          </p:nvCxnSpPr>
          <p:spPr>
            <a:xfrm rot="16200000" flipH="1">
              <a:off x="2095457" y="2475961"/>
              <a:ext cx="457200" cy="229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2628635" y="3238707"/>
              <a:ext cx="457200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743142" y="2209800"/>
              <a:ext cx="2972375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662218" y="24237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3314806" y="2856893"/>
              <a:ext cx="1143000" cy="153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5256" y="3276738"/>
              <a:ext cx="304800" cy="15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4039175" y="3124200"/>
              <a:ext cx="762109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2419" idx="5"/>
            </p:cNvCxnSpPr>
            <p:nvPr/>
          </p:nvCxnSpPr>
          <p:spPr>
            <a:xfrm rot="16200000" flipH="1">
              <a:off x="3070757" y="1938325"/>
              <a:ext cx="1470025" cy="214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9" idx="2"/>
            </p:cNvCxnSpPr>
            <p:nvPr/>
          </p:nvCxnSpPr>
          <p:spPr>
            <a:xfrm rot="16200000" flipH="1">
              <a:off x="7004680" y="3891964"/>
              <a:ext cx="1458913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052348" y="3472202"/>
              <a:ext cx="1535113" cy="1143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1"/>
            </p:cNvCxnSpPr>
            <p:nvPr/>
          </p:nvCxnSpPr>
          <p:spPr>
            <a:xfrm rot="10800000" flipV="1">
              <a:off x="6095826" y="3048000"/>
              <a:ext cx="1219971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80" idx="3"/>
            </p:cNvCxnSpPr>
            <p:nvPr/>
          </p:nvCxnSpPr>
          <p:spPr>
            <a:xfrm rot="10800000" flipV="1">
              <a:off x="5409778" y="2362200"/>
              <a:ext cx="780007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53332" y="2217738"/>
              <a:ext cx="2286327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04450" name="Picture 12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914400"/>
            <a:ext cx="5027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" y="1452563"/>
            <a:ext cx="83851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363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Tier-1 ISP: e.g., Sprint</a:t>
            </a:r>
          </a:p>
        </p:txBody>
      </p:sp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371600" y="1662113"/>
            <a:ext cx="3179763" cy="3081337"/>
            <a:chOff x="864" y="1047"/>
            <a:chExt cx="2003" cy="1941"/>
          </a:xfrm>
        </p:grpSpPr>
        <p:sp>
          <p:nvSpPr>
            <p:cNvPr id="104455" name="Rectangle 202"/>
            <p:cNvSpPr>
              <a:spLocks noChangeArrowheads="1"/>
            </p:cNvSpPr>
            <p:nvPr/>
          </p:nvSpPr>
          <p:spPr bwMode="auto">
            <a:xfrm>
              <a:off x="1307" y="1103"/>
              <a:ext cx="1560" cy="18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04456" name="Line 205"/>
            <p:cNvSpPr>
              <a:spLocks noChangeShapeType="1"/>
            </p:cNvSpPr>
            <p:nvPr/>
          </p:nvSpPr>
          <p:spPr bwMode="auto">
            <a:xfrm flipH="1">
              <a:off x="1408" y="1945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Line 206"/>
            <p:cNvSpPr>
              <a:spLocks noChangeShapeType="1"/>
            </p:cNvSpPr>
            <p:nvPr/>
          </p:nvSpPr>
          <p:spPr bwMode="auto">
            <a:xfrm flipH="1">
              <a:off x="1408" y="2028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Text Box 207"/>
            <p:cNvSpPr txBox="1">
              <a:spLocks noChangeArrowheads="1"/>
            </p:cNvSpPr>
            <p:nvPr/>
          </p:nvSpPr>
          <p:spPr bwMode="auto">
            <a:xfrm flipH="1">
              <a:off x="1336" y="1789"/>
              <a:ext cx="22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104459" name="Group 208"/>
            <p:cNvGrpSpPr>
              <a:grpSpLocks/>
            </p:cNvGrpSpPr>
            <p:nvPr/>
          </p:nvGrpSpPr>
          <p:grpSpPr bwMode="auto">
            <a:xfrm flipH="1">
              <a:off x="1617" y="2063"/>
              <a:ext cx="775" cy="284"/>
              <a:chOff x="2927" y="2500"/>
              <a:chExt cx="949" cy="332"/>
            </a:xfrm>
          </p:grpSpPr>
          <p:sp>
            <p:nvSpPr>
              <p:cNvPr id="104531" name="Line 209"/>
              <p:cNvSpPr>
                <a:spLocks noChangeShapeType="1"/>
              </p:cNvSpPr>
              <p:nvPr/>
            </p:nvSpPr>
            <p:spPr bwMode="auto">
              <a:xfrm flipH="1">
                <a:off x="2927" y="2515"/>
                <a:ext cx="236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2" name="Line 210"/>
              <p:cNvSpPr>
                <a:spLocks noChangeShapeType="1"/>
              </p:cNvSpPr>
              <p:nvPr/>
            </p:nvSpPr>
            <p:spPr bwMode="auto">
              <a:xfrm>
                <a:off x="3209" y="2500"/>
                <a:ext cx="201" cy="3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3" name="Line 211"/>
              <p:cNvSpPr>
                <a:spLocks noChangeShapeType="1"/>
              </p:cNvSpPr>
              <p:nvPr/>
            </p:nvSpPr>
            <p:spPr bwMode="auto">
              <a:xfrm>
                <a:off x="3315" y="2500"/>
                <a:ext cx="561" cy="3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60" name="Line 212"/>
            <p:cNvSpPr>
              <a:spLocks noChangeShapeType="1"/>
            </p:cNvSpPr>
            <p:nvPr/>
          </p:nvSpPr>
          <p:spPr bwMode="auto">
            <a:xfrm flipH="1" flipV="1">
              <a:off x="1819" y="1533"/>
              <a:ext cx="0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Line 213"/>
            <p:cNvSpPr>
              <a:spLocks noChangeShapeType="1"/>
            </p:cNvSpPr>
            <p:nvPr/>
          </p:nvSpPr>
          <p:spPr bwMode="auto">
            <a:xfrm flipH="1">
              <a:off x="1587" y="2081"/>
              <a:ext cx="193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Line 214"/>
            <p:cNvSpPr>
              <a:spLocks noChangeShapeType="1"/>
            </p:cNvSpPr>
            <p:nvPr/>
          </p:nvSpPr>
          <p:spPr bwMode="auto">
            <a:xfrm>
              <a:off x="1818" y="2068"/>
              <a:ext cx="164" cy="2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Line 215"/>
            <p:cNvSpPr>
              <a:spLocks noChangeShapeType="1"/>
            </p:cNvSpPr>
            <p:nvPr/>
          </p:nvSpPr>
          <p:spPr bwMode="auto">
            <a:xfrm>
              <a:off x="1904" y="2068"/>
              <a:ext cx="459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Text Box 272"/>
            <p:cNvSpPr txBox="1">
              <a:spLocks noChangeArrowheads="1"/>
            </p:cNvSpPr>
            <p:nvPr/>
          </p:nvSpPr>
          <p:spPr bwMode="auto">
            <a:xfrm>
              <a:off x="1583" y="2691"/>
              <a:ext cx="11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to/from customers</a:t>
              </a:r>
            </a:p>
          </p:txBody>
        </p:sp>
        <p:sp>
          <p:nvSpPr>
            <p:cNvPr id="104465" name="Text Box 273"/>
            <p:cNvSpPr txBox="1">
              <a:spLocks noChangeArrowheads="1"/>
            </p:cNvSpPr>
            <p:nvPr/>
          </p:nvSpPr>
          <p:spPr bwMode="auto">
            <a:xfrm>
              <a:off x="2262" y="1699"/>
              <a:ext cx="54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peering</a:t>
              </a:r>
            </a:p>
          </p:txBody>
        </p:sp>
        <p:sp>
          <p:nvSpPr>
            <p:cNvPr id="104466" name="Text Box 274"/>
            <p:cNvSpPr txBox="1">
              <a:spLocks noChangeArrowheads="1"/>
            </p:cNvSpPr>
            <p:nvPr/>
          </p:nvSpPr>
          <p:spPr bwMode="auto">
            <a:xfrm>
              <a:off x="1636" y="1367"/>
              <a:ext cx="11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 to/from backbone</a:t>
              </a:r>
            </a:p>
          </p:txBody>
        </p:sp>
        <p:sp>
          <p:nvSpPr>
            <p:cNvPr id="104467" name="Rectangle 275"/>
            <p:cNvSpPr>
              <a:spLocks noChangeArrowheads="1"/>
            </p:cNvSpPr>
            <p:nvPr/>
          </p:nvSpPr>
          <p:spPr bwMode="auto">
            <a:xfrm>
              <a:off x="1355" y="1139"/>
              <a:ext cx="1447" cy="177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04468" name="Line 290"/>
            <p:cNvSpPr>
              <a:spLocks noChangeShapeType="1"/>
            </p:cNvSpPr>
            <p:nvPr/>
          </p:nvSpPr>
          <p:spPr bwMode="auto">
            <a:xfrm flipH="1" flipV="1">
              <a:off x="2226" y="1559"/>
              <a:ext cx="0" cy="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Line 292"/>
            <p:cNvSpPr>
              <a:spLocks noChangeShapeType="1"/>
            </p:cNvSpPr>
            <p:nvPr/>
          </p:nvSpPr>
          <p:spPr bwMode="auto">
            <a:xfrm>
              <a:off x="2360" y="1948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Line 293"/>
            <p:cNvSpPr>
              <a:spLocks noChangeShapeType="1"/>
            </p:cNvSpPr>
            <p:nvPr/>
          </p:nvSpPr>
          <p:spPr bwMode="auto">
            <a:xfrm>
              <a:off x="2360" y="2030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Text Box 294"/>
            <p:cNvSpPr txBox="1">
              <a:spLocks noChangeArrowheads="1"/>
            </p:cNvSpPr>
            <p:nvPr/>
          </p:nvSpPr>
          <p:spPr bwMode="auto">
            <a:xfrm>
              <a:off x="2410" y="1790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104472" name="Group 296"/>
            <p:cNvGrpSpPr>
              <a:grpSpLocks/>
            </p:cNvGrpSpPr>
            <p:nvPr/>
          </p:nvGrpSpPr>
          <p:grpSpPr bwMode="auto">
            <a:xfrm>
              <a:off x="2376" y="2519"/>
              <a:ext cx="83" cy="167"/>
              <a:chOff x="4467" y="2745"/>
              <a:chExt cx="96" cy="345"/>
            </a:xfrm>
          </p:grpSpPr>
          <p:sp>
            <p:nvSpPr>
              <p:cNvPr id="104529" name="Line 29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0" name="Line 29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3" name="Text Box 299"/>
            <p:cNvSpPr txBox="1">
              <a:spLocks noChangeArrowheads="1"/>
            </p:cNvSpPr>
            <p:nvPr/>
          </p:nvSpPr>
          <p:spPr bwMode="auto">
            <a:xfrm rot="16200000" flipH="1">
              <a:off x="2242" y="2497"/>
              <a:ext cx="23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104474" name="Group 301"/>
            <p:cNvGrpSpPr>
              <a:grpSpLocks/>
            </p:cNvGrpSpPr>
            <p:nvPr/>
          </p:nvGrpSpPr>
          <p:grpSpPr bwMode="auto">
            <a:xfrm>
              <a:off x="1977" y="2528"/>
              <a:ext cx="84" cy="167"/>
              <a:chOff x="4467" y="2745"/>
              <a:chExt cx="96" cy="345"/>
            </a:xfrm>
          </p:grpSpPr>
          <p:sp>
            <p:nvSpPr>
              <p:cNvPr id="104527" name="Line 302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8" name="Line 303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5" name="Text Box 304"/>
            <p:cNvSpPr txBox="1">
              <a:spLocks noChangeArrowheads="1"/>
            </p:cNvSpPr>
            <p:nvPr/>
          </p:nvSpPr>
          <p:spPr bwMode="auto">
            <a:xfrm rot="16200000" flipH="1">
              <a:off x="1837" y="2491"/>
              <a:ext cx="2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104476" name="Group 306"/>
            <p:cNvGrpSpPr>
              <a:grpSpLocks/>
            </p:cNvGrpSpPr>
            <p:nvPr/>
          </p:nvGrpSpPr>
          <p:grpSpPr bwMode="auto">
            <a:xfrm>
              <a:off x="1545" y="2526"/>
              <a:ext cx="92" cy="167"/>
              <a:chOff x="4467" y="2745"/>
              <a:chExt cx="96" cy="345"/>
            </a:xfrm>
          </p:grpSpPr>
          <p:sp>
            <p:nvSpPr>
              <p:cNvPr id="104525" name="Line 30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6" name="Line 30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7" name="Text Box 309"/>
            <p:cNvSpPr txBox="1">
              <a:spLocks noChangeArrowheads="1"/>
            </p:cNvSpPr>
            <p:nvPr/>
          </p:nvSpPr>
          <p:spPr bwMode="auto">
            <a:xfrm rot="16200000" flipH="1">
              <a:off x="1407" y="2492"/>
              <a:ext cx="2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sp>
          <p:nvSpPr>
            <p:cNvPr id="104478" name="Text Box 310"/>
            <p:cNvSpPr txBox="1">
              <a:spLocks noChangeArrowheads="1"/>
            </p:cNvSpPr>
            <p:nvPr/>
          </p:nvSpPr>
          <p:spPr bwMode="auto">
            <a:xfrm>
              <a:off x="1415" y="1047"/>
              <a:ext cx="128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FF0000"/>
                  </a:solidFill>
                </a:rPr>
                <a:t>POP: point-of-presence</a:t>
              </a:r>
            </a:p>
          </p:txBody>
        </p:sp>
        <p:grpSp>
          <p:nvGrpSpPr>
            <p:cNvPr id="104479" name="Group 131"/>
            <p:cNvGrpSpPr>
              <a:grpSpLocks/>
            </p:cNvGrpSpPr>
            <p:nvPr/>
          </p:nvGrpSpPr>
          <p:grpSpPr bwMode="auto">
            <a:xfrm>
              <a:off x="1575" y="1880"/>
              <a:ext cx="415" cy="197"/>
              <a:chOff x="2356" y="1300"/>
              <a:chExt cx="555" cy="194"/>
            </a:xfrm>
          </p:grpSpPr>
          <p:sp>
            <p:nvSpPr>
              <p:cNvPr id="1045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520" name="Group 13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23" name="Freeform 13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24" name="Freeform 13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21" name="Line 13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2" name="Line 13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0" name="Group 140"/>
            <p:cNvGrpSpPr>
              <a:grpSpLocks/>
            </p:cNvGrpSpPr>
            <p:nvPr/>
          </p:nvGrpSpPr>
          <p:grpSpPr bwMode="auto">
            <a:xfrm>
              <a:off x="2038" y="1886"/>
              <a:ext cx="413" cy="199"/>
              <a:chOff x="2356" y="1300"/>
              <a:chExt cx="555" cy="194"/>
            </a:xfrm>
          </p:grpSpPr>
          <p:sp>
            <p:nvSpPr>
              <p:cNvPr id="1045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512" name="Group 14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15" name="Freeform 1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16" name="Freeform 1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13" name="Line 14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4" name="Line 14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1" name="Group 149"/>
            <p:cNvGrpSpPr>
              <a:grpSpLocks/>
            </p:cNvGrpSpPr>
            <p:nvPr/>
          </p:nvGrpSpPr>
          <p:grpSpPr bwMode="auto">
            <a:xfrm>
              <a:off x="1425" y="2322"/>
              <a:ext cx="343" cy="204"/>
              <a:chOff x="2356" y="1300"/>
              <a:chExt cx="555" cy="194"/>
            </a:xfrm>
          </p:grpSpPr>
          <p:sp>
            <p:nvSpPr>
              <p:cNvPr id="1045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504" name="Group 15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07" name="Freeform 1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8" name="Freeform 1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05" name="Line 156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6" name="Line 157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2" name="Group 167"/>
            <p:cNvGrpSpPr>
              <a:grpSpLocks/>
            </p:cNvGrpSpPr>
            <p:nvPr/>
          </p:nvGrpSpPr>
          <p:grpSpPr bwMode="auto">
            <a:xfrm>
              <a:off x="2242" y="2332"/>
              <a:ext cx="343" cy="204"/>
              <a:chOff x="2356" y="1300"/>
              <a:chExt cx="555" cy="194"/>
            </a:xfrm>
          </p:grpSpPr>
          <p:sp>
            <p:nvSpPr>
              <p:cNvPr id="10449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49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49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496" name="Group 171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499" name="Freeform 1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0" name="Freeform 1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497" name="Line 174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8" name="Line 175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3" name="Group 176"/>
            <p:cNvGrpSpPr>
              <a:grpSpLocks/>
            </p:cNvGrpSpPr>
            <p:nvPr/>
          </p:nvGrpSpPr>
          <p:grpSpPr bwMode="auto">
            <a:xfrm>
              <a:off x="1847" y="2327"/>
              <a:ext cx="343" cy="204"/>
              <a:chOff x="2356" y="1300"/>
              <a:chExt cx="555" cy="194"/>
            </a:xfrm>
          </p:grpSpPr>
          <p:sp>
            <p:nvSpPr>
              <p:cNvPr id="1044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4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4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488" name="Group 180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491" name="Freeform 18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2" name="Freeform 18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489" name="Line 183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0" name="Line 184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84" name="Freeform 186"/>
            <p:cNvSpPr>
              <a:spLocks/>
            </p:cNvSpPr>
            <p:nvPr/>
          </p:nvSpPr>
          <p:spPr bwMode="auto">
            <a:xfrm>
              <a:off x="864" y="1087"/>
              <a:ext cx="475" cy="1879"/>
            </a:xfrm>
            <a:custGeom>
              <a:avLst/>
              <a:gdLst>
                <a:gd name="T0" fmla="*/ 0 w 475"/>
                <a:gd name="T1" fmla="*/ 1224 h 1879"/>
                <a:gd name="T2" fmla="*/ 475 w 475"/>
                <a:gd name="T3" fmla="*/ 0 h 1879"/>
                <a:gd name="T4" fmla="*/ 468 w 475"/>
                <a:gd name="T5" fmla="*/ 1879 h 1879"/>
                <a:gd name="T6" fmla="*/ 0 w 475"/>
                <a:gd name="T7" fmla="*/ 1224 h 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5"/>
                <a:gd name="T13" fmla="*/ 0 h 1879"/>
                <a:gd name="T14" fmla="*/ 475 w 475"/>
                <a:gd name="T15" fmla="*/ 1879 h 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5" h="1879">
                  <a:moveTo>
                    <a:pt x="0" y="1224"/>
                  </a:moveTo>
                  <a:lnTo>
                    <a:pt x="475" y="0"/>
                  </a:lnTo>
                  <a:lnTo>
                    <a:pt x="468" y="1879"/>
                  </a:lnTo>
                  <a:lnTo>
                    <a:pt x="0" y="1224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19143B8-BBAE-4AEF-82A1-BE62E6D76D24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06498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1.1 what </a:t>
            </a:r>
            <a:r>
              <a:rPr lang="en-US" sz="2800" i="1" smtClean="0">
                <a:solidFill>
                  <a:srgbClr val="000099"/>
                </a:solidFill>
              </a:rPr>
              <a:t>is</a:t>
            </a:r>
            <a:r>
              <a:rPr lang="en-US" sz="2800" smtClean="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1.2</a:t>
            </a:r>
            <a:r>
              <a:rPr lang="en-US" sz="2800" smtClean="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1.3 </a:t>
            </a:r>
            <a:r>
              <a:rPr lang="en-US" sz="2800" smtClean="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CC0000"/>
                </a:solidFill>
              </a:rPr>
              <a:t>1.4 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1.5</a:t>
            </a:r>
            <a:r>
              <a:rPr lang="en-US" sz="2800" smtClean="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1.6</a:t>
            </a:r>
            <a:r>
              <a:rPr lang="en-US" sz="2800" smtClean="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1.7</a:t>
            </a:r>
            <a:r>
              <a:rPr lang="en-US" sz="2800" smtClean="0"/>
              <a:t> history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065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49ADCBA-CCF1-439D-9A50-2E9555D20274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08546" name="Picture 6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863600"/>
            <a:ext cx="68564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809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How do loss and delay occur?</a:t>
            </a:r>
            <a:endParaRPr lang="en-US" sz="4800" smtClean="0">
              <a:ea typeface="ＭＳ Ｐゴシック" pitchFamily="34" charset="-128"/>
            </a:endParaRP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438" y="1371600"/>
            <a:ext cx="8564562" cy="2114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packets </a:t>
            </a:r>
            <a:r>
              <a:rPr lang="en-US" i="1" smtClean="0">
                <a:ea typeface="ＭＳ Ｐゴシック" pitchFamily="34" charset="-128"/>
              </a:rPr>
              <a:t>queue</a:t>
            </a:r>
            <a:r>
              <a:rPr lang="en-US" smtClean="0">
                <a:ea typeface="ＭＳ Ｐゴシック" pitchFamily="34" charset="-128"/>
              </a:rPr>
              <a:t> in router buffers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packet arrival rate to link (temporarily) exceeds output link capacity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packets queue, wait for turn</a:t>
            </a:r>
          </a:p>
        </p:txBody>
      </p:sp>
      <p:sp>
        <p:nvSpPr>
          <p:cNvPr id="108549" name="Oval 6"/>
          <p:cNvSpPr>
            <a:spLocks noChangeArrowheads="1"/>
          </p:cNvSpPr>
          <p:nvPr/>
        </p:nvSpPr>
        <p:spPr bwMode="auto">
          <a:xfrm>
            <a:off x="2339975" y="4614863"/>
            <a:ext cx="1198563" cy="369887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0" name="Rectangle 7"/>
          <p:cNvSpPr>
            <a:spLocks noChangeArrowheads="1"/>
          </p:cNvSpPr>
          <p:nvPr/>
        </p:nvSpPr>
        <p:spPr bwMode="auto">
          <a:xfrm>
            <a:off x="2339975" y="4546600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1" name="Oval 8"/>
          <p:cNvSpPr>
            <a:spLocks noChangeArrowheads="1"/>
          </p:cNvSpPr>
          <p:nvPr/>
        </p:nvSpPr>
        <p:spPr bwMode="auto">
          <a:xfrm>
            <a:off x="2349500" y="4318000"/>
            <a:ext cx="1198563" cy="430213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8552" name="Group 9"/>
          <p:cNvGrpSpPr>
            <a:grpSpLocks/>
          </p:cNvGrpSpPr>
          <p:nvPr/>
        </p:nvGrpSpPr>
        <p:grpSpPr bwMode="auto">
          <a:xfrm>
            <a:off x="2695575" y="4348163"/>
            <a:ext cx="498475" cy="119062"/>
            <a:chOff x="2208" y="2184"/>
            <a:chExt cx="176" cy="69"/>
          </a:xfrm>
        </p:grpSpPr>
        <p:grpSp>
          <p:nvGrpSpPr>
            <p:cNvPr id="108599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8604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5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6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60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860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8553" name="Oval 18"/>
          <p:cNvSpPr>
            <a:spLocks noChangeArrowheads="1"/>
          </p:cNvSpPr>
          <p:nvPr/>
        </p:nvSpPr>
        <p:spPr bwMode="auto">
          <a:xfrm>
            <a:off x="5435600" y="4633913"/>
            <a:ext cx="1198563" cy="369887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4" name="Line 19"/>
          <p:cNvSpPr>
            <a:spLocks noChangeShapeType="1"/>
          </p:cNvSpPr>
          <p:nvPr/>
        </p:nvSpPr>
        <p:spPr bwMode="auto">
          <a:xfrm>
            <a:off x="5445125" y="461327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20"/>
          <p:cNvSpPr>
            <a:spLocks noChangeArrowheads="1"/>
          </p:cNvSpPr>
          <p:nvPr/>
        </p:nvSpPr>
        <p:spPr bwMode="auto">
          <a:xfrm>
            <a:off x="5445125" y="4575175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6" name="Oval 21"/>
          <p:cNvSpPr>
            <a:spLocks noChangeArrowheads="1"/>
          </p:cNvSpPr>
          <p:nvPr/>
        </p:nvSpPr>
        <p:spPr bwMode="auto">
          <a:xfrm>
            <a:off x="5454650" y="4346575"/>
            <a:ext cx="1198563" cy="430213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7" name="Line 24"/>
          <p:cNvSpPr>
            <a:spLocks noChangeShapeType="1"/>
          </p:cNvSpPr>
          <p:nvPr/>
        </p:nvSpPr>
        <p:spPr bwMode="auto">
          <a:xfrm>
            <a:off x="1609725" y="4252913"/>
            <a:ext cx="735013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Line 25"/>
          <p:cNvSpPr>
            <a:spLocks noChangeShapeType="1"/>
          </p:cNvSpPr>
          <p:nvPr/>
        </p:nvSpPr>
        <p:spPr bwMode="auto">
          <a:xfrm flipV="1">
            <a:off x="1812925" y="4786313"/>
            <a:ext cx="528638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Line 26"/>
          <p:cNvSpPr>
            <a:spLocks noChangeShapeType="1"/>
          </p:cNvSpPr>
          <p:nvPr/>
        </p:nvSpPr>
        <p:spPr bwMode="auto">
          <a:xfrm>
            <a:off x="3533775" y="4672013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Rectangle 40"/>
          <p:cNvSpPr>
            <a:spLocks noChangeArrowheads="1"/>
          </p:cNvSpPr>
          <p:nvPr/>
        </p:nvSpPr>
        <p:spPr bwMode="auto">
          <a:xfrm>
            <a:off x="3200400" y="454342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8561" name="Rectangle 41"/>
          <p:cNvSpPr>
            <a:spLocks noChangeArrowheads="1"/>
          </p:cNvSpPr>
          <p:nvPr/>
        </p:nvSpPr>
        <p:spPr bwMode="auto">
          <a:xfrm>
            <a:off x="3362325" y="454342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62" name="Rectangle 42"/>
          <p:cNvSpPr>
            <a:spLocks noChangeArrowheads="1"/>
          </p:cNvSpPr>
          <p:nvPr/>
        </p:nvSpPr>
        <p:spPr bwMode="auto">
          <a:xfrm>
            <a:off x="2341563" y="472281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63" name="Line 44"/>
          <p:cNvSpPr>
            <a:spLocks noChangeShapeType="1"/>
          </p:cNvSpPr>
          <p:nvPr/>
        </p:nvSpPr>
        <p:spPr bwMode="auto">
          <a:xfrm>
            <a:off x="2354263" y="4673600"/>
            <a:ext cx="2428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Line 45"/>
          <p:cNvSpPr>
            <a:spLocks noChangeShapeType="1"/>
          </p:cNvSpPr>
          <p:nvPr/>
        </p:nvSpPr>
        <p:spPr bwMode="auto">
          <a:xfrm flipV="1">
            <a:off x="2112963" y="5016500"/>
            <a:ext cx="117475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Text Box 47"/>
          <p:cNvSpPr txBox="1">
            <a:spLocks noChangeArrowheads="1"/>
          </p:cNvSpPr>
          <p:nvPr/>
        </p:nvSpPr>
        <p:spPr bwMode="auto">
          <a:xfrm>
            <a:off x="776288" y="38481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08566" name="Text Box 48"/>
          <p:cNvSpPr txBox="1">
            <a:spLocks noChangeArrowheads="1"/>
          </p:cNvSpPr>
          <p:nvPr/>
        </p:nvSpPr>
        <p:spPr bwMode="auto">
          <a:xfrm>
            <a:off x="1052513" y="48339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08567" name="Rectangle 63"/>
          <p:cNvSpPr>
            <a:spLocks noChangeArrowheads="1"/>
          </p:cNvSpPr>
          <p:nvPr/>
        </p:nvSpPr>
        <p:spPr bwMode="auto">
          <a:xfrm>
            <a:off x="3490913" y="448151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3621088" y="2982913"/>
            <a:ext cx="3979862" cy="1454150"/>
            <a:chOff x="2259" y="2090"/>
            <a:chExt cx="2507" cy="916"/>
          </a:xfrm>
        </p:grpSpPr>
        <p:sp>
          <p:nvSpPr>
            <p:cNvPr id="108597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packet being transmitted </a:t>
              </a:r>
              <a:r>
                <a:rPr 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108598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338513" y="4802188"/>
            <a:ext cx="3414712" cy="804862"/>
            <a:chOff x="2103" y="3214"/>
            <a:chExt cx="2151" cy="507"/>
          </a:xfrm>
        </p:grpSpPr>
        <p:sp>
          <p:nvSpPr>
            <p:cNvPr id="108595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</a:rPr>
                <a:t> </a:t>
              </a:r>
              <a:r>
                <a:rPr 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108596" name="Line 73"/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570" name="Group 74"/>
          <p:cNvGrpSpPr>
            <a:grpSpLocks/>
          </p:cNvGrpSpPr>
          <p:nvPr/>
        </p:nvGrpSpPr>
        <p:grpSpPr bwMode="auto">
          <a:xfrm>
            <a:off x="5781675" y="4405313"/>
            <a:ext cx="498475" cy="119062"/>
            <a:chOff x="2208" y="2184"/>
            <a:chExt cx="176" cy="69"/>
          </a:xfrm>
        </p:grpSpPr>
        <p:grpSp>
          <p:nvGrpSpPr>
            <p:cNvPr id="108587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8592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3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4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588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8589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0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1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8571" name="Rectangle 84"/>
          <p:cNvSpPr>
            <a:spLocks noChangeArrowheads="1"/>
          </p:cNvSpPr>
          <p:nvPr/>
        </p:nvSpPr>
        <p:spPr bwMode="auto">
          <a:xfrm>
            <a:off x="1719263" y="40798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72" name="Line 85"/>
          <p:cNvSpPr>
            <a:spLocks noChangeShapeType="1"/>
          </p:cNvSpPr>
          <p:nvPr/>
        </p:nvSpPr>
        <p:spPr bwMode="auto">
          <a:xfrm>
            <a:off x="1898650" y="4265613"/>
            <a:ext cx="212725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Rectangle 86"/>
          <p:cNvSpPr>
            <a:spLocks noChangeArrowheads="1"/>
          </p:cNvSpPr>
          <p:nvPr/>
        </p:nvSpPr>
        <p:spPr bwMode="auto">
          <a:xfrm>
            <a:off x="1968500" y="51593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74" name="Rectangle 88"/>
          <p:cNvSpPr>
            <a:spLocks noChangeArrowheads="1"/>
          </p:cNvSpPr>
          <p:nvPr/>
        </p:nvSpPr>
        <p:spPr bwMode="auto">
          <a:xfrm>
            <a:off x="3060700" y="4543425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8575" name="Rectangle 89"/>
          <p:cNvSpPr>
            <a:spLocks noChangeArrowheads="1"/>
          </p:cNvSpPr>
          <p:nvPr/>
        </p:nvSpPr>
        <p:spPr bwMode="auto">
          <a:xfrm>
            <a:off x="2921000" y="4543425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8576" name="Rectangle 90"/>
          <p:cNvSpPr>
            <a:spLocks noChangeArrowheads="1"/>
          </p:cNvSpPr>
          <p:nvPr/>
        </p:nvSpPr>
        <p:spPr bwMode="auto">
          <a:xfrm>
            <a:off x="2781300" y="4543425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517775" y="4764088"/>
            <a:ext cx="4248150" cy="1511300"/>
            <a:chOff x="1586" y="3190"/>
            <a:chExt cx="2676" cy="952"/>
          </a:xfrm>
        </p:grpSpPr>
        <p:sp>
          <p:nvSpPr>
            <p:cNvPr id="108585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6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free (available) buffers: arriving packets </a:t>
              </a:r>
            </a:p>
            <a:p>
              <a:r>
                <a:rPr lang="en-US" sz="1800">
                  <a:solidFill>
                    <a:srgbClr val="000000"/>
                  </a:solidFill>
                </a:rPr>
                <a:t>dropped (</a:t>
              </a:r>
              <a:r>
                <a:rPr lang="en-US" sz="1800">
                  <a:solidFill>
                    <a:srgbClr val="CC0000"/>
                  </a:solidFill>
                </a:rPr>
                <a:t>loss</a:t>
              </a:r>
              <a:r>
                <a:rPr lang="en-US" sz="1800">
                  <a:solidFill>
                    <a:srgbClr val="000000"/>
                  </a:solidFill>
                </a:rPr>
                <a:t>) if no free buffers</a:t>
              </a:r>
            </a:p>
          </p:txBody>
        </p:sp>
      </p:grpSp>
      <p:grpSp>
        <p:nvGrpSpPr>
          <p:cNvPr id="108578" name="Group 64"/>
          <p:cNvGrpSpPr>
            <a:grpSpLocks/>
          </p:cNvGrpSpPr>
          <p:nvPr/>
        </p:nvGrpSpPr>
        <p:grpSpPr bwMode="auto">
          <a:xfrm>
            <a:off x="898525" y="3873500"/>
            <a:ext cx="779463" cy="679450"/>
            <a:chOff x="-44" y="1473"/>
            <a:chExt cx="981" cy="1105"/>
          </a:xfrm>
        </p:grpSpPr>
        <p:pic>
          <p:nvPicPr>
            <p:cNvPr id="108583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84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8579" name="Group 67"/>
          <p:cNvGrpSpPr>
            <a:grpSpLocks/>
          </p:cNvGrpSpPr>
          <p:nvPr/>
        </p:nvGrpSpPr>
        <p:grpSpPr bwMode="auto">
          <a:xfrm>
            <a:off x="1131888" y="4870450"/>
            <a:ext cx="779462" cy="679450"/>
            <a:chOff x="-44" y="1473"/>
            <a:chExt cx="981" cy="1105"/>
          </a:xfrm>
        </p:grpSpPr>
        <p:pic>
          <p:nvPicPr>
            <p:cNvPr id="108581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82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8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1-</a:t>
            </a:r>
            <a:fld id="{EB6618F5-5F21-4E51-943A-36A1EFAFC247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10594" name="Picture 6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828675"/>
            <a:ext cx="68564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438" y="200025"/>
            <a:ext cx="7772400" cy="81121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Four sources of packet delay</a:t>
            </a:r>
            <a:endParaRPr lang="en-US" sz="4800" smtClean="0">
              <a:ea typeface="ＭＳ Ｐゴシック" pitchFamily="34" charset="-128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62013" y="4491038"/>
            <a:ext cx="3810000" cy="1636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d</a:t>
            </a:r>
            <a:r>
              <a:rPr lang="en-US" baseline="-25000" smtClean="0">
                <a:solidFill>
                  <a:srgbClr val="CC0000"/>
                </a:solidFill>
                <a:ea typeface="ＭＳ Ｐゴシック" pitchFamily="34" charset="-128"/>
              </a:rPr>
              <a:t>proc</a:t>
            </a: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: nodal processing</a:t>
            </a:r>
            <a:r>
              <a:rPr lang="en-US" smtClean="0">
                <a:ea typeface="ＭＳ Ｐゴシック" pitchFamily="34" charset="-128"/>
              </a:rPr>
              <a:t> 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 smtClean="0">
                <a:ea typeface="ＭＳ Ｐゴシック" pitchFamily="34" charset="-128"/>
              </a:rPr>
              <a:t>check bit errors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 smtClean="0">
                <a:ea typeface="ＭＳ Ｐゴシック" pitchFamily="34" charset="-128"/>
              </a:rPr>
              <a:t>determine output link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 smtClean="0">
                <a:ea typeface="ＭＳ Ｐゴシック" pitchFamily="34" charset="-128"/>
              </a:rPr>
              <a:t>typically &lt; msec</a:t>
            </a:r>
          </a:p>
        </p:txBody>
      </p:sp>
      <p:sp>
        <p:nvSpPr>
          <p:cNvPr id="110597" name="Oval 7"/>
          <p:cNvSpPr>
            <a:spLocks noChangeArrowheads="1"/>
          </p:cNvSpPr>
          <p:nvPr/>
        </p:nvSpPr>
        <p:spPr bwMode="auto">
          <a:xfrm>
            <a:off x="3351213" y="2219325"/>
            <a:ext cx="1198562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8" name="Rectangle 8"/>
          <p:cNvSpPr>
            <a:spLocks noChangeArrowheads="1"/>
          </p:cNvSpPr>
          <p:nvPr/>
        </p:nvSpPr>
        <p:spPr bwMode="auto">
          <a:xfrm>
            <a:off x="3351213" y="2151063"/>
            <a:ext cx="1198562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9" name="Oval 9"/>
          <p:cNvSpPr>
            <a:spLocks noChangeArrowheads="1"/>
          </p:cNvSpPr>
          <p:nvPr/>
        </p:nvSpPr>
        <p:spPr bwMode="auto">
          <a:xfrm>
            <a:off x="3360738" y="1922463"/>
            <a:ext cx="1198562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0600" name="Group 10"/>
          <p:cNvGrpSpPr>
            <a:grpSpLocks/>
          </p:cNvGrpSpPr>
          <p:nvPr/>
        </p:nvGrpSpPr>
        <p:grpSpPr bwMode="auto">
          <a:xfrm>
            <a:off x="3706813" y="1952625"/>
            <a:ext cx="498475" cy="119063"/>
            <a:chOff x="2208" y="2184"/>
            <a:chExt cx="176" cy="69"/>
          </a:xfrm>
        </p:grpSpPr>
        <p:grpSp>
          <p:nvGrpSpPr>
            <p:cNvPr id="110644" name="Group 11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0649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50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51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645" name="Group 15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064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0601" name="Oval 19"/>
          <p:cNvSpPr>
            <a:spLocks noChangeArrowheads="1"/>
          </p:cNvSpPr>
          <p:nvPr/>
        </p:nvSpPr>
        <p:spPr bwMode="auto">
          <a:xfrm>
            <a:off x="6446838" y="2238375"/>
            <a:ext cx="1198562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2" name="Line 20"/>
          <p:cNvSpPr>
            <a:spLocks noChangeShapeType="1"/>
          </p:cNvSpPr>
          <p:nvPr/>
        </p:nvSpPr>
        <p:spPr bwMode="auto">
          <a:xfrm>
            <a:off x="6456363" y="22177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Rectangle 21"/>
          <p:cNvSpPr>
            <a:spLocks noChangeArrowheads="1"/>
          </p:cNvSpPr>
          <p:nvPr/>
        </p:nvSpPr>
        <p:spPr bwMode="auto">
          <a:xfrm>
            <a:off x="6456363" y="2179638"/>
            <a:ext cx="1198562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4" name="Oval 22"/>
          <p:cNvSpPr>
            <a:spLocks noChangeArrowheads="1"/>
          </p:cNvSpPr>
          <p:nvPr/>
        </p:nvSpPr>
        <p:spPr bwMode="auto">
          <a:xfrm>
            <a:off x="6465888" y="1951038"/>
            <a:ext cx="1198562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5" name="Line 24"/>
          <p:cNvSpPr>
            <a:spLocks noChangeShapeType="1"/>
          </p:cNvSpPr>
          <p:nvPr/>
        </p:nvSpPr>
        <p:spPr bwMode="auto">
          <a:xfrm>
            <a:off x="2620963" y="1857375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5"/>
          <p:cNvSpPr>
            <a:spLocks noChangeShapeType="1"/>
          </p:cNvSpPr>
          <p:nvPr/>
        </p:nvSpPr>
        <p:spPr bwMode="auto">
          <a:xfrm flipV="1">
            <a:off x="2925763" y="2397125"/>
            <a:ext cx="428625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6"/>
          <p:cNvSpPr>
            <a:spLocks noChangeShapeType="1"/>
          </p:cNvSpPr>
          <p:nvPr/>
        </p:nvSpPr>
        <p:spPr bwMode="auto">
          <a:xfrm>
            <a:off x="4545013" y="2276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Rectangle 29"/>
          <p:cNvSpPr>
            <a:spLocks noChangeArrowheads="1"/>
          </p:cNvSpPr>
          <p:nvPr/>
        </p:nvSpPr>
        <p:spPr bwMode="auto">
          <a:xfrm>
            <a:off x="5464175" y="20764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9" name="Rectangle 30"/>
          <p:cNvSpPr>
            <a:spLocks noChangeArrowheads="1"/>
          </p:cNvSpPr>
          <p:nvPr/>
        </p:nvSpPr>
        <p:spPr bwMode="auto">
          <a:xfrm>
            <a:off x="4211638" y="21478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10" name="Rectangle 31"/>
          <p:cNvSpPr>
            <a:spLocks noChangeArrowheads="1"/>
          </p:cNvSpPr>
          <p:nvPr/>
        </p:nvSpPr>
        <p:spPr bwMode="auto">
          <a:xfrm>
            <a:off x="4373563" y="21478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11" name="Rectangle 32"/>
          <p:cNvSpPr>
            <a:spLocks noChangeArrowheads="1"/>
          </p:cNvSpPr>
          <p:nvPr/>
        </p:nvSpPr>
        <p:spPr bwMode="auto">
          <a:xfrm>
            <a:off x="3159125" y="20478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12" name="Line 33"/>
          <p:cNvSpPr>
            <a:spLocks noChangeShapeType="1"/>
          </p:cNvSpPr>
          <p:nvPr/>
        </p:nvSpPr>
        <p:spPr bwMode="auto">
          <a:xfrm>
            <a:off x="3109913" y="1984375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Line 35"/>
          <p:cNvSpPr>
            <a:spLocks noChangeShapeType="1"/>
          </p:cNvSpPr>
          <p:nvPr/>
        </p:nvSpPr>
        <p:spPr bwMode="auto">
          <a:xfrm flipV="1">
            <a:off x="6235700" y="1876425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Text Box 36"/>
          <p:cNvSpPr txBox="1">
            <a:spLocks noChangeArrowheads="1"/>
          </p:cNvSpPr>
          <p:nvPr/>
        </p:nvSpPr>
        <p:spPr bwMode="auto">
          <a:xfrm>
            <a:off x="1743075" y="15414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10615" name="Text Box 37"/>
          <p:cNvSpPr txBox="1">
            <a:spLocks noChangeArrowheads="1"/>
          </p:cNvSpPr>
          <p:nvPr/>
        </p:nvSpPr>
        <p:spPr bwMode="auto">
          <a:xfrm>
            <a:off x="1919288" y="24939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10616" name="Rectangle 38"/>
          <p:cNvSpPr>
            <a:spLocks noChangeArrowheads="1"/>
          </p:cNvSpPr>
          <p:nvPr/>
        </p:nvSpPr>
        <p:spPr bwMode="auto">
          <a:xfrm>
            <a:off x="4502150" y="20859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17" name="Text Box 39"/>
          <p:cNvSpPr txBox="1">
            <a:spLocks noChangeArrowheads="1"/>
          </p:cNvSpPr>
          <p:nvPr/>
        </p:nvSpPr>
        <p:spPr bwMode="auto">
          <a:xfrm>
            <a:off x="4891088" y="16891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110618" name="Line 40"/>
          <p:cNvSpPr>
            <a:spLocks noChangeShapeType="1"/>
          </p:cNvSpPr>
          <p:nvPr/>
        </p:nvSpPr>
        <p:spPr bwMode="auto">
          <a:xfrm rot="10800000">
            <a:off x="4645025" y="18764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Text Box 41"/>
          <p:cNvSpPr txBox="1">
            <a:spLocks noChangeArrowheads="1"/>
          </p:cNvSpPr>
          <p:nvPr/>
        </p:nvSpPr>
        <p:spPr bwMode="auto">
          <a:xfrm>
            <a:off x="2987675" y="12493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110620" name="Line 42"/>
          <p:cNvSpPr>
            <a:spLocks noChangeShapeType="1"/>
          </p:cNvSpPr>
          <p:nvPr/>
        </p:nvSpPr>
        <p:spPr bwMode="auto">
          <a:xfrm rot="10800000" flipH="1" flipV="1">
            <a:off x="4038600" y="1517650"/>
            <a:ext cx="5286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Text Box 43"/>
          <p:cNvSpPr txBox="1">
            <a:spLocks noChangeArrowheads="1"/>
          </p:cNvSpPr>
          <p:nvPr/>
        </p:nvSpPr>
        <p:spPr bwMode="auto">
          <a:xfrm>
            <a:off x="3127375" y="2803525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CC0000"/>
                </a:solidFill>
              </a:rPr>
              <a:t>nodal</a:t>
            </a:r>
          </a:p>
          <a:p>
            <a:pPr algn="ctr"/>
            <a:r>
              <a:rPr 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110622" name="Line 44"/>
          <p:cNvSpPr>
            <a:spLocks noChangeShapeType="1"/>
          </p:cNvSpPr>
          <p:nvPr/>
        </p:nvSpPr>
        <p:spPr bwMode="auto">
          <a:xfrm rot="10800000">
            <a:off x="3378200" y="2847975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Line 45"/>
          <p:cNvSpPr>
            <a:spLocks noChangeShapeType="1"/>
          </p:cNvSpPr>
          <p:nvPr/>
        </p:nvSpPr>
        <p:spPr bwMode="auto">
          <a:xfrm rot="10800000" flipV="1">
            <a:off x="4187825" y="2609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Text Box 46"/>
          <p:cNvSpPr txBox="1">
            <a:spLocks noChangeArrowheads="1"/>
          </p:cNvSpPr>
          <p:nvPr/>
        </p:nvSpPr>
        <p:spPr bwMode="auto">
          <a:xfrm>
            <a:off x="4595813" y="30607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110625" name="Line 47"/>
          <p:cNvSpPr>
            <a:spLocks noChangeShapeType="1"/>
          </p:cNvSpPr>
          <p:nvPr/>
        </p:nvSpPr>
        <p:spPr bwMode="auto">
          <a:xfrm rot="10800000">
            <a:off x="4349750" y="2609850"/>
            <a:ext cx="595313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26" name="Group 48"/>
          <p:cNvGrpSpPr>
            <a:grpSpLocks/>
          </p:cNvGrpSpPr>
          <p:nvPr/>
        </p:nvGrpSpPr>
        <p:grpSpPr bwMode="auto">
          <a:xfrm>
            <a:off x="6792913" y="2009775"/>
            <a:ext cx="498475" cy="119063"/>
            <a:chOff x="2208" y="2184"/>
            <a:chExt cx="176" cy="69"/>
          </a:xfrm>
        </p:grpSpPr>
        <p:grpSp>
          <p:nvGrpSpPr>
            <p:cNvPr id="110636" name="Group 49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064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2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637" name="Group 53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0638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0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0627" name="Rectangle 58"/>
          <p:cNvSpPr>
            <a:spLocks noChangeArrowheads="1"/>
          </p:cNvSpPr>
          <p:nvPr/>
        </p:nvSpPr>
        <p:spPr bwMode="auto">
          <a:xfrm>
            <a:off x="4802188" y="4492625"/>
            <a:ext cx="38100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488" indent="-344488">
              <a:lnSpc>
                <a:spcPct val="85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d</a:t>
            </a:r>
            <a:r>
              <a:rPr lang="en-US" sz="2800" baseline="-25000">
                <a:solidFill>
                  <a:srgbClr val="CC0000"/>
                </a:solidFill>
                <a:latin typeface="Gill Sans MT" pitchFamily="34" charset="0"/>
              </a:rPr>
              <a:t>queue</a:t>
            </a:r>
            <a:r>
              <a:rPr lang="en-US" sz="2800">
                <a:solidFill>
                  <a:srgbClr val="CC0000"/>
                </a:solidFill>
                <a:latin typeface="Gill Sans MT" pitchFamily="34" charset="0"/>
              </a:rPr>
              <a:t>: queueing delay</a:t>
            </a:r>
          </a:p>
          <a:p>
            <a:pPr marL="344488" indent="-3444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time waiting at output link for transmission </a:t>
            </a:r>
          </a:p>
          <a:p>
            <a:pPr marL="344488" indent="-3444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depends on congestion level of router</a:t>
            </a:r>
          </a:p>
        </p:txBody>
      </p:sp>
      <p:sp>
        <p:nvSpPr>
          <p:cNvPr id="110628" name="Rectangle 3"/>
          <p:cNvSpPr>
            <a:spLocks noChangeArrowheads="1"/>
          </p:cNvSpPr>
          <p:nvPr/>
        </p:nvSpPr>
        <p:spPr bwMode="auto">
          <a:xfrm>
            <a:off x="2116138" y="3630613"/>
            <a:ext cx="494347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nodal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=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proc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+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queue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+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trans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+ 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prop</a:t>
            </a: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110629" name="Group 66"/>
          <p:cNvGrpSpPr>
            <a:grpSpLocks/>
          </p:cNvGrpSpPr>
          <p:nvPr/>
        </p:nvGrpSpPr>
        <p:grpSpPr bwMode="auto">
          <a:xfrm>
            <a:off x="1893888" y="1541463"/>
            <a:ext cx="779462" cy="679450"/>
            <a:chOff x="-44" y="1473"/>
            <a:chExt cx="981" cy="1105"/>
          </a:xfrm>
        </p:grpSpPr>
        <p:pic>
          <p:nvPicPr>
            <p:cNvPr id="110634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35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30" name="Group 69"/>
          <p:cNvGrpSpPr>
            <a:grpSpLocks/>
          </p:cNvGrpSpPr>
          <p:nvPr/>
        </p:nvGrpSpPr>
        <p:grpSpPr bwMode="auto">
          <a:xfrm>
            <a:off x="2168525" y="2524125"/>
            <a:ext cx="779463" cy="679450"/>
            <a:chOff x="-44" y="1473"/>
            <a:chExt cx="981" cy="1105"/>
          </a:xfrm>
        </p:grpSpPr>
        <p:pic>
          <p:nvPicPr>
            <p:cNvPr id="110632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33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06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1-</a:t>
            </a:r>
            <a:fld id="{6E183D92-DBBD-402F-A6E6-95DA9F698704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Introduction</a:t>
            </a:r>
          </a:p>
        </p:txBody>
      </p:sp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627063" y="4459288"/>
            <a:ext cx="38100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pitchFamily="34" charset="0"/>
              </a:rPr>
              <a:t>trans</a:t>
            </a:r>
            <a:r>
              <a:rPr lang="en-US">
                <a:solidFill>
                  <a:srgbClr val="CC0000"/>
                </a:solidFill>
                <a:latin typeface="Gill Sans MT" pitchFamily="34" charset="0"/>
              </a:rPr>
              <a:t>: transmission delay: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L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: packet length (bits) 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R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: link </a:t>
            </a: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bandwidth (bps)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1">
                <a:solidFill>
                  <a:srgbClr val="CC0000"/>
                </a:solidFill>
                <a:latin typeface="Gill Sans MT" pitchFamily="34" charset="0"/>
              </a:rPr>
              <a:t>d</a:t>
            </a:r>
            <a:r>
              <a:rPr lang="en-US" sz="2000" i="1" baseline="-25000">
                <a:solidFill>
                  <a:srgbClr val="CC0000"/>
                </a:solidFill>
                <a:latin typeface="Gill Sans MT" pitchFamily="34" charset="0"/>
              </a:rPr>
              <a:t>trans</a:t>
            </a:r>
            <a:r>
              <a:rPr lang="en-US" sz="2000" i="1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= L/R</a:t>
            </a: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718050" y="4449763"/>
            <a:ext cx="41529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pitchFamily="34" charset="0"/>
              </a:rPr>
              <a:t>prop</a:t>
            </a:r>
            <a:r>
              <a:rPr lang="en-US">
                <a:solidFill>
                  <a:srgbClr val="CC0000"/>
                </a:solidFill>
                <a:latin typeface="Gill Sans MT" pitchFamily="34" charset="0"/>
              </a:rPr>
              <a:t>: propagation delay: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: length of physical link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s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: propagation speed in medium (~2x10</a:t>
            </a:r>
            <a:r>
              <a:rPr lang="en-US" sz="2000" baseline="30000">
                <a:solidFill>
                  <a:srgbClr val="000000"/>
                </a:solidFill>
                <a:latin typeface="Gill Sans MT" pitchFamily="34" charset="0"/>
              </a:rPr>
              <a:t>8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 m/sec)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i="1">
                <a:solidFill>
                  <a:srgbClr val="CC0000"/>
                </a:solidFill>
                <a:latin typeface="Gill Sans MT" pitchFamily="34" charset="0"/>
              </a:rPr>
              <a:t>d</a:t>
            </a:r>
            <a:r>
              <a:rPr lang="en-US" sz="2000" baseline="-25000">
                <a:solidFill>
                  <a:srgbClr val="CC0000"/>
                </a:solidFill>
                <a:latin typeface="Gill Sans MT" pitchFamily="34" charset="0"/>
              </a:rPr>
              <a:t>prop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 = </a:t>
            </a: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sz="2000">
                <a:solidFill>
                  <a:srgbClr val="000000"/>
                </a:solidFill>
                <a:latin typeface="Gill Sans MT" pitchFamily="34" charset="0"/>
              </a:rPr>
              <a:t>/</a:t>
            </a:r>
            <a:r>
              <a:rPr lang="en-US" sz="2000" i="1">
                <a:solidFill>
                  <a:srgbClr val="000000"/>
                </a:solidFill>
                <a:latin typeface="Gill Sans MT" pitchFamily="34" charset="0"/>
              </a:rPr>
              <a:t>s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2255838" y="5600700"/>
            <a:ext cx="2528887" cy="800100"/>
            <a:chOff x="1421" y="3528"/>
            <a:chExt cx="1593" cy="504"/>
          </a:xfrm>
        </p:grpSpPr>
        <p:sp>
          <p:nvSpPr>
            <p:cNvPr id="182333" name="AutoShape 61"/>
            <p:cNvSpPr>
              <a:spLocks noChangeArrowheads="1"/>
            </p:cNvSpPr>
            <p:nvPr/>
          </p:nvSpPr>
          <p:spPr bwMode="auto">
            <a:xfrm rot="381619">
              <a:off x="1421" y="3528"/>
              <a:ext cx="1593" cy="201"/>
            </a:xfrm>
            <a:prstGeom prst="leftRightArrow">
              <a:avLst>
                <a:gd name="adj1" fmla="val 35324"/>
                <a:gd name="adj2" fmla="val 94994"/>
              </a:avLst>
            </a:prstGeom>
            <a:gradFill rotWithShape="1">
              <a:gsLst>
                <a:gs pos="0">
                  <a:srgbClr val="CC0000"/>
                </a:gs>
                <a:gs pos="5000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703" name="Text Box 62"/>
            <p:cNvSpPr txBox="1">
              <a:spLocks noChangeArrowheads="1"/>
            </p:cNvSpPr>
            <p:nvPr/>
          </p:nvSpPr>
          <p:spPr bwMode="auto">
            <a:xfrm>
              <a:off x="1533" y="3590"/>
              <a:ext cx="132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i="1">
                  <a:solidFill>
                    <a:srgbClr val="CC0000"/>
                  </a:solidFill>
                </a:rPr>
                <a:t>d</a:t>
              </a:r>
              <a:r>
                <a:rPr lang="en-US" sz="2000" baseline="-25000">
                  <a:solidFill>
                    <a:srgbClr val="CC0000"/>
                  </a:solidFill>
                </a:rPr>
                <a:t>trans </a:t>
              </a:r>
              <a:r>
                <a:rPr lang="en-US" sz="2000">
                  <a:solidFill>
                    <a:srgbClr val="CC0000"/>
                  </a:solidFill>
                </a:rPr>
                <a:t>and </a:t>
              </a:r>
              <a:r>
                <a:rPr lang="en-US" sz="2000" i="1">
                  <a:solidFill>
                    <a:srgbClr val="CC0000"/>
                  </a:solidFill>
                </a:rPr>
                <a:t>d</a:t>
              </a:r>
              <a:r>
                <a:rPr lang="en-US" sz="2000" baseline="-25000">
                  <a:solidFill>
                    <a:srgbClr val="CC0000"/>
                  </a:solidFill>
                </a:rPr>
                <a:t>prop</a:t>
              </a:r>
            </a:p>
            <a:p>
              <a:pPr algn="ctr"/>
              <a:r>
                <a:rPr lang="en-US" sz="2000" i="1">
                  <a:solidFill>
                    <a:srgbClr val="CC0000"/>
                  </a:solidFill>
                </a:rPr>
                <a:t>very </a:t>
              </a:r>
              <a:r>
                <a:rPr lang="en-US" sz="2000">
                  <a:solidFill>
                    <a:srgbClr val="CC0000"/>
                  </a:solidFill>
                </a:rPr>
                <a:t>different</a:t>
              </a:r>
            </a:p>
          </p:txBody>
        </p:sp>
      </p:grpSp>
      <p:pic>
        <p:nvPicPr>
          <p:cNvPr id="112645" name="Picture 6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828675"/>
            <a:ext cx="68564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Rectangle 2"/>
          <p:cNvSpPr>
            <a:spLocks noChangeArrowheads="1"/>
          </p:cNvSpPr>
          <p:nvPr/>
        </p:nvSpPr>
        <p:spPr bwMode="auto">
          <a:xfrm>
            <a:off x="452438" y="200025"/>
            <a:ext cx="77724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Four sources of packet delay</a:t>
            </a:r>
            <a:endParaRPr lang="en-US" sz="48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3351213" y="2219325"/>
            <a:ext cx="1198562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3351213" y="2151063"/>
            <a:ext cx="1198562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3360738" y="1922463"/>
            <a:ext cx="1198562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2650" name="Group 10"/>
          <p:cNvGrpSpPr>
            <a:grpSpLocks/>
          </p:cNvGrpSpPr>
          <p:nvPr/>
        </p:nvGrpSpPr>
        <p:grpSpPr bwMode="auto">
          <a:xfrm>
            <a:off x="3706813" y="1952625"/>
            <a:ext cx="498475" cy="119063"/>
            <a:chOff x="2208" y="2184"/>
            <a:chExt cx="176" cy="69"/>
          </a:xfrm>
        </p:grpSpPr>
        <p:grpSp>
          <p:nvGrpSpPr>
            <p:cNvPr id="112694" name="Group 11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2699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0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1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695" name="Group 15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269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651" name="Oval 19"/>
          <p:cNvSpPr>
            <a:spLocks noChangeArrowheads="1"/>
          </p:cNvSpPr>
          <p:nvPr/>
        </p:nvSpPr>
        <p:spPr bwMode="auto">
          <a:xfrm>
            <a:off x="6446838" y="2238375"/>
            <a:ext cx="1198562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2" name="Line 20"/>
          <p:cNvSpPr>
            <a:spLocks noChangeShapeType="1"/>
          </p:cNvSpPr>
          <p:nvPr/>
        </p:nvSpPr>
        <p:spPr bwMode="auto">
          <a:xfrm>
            <a:off x="6456363" y="22177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Rectangle 21"/>
          <p:cNvSpPr>
            <a:spLocks noChangeArrowheads="1"/>
          </p:cNvSpPr>
          <p:nvPr/>
        </p:nvSpPr>
        <p:spPr bwMode="auto">
          <a:xfrm>
            <a:off x="6456363" y="2179638"/>
            <a:ext cx="1198562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4" name="Oval 22"/>
          <p:cNvSpPr>
            <a:spLocks noChangeArrowheads="1"/>
          </p:cNvSpPr>
          <p:nvPr/>
        </p:nvSpPr>
        <p:spPr bwMode="auto">
          <a:xfrm>
            <a:off x="6465888" y="1951038"/>
            <a:ext cx="1198562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5" name="Line 26"/>
          <p:cNvSpPr>
            <a:spLocks noChangeShapeType="1"/>
          </p:cNvSpPr>
          <p:nvPr/>
        </p:nvSpPr>
        <p:spPr bwMode="auto">
          <a:xfrm>
            <a:off x="4545013" y="2276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6" name="Rectangle 29"/>
          <p:cNvSpPr>
            <a:spLocks noChangeArrowheads="1"/>
          </p:cNvSpPr>
          <p:nvPr/>
        </p:nvSpPr>
        <p:spPr bwMode="auto">
          <a:xfrm>
            <a:off x="5464175" y="20764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7" name="Rectangle 30"/>
          <p:cNvSpPr>
            <a:spLocks noChangeArrowheads="1"/>
          </p:cNvSpPr>
          <p:nvPr/>
        </p:nvSpPr>
        <p:spPr bwMode="auto">
          <a:xfrm>
            <a:off x="4211638" y="21478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8" name="Rectangle 31"/>
          <p:cNvSpPr>
            <a:spLocks noChangeArrowheads="1"/>
          </p:cNvSpPr>
          <p:nvPr/>
        </p:nvSpPr>
        <p:spPr bwMode="auto">
          <a:xfrm>
            <a:off x="4373563" y="21478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59" name="Line 35"/>
          <p:cNvSpPr>
            <a:spLocks noChangeShapeType="1"/>
          </p:cNvSpPr>
          <p:nvPr/>
        </p:nvSpPr>
        <p:spPr bwMode="auto">
          <a:xfrm flipV="1">
            <a:off x="6235700" y="1876425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0" name="Rectangle 38"/>
          <p:cNvSpPr>
            <a:spLocks noChangeArrowheads="1"/>
          </p:cNvSpPr>
          <p:nvPr/>
        </p:nvSpPr>
        <p:spPr bwMode="auto">
          <a:xfrm>
            <a:off x="4502150" y="20859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1" name="Text Box 39"/>
          <p:cNvSpPr txBox="1">
            <a:spLocks noChangeArrowheads="1"/>
          </p:cNvSpPr>
          <p:nvPr/>
        </p:nvSpPr>
        <p:spPr bwMode="auto">
          <a:xfrm>
            <a:off x="4891088" y="16891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112662" name="Line 40"/>
          <p:cNvSpPr>
            <a:spLocks noChangeShapeType="1"/>
          </p:cNvSpPr>
          <p:nvPr/>
        </p:nvSpPr>
        <p:spPr bwMode="auto">
          <a:xfrm rot="10800000">
            <a:off x="4645025" y="18764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3" name="Text Box 43"/>
          <p:cNvSpPr txBox="1">
            <a:spLocks noChangeArrowheads="1"/>
          </p:cNvSpPr>
          <p:nvPr/>
        </p:nvSpPr>
        <p:spPr bwMode="auto">
          <a:xfrm>
            <a:off x="3127375" y="2803525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CC0000"/>
                </a:solidFill>
              </a:rPr>
              <a:t>nodal</a:t>
            </a:r>
          </a:p>
          <a:p>
            <a:pPr algn="ctr"/>
            <a:r>
              <a:rPr 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112664" name="Line 44"/>
          <p:cNvSpPr>
            <a:spLocks noChangeShapeType="1"/>
          </p:cNvSpPr>
          <p:nvPr/>
        </p:nvSpPr>
        <p:spPr bwMode="auto">
          <a:xfrm rot="10800000">
            <a:off x="3378200" y="2847975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5" name="Line 45"/>
          <p:cNvSpPr>
            <a:spLocks noChangeShapeType="1"/>
          </p:cNvSpPr>
          <p:nvPr/>
        </p:nvSpPr>
        <p:spPr bwMode="auto">
          <a:xfrm rot="10800000" flipV="1">
            <a:off x="4187825" y="2609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6" name="Text Box 46"/>
          <p:cNvSpPr txBox="1">
            <a:spLocks noChangeArrowheads="1"/>
          </p:cNvSpPr>
          <p:nvPr/>
        </p:nvSpPr>
        <p:spPr bwMode="auto">
          <a:xfrm>
            <a:off x="4595813" y="30607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112667" name="Line 47"/>
          <p:cNvSpPr>
            <a:spLocks noChangeShapeType="1"/>
          </p:cNvSpPr>
          <p:nvPr/>
        </p:nvSpPr>
        <p:spPr bwMode="auto">
          <a:xfrm rot="10800000">
            <a:off x="4349750" y="2609850"/>
            <a:ext cx="595313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68" name="Group 48"/>
          <p:cNvGrpSpPr>
            <a:grpSpLocks/>
          </p:cNvGrpSpPr>
          <p:nvPr/>
        </p:nvGrpSpPr>
        <p:grpSpPr bwMode="auto">
          <a:xfrm>
            <a:off x="6792913" y="2009775"/>
            <a:ext cx="498475" cy="119063"/>
            <a:chOff x="2208" y="2184"/>
            <a:chExt cx="176" cy="69"/>
          </a:xfrm>
        </p:grpSpPr>
        <p:grpSp>
          <p:nvGrpSpPr>
            <p:cNvPr id="112686" name="Group 49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269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2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687" name="Group 53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2688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0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669" name="Rectangle 3"/>
          <p:cNvSpPr>
            <a:spLocks noChangeArrowheads="1"/>
          </p:cNvSpPr>
          <p:nvPr/>
        </p:nvSpPr>
        <p:spPr bwMode="auto">
          <a:xfrm>
            <a:off x="2116138" y="3630613"/>
            <a:ext cx="494347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nodal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=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proc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+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queue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+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trans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+  </a:t>
            </a:r>
            <a:r>
              <a:rPr lang="en-US" i="1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pitchFamily="34" charset="0"/>
              </a:rPr>
              <a:t>prop</a:t>
            </a: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26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1-</a:t>
            </a:r>
            <a:fld id="{CA357CCC-CE0D-4691-99A2-ACF8E8A5E27F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71" name="Line 24"/>
          <p:cNvSpPr>
            <a:spLocks noChangeShapeType="1"/>
          </p:cNvSpPr>
          <p:nvPr/>
        </p:nvSpPr>
        <p:spPr bwMode="auto">
          <a:xfrm>
            <a:off x="2620963" y="1857375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Line 25"/>
          <p:cNvSpPr>
            <a:spLocks noChangeShapeType="1"/>
          </p:cNvSpPr>
          <p:nvPr/>
        </p:nvSpPr>
        <p:spPr bwMode="auto">
          <a:xfrm flipV="1">
            <a:off x="2925763" y="2397125"/>
            <a:ext cx="428625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3" name="Rectangle 32"/>
          <p:cNvSpPr>
            <a:spLocks noChangeArrowheads="1"/>
          </p:cNvSpPr>
          <p:nvPr/>
        </p:nvSpPr>
        <p:spPr bwMode="auto">
          <a:xfrm>
            <a:off x="3159125" y="20478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74" name="Line 33"/>
          <p:cNvSpPr>
            <a:spLocks noChangeShapeType="1"/>
          </p:cNvSpPr>
          <p:nvPr/>
        </p:nvSpPr>
        <p:spPr bwMode="auto">
          <a:xfrm>
            <a:off x="3109913" y="1984375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5" name="Text Box 36"/>
          <p:cNvSpPr txBox="1">
            <a:spLocks noChangeArrowheads="1"/>
          </p:cNvSpPr>
          <p:nvPr/>
        </p:nvSpPr>
        <p:spPr bwMode="auto">
          <a:xfrm>
            <a:off x="1743075" y="15414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12676" name="Text Box 37"/>
          <p:cNvSpPr txBox="1">
            <a:spLocks noChangeArrowheads="1"/>
          </p:cNvSpPr>
          <p:nvPr/>
        </p:nvSpPr>
        <p:spPr bwMode="auto">
          <a:xfrm>
            <a:off x="1919288" y="24939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grpSp>
        <p:nvGrpSpPr>
          <p:cNvPr id="112677" name="Group 66"/>
          <p:cNvGrpSpPr>
            <a:grpSpLocks/>
          </p:cNvGrpSpPr>
          <p:nvPr/>
        </p:nvGrpSpPr>
        <p:grpSpPr bwMode="auto">
          <a:xfrm>
            <a:off x="1893888" y="1541463"/>
            <a:ext cx="779462" cy="679450"/>
            <a:chOff x="-44" y="1473"/>
            <a:chExt cx="981" cy="1105"/>
          </a:xfrm>
        </p:grpSpPr>
        <p:pic>
          <p:nvPicPr>
            <p:cNvPr id="112684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85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2678" name="Group 69"/>
          <p:cNvGrpSpPr>
            <a:grpSpLocks/>
          </p:cNvGrpSpPr>
          <p:nvPr/>
        </p:nvGrpSpPr>
        <p:grpSpPr bwMode="auto">
          <a:xfrm>
            <a:off x="2168525" y="2524125"/>
            <a:ext cx="779463" cy="679450"/>
            <a:chOff x="-44" y="1473"/>
            <a:chExt cx="981" cy="1105"/>
          </a:xfrm>
        </p:grpSpPr>
        <p:pic>
          <p:nvPicPr>
            <p:cNvPr id="112682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83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2679" name="Text Box 41"/>
          <p:cNvSpPr txBox="1">
            <a:spLocks noChangeArrowheads="1"/>
          </p:cNvSpPr>
          <p:nvPr/>
        </p:nvSpPr>
        <p:spPr bwMode="auto">
          <a:xfrm>
            <a:off x="2987675" y="12493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112680" name="Line 42"/>
          <p:cNvSpPr>
            <a:spLocks noChangeShapeType="1"/>
          </p:cNvSpPr>
          <p:nvPr/>
        </p:nvSpPr>
        <p:spPr bwMode="auto">
          <a:xfrm rot="10800000" flipH="1" flipV="1">
            <a:off x="4038600" y="1517650"/>
            <a:ext cx="5286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1" name="TextBox 1"/>
          <p:cNvSpPr txBox="1">
            <a:spLocks noChangeArrowheads="1"/>
          </p:cNvSpPr>
          <p:nvPr/>
        </p:nvSpPr>
        <p:spPr bwMode="auto">
          <a:xfrm>
            <a:off x="611188" y="6388100"/>
            <a:ext cx="6430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Check out the Java applet for an interactive animation on trans vs. prop delay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14690" name="Picture 3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8" y="811213"/>
            <a:ext cx="4113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Caravan analogy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1338" y="2927350"/>
            <a:ext cx="4216400" cy="3317875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SzPct val="75000"/>
            </a:pPr>
            <a:r>
              <a:rPr lang="en-US" sz="2400" smtClean="0">
                <a:ea typeface="ＭＳ Ｐゴシック" pitchFamily="34" charset="-128"/>
              </a:rPr>
              <a:t>cars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propagate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at </a:t>
            </a:r>
            <a:br>
              <a:rPr lang="en-US" altLang="ja-JP" sz="2400" smtClean="0">
                <a:ea typeface="ＭＳ Ｐゴシック" pitchFamily="34" charset="-128"/>
              </a:rPr>
            </a:br>
            <a:r>
              <a:rPr lang="en-US" altLang="ja-JP" sz="2400" smtClean="0">
                <a:ea typeface="ＭＳ Ｐゴシック" pitchFamily="34" charset="-128"/>
              </a:rPr>
              <a:t>100 km/hr</a:t>
            </a:r>
          </a:p>
          <a:p>
            <a:pPr eaLnBrk="1" hangingPunct="1">
              <a:buClr>
                <a:srgbClr val="0000FF"/>
              </a:buClr>
              <a:buSzPct val="75000"/>
            </a:pPr>
            <a:r>
              <a:rPr lang="en-US" sz="2400" smtClean="0">
                <a:ea typeface="ＭＳ Ｐゴシック" pitchFamily="34" charset="-128"/>
              </a:rPr>
              <a:t>toll booth takes 12 sec to service car (bit transmission time)</a:t>
            </a:r>
          </a:p>
          <a:p>
            <a:pPr eaLnBrk="1" hangingPunct="1">
              <a:buClr>
                <a:srgbClr val="0000FF"/>
              </a:buClr>
              <a:buSzPct val="75000"/>
            </a:pPr>
            <a:r>
              <a:rPr lang="en-US" sz="2400" smtClean="0">
                <a:ea typeface="ＭＳ Ｐゴシック" pitchFamily="34" charset="-128"/>
              </a:rPr>
              <a:t>car~bit; caravan ~ packet</a:t>
            </a:r>
          </a:p>
          <a:p>
            <a:pPr eaLnBrk="1" hangingPunct="1">
              <a:buClr>
                <a:srgbClr val="0000FF"/>
              </a:buClr>
              <a:buSzPct val="75000"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 How long until caravan is lined up before 2nd toll booth?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7638" y="2941638"/>
            <a:ext cx="3521075" cy="3365500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 smtClean="0">
                <a:ea typeface="ＭＳ Ｐゴシック" pitchFamily="34" charset="-128"/>
              </a:rPr>
              <a:t>time to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push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entire caravan through toll booth onto highway = 12*10 = 120 sec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 smtClean="0">
                <a:ea typeface="ＭＳ Ｐゴシック" pitchFamily="34" charset="-128"/>
              </a:rPr>
              <a:t>time for last car to propagate from 1st to 2nd toll both: 100km/(100km/hr)= 1 hr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A: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 62 minutes</a:t>
            </a:r>
          </a:p>
        </p:txBody>
      </p:sp>
      <p:grpSp>
        <p:nvGrpSpPr>
          <p:cNvPr id="114694" name="Group 42"/>
          <p:cNvGrpSpPr>
            <a:grpSpLocks/>
          </p:cNvGrpSpPr>
          <p:nvPr/>
        </p:nvGrpSpPr>
        <p:grpSpPr bwMode="auto">
          <a:xfrm>
            <a:off x="406400" y="1195388"/>
            <a:ext cx="8043863" cy="1481137"/>
            <a:chOff x="165" y="725"/>
            <a:chExt cx="5067" cy="933"/>
          </a:xfrm>
        </p:grpSpPr>
        <p:grpSp>
          <p:nvGrpSpPr>
            <p:cNvPr id="114696" name="Group 43"/>
            <p:cNvGrpSpPr>
              <a:grpSpLocks/>
            </p:cNvGrpSpPr>
            <p:nvPr/>
          </p:nvGrpSpPr>
          <p:grpSpPr bwMode="auto">
            <a:xfrm>
              <a:off x="3535" y="781"/>
              <a:ext cx="516" cy="877"/>
              <a:chOff x="1357" y="938"/>
              <a:chExt cx="516" cy="877"/>
            </a:xfrm>
          </p:grpSpPr>
          <p:sp>
            <p:nvSpPr>
              <p:cNvPr id="114720" name="Rectangle 44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1" name="Text Box 45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grpSp>
          <p:nvGrpSpPr>
            <p:cNvPr id="114697" name="Group 46"/>
            <p:cNvGrpSpPr>
              <a:grpSpLocks/>
            </p:cNvGrpSpPr>
            <p:nvPr/>
          </p:nvGrpSpPr>
          <p:grpSpPr bwMode="auto">
            <a:xfrm>
              <a:off x="1738" y="781"/>
              <a:ext cx="516" cy="877"/>
              <a:chOff x="1357" y="938"/>
              <a:chExt cx="516" cy="877"/>
            </a:xfrm>
          </p:grpSpPr>
          <p:sp>
            <p:nvSpPr>
              <p:cNvPr id="114718" name="Rectangle 47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9" name="Text Box 48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sp>
          <p:nvSpPr>
            <p:cNvPr id="114698" name="AutoShape 4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4699" name="Text Box 50"/>
            <p:cNvSpPr txBox="1">
              <a:spLocks noChangeArrowheads="1"/>
            </p:cNvSpPr>
            <p:nvPr/>
          </p:nvSpPr>
          <p:spPr bwMode="auto">
            <a:xfrm>
              <a:off x="726" y="1139"/>
              <a:ext cx="68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ten-car </a:t>
              </a:r>
            </a:p>
            <a:p>
              <a:r>
                <a:rPr lang="en-US" sz="2000"/>
                <a:t>caravan</a:t>
              </a:r>
            </a:p>
          </p:txBody>
        </p:sp>
        <p:sp>
          <p:nvSpPr>
            <p:cNvPr id="114700" name="Line 5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1" name="Text Box 52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100 km</a:t>
              </a:r>
            </a:p>
          </p:txBody>
        </p:sp>
        <p:sp>
          <p:nvSpPr>
            <p:cNvPr id="114702" name="Line 53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3" name="Text Box 54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100 km</a:t>
              </a:r>
            </a:p>
          </p:txBody>
        </p:sp>
        <p:sp>
          <p:nvSpPr>
            <p:cNvPr id="114704" name="Line 55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5" name="Oval 56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6" name="Oval 57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7" name="Oval 58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4708" name="Picture 59" descr="MCj039851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709" name="Picture 60" descr="MCj039851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4710" name="Group 61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114716" name="Picture 6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717" name="Rectangle 63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4711" name="Picture 64" descr="MCj039851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4712" name="Group 65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114714" name="Picture 6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715" name="Rectangle 67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13" name="Line 68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A07C78A-3704-4DDD-A245-E072F48A2732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16738" name="Picture 3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803275"/>
            <a:ext cx="54848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141288"/>
            <a:ext cx="7772400" cy="8461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Caravan analogy (more)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125" y="2862263"/>
            <a:ext cx="8323263" cy="331787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suppose cars now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propagate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at 1000 km/hr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and suppose toll booth now takes one min to service a car</a:t>
            </a:r>
            <a:endParaRPr lang="en-US" sz="240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 i="1" u="sng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 Will cars arrive to 2nd booth before all cars serviced at first booth?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1674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42975" y="4524375"/>
            <a:ext cx="7989888" cy="1751013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sz="2400" i="1" u="sng" smtClean="0">
                <a:solidFill>
                  <a:srgbClr val="CC0000"/>
                </a:solidFill>
                <a:ea typeface="ＭＳ Ｐゴシック" pitchFamily="34" charset="-128"/>
              </a:rPr>
              <a:t>A: Yes!</a:t>
            </a:r>
            <a:r>
              <a:rPr lang="en-US" sz="2400" smtClean="0">
                <a:ea typeface="ＭＳ Ｐゴシック" pitchFamily="34" charset="-128"/>
              </a:rPr>
              <a:t>  after 7 min, 1st car arrives at second booth; three cars still at 1st booth.</a:t>
            </a:r>
          </a:p>
        </p:txBody>
      </p:sp>
      <p:grpSp>
        <p:nvGrpSpPr>
          <p:cNvPr id="116742" name="Group 49"/>
          <p:cNvGrpSpPr>
            <a:grpSpLocks/>
          </p:cNvGrpSpPr>
          <p:nvPr/>
        </p:nvGrpSpPr>
        <p:grpSpPr bwMode="auto">
          <a:xfrm>
            <a:off x="684213" y="1150938"/>
            <a:ext cx="8043862" cy="1481137"/>
            <a:chOff x="165" y="725"/>
            <a:chExt cx="5067" cy="933"/>
          </a:xfrm>
        </p:grpSpPr>
        <p:grpSp>
          <p:nvGrpSpPr>
            <p:cNvPr id="116744" name="Group 5"/>
            <p:cNvGrpSpPr>
              <a:grpSpLocks/>
            </p:cNvGrpSpPr>
            <p:nvPr/>
          </p:nvGrpSpPr>
          <p:grpSpPr bwMode="auto">
            <a:xfrm>
              <a:off x="3535" y="781"/>
              <a:ext cx="516" cy="877"/>
              <a:chOff x="1357" y="938"/>
              <a:chExt cx="516" cy="877"/>
            </a:xfrm>
          </p:grpSpPr>
          <p:sp>
            <p:nvSpPr>
              <p:cNvPr id="116768" name="Rectangle 6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69" name="Text Box 7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grpSp>
          <p:nvGrpSpPr>
            <p:cNvPr id="116745" name="Group 8"/>
            <p:cNvGrpSpPr>
              <a:grpSpLocks/>
            </p:cNvGrpSpPr>
            <p:nvPr/>
          </p:nvGrpSpPr>
          <p:grpSpPr bwMode="auto">
            <a:xfrm>
              <a:off x="1738" y="781"/>
              <a:ext cx="516" cy="877"/>
              <a:chOff x="1357" y="938"/>
              <a:chExt cx="516" cy="877"/>
            </a:xfrm>
          </p:grpSpPr>
          <p:sp>
            <p:nvSpPr>
              <p:cNvPr id="116766" name="Rectangle 9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67" name="Text Box 10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sp>
          <p:nvSpPr>
            <p:cNvPr id="116746" name="AutoShape 2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6747" name="Text Box 30"/>
            <p:cNvSpPr txBox="1">
              <a:spLocks noChangeArrowheads="1"/>
            </p:cNvSpPr>
            <p:nvPr/>
          </p:nvSpPr>
          <p:spPr bwMode="auto">
            <a:xfrm>
              <a:off x="726" y="1139"/>
              <a:ext cx="68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ten-car </a:t>
              </a:r>
            </a:p>
            <a:p>
              <a:r>
                <a:rPr lang="en-US" sz="2000"/>
                <a:t>caravan</a:t>
              </a:r>
            </a:p>
          </p:txBody>
        </p:sp>
        <p:sp>
          <p:nvSpPr>
            <p:cNvPr id="116748" name="Line 3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9" name="Text Box 33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100 km</a:t>
              </a:r>
            </a:p>
          </p:txBody>
        </p:sp>
        <p:sp>
          <p:nvSpPr>
            <p:cNvPr id="116750" name="Line 34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1" name="Text Box 35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100 km</a:t>
              </a:r>
            </a:p>
          </p:txBody>
        </p:sp>
        <p:sp>
          <p:nvSpPr>
            <p:cNvPr id="116752" name="Line 36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3" name="Oval 37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4" name="Oval 38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5" name="Oval 39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6756" name="Picture 41" descr="MCj039851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57" name="Picture 42" descr="MCj039851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6758" name="Group 45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116764" name="Picture 4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6765" name="Rectangle 44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6759" name="Picture 40" descr="MCj039851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6760" name="Group 46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116762" name="Picture 4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6763" name="Rectangle 48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61" name="Line 32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CE93725-6F20-4CD5-96A7-2AA7ECDB49BD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18786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917575"/>
            <a:ext cx="54848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60" descr="queueDe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9588" y="1806575"/>
            <a:ext cx="3810000" cy="178117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i="1" smtClean="0">
                <a:ea typeface="ＭＳ Ｐゴシック" pitchFamily="34" charset="-128"/>
              </a:rPr>
              <a:t>R:</a:t>
            </a:r>
            <a:r>
              <a:rPr lang="en-US" sz="2400" smtClean="0">
                <a:ea typeface="ＭＳ Ｐゴシック" pitchFamily="34" charset="-128"/>
              </a:rPr>
              <a:t> link bandwidth (bps)</a:t>
            </a:r>
          </a:p>
          <a:p>
            <a:pPr eaLnBrk="1" hangingPunct="1">
              <a:buSzPct val="75000"/>
            </a:pPr>
            <a:r>
              <a:rPr lang="en-US" sz="2400" i="1" smtClean="0">
                <a:ea typeface="ＭＳ Ｐゴシック" pitchFamily="34" charset="-128"/>
              </a:rPr>
              <a:t>L:</a:t>
            </a:r>
            <a:r>
              <a:rPr lang="en-US" sz="2400" smtClean="0">
                <a:ea typeface="ＭＳ Ｐゴシック" pitchFamily="34" charset="-128"/>
              </a:rPr>
              <a:t> packet length (bits)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a: average packet arrival rate</a:t>
            </a:r>
          </a:p>
        </p:txBody>
      </p:sp>
      <p:sp>
        <p:nvSpPr>
          <p:cNvPr id="118789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</a:rPr>
              <a:t>traffic intensity </a:t>
            </a:r>
          </a:p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</a:rPr>
              <a:t>= La/R</a:t>
            </a:r>
          </a:p>
        </p:txBody>
      </p:sp>
      <p:sp>
        <p:nvSpPr>
          <p:cNvPr id="118790" name="Rectangle 62"/>
          <p:cNvSpPr>
            <a:spLocks noChangeArrowheads="1"/>
          </p:cNvSpPr>
          <p:nvPr/>
        </p:nvSpPr>
        <p:spPr bwMode="auto">
          <a:xfrm>
            <a:off x="511175" y="4113213"/>
            <a:ext cx="6972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i="1">
                <a:latin typeface="Gill Sans MT" pitchFamily="34" charset="0"/>
              </a:rPr>
              <a:t>La/R</a:t>
            </a:r>
            <a:r>
              <a:rPr lang="en-US">
                <a:latin typeface="Gill Sans MT" pitchFamily="34" charset="0"/>
              </a:rPr>
              <a:t> ~ 0: avg. queueing delay small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i="1">
                <a:latin typeface="Gill Sans MT" pitchFamily="34" charset="0"/>
              </a:rPr>
              <a:t>La/R </a:t>
            </a:r>
            <a:r>
              <a:rPr lang="en-US">
                <a:latin typeface="Gill Sans MT" pitchFamily="34" charset="0"/>
              </a:rPr>
              <a:t>-&gt; 1: avg. queueing delay large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i="1">
                <a:latin typeface="Gill Sans MT" pitchFamily="34" charset="0"/>
              </a:rPr>
              <a:t>La/R </a:t>
            </a:r>
            <a:r>
              <a:rPr lang="en-US">
                <a:latin typeface="Gill Sans MT" pitchFamily="34" charset="0"/>
              </a:rPr>
              <a:t>&gt; 1: more </a:t>
            </a:r>
            <a:r>
              <a:rPr lang="ja-JP" altLang="en-US">
                <a:latin typeface="Gill Sans MT" pitchFamily="34" charset="0"/>
              </a:rPr>
              <a:t>“</a:t>
            </a:r>
            <a:r>
              <a:rPr lang="en-US" altLang="ja-JP">
                <a:latin typeface="Gill Sans MT" pitchFamily="34" charset="0"/>
              </a:rPr>
              <a:t>work</a:t>
            </a:r>
            <a:r>
              <a:rPr lang="ja-JP" altLang="en-US">
                <a:latin typeface="Gill Sans MT" pitchFamily="34" charset="0"/>
              </a:rPr>
              <a:t>”</a:t>
            </a:r>
            <a:r>
              <a:rPr lang="en-US" altLang="ja-JP">
                <a:latin typeface="Gill Sans MT" pitchFamily="34" charset="0"/>
              </a:rPr>
              <a:t> arriving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    than can be serviced, average delay infinite!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Gill Sans MT" pitchFamily="34" charset="0"/>
            </a:endParaRPr>
          </a:p>
        </p:txBody>
      </p:sp>
      <p:sp>
        <p:nvSpPr>
          <p:cNvPr id="118791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Rectangle 61"/>
          <p:cNvSpPr>
            <a:spLocks noChangeArrowheads="1"/>
          </p:cNvSpPr>
          <p:nvPr/>
        </p:nvSpPr>
        <p:spPr bwMode="auto">
          <a:xfrm rot="-5400000">
            <a:off x="3596482" y="2180431"/>
            <a:ext cx="2433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99"/>
                </a:solidFill>
              </a:rPr>
              <a:t>average  queueing delay</a:t>
            </a:r>
          </a:p>
        </p:txBody>
      </p:sp>
      <p:pic>
        <p:nvPicPr>
          <p:cNvPr id="11879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5" name="Text Box 15"/>
          <p:cNvSpPr txBox="1">
            <a:spLocks noChangeArrowheads="1"/>
          </p:cNvSpPr>
          <p:nvPr/>
        </p:nvSpPr>
        <p:spPr bwMode="auto">
          <a:xfrm>
            <a:off x="7554913" y="414178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La/R ~ 0</a:t>
            </a:r>
          </a:p>
        </p:txBody>
      </p:sp>
      <p:sp>
        <p:nvSpPr>
          <p:cNvPr id="118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1238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Queueing delay (revisited)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8797" name="Text Box 16"/>
          <p:cNvSpPr txBox="1">
            <a:spLocks noChangeArrowheads="1"/>
          </p:cNvSpPr>
          <p:nvPr/>
        </p:nvSpPr>
        <p:spPr bwMode="auto">
          <a:xfrm>
            <a:off x="7885113" y="6110288"/>
            <a:ext cx="1130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La/R -&gt; 1</a:t>
            </a:r>
          </a:p>
        </p:txBody>
      </p:sp>
      <p:sp>
        <p:nvSpPr>
          <p:cNvPr id="1187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940ECD4-CA2F-4336-A54C-6006A6B2D987}" type="slidenum">
              <a:rPr lang="en-US"/>
              <a:pPr/>
              <a:t>48</a:t>
            </a:fld>
            <a:endParaRPr lang="en-US"/>
          </a:p>
        </p:txBody>
      </p:sp>
      <p:sp>
        <p:nvSpPr>
          <p:cNvPr id="118799" name="TextBox 1"/>
          <p:cNvSpPr txBox="1">
            <a:spLocks noChangeArrowheads="1"/>
          </p:cNvSpPr>
          <p:nvPr/>
        </p:nvSpPr>
        <p:spPr bwMode="auto">
          <a:xfrm>
            <a:off x="425450" y="6116638"/>
            <a:ext cx="622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Check out the Java applet for an interactive animation on queuing and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20834" name="Picture 9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" y="896938"/>
            <a:ext cx="6856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28588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ea typeface="ＭＳ Ｐゴシック" pitchFamily="34" charset="-128"/>
              </a:rPr>
              <a:t>“</a:t>
            </a:r>
            <a:r>
              <a:rPr lang="en-US" altLang="ja-JP" sz="4000" smtClean="0">
                <a:ea typeface="ＭＳ Ｐゴシック" pitchFamily="34" charset="-128"/>
              </a:rPr>
              <a:t>Real</a:t>
            </a:r>
            <a:r>
              <a:rPr lang="ja-JP" altLang="en-US" sz="4000" smtClean="0">
                <a:ea typeface="ＭＳ Ｐゴシック" pitchFamily="34" charset="-128"/>
              </a:rPr>
              <a:t>”</a:t>
            </a:r>
            <a:r>
              <a:rPr lang="en-US" altLang="ja-JP" sz="4000" smtClean="0">
                <a:ea typeface="ＭＳ Ｐゴシック" pitchFamily="34" charset="-128"/>
              </a:rPr>
              <a:t> Internet delays and routes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12083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270000"/>
            <a:ext cx="7772400" cy="30988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what do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real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Internet delay &amp; loss look like? </a:t>
            </a:r>
          </a:p>
          <a:p>
            <a:pPr eaLnBrk="1" hangingPunct="1">
              <a:buSzPct val="75000"/>
            </a:pPr>
            <a:r>
              <a:rPr lang="en-US" smtClean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traceroute </a:t>
            </a:r>
            <a:r>
              <a:rPr lang="en-US" smtClean="0">
                <a:ea typeface="ＭＳ Ｐゴシック" pitchFamily="34" charset="-128"/>
                <a:cs typeface="Courier New" pitchFamily="49" charset="0"/>
              </a:rPr>
              <a:t>program: </a:t>
            </a:r>
            <a:r>
              <a:rPr lang="en-US" smtClean="0">
                <a:ea typeface="ＭＳ Ｐゴシック" pitchFamily="34" charset="-128"/>
              </a:rPr>
              <a:t>provides delay measurement from source to router along end-end Internet path towards destination.  For all </a:t>
            </a:r>
            <a:r>
              <a:rPr lang="en-US" i="1" smtClean="0">
                <a:ea typeface="ＭＳ Ｐゴシック" pitchFamily="34" charset="-128"/>
              </a:rPr>
              <a:t>i:</a:t>
            </a:r>
          </a:p>
          <a:p>
            <a:pPr lvl="1" eaLnBrk="1" hangingPunct="1"/>
            <a:r>
              <a:rPr lang="en-US" smtClean="0"/>
              <a:t>sends three packets that will reach router </a:t>
            </a:r>
            <a:r>
              <a:rPr lang="en-US" i="1" smtClean="0"/>
              <a:t>i</a:t>
            </a:r>
            <a:r>
              <a:rPr lang="en-US" smtClean="0"/>
              <a:t> on path towards destination</a:t>
            </a:r>
          </a:p>
          <a:p>
            <a:pPr lvl="1" eaLnBrk="1" hangingPunct="1"/>
            <a:r>
              <a:rPr lang="en-US" smtClean="0"/>
              <a:t>router </a:t>
            </a:r>
            <a:r>
              <a:rPr lang="en-US" i="1" smtClean="0"/>
              <a:t>i</a:t>
            </a:r>
            <a:r>
              <a:rPr lang="en-US" smtClean="0"/>
              <a:t> will return packets to sender</a:t>
            </a:r>
          </a:p>
          <a:p>
            <a:pPr lvl="1" eaLnBrk="1" hangingPunct="1"/>
            <a:r>
              <a:rPr lang="en-US" smtClean="0"/>
              <a:t>sender times interval between transmission and reply.</a:t>
            </a:r>
            <a:endParaRPr lang="en-US" sz="2800" smtClean="0"/>
          </a:p>
        </p:txBody>
      </p:sp>
      <p:sp>
        <p:nvSpPr>
          <p:cNvPr id="120837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59911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grpSp>
        <p:nvGrpSpPr>
          <p:cNvPr id="120851" name="Group 100"/>
          <p:cNvGrpSpPr>
            <a:grpSpLocks/>
          </p:cNvGrpSpPr>
          <p:nvPr/>
        </p:nvGrpSpPr>
        <p:grpSpPr bwMode="auto">
          <a:xfrm>
            <a:off x="517525" y="4975225"/>
            <a:ext cx="820738" cy="688975"/>
            <a:chOff x="-44" y="1473"/>
            <a:chExt cx="981" cy="1105"/>
          </a:xfrm>
        </p:grpSpPr>
        <p:pic>
          <p:nvPicPr>
            <p:cNvPr id="120904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905" name="Freeform 10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0852" name="Group 103"/>
          <p:cNvGrpSpPr>
            <a:grpSpLocks/>
          </p:cNvGrpSpPr>
          <p:nvPr/>
        </p:nvGrpSpPr>
        <p:grpSpPr bwMode="auto">
          <a:xfrm flipH="1">
            <a:off x="6565900" y="5013325"/>
            <a:ext cx="754063" cy="669925"/>
            <a:chOff x="-44" y="1473"/>
            <a:chExt cx="981" cy="1105"/>
          </a:xfrm>
        </p:grpSpPr>
        <p:pic>
          <p:nvPicPr>
            <p:cNvPr id="120902" name="Picture 104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903" name="Freeform 10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0853" name="Group 124"/>
          <p:cNvGrpSpPr>
            <a:grpSpLocks/>
          </p:cNvGrpSpPr>
          <p:nvPr/>
        </p:nvGrpSpPr>
        <p:grpSpPr bwMode="auto">
          <a:xfrm>
            <a:off x="5513388" y="5513388"/>
            <a:ext cx="617537" cy="250825"/>
            <a:chOff x="2356" y="1300"/>
            <a:chExt cx="555" cy="194"/>
          </a:xfrm>
        </p:grpSpPr>
        <p:sp>
          <p:nvSpPr>
            <p:cNvPr id="12089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9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9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97" name="Group 12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900" name="Freeform 1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01" name="Freeform 1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98" name="Line 131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99" name="Line 13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4" name="Group 133"/>
          <p:cNvGrpSpPr>
            <a:grpSpLocks/>
          </p:cNvGrpSpPr>
          <p:nvPr/>
        </p:nvGrpSpPr>
        <p:grpSpPr bwMode="auto">
          <a:xfrm>
            <a:off x="4545013" y="5241925"/>
            <a:ext cx="617537" cy="250825"/>
            <a:chOff x="2356" y="1300"/>
            <a:chExt cx="555" cy="194"/>
          </a:xfrm>
        </p:grpSpPr>
        <p:sp>
          <p:nvSpPr>
            <p:cNvPr id="1208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89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92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93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90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91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5" name="Group 142"/>
          <p:cNvGrpSpPr>
            <a:grpSpLocks/>
          </p:cNvGrpSpPr>
          <p:nvPr/>
        </p:nvGrpSpPr>
        <p:grpSpPr bwMode="auto">
          <a:xfrm>
            <a:off x="3394075" y="5451475"/>
            <a:ext cx="617538" cy="250825"/>
            <a:chOff x="2356" y="1300"/>
            <a:chExt cx="555" cy="194"/>
          </a:xfrm>
        </p:grpSpPr>
        <p:sp>
          <p:nvSpPr>
            <p:cNvPr id="12087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7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8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81" name="Group 14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84" name="Freeform 1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85" name="Freeform 1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82" name="Line 149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83" name="Line 150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6" name="Group 151"/>
          <p:cNvGrpSpPr>
            <a:grpSpLocks/>
          </p:cNvGrpSpPr>
          <p:nvPr/>
        </p:nvGrpSpPr>
        <p:grpSpPr bwMode="auto">
          <a:xfrm>
            <a:off x="2392363" y="5205413"/>
            <a:ext cx="617537" cy="250825"/>
            <a:chOff x="2356" y="1300"/>
            <a:chExt cx="555" cy="194"/>
          </a:xfrm>
        </p:grpSpPr>
        <p:sp>
          <p:nvSpPr>
            <p:cNvPr id="12087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7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7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73" name="Group 15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76" name="Freeform 15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77" name="Freeform 15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74" name="Line 158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75" name="Line 159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7" name="Group 160"/>
          <p:cNvGrpSpPr>
            <a:grpSpLocks/>
          </p:cNvGrpSpPr>
          <p:nvPr/>
        </p:nvGrpSpPr>
        <p:grpSpPr bwMode="auto">
          <a:xfrm>
            <a:off x="1517650" y="5472113"/>
            <a:ext cx="617538" cy="250825"/>
            <a:chOff x="2356" y="1300"/>
            <a:chExt cx="555" cy="194"/>
          </a:xfrm>
        </p:grpSpPr>
        <p:sp>
          <p:nvSpPr>
            <p:cNvPr id="12086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6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6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65" name="Group 16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68" name="Freeform 16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69" name="Freeform 16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66" name="Line 167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67" name="Line 168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259388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0175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550A4E49-1153-45D5-AF93-A2D68F1BCF44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36866" name="Picture 19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50" y="962025"/>
            <a:ext cx="5942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663"/>
            <a:ext cx="7772400" cy="1006475"/>
          </a:xfrm>
        </p:spPr>
        <p:txBody>
          <a:bodyPr/>
          <a:lstStyle/>
          <a:p>
            <a:pPr eaLnBrk="1" hangingPunct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Fun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internet appliances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6868" name="Picture 3" descr="toa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5850" y="1460500"/>
            <a:ext cx="249555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whisp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6788" y="1425575"/>
            <a:ext cx="189547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895350" y="2789238"/>
            <a:ext cx="2162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IP picture frame</a:t>
            </a:r>
          </a:p>
          <a:p>
            <a:r>
              <a:rPr lang="en-US" sz="1600"/>
              <a:t>http://www.ceiva.com/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626100" y="1989138"/>
            <a:ext cx="2246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Web-enabled toaster +</a:t>
            </a:r>
          </a:p>
          <a:p>
            <a:r>
              <a:rPr lang="en-US" sz="1600"/>
              <a:t>weather forecaster</a:t>
            </a:r>
          </a:p>
        </p:txBody>
      </p:sp>
      <p:pic>
        <p:nvPicPr>
          <p:cNvPr id="36872" name="Picture 9" descr="cis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8950" y="4387850"/>
            <a:ext cx="23955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911850" y="6016625"/>
            <a:ext cx="1597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Internet phones</a:t>
            </a:r>
          </a:p>
        </p:txBody>
      </p:sp>
      <p:graphicFrame>
        <p:nvGraphicFramePr>
          <p:cNvPr id="36874" name="Object 14"/>
          <p:cNvGraphicFramePr>
            <a:graphicFrameLocks noChangeAspect="1"/>
          </p:cNvGraphicFramePr>
          <p:nvPr/>
        </p:nvGraphicFramePr>
        <p:xfrm>
          <a:off x="919163" y="3581400"/>
          <a:ext cx="803275" cy="2168525"/>
        </p:xfrm>
        <a:graphic>
          <a:graphicData uri="http://schemas.openxmlformats.org/presentationml/2006/ole">
            <p:oleObj spid="_x0000_s36874" r:id="rId8" imgW="1434415" imgH="3873016" progId="">
              <p:embed/>
            </p:oleObj>
          </a:graphicData>
        </a:graphic>
      </p:graphicFrame>
      <p:sp>
        <p:nvSpPr>
          <p:cNvPr id="36875" name="Text Box 8"/>
          <p:cNvSpPr txBox="1">
            <a:spLocks noChangeArrowheads="1"/>
          </p:cNvSpPr>
          <p:nvPr/>
        </p:nvSpPr>
        <p:spPr bwMode="auto">
          <a:xfrm>
            <a:off x="981075" y="5789613"/>
            <a:ext cx="1179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Internet </a:t>
            </a:r>
          </a:p>
          <a:p>
            <a:r>
              <a:rPr lang="en-US" sz="1600"/>
              <a:t>refrigerator</a:t>
            </a:r>
          </a:p>
        </p:txBody>
      </p:sp>
      <p:pic>
        <p:nvPicPr>
          <p:cNvPr id="36876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8588" y="4584700"/>
            <a:ext cx="15525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2824163" y="5202238"/>
            <a:ext cx="2487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Slingbox: watch,</a:t>
            </a:r>
          </a:p>
          <a:p>
            <a:r>
              <a:rPr lang="en-US" sz="1600"/>
              <a:t>control cable TV remotely</a:t>
            </a:r>
          </a:p>
        </p:txBody>
      </p:sp>
      <p:sp>
        <p:nvSpPr>
          <p:cNvPr id="368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431F8FC-2121-4C32-8124-AC1AE8F4AD7C}" type="slidenum">
              <a:rPr lang="en-US"/>
              <a:pPr/>
              <a:t>5</a:t>
            </a:fld>
            <a:endParaRPr lang="en-US"/>
          </a:p>
        </p:txBody>
      </p:sp>
      <p:pic>
        <p:nvPicPr>
          <p:cNvPr id="36879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91338" y="2754313"/>
            <a:ext cx="6953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0" name="Text Box 10"/>
          <p:cNvSpPr txBox="1">
            <a:spLocks noChangeArrowheads="1"/>
          </p:cNvSpPr>
          <p:nvPr/>
        </p:nvSpPr>
        <p:spPr bwMode="auto">
          <a:xfrm>
            <a:off x="6753225" y="3841750"/>
            <a:ext cx="1941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Tweet-a-watt: </a:t>
            </a:r>
          </a:p>
          <a:p>
            <a:r>
              <a:rPr lang="en-US" sz="1600"/>
              <a:t>monitor energy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313" y="166688"/>
            <a:ext cx="7772400" cy="892175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ea typeface="ＭＳ Ｐゴシック" pitchFamily="34" charset="-128"/>
              </a:rPr>
              <a:t>“</a:t>
            </a:r>
            <a:r>
              <a:rPr lang="en-US" altLang="ja-JP" sz="4000" smtClean="0">
                <a:ea typeface="ＭＳ Ｐゴシック" pitchFamily="34" charset="-128"/>
              </a:rPr>
              <a:t>Real</a:t>
            </a:r>
            <a:r>
              <a:rPr lang="ja-JP" altLang="en-US" sz="4000" smtClean="0">
                <a:ea typeface="ＭＳ Ｐゴシック" pitchFamily="34" charset="-128"/>
              </a:rPr>
              <a:t>”</a:t>
            </a:r>
            <a:r>
              <a:rPr lang="en-US" altLang="ja-JP" sz="4000" smtClean="0">
                <a:ea typeface="ＭＳ Ｐゴシック" pitchFamily="34" charset="-128"/>
              </a:rPr>
              <a:t> Internet delays, routes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122883" name="Text Box 4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/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19  fantasia.eurecom.fr (193.55.113.142)  132 ms  128 ms  136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</a:rPr>
              <a:t>ms</a:t>
            </a:r>
          </a:p>
        </p:txBody>
      </p:sp>
      <p:sp>
        <p:nvSpPr>
          <p:cNvPr id="122884" name="Text Box 5"/>
          <p:cNvSpPr txBox="1">
            <a:spLocks noChangeArrowheads="1"/>
          </p:cNvSpPr>
          <p:nvPr/>
        </p:nvSpPr>
        <p:spPr bwMode="auto">
          <a:xfrm>
            <a:off x="725488" y="1235075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traceroute:</a:t>
            </a:r>
            <a:r>
              <a:rPr lang="en-US"/>
              <a:t> gaia.cs.umass.edu to www.eurecom.fr</a:t>
            </a:r>
          </a:p>
        </p:txBody>
      </p:sp>
      <p:sp>
        <p:nvSpPr>
          <p:cNvPr id="122885" name="Line 6"/>
          <p:cNvSpPr>
            <a:spLocks noChangeShapeType="1"/>
          </p:cNvSpPr>
          <p:nvPr/>
        </p:nvSpPr>
        <p:spPr bwMode="auto">
          <a:xfrm>
            <a:off x="1611313" y="5634038"/>
            <a:ext cx="968375" cy="269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6" name="Text Box 7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3 delay measurements from </a:t>
            </a:r>
          </a:p>
          <a:p>
            <a:r>
              <a:rPr lang="en-US" sz="1800">
                <a:solidFill>
                  <a:srgbClr val="CC0000"/>
                </a:solidFill>
              </a:rPr>
              <a:t>gaia.cs.umass.edu to cs-gw.cs.umass.edu </a:t>
            </a:r>
          </a:p>
        </p:txBody>
      </p:sp>
      <p:sp>
        <p:nvSpPr>
          <p:cNvPr id="122887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8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9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1" name="Text Box 12"/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* means no response (probe lost, router not replying)</a:t>
            </a:r>
          </a:p>
        </p:txBody>
      </p:sp>
      <p:sp>
        <p:nvSpPr>
          <p:cNvPr id="122892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Text Box 15"/>
          <p:cNvSpPr txBox="1">
            <a:spLocks noChangeArrowheads="1"/>
          </p:cNvSpPr>
          <p:nvPr/>
        </p:nvSpPr>
        <p:spPr bwMode="auto">
          <a:xfrm>
            <a:off x="7137400" y="3436938"/>
            <a:ext cx="170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00"/>
                </a:solidFill>
              </a:rPr>
              <a:t>trans-oceanic</a:t>
            </a:r>
          </a:p>
          <a:p>
            <a:r>
              <a:rPr lang="en-US" sz="2000">
                <a:solidFill>
                  <a:srgbClr val="CC0000"/>
                </a:solidFill>
              </a:rPr>
              <a:t>link</a:t>
            </a:r>
          </a:p>
        </p:txBody>
      </p:sp>
      <p:pic>
        <p:nvPicPr>
          <p:cNvPr id="122894" name="Picture 1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3" y="815975"/>
            <a:ext cx="6399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FC4816F-84DE-4D0A-8BE3-0ED3894B1823}" type="slidenum">
              <a:rPr lang="en-US"/>
              <a:pPr/>
              <a:t>50</a:t>
            </a:fld>
            <a:endParaRPr lang="en-US"/>
          </a:p>
        </p:txBody>
      </p:sp>
      <p:sp>
        <p:nvSpPr>
          <p:cNvPr id="122896" name="TextBox 1"/>
          <p:cNvSpPr txBox="1">
            <a:spLocks noChangeArrowheads="1"/>
          </p:cNvSpPr>
          <p:nvPr/>
        </p:nvSpPr>
        <p:spPr bwMode="auto">
          <a:xfrm>
            <a:off x="746125" y="6315075"/>
            <a:ext cx="54578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Do some traceroutes from exotic countries at www.traceroute.org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950" y="12858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Packet loss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333500"/>
            <a:ext cx="8394700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queue (aka buffer) preceding link in buffer has finite capacity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packet arriving to full queue dropped (aka lost)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lost packet may be retransmitted by previous node, by source end system, or not at all</a:t>
            </a:r>
          </a:p>
        </p:txBody>
      </p:sp>
      <p:sp>
        <p:nvSpPr>
          <p:cNvPr id="124932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33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24934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grpSp>
        <p:nvGrpSpPr>
          <p:cNvPr id="124935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124967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24972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3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4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96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2496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936" name="Line 23"/>
          <p:cNvSpPr>
            <a:spLocks noChangeShapeType="1"/>
          </p:cNvSpPr>
          <p:nvPr/>
        </p:nvSpPr>
        <p:spPr bwMode="auto">
          <a:xfrm>
            <a:off x="2362200" y="4743450"/>
            <a:ext cx="698500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Line 24"/>
          <p:cNvSpPr>
            <a:spLocks noChangeShapeType="1"/>
          </p:cNvSpPr>
          <p:nvPr/>
        </p:nvSpPr>
        <p:spPr bwMode="auto">
          <a:xfrm flipV="1">
            <a:off x="2667000" y="5208588"/>
            <a:ext cx="411163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0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1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2" name="Rectangle 31"/>
          <p:cNvSpPr>
            <a:spLocks noChangeArrowheads="1"/>
          </p:cNvSpPr>
          <p:nvPr/>
        </p:nvSpPr>
        <p:spPr bwMode="auto">
          <a:xfrm>
            <a:off x="2865438" y="538162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3" name="Line 33"/>
          <p:cNvSpPr>
            <a:spLocks noChangeShapeType="1"/>
          </p:cNvSpPr>
          <p:nvPr/>
        </p:nvSpPr>
        <p:spPr bwMode="auto">
          <a:xfrm flipV="1">
            <a:off x="2835275" y="5227638"/>
            <a:ext cx="1063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Text Box 35"/>
          <p:cNvSpPr txBox="1">
            <a:spLocks noChangeArrowheads="1"/>
          </p:cNvSpPr>
          <p:nvPr/>
        </p:nvSpPr>
        <p:spPr bwMode="auto">
          <a:xfrm>
            <a:off x="1417638" y="42941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24945" name="Text Box 36"/>
          <p:cNvSpPr txBox="1">
            <a:spLocks noChangeArrowheads="1"/>
          </p:cNvSpPr>
          <p:nvPr/>
        </p:nvSpPr>
        <p:spPr bwMode="auto">
          <a:xfrm>
            <a:off x="1738313" y="52800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24946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packet being transmitted</a:t>
            </a:r>
          </a:p>
        </p:txBody>
      </p:sp>
      <p:sp>
        <p:nvSpPr>
          <p:cNvPr id="124947" name="Line 41"/>
          <p:cNvSpPr>
            <a:spLocks noChangeShapeType="1"/>
          </p:cNvSpPr>
          <p:nvPr/>
        </p:nvSpPr>
        <p:spPr bwMode="auto">
          <a:xfrm rot="10800000" flipV="1">
            <a:off x="4329113" y="4495800"/>
            <a:ext cx="681037" cy="565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9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0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1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2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3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4" name="Line 63"/>
          <p:cNvSpPr>
            <a:spLocks noChangeShapeType="1"/>
          </p:cNvSpPr>
          <p:nvPr/>
        </p:nvSpPr>
        <p:spPr bwMode="auto">
          <a:xfrm rot="10800000">
            <a:off x="3092450" y="5502275"/>
            <a:ext cx="687388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5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packet arriving to</a:t>
            </a:r>
          </a:p>
          <a:p>
            <a:r>
              <a:rPr lang="en-US" sz="1800">
                <a:solidFill>
                  <a:srgbClr val="CC0000"/>
                </a:solidFill>
              </a:rPr>
              <a:t>full buffer is </a:t>
            </a:r>
            <a:r>
              <a:rPr lang="en-US" sz="1800" i="1">
                <a:solidFill>
                  <a:srgbClr val="CC0000"/>
                </a:solidFill>
              </a:rPr>
              <a:t>lost</a:t>
            </a:r>
          </a:p>
        </p:txBody>
      </p:sp>
      <p:sp>
        <p:nvSpPr>
          <p:cNvPr id="124956" name="Text Box 65"/>
          <p:cNvSpPr txBox="1">
            <a:spLocks noChangeArrowheads="1"/>
          </p:cNvSpPr>
          <p:nvPr/>
        </p:nvSpPr>
        <p:spPr bwMode="auto">
          <a:xfrm>
            <a:off x="2981325" y="4022725"/>
            <a:ext cx="156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CC0000"/>
                </a:solidFill>
              </a:rPr>
              <a:t>buffer </a:t>
            </a:r>
          </a:p>
          <a:p>
            <a:pPr algn="ctr"/>
            <a:r>
              <a:rPr lang="en-US" sz="1800">
                <a:solidFill>
                  <a:srgbClr val="CC0000"/>
                </a:solidFill>
              </a:rPr>
              <a:t>(waiting area)</a:t>
            </a:r>
          </a:p>
        </p:txBody>
      </p:sp>
      <p:sp>
        <p:nvSpPr>
          <p:cNvPr id="124957" name="Line 66"/>
          <p:cNvSpPr>
            <a:spLocks noChangeShapeType="1"/>
          </p:cNvSpPr>
          <p:nvPr/>
        </p:nvSpPr>
        <p:spPr bwMode="auto">
          <a:xfrm>
            <a:off x="3238500" y="4630738"/>
            <a:ext cx="0" cy="333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4958" name="Picture 4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931863"/>
            <a:ext cx="29130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4959" name="Group 48"/>
          <p:cNvGrpSpPr>
            <a:grpSpLocks/>
          </p:cNvGrpSpPr>
          <p:nvPr/>
        </p:nvGrpSpPr>
        <p:grpSpPr bwMode="auto">
          <a:xfrm>
            <a:off x="1593850" y="4314825"/>
            <a:ext cx="820738" cy="688975"/>
            <a:chOff x="-44" y="1473"/>
            <a:chExt cx="981" cy="1105"/>
          </a:xfrm>
        </p:grpSpPr>
        <p:pic>
          <p:nvPicPr>
            <p:cNvPr id="124965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66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60" name="Group 51"/>
          <p:cNvGrpSpPr>
            <a:grpSpLocks/>
          </p:cNvGrpSpPr>
          <p:nvPr/>
        </p:nvGrpSpPr>
        <p:grpSpPr bwMode="auto">
          <a:xfrm>
            <a:off x="1922463" y="5305425"/>
            <a:ext cx="820737" cy="688975"/>
            <a:chOff x="-44" y="1473"/>
            <a:chExt cx="981" cy="1105"/>
          </a:xfrm>
        </p:grpSpPr>
        <p:pic>
          <p:nvPicPr>
            <p:cNvPr id="124963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64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C8F5D6DE-903F-485B-810A-4FA380BEFAE6}" type="slidenum">
              <a:rPr lang="en-US"/>
              <a:pPr/>
              <a:t>51</a:t>
            </a:fld>
            <a:endParaRPr lang="en-US"/>
          </a:p>
        </p:txBody>
      </p:sp>
      <p:sp>
        <p:nvSpPr>
          <p:cNvPr id="124962" name="TextBox 1"/>
          <p:cNvSpPr txBox="1">
            <a:spLocks noChangeArrowheads="1"/>
          </p:cNvSpPr>
          <p:nvPr/>
        </p:nvSpPr>
        <p:spPr bwMode="auto">
          <a:xfrm>
            <a:off x="461963" y="6402388"/>
            <a:ext cx="622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Check out the Java applet for an interactive animation on queuing and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26978" name="AutoShape 327"/>
          <p:cNvSpPr>
            <a:spLocks noChangeArrowheads="1"/>
          </p:cNvSpPr>
          <p:nvPr/>
        </p:nvSpPr>
        <p:spPr bwMode="auto">
          <a:xfrm>
            <a:off x="401638" y="3671888"/>
            <a:ext cx="500062" cy="581025"/>
          </a:xfrm>
          <a:prstGeom prst="can">
            <a:avLst>
              <a:gd name="adj" fmla="val 23491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126979" name="Group 64"/>
          <p:cNvGrpSpPr>
            <a:grpSpLocks/>
          </p:cNvGrpSpPr>
          <p:nvPr/>
        </p:nvGrpSpPr>
        <p:grpSpPr bwMode="auto">
          <a:xfrm>
            <a:off x="974725" y="4071938"/>
            <a:ext cx="352425" cy="876300"/>
            <a:chOff x="4140" y="429"/>
            <a:chExt cx="1425" cy="2396"/>
          </a:xfrm>
        </p:grpSpPr>
        <p:sp>
          <p:nvSpPr>
            <p:cNvPr id="127025" name="Freeform 6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6" name="Rectangle 6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27" name="Freeform 6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8" name="Freeform 6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9" name="Rectangle 69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030" name="Group 7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7055" name="AutoShape 71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6" name="AutoShape 72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31" name="Rectangle 73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032" name="Group 7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053" name="AutoShape 7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4" name="AutoShape 7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33" name="Rectangle 77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4" name="Rectangle 78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035" name="Group 7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7051" name="AutoShape 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2" name="AutoShape 8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36" name="Freeform 8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37" name="Group 8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7049" name="AutoShape 84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0" name="AutoShape 8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38" name="Rectangle 8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Freeform 8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0" name="Freeform 8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1" name="Oval 89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Freeform 9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3" name="AutoShape 91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4" name="AutoShape 92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5" name="Oval 93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6" name="Oval 94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27047" name="Oval 95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8" name="Rectangle 96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980" name="Group 61"/>
          <p:cNvGrpSpPr>
            <a:grpSpLocks/>
          </p:cNvGrpSpPr>
          <p:nvPr/>
        </p:nvGrpSpPr>
        <p:grpSpPr bwMode="auto">
          <a:xfrm flipH="1">
            <a:off x="7948613" y="4133850"/>
            <a:ext cx="1192212" cy="1171575"/>
            <a:chOff x="-44" y="1473"/>
            <a:chExt cx="981" cy="1105"/>
          </a:xfrm>
        </p:grpSpPr>
        <p:pic>
          <p:nvPicPr>
            <p:cNvPr id="127023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024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69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Throughput</a:t>
            </a:r>
          </a:p>
        </p:txBody>
      </p:sp>
      <p:sp>
        <p:nvSpPr>
          <p:cNvPr id="1269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7772400" cy="177958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throughput:</a:t>
            </a:r>
            <a:r>
              <a:rPr lang="en-US" smtClean="0">
                <a:ea typeface="ＭＳ Ｐゴシック" pitchFamily="34" charset="-128"/>
              </a:rPr>
              <a:t> rate (bits/time unit) at which bits transferred between sender/receiver</a:t>
            </a:r>
          </a:p>
          <a:p>
            <a:pPr lvl="1" eaLnBrk="1" hangingPunct="1"/>
            <a:r>
              <a:rPr lang="en-US" i="1" smtClean="0">
                <a:solidFill>
                  <a:srgbClr val="CC0000"/>
                </a:solidFill>
              </a:rPr>
              <a:t>instantaneous:</a:t>
            </a:r>
            <a:r>
              <a:rPr lang="en-US" smtClean="0"/>
              <a:t> rate at given point in time</a:t>
            </a:r>
          </a:p>
          <a:p>
            <a:pPr lvl="1" eaLnBrk="1" hangingPunct="1"/>
            <a:r>
              <a:rPr lang="en-US" i="1" smtClean="0">
                <a:solidFill>
                  <a:srgbClr val="CC0000"/>
                </a:solidFill>
              </a:rPr>
              <a:t>average:</a:t>
            </a:r>
            <a:r>
              <a:rPr lang="en-US" smtClean="0"/>
              <a:t> rate over longer period of time</a:t>
            </a:r>
          </a:p>
        </p:txBody>
      </p:sp>
      <p:sp>
        <p:nvSpPr>
          <p:cNvPr id="126983" name="Text Box 325"/>
          <p:cNvSpPr txBox="1">
            <a:spLocks noChangeArrowheads="1"/>
          </p:cNvSpPr>
          <p:nvPr/>
        </p:nvSpPr>
        <p:spPr bwMode="auto">
          <a:xfrm>
            <a:off x="368300" y="5043488"/>
            <a:ext cx="187483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server, with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file of F bits 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to send to client</a:t>
            </a:r>
          </a:p>
        </p:txBody>
      </p:sp>
      <p:sp>
        <p:nvSpPr>
          <p:cNvPr id="126984" name="Text Box 328"/>
          <p:cNvSpPr txBox="1">
            <a:spLocks noChangeArrowheads="1"/>
          </p:cNvSpPr>
          <p:nvPr/>
        </p:nvSpPr>
        <p:spPr bwMode="auto">
          <a:xfrm>
            <a:off x="2784475" y="5040313"/>
            <a:ext cx="1430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 R</a:t>
            </a:r>
            <a:r>
              <a:rPr lang="en-US" sz="2800" baseline="-25000">
                <a:latin typeface="Gill Sans MT" pitchFamily="34" charset="0"/>
              </a:rPr>
              <a:t>s</a:t>
            </a:r>
            <a:r>
              <a:rPr lang="en-US" sz="2000" baseline="-25000">
                <a:latin typeface="Gill Sans MT" pitchFamily="34" charset="0"/>
              </a:rPr>
              <a:t> </a:t>
            </a:r>
            <a:r>
              <a:rPr lang="en-US" sz="2000">
                <a:latin typeface="Gill Sans MT" pitchFamily="34" charset="0"/>
              </a:rPr>
              <a:t>bits/sec</a:t>
            </a:r>
          </a:p>
        </p:txBody>
      </p:sp>
      <p:sp>
        <p:nvSpPr>
          <p:cNvPr id="126985" name="Text Box 329"/>
          <p:cNvSpPr txBox="1">
            <a:spLocks noChangeArrowheads="1"/>
          </p:cNvSpPr>
          <p:nvPr/>
        </p:nvSpPr>
        <p:spPr bwMode="auto">
          <a:xfrm>
            <a:off x="5653088" y="5048250"/>
            <a:ext cx="14303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 R</a:t>
            </a:r>
            <a:r>
              <a:rPr lang="en-US" sz="2800" baseline="-25000">
                <a:latin typeface="Gill Sans MT" pitchFamily="34" charset="0"/>
              </a:rPr>
              <a:t>c</a:t>
            </a:r>
            <a:r>
              <a:rPr lang="en-US" sz="2000" baseline="-25000">
                <a:latin typeface="Gill Sans MT" pitchFamily="34" charset="0"/>
              </a:rPr>
              <a:t> </a:t>
            </a:r>
            <a:r>
              <a:rPr lang="en-US" sz="2000">
                <a:latin typeface="Gill Sans MT" pitchFamily="34" charset="0"/>
              </a:rPr>
              <a:t>bits/sec</a:t>
            </a:r>
          </a:p>
        </p:txBody>
      </p:sp>
      <p:sp>
        <p:nvSpPr>
          <p:cNvPr id="126986" name="Line 337"/>
          <p:cNvSpPr>
            <a:spLocks noChangeShapeType="1"/>
          </p:cNvSpPr>
          <p:nvPr/>
        </p:nvSpPr>
        <p:spPr bwMode="auto">
          <a:xfrm flipH="1" flipV="1">
            <a:off x="2997200" y="4806950"/>
            <a:ext cx="282575" cy="303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7" name="Line 347"/>
          <p:cNvSpPr>
            <a:spLocks noChangeShapeType="1"/>
          </p:cNvSpPr>
          <p:nvPr/>
        </p:nvSpPr>
        <p:spPr bwMode="auto">
          <a:xfrm flipH="1" flipV="1">
            <a:off x="6119813" y="4876800"/>
            <a:ext cx="193675" cy="203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8" name="Line 352"/>
          <p:cNvSpPr>
            <a:spLocks noChangeShapeType="1"/>
          </p:cNvSpPr>
          <p:nvPr/>
        </p:nvSpPr>
        <p:spPr bwMode="auto">
          <a:xfrm flipH="1">
            <a:off x="801688" y="4716463"/>
            <a:ext cx="11112" cy="411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9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6990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27010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7011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2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3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7014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7015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20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1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2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16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17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8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9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6991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126992" name="Group 335"/>
          <p:cNvGrpSpPr>
            <a:grpSpLocks/>
          </p:cNvGrpSpPr>
          <p:nvPr/>
        </p:nvGrpSpPr>
        <p:grpSpPr bwMode="auto">
          <a:xfrm>
            <a:off x="1404938" y="4360863"/>
            <a:ext cx="2322512" cy="392112"/>
            <a:chOff x="2249" y="3430"/>
            <a:chExt cx="1389" cy="256"/>
          </a:xfrm>
        </p:grpSpPr>
        <p:sp>
          <p:nvSpPr>
            <p:cNvPr id="255309" name="Oval 333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08" name="Rectangle 332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008" name="Oval 331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55310" name="Rectangle 334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6993" name="Group 341"/>
          <p:cNvGrpSpPr>
            <a:grpSpLocks/>
          </p:cNvGrpSpPr>
          <p:nvPr/>
        </p:nvGrpSpPr>
        <p:grpSpPr bwMode="auto">
          <a:xfrm>
            <a:off x="4910138" y="4248150"/>
            <a:ext cx="2801937" cy="581025"/>
            <a:chOff x="2249" y="3430"/>
            <a:chExt cx="1389" cy="256"/>
          </a:xfrm>
        </p:grpSpPr>
        <p:sp>
          <p:nvSpPr>
            <p:cNvPr id="255318" name="Oval 342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19" name="Rectangle 343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004" name="Oval 344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55321" name="Rectangle 345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239713" y="5111750"/>
            <a:ext cx="8235950" cy="896938"/>
            <a:chOff x="0" y="3803"/>
            <a:chExt cx="5188" cy="565"/>
          </a:xfrm>
        </p:grpSpPr>
        <p:sp>
          <p:nvSpPr>
            <p:cNvPr id="126999" name="Text Box 353"/>
            <p:cNvSpPr txBox="1">
              <a:spLocks noChangeArrowheads="1"/>
            </p:cNvSpPr>
            <p:nvPr/>
          </p:nvSpPr>
          <p:spPr bwMode="auto">
            <a:xfrm>
              <a:off x="0" y="3821"/>
              <a:ext cx="1461" cy="5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server sends bits 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(fluid) into pipe</a:t>
              </a:r>
            </a:p>
            <a:p>
              <a:pPr algn="ctr">
                <a:lnSpc>
                  <a:spcPct val="85000"/>
                </a:lnSpc>
              </a:pPr>
              <a:endParaRPr lang="en-US" sz="2000">
                <a:latin typeface="Gill Sans MT" pitchFamily="34" charset="0"/>
              </a:endParaRPr>
            </a:p>
          </p:txBody>
        </p:sp>
        <p:sp>
          <p:nvSpPr>
            <p:cNvPr id="127000" name="Text Box 336"/>
            <p:cNvSpPr txBox="1">
              <a:spLocks noChangeArrowheads="1"/>
            </p:cNvSpPr>
            <p:nvPr/>
          </p:nvSpPr>
          <p:spPr bwMode="auto">
            <a:xfrm>
              <a:off x="1573" y="3803"/>
              <a:ext cx="1769" cy="5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 R</a:t>
              </a:r>
              <a:r>
                <a:rPr lang="en-US" sz="2800" baseline="-25000">
                  <a:latin typeface="Gill Sans MT" pitchFamily="34" charset="0"/>
                </a:rPr>
                <a:t>s</a:t>
              </a:r>
              <a:r>
                <a:rPr lang="en-US" sz="2000" baseline="-25000">
                  <a:latin typeface="Gill Sans MT" pitchFamily="34" charset="0"/>
                </a:rPr>
                <a:t> </a:t>
              </a:r>
              <a:r>
                <a:rPr lang="en-US" sz="2000">
                  <a:latin typeface="Gill Sans MT" pitchFamily="34" charset="0"/>
                </a:rPr>
                <a:t>bits/sec)</a:t>
              </a:r>
            </a:p>
          </p:txBody>
        </p:sp>
        <p:sp>
          <p:nvSpPr>
            <p:cNvPr id="127001" name="Text Box 346"/>
            <p:cNvSpPr txBox="1">
              <a:spLocks noChangeArrowheads="1"/>
            </p:cNvSpPr>
            <p:nvPr/>
          </p:nvSpPr>
          <p:spPr bwMode="auto">
            <a:xfrm>
              <a:off x="3328" y="3812"/>
              <a:ext cx="1860" cy="5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 R</a:t>
              </a:r>
              <a:r>
                <a:rPr lang="en-US" sz="2800" baseline="-25000">
                  <a:latin typeface="Gill Sans MT" pitchFamily="34" charset="0"/>
                </a:rPr>
                <a:t>c</a:t>
              </a:r>
              <a:r>
                <a:rPr lang="en-US" sz="2000" baseline="-25000">
                  <a:latin typeface="Gill Sans MT" pitchFamily="34" charset="0"/>
                </a:rPr>
                <a:t> </a:t>
              </a:r>
              <a:r>
                <a:rPr lang="en-US" sz="2000">
                  <a:latin typeface="Gill Sans MT" pitchFamily="34" charset="0"/>
                </a:rPr>
                <a:t>bits/sec)</a:t>
              </a:r>
            </a:p>
          </p:txBody>
        </p:sp>
      </p:grpSp>
      <p:pic>
        <p:nvPicPr>
          <p:cNvPr id="126995" name="Picture 6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931863"/>
            <a:ext cx="29130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96" name="AutoShape 351"/>
          <p:cNvSpPr>
            <a:spLocks noChangeArrowheads="1"/>
          </p:cNvSpPr>
          <p:nvPr/>
        </p:nvSpPr>
        <p:spPr bwMode="auto">
          <a:xfrm>
            <a:off x="3732213" y="4308475"/>
            <a:ext cx="1279525" cy="485775"/>
          </a:xfrm>
          <a:prstGeom prst="rightArrow">
            <a:avLst>
              <a:gd name="adj1" fmla="val 50000"/>
              <a:gd name="adj2" fmla="val 6585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6997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269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CA85B0BF-9A9E-4F28-8BCD-57250A9DD065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28002" name="Picture 208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921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8003" name="Group 140"/>
          <p:cNvGrpSpPr>
            <a:grpSpLocks/>
          </p:cNvGrpSpPr>
          <p:nvPr/>
        </p:nvGrpSpPr>
        <p:grpSpPr bwMode="auto">
          <a:xfrm>
            <a:off x="1614488" y="2254250"/>
            <a:ext cx="352425" cy="876300"/>
            <a:chOff x="4140" y="429"/>
            <a:chExt cx="1425" cy="2396"/>
          </a:xfrm>
        </p:grpSpPr>
        <p:sp>
          <p:nvSpPr>
            <p:cNvPr id="128114" name="Freeform 14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15" name="Rectangle 142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16" name="Freeform 14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17" name="Freeform 14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18" name="Rectangle 145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119" name="Group 14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144" name="AutoShape 14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5" name="AutoShape 148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120" name="Rectangle 149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121" name="Group 15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8142" name="AutoShape 151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3" name="AutoShape 152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122" name="Rectangle 153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23" name="Rectangle 154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124" name="Group 15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8140" name="AutoShape 15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1" name="AutoShape 157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125" name="Freeform 15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126" name="Group 15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8138" name="AutoShape 160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39" name="AutoShape 161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127" name="Rectangle 162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28" name="Freeform 16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29" name="Freeform 16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30" name="Oval 165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31" name="Freeform 16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32" name="AutoShape 167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33" name="AutoShape 168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34" name="Oval 169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35" name="Oval 170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28136" name="Oval 171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37" name="Rectangle 172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0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000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Throughput (more)</a:t>
            </a:r>
          </a:p>
        </p:txBody>
      </p:sp>
      <p:sp>
        <p:nvSpPr>
          <p:cNvPr id="12800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R</a:t>
            </a:r>
            <a:r>
              <a:rPr lang="en-US" i="1" baseline="-25000" smtClean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 &lt; R</a:t>
            </a:r>
            <a:r>
              <a:rPr lang="en-US" i="1" baseline="-25000" smtClean="0">
                <a:solidFill>
                  <a:srgbClr val="CC0000"/>
                </a:solidFill>
                <a:ea typeface="ＭＳ Ｐゴシック" pitchFamily="34" charset="-128"/>
              </a:rPr>
              <a:t>c</a:t>
            </a:r>
            <a:r>
              <a:rPr lang="en-US" i="1" smtClean="0">
                <a:solidFill>
                  <a:srgbClr val="FF3300"/>
                </a:solidFill>
                <a:ea typeface="ＭＳ Ｐゴシック" pitchFamily="34" charset="-128"/>
              </a:rPr>
              <a:t>  </a:t>
            </a:r>
            <a:r>
              <a:rPr lang="en-US" smtClean="0">
                <a:ea typeface="ＭＳ Ｐゴシック" pitchFamily="34" charset="-128"/>
              </a:rPr>
              <a:t>What is average end-end throughput?</a:t>
            </a:r>
          </a:p>
        </p:txBody>
      </p:sp>
      <p:grpSp>
        <p:nvGrpSpPr>
          <p:cNvPr id="128006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112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8007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  R</a:t>
            </a:r>
            <a:r>
              <a:rPr lang="en-US" sz="2800" baseline="-25000"/>
              <a:t>s</a:t>
            </a:r>
            <a:r>
              <a:rPr lang="en-US" sz="2000" baseline="-25000"/>
              <a:t> </a:t>
            </a:r>
            <a:r>
              <a:rPr lang="en-US" sz="2000"/>
              <a:t>bits/sec</a:t>
            </a:r>
          </a:p>
        </p:txBody>
      </p:sp>
      <p:sp>
        <p:nvSpPr>
          <p:cNvPr id="128008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28009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0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128104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10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8105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R</a:t>
              </a:r>
              <a:r>
                <a:rPr lang="en-US" sz="2800" baseline="-25000"/>
                <a:t>c</a:t>
              </a:r>
              <a:r>
                <a:rPr lang="en-US" sz="2000" baseline="-25000"/>
                <a:t> </a:t>
              </a:r>
              <a:r>
                <a:rPr lang="en-US" sz="2000"/>
                <a:t>bits/sec</a:t>
              </a:r>
            </a:p>
          </p:txBody>
        </p:sp>
      </p:grpSp>
      <p:grpSp>
        <p:nvGrpSpPr>
          <p:cNvPr id="128011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128091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92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93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94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8095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96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8101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2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3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97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809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23" name="Rectangle 56"/>
          <p:cNvSpPr>
            <a:spLocks noChangeArrowheads="1"/>
          </p:cNvSpPr>
          <p:nvPr/>
        </p:nvSpPr>
        <p:spPr bwMode="auto">
          <a:xfrm>
            <a:off x="555625" y="3330575"/>
            <a:ext cx="80629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R</a:t>
            </a:r>
            <a:r>
              <a:rPr lang="en-US" sz="2800" i="1" baseline="-25000">
                <a:solidFill>
                  <a:srgbClr val="CC0000"/>
                </a:solidFill>
                <a:latin typeface="Gill Sans MT" pitchFamily="34" charset="0"/>
              </a:rPr>
              <a:t>s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 &gt; R</a:t>
            </a:r>
            <a:r>
              <a:rPr lang="en-US" sz="2800" i="1" baseline="-25000">
                <a:solidFill>
                  <a:srgbClr val="CC0000"/>
                </a:solidFill>
                <a:latin typeface="Gill Sans MT" pitchFamily="34" charset="0"/>
              </a:rPr>
              <a:t>c</a:t>
            </a:r>
            <a:r>
              <a:rPr lang="en-US" sz="2800" i="1">
                <a:solidFill>
                  <a:srgbClr val="FF3300"/>
                </a:solidFill>
                <a:latin typeface="Gill Sans MT" pitchFamily="34" charset="0"/>
              </a:rPr>
              <a:t>  </a:t>
            </a:r>
            <a:r>
              <a:rPr lang="en-US" sz="2800">
                <a:latin typeface="Gill Sans MT" pitchFamily="34" charset="0"/>
              </a:rPr>
              <a:t>What is average end-end throughput?</a:t>
            </a:r>
          </a:p>
        </p:txBody>
      </p:sp>
      <p:grpSp>
        <p:nvGrpSpPr>
          <p:cNvPr id="13" name="Group 209"/>
          <p:cNvGrpSpPr>
            <a:grpSpLocks/>
          </p:cNvGrpSpPr>
          <p:nvPr/>
        </p:nvGrpSpPr>
        <p:grpSpPr bwMode="auto">
          <a:xfrm>
            <a:off x="295275" y="5167313"/>
            <a:ext cx="8577263" cy="1211262"/>
            <a:chOff x="186" y="3255"/>
            <a:chExt cx="5403" cy="763"/>
          </a:xfrm>
        </p:grpSpPr>
        <p:sp>
          <p:nvSpPr>
            <p:cNvPr id="128088" name="Rectangle 102"/>
            <p:cNvSpPr>
              <a:spLocks noChangeArrowheads="1"/>
            </p:cNvSpPr>
            <p:nvPr/>
          </p:nvSpPr>
          <p:spPr bwMode="auto">
            <a:xfrm>
              <a:off x="186" y="3378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28089" name="Text Box 101"/>
            <p:cNvSpPr txBox="1">
              <a:spLocks noChangeArrowheads="1"/>
            </p:cNvSpPr>
            <p:nvPr/>
          </p:nvSpPr>
          <p:spPr bwMode="auto">
            <a:xfrm>
              <a:off x="231" y="3549"/>
              <a:ext cx="53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latin typeface="Gill Sans MT" pitchFamily="34" charset="0"/>
                </a:rPr>
                <a:t>link on end-end path that constrains  end-end throughput</a:t>
              </a:r>
            </a:p>
          </p:txBody>
        </p:sp>
        <p:sp>
          <p:nvSpPr>
            <p:cNvPr id="128090" name="Text Box 104"/>
            <p:cNvSpPr txBox="1">
              <a:spLocks noChangeArrowheads="1"/>
            </p:cNvSpPr>
            <p:nvPr/>
          </p:nvSpPr>
          <p:spPr bwMode="auto">
            <a:xfrm>
              <a:off x="466" y="3255"/>
              <a:ext cx="1403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rgbClr val="CC0000"/>
                  </a:solidFill>
                  <a:latin typeface="Gill Sans MT" pitchFamily="34" charset="0"/>
                </a:rPr>
                <a:t>bottleneck link</a:t>
              </a:r>
            </a:p>
          </p:txBody>
        </p:sp>
      </p:grpSp>
      <p:sp>
        <p:nvSpPr>
          <p:cNvPr id="128014" name="AutoShape 51"/>
          <p:cNvSpPr>
            <a:spLocks noChangeArrowheads="1"/>
          </p:cNvSpPr>
          <p:nvPr/>
        </p:nvSpPr>
        <p:spPr bwMode="auto">
          <a:xfrm>
            <a:off x="420528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5" name="Group 132"/>
          <p:cNvGrpSpPr>
            <a:grpSpLocks/>
          </p:cNvGrpSpPr>
          <p:nvPr/>
        </p:nvGrpSpPr>
        <p:grpSpPr bwMode="auto">
          <a:xfrm flipH="1">
            <a:off x="8232775" y="2420938"/>
            <a:ext cx="871538" cy="885825"/>
            <a:chOff x="-44" y="1473"/>
            <a:chExt cx="981" cy="1105"/>
          </a:xfrm>
        </p:grpSpPr>
        <p:pic>
          <p:nvPicPr>
            <p:cNvPr id="12808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8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8016" name="AutoShape 327"/>
          <p:cNvSpPr>
            <a:spLocks noChangeArrowheads="1"/>
          </p:cNvSpPr>
          <p:nvPr/>
        </p:nvSpPr>
        <p:spPr bwMode="auto">
          <a:xfrm>
            <a:off x="1168400" y="2117725"/>
            <a:ext cx="407988" cy="431800"/>
          </a:xfrm>
          <a:prstGeom prst="can">
            <a:avLst>
              <a:gd name="adj" fmla="val 2139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206"/>
          <p:cNvGrpSpPr>
            <a:grpSpLocks/>
          </p:cNvGrpSpPr>
          <p:nvPr/>
        </p:nvGrpSpPr>
        <p:grpSpPr bwMode="auto">
          <a:xfrm>
            <a:off x="1230313" y="3927475"/>
            <a:ext cx="7935912" cy="1166813"/>
            <a:chOff x="775" y="2474"/>
            <a:chExt cx="4999" cy="735"/>
          </a:xfrm>
        </p:grpSpPr>
        <p:grpSp>
          <p:nvGrpSpPr>
            <p:cNvPr id="128019" name="Group 173"/>
            <p:cNvGrpSpPr>
              <a:grpSpLocks/>
            </p:cNvGrpSpPr>
            <p:nvPr/>
          </p:nvGrpSpPr>
          <p:grpSpPr bwMode="auto">
            <a:xfrm>
              <a:off x="1056" y="2589"/>
              <a:ext cx="222" cy="552"/>
              <a:chOff x="4140" y="429"/>
              <a:chExt cx="1425" cy="2396"/>
            </a:xfrm>
          </p:grpSpPr>
          <p:sp>
            <p:nvSpPr>
              <p:cNvPr id="128054" name="Freeform 17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5" name="Rectangle 175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56" name="Freeform 17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7" name="Freeform 17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8" name="Rectangle 178"/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059" name="Group 17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28084" name="AutoShape 180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1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85" name="AutoShape 181"/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89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060" name="Rectangle 182"/>
              <p:cNvSpPr>
                <a:spLocks noChangeArrowheads="1"/>
              </p:cNvSpPr>
              <p:nvPr/>
            </p:nvSpPr>
            <p:spPr bwMode="auto">
              <a:xfrm>
                <a:off x="4223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061" name="Group 18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28082" name="AutoShape 184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1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83" name="AutoShape 185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062" name="Rectangle 186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3" name="Rectangle 187"/>
              <p:cNvSpPr>
                <a:spLocks noChangeArrowheads="1"/>
              </p:cNvSpPr>
              <p:nvPr/>
            </p:nvSpPr>
            <p:spPr bwMode="auto">
              <a:xfrm>
                <a:off x="4230" y="1653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064" name="Group 18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28080" name="AutoShape 18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81" name="AutoShape 190"/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065" name="Freeform 19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66" name="Group 19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28078" name="AutoShape 193"/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28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79" name="AutoShape 194"/>
                <p:cNvSpPr>
                  <a:spLocks noChangeArrowheads="1"/>
                </p:cNvSpPr>
                <p:nvPr/>
              </p:nvSpPr>
              <p:spPr bwMode="auto">
                <a:xfrm>
                  <a:off x="627" y="2586"/>
                  <a:ext cx="69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067" name="Rectangle 19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71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8" name="Freeform 19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69" name="Freeform 19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0" name="Oval 198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1" name="Freeform 19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2" name="AutoShape 200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200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3" name="AutoShape 201"/>
              <p:cNvSpPr>
                <a:spLocks noChangeArrowheads="1"/>
              </p:cNvSpPr>
              <p:nvPr/>
            </p:nvSpPr>
            <p:spPr bwMode="auto">
              <a:xfrm>
                <a:off x="4204" y="2712"/>
                <a:ext cx="1072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4" name="Oval 202"/>
              <p:cNvSpPr>
                <a:spLocks noChangeArrowheads="1"/>
              </p:cNvSpPr>
              <p:nvPr/>
            </p:nvSpPr>
            <p:spPr bwMode="auto">
              <a:xfrm>
                <a:off x="4307" y="2382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5" name="Oval 203"/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28076" name="Oval 204"/>
              <p:cNvSpPr>
                <a:spLocks noChangeArrowheads="1"/>
              </p:cNvSpPr>
              <p:nvPr/>
            </p:nvSpPr>
            <p:spPr bwMode="auto">
              <a:xfrm>
                <a:off x="4660" y="2382"/>
                <a:ext cx="160" cy="139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7" name="Rectangle 205"/>
              <p:cNvSpPr>
                <a:spLocks noChangeArrowheads="1"/>
              </p:cNvSpPr>
              <p:nvPr/>
            </p:nvSpPr>
            <p:spPr bwMode="auto">
              <a:xfrm>
                <a:off x="5064" y="1835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020" name="Line 57"/>
            <p:cNvSpPr>
              <a:spLocks noChangeShapeType="1"/>
            </p:cNvSpPr>
            <p:nvPr/>
          </p:nvSpPr>
          <p:spPr bwMode="auto">
            <a:xfrm>
              <a:off x="1354" y="2913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21" name="Group 58"/>
            <p:cNvGrpSpPr>
              <a:grpSpLocks/>
            </p:cNvGrpSpPr>
            <p:nvPr/>
          </p:nvGrpSpPr>
          <p:grpSpPr bwMode="auto">
            <a:xfrm>
              <a:off x="2725" y="2845"/>
              <a:ext cx="612" cy="178"/>
              <a:chOff x="3600" y="219"/>
              <a:chExt cx="360" cy="175"/>
            </a:xfrm>
          </p:grpSpPr>
          <p:sp>
            <p:nvSpPr>
              <p:cNvPr id="128041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2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3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4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8045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046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805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52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53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8047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8048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49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50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8022" name="AutoShape 90"/>
            <p:cNvSpPr>
              <a:spLocks noChangeArrowheads="1"/>
            </p:cNvSpPr>
            <p:nvPr/>
          </p:nvSpPr>
          <p:spPr bwMode="auto">
            <a:xfrm>
              <a:off x="4741" y="2812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23" name="Group 92"/>
            <p:cNvGrpSpPr>
              <a:grpSpLocks/>
            </p:cNvGrpSpPr>
            <p:nvPr/>
          </p:nvGrpSpPr>
          <p:grpSpPr bwMode="auto">
            <a:xfrm>
              <a:off x="1328" y="2707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039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8024" name="Text Box 97"/>
            <p:cNvSpPr txBox="1">
              <a:spLocks noChangeArrowheads="1"/>
            </p:cNvSpPr>
            <p:nvPr/>
          </p:nvSpPr>
          <p:spPr bwMode="auto">
            <a:xfrm>
              <a:off x="1313" y="2781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R</a:t>
              </a:r>
              <a:r>
                <a:rPr lang="en-US" sz="2800" baseline="-25000"/>
                <a:t>s</a:t>
              </a:r>
              <a:r>
                <a:rPr lang="en-US" sz="2000" baseline="-25000"/>
                <a:t> </a:t>
              </a:r>
              <a:r>
                <a:rPr lang="en-US" sz="2000"/>
                <a:t>bits/sec</a:t>
              </a:r>
            </a:p>
          </p:txBody>
        </p:sp>
        <p:grpSp>
          <p:nvGrpSpPr>
            <p:cNvPr id="128025" name="Group 83"/>
            <p:cNvGrpSpPr>
              <a:grpSpLocks/>
            </p:cNvGrpSpPr>
            <p:nvPr/>
          </p:nvGrpSpPr>
          <p:grpSpPr bwMode="auto">
            <a:xfrm>
              <a:off x="3419" y="2828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035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8026" name="Text Box 88"/>
            <p:cNvSpPr txBox="1">
              <a:spLocks noChangeArrowheads="1"/>
            </p:cNvSpPr>
            <p:nvPr/>
          </p:nvSpPr>
          <p:spPr bwMode="auto">
            <a:xfrm>
              <a:off x="3475" y="2800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  R</a:t>
              </a:r>
              <a:r>
                <a:rPr lang="en-US" sz="2800" baseline="-25000"/>
                <a:t>c</a:t>
              </a:r>
              <a:r>
                <a:rPr lang="en-US" sz="2000" baseline="-25000"/>
                <a:t> </a:t>
              </a:r>
              <a:r>
                <a:rPr lang="en-US" sz="2000"/>
                <a:t>bits/sec</a:t>
              </a:r>
            </a:p>
          </p:txBody>
        </p:sp>
        <p:sp>
          <p:nvSpPr>
            <p:cNvPr id="128027" name="AutoShape 98"/>
            <p:cNvSpPr>
              <a:spLocks noChangeArrowheads="1"/>
            </p:cNvSpPr>
            <p:nvPr/>
          </p:nvSpPr>
          <p:spPr bwMode="auto">
            <a:xfrm>
              <a:off x="2668" y="2808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AutoShape 89"/>
            <p:cNvSpPr>
              <a:spLocks noChangeArrowheads="1"/>
            </p:cNvSpPr>
            <p:nvPr/>
          </p:nvSpPr>
          <p:spPr bwMode="auto">
            <a:xfrm flipV="1">
              <a:off x="814" y="2682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128029" name="Group 135"/>
            <p:cNvGrpSpPr>
              <a:grpSpLocks/>
            </p:cNvGrpSpPr>
            <p:nvPr/>
          </p:nvGrpSpPr>
          <p:grpSpPr bwMode="auto">
            <a:xfrm flipH="1">
              <a:off x="5225" y="2651"/>
              <a:ext cx="549" cy="558"/>
              <a:chOff x="-44" y="1473"/>
              <a:chExt cx="981" cy="1105"/>
            </a:xfrm>
          </p:grpSpPr>
          <p:pic>
            <p:nvPicPr>
              <p:cNvPr id="128031" name="Picture 1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8032" name="Freeform 1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28030" name="AutoShape 327"/>
            <p:cNvSpPr>
              <a:spLocks noChangeArrowheads="1"/>
            </p:cNvSpPr>
            <p:nvPr/>
          </p:nvSpPr>
          <p:spPr bwMode="auto">
            <a:xfrm>
              <a:off x="775" y="2474"/>
              <a:ext cx="257" cy="272"/>
            </a:xfrm>
            <a:prstGeom prst="can">
              <a:avLst>
                <a:gd name="adj" fmla="val 21398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E2D3D4A-3BD0-47A3-B2FD-FA300540EDC0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25413"/>
            <a:ext cx="7772400" cy="903287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Throughput: Internet scenario</a:t>
            </a:r>
          </a:p>
        </p:txBody>
      </p:sp>
      <p:sp>
        <p:nvSpPr>
          <p:cNvPr id="129027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10 connections (fairly) share backbone bottleneck link R</a:t>
            </a:r>
            <a:r>
              <a:rPr lang="en-US" sz="2000" baseline="-25000"/>
              <a:t> </a:t>
            </a:r>
            <a:r>
              <a:rPr lang="en-US" sz="2000"/>
              <a:t>bits/sec</a:t>
            </a:r>
          </a:p>
        </p:txBody>
      </p:sp>
      <p:sp>
        <p:nvSpPr>
          <p:cNvPr id="129028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29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  <a:r>
              <a:rPr lang="en-US" sz="2800" baseline="-25000"/>
              <a:t>s</a:t>
            </a:r>
            <a:endParaRPr lang="en-US" sz="2000"/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32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36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38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41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43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46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48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51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53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56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58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61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9063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064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  <a:r>
              <a:rPr lang="en-US" sz="2800" baseline="-25000"/>
              <a:t>s</a:t>
            </a:r>
            <a:endParaRPr lang="en-US" sz="2000"/>
          </a:p>
        </p:txBody>
      </p:sp>
      <p:sp>
        <p:nvSpPr>
          <p:cNvPr id="129065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  <a:r>
              <a:rPr lang="en-US" sz="2800" baseline="-25000"/>
              <a:t>s</a:t>
            </a:r>
            <a:endParaRPr lang="en-US" sz="2000"/>
          </a:p>
        </p:txBody>
      </p:sp>
      <p:sp>
        <p:nvSpPr>
          <p:cNvPr id="129066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67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  <a:r>
              <a:rPr lang="en-US" sz="2800" baseline="-25000"/>
              <a:t>c</a:t>
            </a:r>
            <a:endParaRPr lang="en-US" sz="2000"/>
          </a:p>
        </p:txBody>
      </p:sp>
      <p:sp>
        <p:nvSpPr>
          <p:cNvPr id="129068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69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70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  <a:r>
              <a:rPr lang="en-US" sz="2800" baseline="-25000"/>
              <a:t>c</a:t>
            </a:r>
            <a:endParaRPr lang="en-US" sz="2000"/>
          </a:p>
        </p:txBody>
      </p:sp>
      <p:sp>
        <p:nvSpPr>
          <p:cNvPr id="129071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  <a:r>
              <a:rPr lang="en-US" sz="2800" baseline="-25000"/>
              <a:t>c</a:t>
            </a:r>
            <a:endParaRPr lang="en-US" sz="2000"/>
          </a:p>
        </p:txBody>
      </p:sp>
      <p:sp>
        <p:nvSpPr>
          <p:cNvPr id="129072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</a:t>
            </a:r>
          </a:p>
        </p:txBody>
      </p:sp>
      <p:sp>
        <p:nvSpPr>
          <p:cNvPr id="129073" name="Rectangle 52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11313"/>
            <a:ext cx="3597275" cy="41148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per-connection end-end throughput: min(R</a:t>
            </a:r>
            <a:r>
              <a:rPr lang="en-US" baseline="-25000" smtClean="0">
                <a:ea typeface="ＭＳ Ｐゴシック" pitchFamily="34" charset="-128"/>
              </a:rPr>
              <a:t>c</a:t>
            </a:r>
            <a:r>
              <a:rPr lang="en-US" smtClean="0">
                <a:ea typeface="ＭＳ Ｐゴシック" pitchFamily="34" charset="-128"/>
              </a:rPr>
              <a:t>,R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r>
              <a:rPr lang="en-US" smtClean="0">
                <a:ea typeface="ＭＳ Ｐゴシック" pitchFamily="34" charset="-128"/>
              </a:rPr>
              <a:t>,R/10)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in practice: R</a:t>
            </a:r>
            <a:r>
              <a:rPr lang="en-US" baseline="-25000" smtClean="0">
                <a:ea typeface="ＭＳ Ｐゴシック" pitchFamily="34" charset="-128"/>
              </a:rPr>
              <a:t>c</a:t>
            </a:r>
            <a:r>
              <a:rPr lang="en-US" smtClean="0">
                <a:ea typeface="ＭＳ Ｐゴシック" pitchFamily="34" charset="-128"/>
              </a:rPr>
              <a:t> or R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r>
              <a:rPr lang="en-US" smtClean="0">
                <a:ea typeface="ＭＳ Ｐゴシック" pitchFamily="34" charset="-128"/>
              </a:rPr>
              <a:t> is often bottleneck</a:t>
            </a:r>
          </a:p>
        </p:txBody>
      </p:sp>
      <p:grpSp>
        <p:nvGrpSpPr>
          <p:cNvPr id="129074" name="Group 81"/>
          <p:cNvGrpSpPr>
            <a:grpSpLocks/>
          </p:cNvGrpSpPr>
          <p:nvPr/>
        </p:nvGrpSpPr>
        <p:grpSpPr bwMode="auto">
          <a:xfrm>
            <a:off x="4576763" y="1784350"/>
            <a:ext cx="352425" cy="660400"/>
            <a:chOff x="4140" y="429"/>
            <a:chExt cx="1425" cy="2396"/>
          </a:xfrm>
        </p:grpSpPr>
        <p:sp>
          <p:nvSpPr>
            <p:cNvPr id="129151" name="Freeform 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52" name="Rectangle 83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53" name="Freeform 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54" name="Freeform 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55" name="Rectangle 86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56" name="Group 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181" name="AutoShape 88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82" name="AutoShape 89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57" name="Rectangle 90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58" name="Group 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9179" name="AutoShape 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80" name="AutoShape 93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59" name="Rectangle 94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60" name="Rectangle 95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61" name="Group 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9177" name="AutoShape 9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78" name="AutoShape 98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62" name="Freeform 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163" name="Group 1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175" name="AutoShape 101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76" name="AutoShape 102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64" name="Rectangle 103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65" name="Freeform 1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66" name="Freeform 1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67" name="Oval 106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68" name="Freeform 1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69" name="AutoShape 108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70" name="AutoShape 109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71" name="Oval 110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72" name="Oval 111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29173" name="Oval 112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74" name="Rectangle 113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75" name="Group 114"/>
          <p:cNvGrpSpPr>
            <a:grpSpLocks/>
          </p:cNvGrpSpPr>
          <p:nvPr/>
        </p:nvGrpSpPr>
        <p:grpSpPr bwMode="auto">
          <a:xfrm>
            <a:off x="5151438" y="1444625"/>
            <a:ext cx="352425" cy="660400"/>
            <a:chOff x="4140" y="429"/>
            <a:chExt cx="1425" cy="2396"/>
          </a:xfrm>
        </p:grpSpPr>
        <p:sp>
          <p:nvSpPr>
            <p:cNvPr id="129119" name="Freeform 1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20" name="Rectangle 11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21" name="Freeform 1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22" name="Freeform 1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23" name="Rectangle 119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24" name="Group 1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149" name="AutoShape 121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50" name="AutoShape 122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25" name="Rectangle 123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26" name="Group 1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9147" name="AutoShape 12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48" name="AutoShape 12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27" name="Rectangle 127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28" name="Rectangle 128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29" name="Group 1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9145" name="AutoShape 13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46" name="AutoShape 13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30" name="Freeform 1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131" name="Group 1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143" name="AutoShape 134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44" name="AutoShape 13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32" name="Rectangle 13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3" name="Freeform 1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34" name="Freeform 1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35" name="Oval 139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6" name="Freeform 1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37" name="AutoShape 141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8" name="AutoShape 142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9" name="Oval 143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40" name="Oval 144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29141" name="Oval 145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42" name="Rectangle 146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76" name="Group 147"/>
          <p:cNvGrpSpPr>
            <a:grpSpLocks/>
          </p:cNvGrpSpPr>
          <p:nvPr/>
        </p:nvGrpSpPr>
        <p:grpSpPr bwMode="auto">
          <a:xfrm>
            <a:off x="8002588" y="1700213"/>
            <a:ext cx="352425" cy="660400"/>
            <a:chOff x="4140" y="429"/>
            <a:chExt cx="1425" cy="2396"/>
          </a:xfrm>
        </p:grpSpPr>
        <p:sp>
          <p:nvSpPr>
            <p:cNvPr id="129087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8" name="Rectangle 149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9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0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1" name="Rectangle 152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92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117" name="AutoShape 154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8" name="AutoShape 155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093" name="Rectangle 156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94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9115" name="AutoShape 15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6" name="AutoShape 159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095" name="Rectangle 160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96" name="Rectangle 161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97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9113" name="AutoShape 16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4" name="AutoShape 16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09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09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111" name="AutoShape 167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2" name="AutoShape 168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00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01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2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3" name="Oval 172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04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5" name="AutoShape 174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06" name="AutoShape 175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07" name="Oval 176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08" name="Oval 177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29109" name="Oval 178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10" name="Rectangle 179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77" name="Group 180"/>
          <p:cNvGrpSpPr>
            <a:grpSpLocks/>
          </p:cNvGrpSpPr>
          <p:nvPr/>
        </p:nvGrpSpPr>
        <p:grpSpPr bwMode="auto">
          <a:xfrm flipH="1">
            <a:off x="8151813" y="4489450"/>
            <a:ext cx="803275" cy="771525"/>
            <a:chOff x="-44" y="1473"/>
            <a:chExt cx="981" cy="1105"/>
          </a:xfrm>
        </p:grpSpPr>
        <p:pic>
          <p:nvPicPr>
            <p:cNvPr id="129085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86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9078" name="Group 183"/>
          <p:cNvGrpSpPr>
            <a:grpSpLocks/>
          </p:cNvGrpSpPr>
          <p:nvPr/>
        </p:nvGrpSpPr>
        <p:grpSpPr bwMode="auto">
          <a:xfrm>
            <a:off x="4237038" y="4470400"/>
            <a:ext cx="803275" cy="771525"/>
            <a:chOff x="-44" y="1473"/>
            <a:chExt cx="981" cy="1105"/>
          </a:xfrm>
        </p:grpSpPr>
        <p:pic>
          <p:nvPicPr>
            <p:cNvPr id="129083" name="Picture 18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84" name="Freeform 1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9079" name="Group 186"/>
          <p:cNvGrpSpPr>
            <a:grpSpLocks/>
          </p:cNvGrpSpPr>
          <p:nvPr/>
        </p:nvGrpSpPr>
        <p:grpSpPr bwMode="auto">
          <a:xfrm>
            <a:off x="4859338" y="4919663"/>
            <a:ext cx="803275" cy="771525"/>
            <a:chOff x="-44" y="1473"/>
            <a:chExt cx="981" cy="1105"/>
          </a:xfrm>
        </p:grpSpPr>
        <p:pic>
          <p:nvPicPr>
            <p:cNvPr id="129081" name="Picture 187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82" name="Freeform 1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90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A8207B6-AFA9-4041-8F02-9F112869D4E8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0050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1.1 what </a:t>
            </a:r>
            <a:r>
              <a:rPr lang="en-US" sz="2800" i="1" smtClean="0">
                <a:solidFill>
                  <a:srgbClr val="000099"/>
                </a:solidFill>
              </a:rPr>
              <a:t>is</a:t>
            </a:r>
            <a:r>
              <a:rPr lang="en-US" sz="2800" smtClean="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1.2</a:t>
            </a:r>
            <a:r>
              <a:rPr lang="en-US" sz="2800" smtClean="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1.3 </a:t>
            </a:r>
            <a:r>
              <a:rPr lang="en-US" sz="2800" smtClean="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1.4 </a:t>
            </a:r>
            <a:r>
              <a:rPr lang="en-US" sz="2800" smtClean="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CC0000"/>
                </a:solidFill>
              </a:rPr>
              <a:t>1.5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1.6</a:t>
            </a:r>
            <a:r>
              <a:rPr lang="en-US" sz="2800" smtClean="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1.7</a:t>
            </a:r>
            <a:r>
              <a:rPr lang="en-US" sz="2800" smtClean="0"/>
              <a:t> history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300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79B9EC1-D307-4720-83C5-5E2D68DA068A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2098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936625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12858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Protocol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layers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Networks are complex,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with many </a:t>
            </a:r>
            <a:r>
              <a:rPr lang="ja-JP" altLang="en-US" i="1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i="1" smtClean="0">
                <a:solidFill>
                  <a:srgbClr val="CC0000"/>
                </a:solidFill>
                <a:ea typeface="ＭＳ Ｐゴシック" pitchFamily="34" charset="-128"/>
              </a:rPr>
              <a:t>pieces</a:t>
            </a:r>
            <a:r>
              <a:rPr lang="ja-JP" altLang="en-US" i="1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i="1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en-US" sz="2800" smtClean="0"/>
              <a:t>hosts</a:t>
            </a:r>
          </a:p>
          <a:p>
            <a:pPr lvl="1" eaLnBrk="1" hangingPunct="1"/>
            <a:r>
              <a:rPr lang="en-US" sz="2800" smtClean="0"/>
              <a:t>routers</a:t>
            </a:r>
          </a:p>
          <a:p>
            <a:pPr lvl="1" eaLnBrk="1" hangingPunct="1"/>
            <a:r>
              <a:rPr lang="en-US" sz="2800" smtClean="0"/>
              <a:t>links of various media</a:t>
            </a:r>
          </a:p>
          <a:p>
            <a:pPr lvl="1" eaLnBrk="1" hangingPunct="1"/>
            <a:r>
              <a:rPr lang="en-US" sz="2800" smtClean="0"/>
              <a:t>applications</a:t>
            </a:r>
          </a:p>
          <a:p>
            <a:pPr lvl="1" eaLnBrk="1" hangingPunct="1"/>
            <a:r>
              <a:rPr lang="en-US" sz="2800" smtClean="0"/>
              <a:t>protocols</a:t>
            </a:r>
          </a:p>
          <a:p>
            <a:pPr lvl="1" eaLnBrk="1" hangingPunct="1"/>
            <a:r>
              <a:rPr lang="en-US" sz="2800" smtClean="0"/>
              <a:t>hardware, software</a:t>
            </a:r>
          </a:p>
        </p:txBody>
      </p:sp>
      <p:sp>
        <p:nvSpPr>
          <p:cNvPr id="13210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52950" y="2266950"/>
            <a:ext cx="4057650" cy="2619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i="1" smtClean="0">
                <a:solidFill>
                  <a:srgbClr val="CC0000"/>
                </a:solidFill>
                <a:ea typeface="ＭＳ Ｐゴシック" pitchFamily="34" charset="-128"/>
              </a:rPr>
              <a:t>Question:</a:t>
            </a:r>
            <a:r>
              <a:rPr lang="en-US" sz="2400" u="sng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is there any hope of </a:t>
            </a:r>
            <a:r>
              <a:rPr lang="en-US" i="1" smtClean="0">
                <a:ea typeface="ＭＳ Ｐゴシック" pitchFamily="34" charset="-128"/>
              </a:rPr>
              <a:t>organizing</a:t>
            </a:r>
            <a:r>
              <a:rPr lang="en-US" smtClean="0">
                <a:ea typeface="ＭＳ Ｐゴシック" pitchFamily="34" charset="-128"/>
              </a:rPr>
              <a:t> structure of network?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…. or at least our discussion of networks?</a:t>
            </a:r>
          </a:p>
        </p:txBody>
      </p:sp>
      <p:sp>
        <p:nvSpPr>
          <p:cNvPr id="1321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CB64A517-533A-4FB5-94F2-E179394FAD85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4146" name="Picture 1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928688"/>
            <a:ext cx="54848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4287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Organization of air travel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5489575"/>
            <a:ext cx="7772400" cy="54292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a series of steps</a:t>
            </a:r>
          </a:p>
        </p:txBody>
      </p:sp>
      <p:grpSp>
        <p:nvGrpSpPr>
          <p:cNvPr id="134149" name="Group 4"/>
          <p:cNvGrpSpPr>
            <a:grpSpLocks/>
          </p:cNvGrpSpPr>
          <p:nvPr/>
        </p:nvGrpSpPr>
        <p:grpSpPr bwMode="auto">
          <a:xfrm>
            <a:off x="1111250" y="1587500"/>
            <a:ext cx="6508750" cy="3294063"/>
            <a:chOff x="700" y="1000"/>
            <a:chExt cx="4100" cy="2075"/>
          </a:xfrm>
        </p:grpSpPr>
        <p:sp>
          <p:nvSpPr>
            <p:cNvPr id="134151" name="Text Box 5"/>
            <p:cNvSpPr txBox="1">
              <a:spLocks noChangeArrowheads="1"/>
            </p:cNvSpPr>
            <p:nvPr/>
          </p:nvSpPr>
          <p:spPr bwMode="auto">
            <a:xfrm>
              <a:off x="846" y="1007"/>
              <a:ext cx="1307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</a:rPr>
                <a:t>ticket (purchase)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baggage (check)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gates (load)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runway takeoff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airplane routing</a:t>
              </a:r>
            </a:p>
          </p:txBody>
        </p:sp>
        <p:sp>
          <p:nvSpPr>
            <p:cNvPr id="134152" name="Text Box 6"/>
            <p:cNvSpPr txBox="1">
              <a:spLocks noChangeArrowheads="1"/>
            </p:cNvSpPr>
            <p:nvPr/>
          </p:nvSpPr>
          <p:spPr bwMode="auto">
            <a:xfrm>
              <a:off x="3242" y="1001"/>
              <a:ext cx="1280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</a:rPr>
                <a:t>ticket (complain)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baggage (claim)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gates (unload)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runway landing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airplane routing</a:t>
              </a:r>
            </a:p>
          </p:txBody>
        </p:sp>
        <p:sp>
          <p:nvSpPr>
            <p:cNvPr id="134153" name="Text Box 7"/>
            <p:cNvSpPr txBox="1">
              <a:spLocks noChangeArrowheads="1"/>
            </p:cNvSpPr>
            <p:nvPr/>
          </p:nvSpPr>
          <p:spPr bwMode="auto">
            <a:xfrm>
              <a:off x="2074" y="2825"/>
              <a:ext cx="12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</a:rPr>
                <a:t>airplane routing</a:t>
              </a:r>
            </a:p>
          </p:txBody>
        </p:sp>
        <p:sp>
          <p:nvSpPr>
            <p:cNvPr id="134154" name="Freeform 8"/>
            <p:cNvSpPr>
              <a:spLocks/>
            </p:cNvSpPr>
            <p:nvPr/>
          </p:nvSpPr>
          <p:spPr bwMode="auto">
            <a:xfrm>
              <a:off x="700" y="1000"/>
              <a:ext cx="4100" cy="2072"/>
            </a:xfrm>
            <a:custGeom>
              <a:avLst/>
              <a:gdLst>
                <a:gd name="T0" fmla="*/ 0 w 4100"/>
                <a:gd name="T1" fmla="*/ 0 h 2072"/>
                <a:gd name="T2" fmla="*/ 4 w 4100"/>
                <a:gd name="T3" fmla="*/ 1736 h 2072"/>
                <a:gd name="T4" fmla="*/ 804 w 4100"/>
                <a:gd name="T5" fmla="*/ 2064 h 2072"/>
                <a:gd name="T6" fmla="*/ 3468 w 4100"/>
                <a:gd name="T7" fmla="*/ 2072 h 2072"/>
                <a:gd name="T8" fmla="*/ 4100 w 4100"/>
                <a:gd name="T9" fmla="*/ 1736 h 2072"/>
                <a:gd name="T10" fmla="*/ 4100 w 4100"/>
                <a:gd name="T11" fmla="*/ 96 h 2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2072"/>
                <a:gd name="T20" fmla="*/ 4100 w 4100"/>
                <a:gd name="T21" fmla="*/ 2072 h 2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2072">
                  <a:moveTo>
                    <a:pt x="0" y="0"/>
                  </a:moveTo>
                  <a:lnTo>
                    <a:pt x="4" y="1736"/>
                  </a:lnTo>
                  <a:lnTo>
                    <a:pt x="804" y="2064"/>
                  </a:lnTo>
                  <a:lnTo>
                    <a:pt x="3468" y="2072"/>
                  </a:lnTo>
                  <a:lnTo>
                    <a:pt x="4100" y="1736"/>
                  </a:lnTo>
                  <a:lnTo>
                    <a:pt x="4100" y="96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CACE05B5-9D1B-4D9B-8C41-C36A92199B78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6194" name="Picture 4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819150"/>
            <a:ext cx="7313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6195" name="Group 38"/>
          <p:cNvGrpSpPr>
            <a:grpSpLocks/>
          </p:cNvGrpSpPr>
          <p:nvPr/>
        </p:nvGrpSpPr>
        <p:grpSpPr bwMode="auto">
          <a:xfrm>
            <a:off x="434975" y="1314450"/>
            <a:ext cx="8418513" cy="2835275"/>
            <a:chOff x="258" y="1214"/>
            <a:chExt cx="5303" cy="1786"/>
          </a:xfrm>
        </p:grpSpPr>
        <p:sp>
          <p:nvSpPr>
            <p:cNvPr id="136199" name="Rectangle 2"/>
            <p:cNvSpPr>
              <a:spLocks noChangeArrowheads="1"/>
            </p:cNvSpPr>
            <p:nvPr/>
          </p:nvSpPr>
          <p:spPr bwMode="auto">
            <a:xfrm>
              <a:off x="264" y="1544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00" name="Text Box 3"/>
            <p:cNvSpPr txBox="1">
              <a:spLocks noChangeArrowheads="1"/>
            </p:cNvSpPr>
            <p:nvPr/>
          </p:nvSpPr>
          <p:spPr bwMode="auto">
            <a:xfrm>
              <a:off x="258" y="1597"/>
              <a:ext cx="107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/>
                <a:t>ticket (purchase)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baggage (check)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gates (load)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runway (takeoff)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airplane routing</a:t>
              </a:r>
            </a:p>
          </p:txBody>
        </p:sp>
        <p:sp>
          <p:nvSpPr>
            <p:cNvPr id="136201" name="Line 4"/>
            <p:cNvSpPr>
              <a:spLocks noChangeShapeType="1"/>
            </p:cNvSpPr>
            <p:nvPr/>
          </p:nvSpPr>
          <p:spPr bwMode="auto">
            <a:xfrm>
              <a:off x="271" y="1770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02" name="Line 5"/>
            <p:cNvSpPr>
              <a:spLocks noChangeShapeType="1"/>
            </p:cNvSpPr>
            <p:nvPr/>
          </p:nvSpPr>
          <p:spPr bwMode="auto">
            <a:xfrm>
              <a:off x="275" y="1989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03" name="Line 6"/>
            <p:cNvSpPr>
              <a:spLocks noChangeShapeType="1"/>
            </p:cNvSpPr>
            <p:nvPr/>
          </p:nvSpPr>
          <p:spPr bwMode="auto">
            <a:xfrm>
              <a:off x="271" y="220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04" name="Line 7"/>
            <p:cNvSpPr>
              <a:spLocks noChangeShapeType="1"/>
            </p:cNvSpPr>
            <p:nvPr/>
          </p:nvSpPr>
          <p:spPr bwMode="auto">
            <a:xfrm>
              <a:off x="279" y="242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05" name="Text Box 8"/>
            <p:cNvSpPr txBox="1">
              <a:spLocks noChangeArrowheads="1"/>
            </p:cNvSpPr>
            <p:nvPr/>
          </p:nvSpPr>
          <p:spPr bwMode="auto">
            <a:xfrm>
              <a:off x="493" y="2706"/>
              <a:ext cx="5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departure</a:t>
              </a:r>
            </a:p>
            <a:p>
              <a:pPr algn="ctr" eaLnBrk="1" hangingPunct="1"/>
              <a:r>
                <a:rPr lang="en-US" sz="1200"/>
                <a:t>airport</a:t>
              </a:r>
            </a:p>
          </p:txBody>
        </p:sp>
        <p:sp>
          <p:nvSpPr>
            <p:cNvPr id="136206" name="Text Box 9"/>
            <p:cNvSpPr txBox="1">
              <a:spLocks noChangeArrowheads="1"/>
            </p:cNvSpPr>
            <p:nvPr/>
          </p:nvSpPr>
          <p:spPr bwMode="auto">
            <a:xfrm>
              <a:off x="3756" y="2712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arrival</a:t>
              </a:r>
            </a:p>
            <a:p>
              <a:pPr algn="ctr" eaLnBrk="1" hangingPunct="1"/>
              <a:r>
                <a:rPr lang="en-US" sz="1200"/>
                <a:t>airport</a:t>
              </a:r>
            </a:p>
          </p:txBody>
        </p:sp>
        <p:sp>
          <p:nvSpPr>
            <p:cNvPr id="136207" name="Text Box 10"/>
            <p:cNvSpPr txBox="1">
              <a:spLocks noChangeArrowheads="1"/>
            </p:cNvSpPr>
            <p:nvPr/>
          </p:nvSpPr>
          <p:spPr bwMode="auto">
            <a:xfrm>
              <a:off x="1859" y="2709"/>
              <a:ext cx="10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intermediate air-traffic</a:t>
              </a:r>
            </a:p>
            <a:p>
              <a:pPr algn="ctr" eaLnBrk="1" hangingPunct="1"/>
              <a:r>
                <a:rPr lang="en-US" sz="1200"/>
                <a:t>control centers</a:t>
              </a:r>
            </a:p>
          </p:txBody>
        </p:sp>
        <p:pic>
          <p:nvPicPr>
            <p:cNvPr id="136208" name="Picture 11" descr="yylgaifm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30" y="1315"/>
              <a:ext cx="96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209" name="Line 12"/>
            <p:cNvSpPr>
              <a:spLocks noChangeShapeType="1"/>
            </p:cNvSpPr>
            <p:nvPr/>
          </p:nvSpPr>
          <p:spPr bwMode="auto">
            <a:xfrm>
              <a:off x="2133" y="1214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0" name="Line 13"/>
            <p:cNvSpPr>
              <a:spLocks noChangeShapeType="1"/>
            </p:cNvSpPr>
            <p:nvPr/>
          </p:nvSpPr>
          <p:spPr bwMode="auto">
            <a:xfrm>
              <a:off x="2229" y="1310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1" name="Line 14"/>
            <p:cNvSpPr>
              <a:spLocks noChangeShapeType="1"/>
            </p:cNvSpPr>
            <p:nvPr/>
          </p:nvSpPr>
          <p:spPr bwMode="auto">
            <a:xfrm>
              <a:off x="2325" y="1406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12" name="Group 15"/>
            <p:cNvGrpSpPr>
              <a:grpSpLocks/>
            </p:cNvGrpSpPr>
            <p:nvPr/>
          </p:nvGrpSpPr>
          <p:grpSpPr bwMode="auto">
            <a:xfrm>
              <a:off x="1436" y="2441"/>
              <a:ext cx="1071" cy="186"/>
              <a:chOff x="1813" y="2187"/>
              <a:chExt cx="1071" cy="186"/>
            </a:xfrm>
          </p:grpSpPr>
          <p:sp>
            <p:nvSpPr>
              <p:cNvPr id="136232" name="Rectangle 16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36233" name="Text Box 17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/>
                  <a:t>airplane routing</a:t>
                </a:r>
              </a:p>
            </p:txBody>
          </p:sp>
        </p:grpSp>
        <p:grpSp>
          <p:nvGrpSpPr>
            <p:cNvPr id="136213" name="Group 18"/>
            <p:cNvGrpSpPr>
              <a:grpSpLocks/>
            </p:cNvGrpSpPr>
            <p:nvPr/>
          </p:nvGrpSpPr>
          <p:grpSpPr bwMode="auto">
            <a:xfrm>
              <a:off x="2417" y="2441"/>
              <a:ext cx="1071" cy="186"/>
              <a:chOff x="1813" y="2187"/>
              <a:chExt cx="1071" cy="186"/>
            </a:xfrm>
          </p:grpSpPr>
          <p:sp>
            <p:nvSpPr>
              <p:cNvPr id="136230" name="Rectangle 19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36231" name="Text Box 20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/>
                  <a:t>airplane routing</a:t>
                </a:r>
              </a:p>
            </p:txBody>
          </p:sp>
        </p:grpSp>
        <p:sp>
          <p:nvSpPr>
            <p:cNvPr id="136214" name="Rectangle 21"/>
            <p:cNvSpPr>
              <a:spLocks noChangeArrowheads="1"/>
            </p:cNvSpPr>
            <p:nvPr/>
          </p:nvSpPr>
          <p:spPr bwMode="auto">
            <a:xfrm>
              <a:off x="3446" y="1551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15" name="Text Box 22"/>
            <p:cNvSpPr txBox="1">
              <a:spLocks noChangeArrowheads="1"/>
            </p:cNvSpPr>
            <p:nvPr/>
          </p:nvSpPr>
          <p:spPr bwMode="auto">
            <a:xfrm>
              <a:off x="3412" y="1598"/>
              <a:ext cx="107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/>
                <a:t>ticket (complain)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baggage (claim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gates (unload)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runway (land)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airplane routing</a:t>
              </a:r>
            </a:p>
          </p:txBody>
        </p:sp>
        <p:sp>
          <p:nvSpPr>
            <p:cNvPr id="136216" name="Line 23"/>
            <p:cNvSpPr>
              <a:spLocks noChangeShapeType="1"/>
            </p:cNvSpPr>
            <p:nvPr/>
          </p:nvSpPr>
          <p:spPr bwMode="auto">
            <a:xfrm>
              <a:off x="3453" y="177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7" name="Line 24"/>
            <p:cNvSpPr>
              <a:spLocks noChangeShapeType="1"/>
            </p:cNvSpPr>
            <p:nvPr/>
          </p:nvSpPr>
          <p:spPr bwMode="auto">
            <a:xfrm>
              <a:off x="3457" y="199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8" name="Line 25"/>
            <p:cNvSpPr>
              <a:spLocks noChangeShapeType="1"/>
            </p:cNvSpPr>
            <p:nvPr/>
          </p:nvSpPr>
          <p:spPr bwMode="auto">
            <a:xfrm>
              <a:off x="3453" y="2214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9" name="Line 26"/>
            <p:cNvSpPr>
              <a:spLocks noChangeShapeType="1"/>
            </p:cNvSpPr>
            <p:nvPr/>
          </p:nvSpPr>
          <p:spPr bwMode="auto">
            <a:xfrm>
              <a:off x="3461" y="2433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20" name="Rectangle 27"/>
            <p:cNvSpPr>
              <a:spLocks noChangeArrowheads="1"/>
            </p:cNvSpPr>
            <p:nvPr/>
          </p:nvSpPr>
          <p:spPr bwMode="auto">
            <a:xfrm>
              <a:off x="268" y="2476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1" name="Rectangle 28"/>
            <p:cNvSpPr>
              <a:spLocks noChangeArrowheads="1"/>
            </p:cNvSpPr>
            <p:nvPr/>
          </p:nvSpPr>
          <p:spPr bwMode="auto">
            <a:xfrm>
              <a:off x="268" y="2256"/>
              <a:ext cx="5293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2" name="Rectangle 29"/>
            <p:cNvSpPr>
              <a:spLocks noChangeArrowheads="1"/>
            </p:cNvSpPr>
            <p:nvPr/>
          </p:nvSpPr>
          <p:spPr bwMode="auto">
            <a:xfrm>
              <a:off x="268" y="2050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3" name="Rectangle 30"/>
            <p:cNvSpPr>
              <a:spLocks noChangeArrowheads="1"/>
            </p:cNvSpPr>
            <p:nvPr/>
          </p:nvSpPr>
          <p:spPr bwMode="auto">
            <a:xfrm>
              <a:off x="268" y="1830"/>
              <a:ext cx="5286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4" name="Rectangle 31"/>
            <p:cNvSpPr>
              <a:spLocks noChangeArrowheads="1"/>
            </p:cNvSpPr>
            <p:nvPr/>
          </p:nvSpPr>
          <p:spPr bwMode="auto">
            <a:xfrm>
              <a:off x="268" y="1617"/>
              <a:ext cx="5287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5" name="Text Box 32"/>
            <p:cNvSpPr txBox="1">
              <a:spLocks noChangeArrowheads="1"/>
            </p:cNvSpPr>
            <p:nvPr/>
          </p:nvSpPr>
          <p:spPr bwMode="auto">
            <a:xfrm>
              <a:off x="4776" y="1588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ticket</a:t>
              </a:r>
            </a:p>
          </p:txBody>
        </p:sp>
        <p:sp>
          <p:nvSpPr>
            <p:cNvPr id="136226" name="Text Box 33"/>
            <p:cNvSpPr txBox="1">
              <a:spLocks noChangeArrowheads="1"/>
            </p:cNvSpPr>
            <p:nvPr/>
          </p:nvSpPr>
          <p:spPr bwMode="auto">
            <a:xfrm>
              <a:off x="4774" y="1801"/>
              <a:ext cx="4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baggage</a:t>
              </a:r>
            </a:p>
          </p:txBody>
        </p:sp>
        <p:sp>
          <p:nvSpPr>
            <p:cNvPr id="136227" name="Text Box 34"/>
            <p:cNvSpPr txBox="1">
              <a:spLocks noChangeArrowheads="1"/>
            </p:cNvSpPr>
            <p:nvPr/>
          </p:nvSpPr>
          <p:spPr bwMode="auto">
            <a:xfrm>
              <a:off x="4772" y="2013"/>
              <a:ext cx="3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gate</a:t>
              </a:r>
            </a:p>
          </p:txBody>
        </p:sp>
        <p:sp>
          <p:nvSpPr>
            <p:cNvPr id="136228" name="Text Box 35"/>
            <p:cNvSpPr txBox="1">
              <a:spLocks noChangeArrowheads="1"/>
            </p:cNvSpPr>
            <p:nvPr/>
          </p:nvSpPr>
          <p:spPr bwMode="auto">
            <a:xfrm>
              <a:off x="4767" y="2225"/>
              <a:ext cx="7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takeoff/landing</a:t>
              </a:r>
            </a:p>
          </p:txBody>
        </p:sp>
        <p:sp>
          <p:nvSpPr>
            <p:cNvPr id="136229" name="Text Box 36"/>
            <p:cNvSpPr txBox="1">
              <a:spLocks noChangeArrowheads="1"/>
            </p:cNvSpPr>
            <p:nvPr/>
          </p:nvSpPr>
          <p:spPr bwMode="auto">
            <a:xfrm>
              <a:off x="4769" y="2444"/>
              <a:ext cx="7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airplane routing</a:t>
              </a:r>
            </a:p>
          </p:txBody>
        </p:sp>
      </p:grpSp>
      <p:sp>
        <p:nvSpPr>
          <p:cNvPr id="136196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319088" y="3175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Layering of airline functionality</a:t>
            </a:r>
          </a:p>
        </p:txBody>
      </p:sp>
      <p:sp>
        <p:nvSpPr>
          <p:cNvPr id="136197" name="Rectangle 40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4441825"/>
            <a:ext cx="7613650" cy="1763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layers:</a:t>
            </a: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each layer implements a service</a:t>
            </a:r>
          </a:p>
          <a:p>
            <a:pPr lvl="1" eaLnBrk="1" hangingPunct="1"/>
            <a:r>
              <a:rPr lang="en-US" sz="2800" smtClean="0"/>
              <a:t>via its own internal-layer actions</a:t>
            </a:r>
          </a:p>
          <a:p>
            <a:pPr lvl="1" eaLnBrk="1" hangingPunct="1"/>
            <a:r>
              <a:rPr lang="en-US" sz="2800" smtClean="0"/>
              <a:t>relying on services provided by layer below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61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EFE6362A-2570-44FC-85CA-237BDA62B65F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8242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22350"/>
            <a:ext cx="3656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Why layering?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435100"/>
            <a:ext cx="7772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dealing with complex systems: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explicit structure allows identification, relationship of complex system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pieces</a:t>
            </a:r>
          </a:p>
          <a:p>
            <a:pPr lvl="1" eaLnBrk="1" hangingPunct="1"/>
            <a:r>
              <a:rPr lang="en-US" smtClean="0"/>
              <a:t>layered </a:t>
            </a:r>
            <a:r>
              <a:rPr lang="en-US" i="1" smtClean="0">
                <a:solidFill>
                  <a:srgbClr val="CC0000"/>
                </a:solidFill>
              </a:rPr>
              <a:t>reference model</a:t>
            </a:r>
            <a:r>
              <a:rPr lang="en-US" smtClean="0"/>
              <a:t> for discussion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modularization eases maintenance, updating of system</a:t>
            </a:r>
          </a:p>
          <a:p>
            <a:pPr lvl="1" eaLnBrk="1" hangingPunct="1"/>
            <a:r>
              <a:rPr lang="en-US" smtClean="0"/>
              <a:t>change of implementation of layer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service transparent to rest of system</a:t>
            </a:r>
          </a:p>
          <a:p>
            <a:pPr lvl="1" eaLnBrk="1" hangingPunct="1"/>
            <a:r>
              <a:rPr lang="en-US" smtClean="0"/>
              <a:t>e.g., change in gate procedure doesn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t affect rest of system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layering considered harmful?</a:t>
            </a:r>
          </a:p>
        </p:txBody>
      </p:sp>
      <p:sp>
        <p:nvSpPr>
          <p:cNvPr id="1382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F42F966-0855-47D1-9BC8-0A4C50937C07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6088" y="1516063"/>
            <a:ext cx="4768850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Internet: </a:t>
            </a:r>
            <a:r>
              <a:rPr lang="ja-JP" altLang="en-US" sz="240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400" smtClean="0">
                <a:solidFill>
                  <a:srgbClr val="CC0000"/>
                </a:solidFill>
                <a:ea typeface="ＭＳ Ｐゴシック" pitchFamily="34" charset="-128"/>
              </a:rPr>
              <a:t>network of networks</a:t>
            </a:r>
            <a:r>
              <a:rPr lang="ja-JP" altLang="en-US" sz="240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endParaRPr lang="en-US" altLang="ja-JP" sz="240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US" sz="2000" smtClean="0"/>
              <a:t>Interconnected ISPs</a:t>
            </a:r>
          </a:p>
          <a:p>
            <a:pPr eaLnBrk="1" hangingPunct="1">
              <a:buSzPct val="75000"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protocols</a:t>
            </a: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control sending, receiving of msgs</a:t>
            </a:r>
          </a:p>
          <a:p>
            <a:pPr lvl="1" eaLnBrk="1" hangingPunct="1"/>
            <a:r>
              <a:rPr lang="en-US" sz="2000" smtClean="0"/>
              <a:t>e.g., TCP, IP, HTTP, Skype,  802.11</a:t>
            </a:r>
            <a:endParaRPr lang="en-US" smtClean="0"/>
          </a:p>
          <a:p>
            <a:pPr eaLnBrk="1" hangingPunct="1">
              <a:buSzPct val="75000"/>
            </a:pPr>
            <a:r>
              <a:rPr lang="en-US" sz="2400" i="1" smtClean="0">
                <a:solidFill>
                  <a:srgbClr val="C00000"/>
                </a:solidFill>
                <a:ea typeface="ＭＳ Ｐゴシック" pitchFamily="34" charset="-128"/>
              </a:rPr>
              <a:t>Internet  standards</a:t>
            </a:r>
          </a:p>
          <a:p>
            <a:pPr lvl="1" eaLnBrk="1" hangingPunct="1"/>
            <a:r>
              <a:rPr lang="en-US" sz="2000" smtClean="0"/>
              <a:t>RFC: Request for comments</a:t>
            </a:r>
          </a:p>
          <a:p>
            <a:pPr lvl="1" eaLnBrk="1" hangingPunct="1"/>
            <a:r>
              <a:rPr lang="en-US" sz="2000" smtClean="0"/>
              <a:t>IETF: Internet Engineering Task Force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12725" y="190500"/>
            <a:ext cx="8382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What</a:t>
            </a:r>
            <a:r>
              <a:rPr lang="ja-JP" altLang="en-US" sz="3600">
                <a:solidFill>
                  <a:srgbClr val="000099"/>
                </a:solidFill>
                <a:latin typeface="Gill Sans MT" pitchFamily="34" charset="0"/>
              </a:rPr>
              <a:t>’</a:t>
            </a:r>
            <a:r>
              <a:rPr lang="en-US" altLang="ja-JP" sz="3600">
                <a:solidFill>
                  <a:srgbClr val="000099"/>
                </a:solidFill>
                <a:latin typeface="Gill Sans MT" pitchFamily="34" charset="0"/>
              </a:rPr>
              <a:t>s the Internet: </a:t>
            </a:r>
            <a:r>
              <a:rPr lang="ja-JP" altLang="en-US" sz="3600">
                <a:solidFill>
                  <a:srgbClr val="000099"/>
                </a:solidFill>
                <a:latin typeface="Gill Sans MT" pitchFamily="34" charset="0"/>
              </a:rPr>
              <a:t>“</a:t>
            </a:r>
            <a:r>
              <a:rPr lang="en-US" altLang="ja-JP" sz="3600">
                <a:solidFill>
                  <a:srgbClr val="000099"/>
                </a:solidFill>
                <a:latin typeface="Gill Sans MT" pitchFamily="34" charset="0"/>
              </a:rPr>
              <a:t>nuts and bolts</a:t>
            </a:r>
            <a:r>
              <a:rPr lang="ja-JP" altLang="en-US" sz="3600">
                <a:solidFill>
                  <a:srgbClr val="000099"/>
                </a:solidFill>
                <a:latin typeface="Gill Sans MT" pitchFamily="34" charset="0"/>
              </a:rPr>
              <a:t>”</a:t>
            </a:r>
            <a:r>
              <a:rPr lang="en-US" altLang="ja-JP" sz="3600">
                <a:solidFill>
                  <a:srgbClr val="000099"/>
                </a:solidFill>
                <a:latin typeface="Gill Sans MT" pitchFamily="34" charset="0"/>
              </a:rPr>
              <a:t> view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38916" name="Picture 330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846138"/>
            <a:ext cx="8228013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7" name="Group 366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8919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22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9272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73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8923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52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9270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71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3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9268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69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4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9266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67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5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9264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65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8956" name="Picture 603" descr="car_icon_sm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957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9262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263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58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9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57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60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61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58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9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59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9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49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52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53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50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1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0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9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41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44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45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42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3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1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9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33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36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37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34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5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62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63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9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25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8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29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26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7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4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9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17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0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21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18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9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5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9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09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12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13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10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1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6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9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01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04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05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02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3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7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9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193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96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97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94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5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8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9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185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8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89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86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7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9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9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177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0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81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78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9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70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9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169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72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73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70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1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71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9164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165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72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9162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163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73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9144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914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4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4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6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6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914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146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74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mobile network</a:t>
              </a:r>
            </a:p>
          </p:txBody>
        </p:sp>
        <p:sp>
          <p:nvSpPr>
            <p:cNvPr id="38975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global ISP</a:t>
              </a:r>
            </a:p>
          </p:txBody>
        </p:sp>
        <p:sp>
          <p:nvSpPr>
            <p:cNvPr id="38976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regional ISP</a:t>
              </a:r>
            </a:p>
          </p:txBody>
        </p:sp>
        <p:sp>
          <p:nvSpPr>
            <p:cNvPr id="38977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38978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38979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911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1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17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4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4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1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19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4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4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22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3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3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124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3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3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13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80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9080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1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2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3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4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85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10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11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86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87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08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9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88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9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90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06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7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91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92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04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5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93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4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5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6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7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8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9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0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1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102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3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81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9057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58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59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60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61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2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3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4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5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6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67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74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5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6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7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8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9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68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9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0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1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2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3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2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9034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35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36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37" name="Picture 1068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38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9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0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1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2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3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44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51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2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3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4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5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6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45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6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7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8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9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0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3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9011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12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13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14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15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6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7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8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9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0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21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28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9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0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1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2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3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22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3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4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5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6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7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4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9009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10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85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8986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87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88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8989" name="Picture 1146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90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3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4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5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996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03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4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5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6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7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8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997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8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9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0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1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2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9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64B23797-C529-4DF5-8604-0C9F0B26F1A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0290" name="Picture 1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873125"/>
            <a:ext cx="54848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114300"/>
            <a:ext cx="7772400" cy="10287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Internet protocol stack</a:t>
            </a:r>
          </a:p>
        </p:txBody>
      </p:sp>
      <p:sp>
        <p:nvSpPr>
          <p:cNvPr id="140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7050" y="1333500"/>
            <a:ext cx="5554663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application:</a:t>
            </a:r>
            <a:r>
              <a:rPr lang="en-US" dirty="0" smtClean="0">
                <a:ea typeface="ＭＳ Ｐゴシック" pitchFamily="34" charset="-128"/>
              </a:rPr>
              <a:t> supporting network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FTP, SMTP, HTTP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transport:</a:t>
            </a:r>
            <a:r>
              <a:rPr lang="en-US" dirty="0" smtClean="0">
                <a:ea typeface="ＭＳ Ｐゴシック" pitchFamily="34" charset="-128"/>
              </a:rPr>
              <a:t> process-process data transfer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TCP, UDP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network:</a:t>
            </a:r>
            <a:r>
              <a:rPr lang="en-US" dirty="0" smtClean="0">
                <a:ea typeface="ＭＳ Ｐゴシック" pitchFamily="34" charset="-128"/>
              </a:rPr>
              <a:t> routing of </a:t>
            </a:r>
            <a:r>
              <a:rPr lang="en-US" dirty="0" err="1" smtClean="0">
                <a:ea typeface="ＭＳ Ｐゴシック" pitchFamily="34" charset="-128"/>
              </a:rPr>
              <a:t>datagrams</a:t>
            </a:r>
            <a:r>
              <a:rPr lang="en-US" dirty="0" smtClean="0">
                <a:ea typeface="ＭＳ Ｐゴシック" pitchFamily="34" charset="-128"/>
              </a:rPr>
              <a:t> from source to destination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IP, routing protocols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link:</a:t>
            </a:r>
            <a:r>
              <a:rPr lang="en-US" dirty="0" smtClean="0">
                <a:ea typeface="ＭＳ Ｐゴシック" pitchFamily="34" charset="-128"/>
              </a:rPr>
              <a:t> data transfer between neighboring  network elements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Ethernet, </a:t>
            </a:r>
            <a:r>
              <a:rPr lang="en-US" dirty="0" smtClean="0"/>
              <a:t>802.11 </a:t>
            </a:r>
            <a:r>
              <a:rPr lang="en-US" dirty="0" smtClean="0"/>
              <a:t>(</a:t>
            </a:r>
            <a:r>
              <a:rPr lang="en-US" dirty="0" err="1" smtClean="0"/>
              <a:t>WiFi</a:t>
            </a:r>
            <a:r>
              <a:rPr lang="en-US" dirty="0" smtClean="0"/>
              <a:t>), PPP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physical:</a:t>
            </a:r>
            <a:r>
              <a:rPr lang="en-US" dirty="0" smtClean="0">
                <a:ea typeface="ＭＳ Ｐゴシック" pitchFamily="34" charset="-128"/>
              </a:rPr>
              <a:t> bits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on the wire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6555336" y="1920875"/>
            <a:ext cx="165942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application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transport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network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datalink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physical</a:t>
            </a:r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601D55F4-BB7F-4F4C-BFEE-04BEDAC43D62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505575" y="1638300"/>
            <a:ext cx="1892300" cy="3530600"/>
          </a:xfrm>
          <a:prstGeom prst="rect">
            <a:avLst/>
          </a:prstGeom>
          <a:solidFill>
            <a:srgbClr val="000099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0050" y="85725"/>
            <a:ext cx="6503988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ISO/OSI reference model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4200" y="1422400"/>
            <a:ext cx="5154613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presentation:</a:t>
            </a:r>
            <a:r>
              <a:rPr lang="en-US" smtClean="0">
                <a:ea typeface="ＭＳ Ｐゴシック" pitchFamily="34" charset="-128"/>
              </a:rPr>
              <a:t> allow applications to interpret meaning of data, e.g., encryption, compression, machine-specific conventions</a:t>
            </a:r>
          </a:p>
          <a:p>
            <a:pPr eaLnBrk="1" hangingPunct="1">
              <a:buSzPct val="75000"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session:</a:t>
            </a:r>
            <a:r>
              <a:rPr lang="en-US" smtClean="0">
                <a:ea typeface="ＭＳ Ｐゴシック" pitchFamily="34" charset="-128"/>
              </a:rPr>
              <a:t> synchronization, checkpointing, recovery of data exchange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Internet stack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missing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these layers!</a:t>
            </a:r>
          </a:p>
          <a:p>
            <a:pPr lvl="1" eaLnBrk="1" hangingPunct="1"/>
            <a:r>
              <a:rPr lang="en-US" smtClean="0"/>
              <a:t>these services, </a:t>
            </a:r>
            <a:r>
              <a:rPr lang="en-US" i="1" smtClean="0"/>
              <a:t>if needed,</a:t>
            </a:r>
            <a:r>
              <a:rPr lang="en-US" smtClean="0"/>
              <a:t> must be implemented in application</a:t>
            </a:r>
          </a:p>
          <a:p>
            <a:pPr lvl="1" eaLnBrk="1" hangingPunct="1"/>
            <a:r>
              <a:rPr lang="en-US" smtClean="0"/>
              <a:t>needed?</a:t>
            </a:r>
          </a:p>
        </p:txBody>
      </p:sp>
      <p:sp>
        <p:nvSpPr>
          <p:cNvPr id="142341" name="Rectangle 6"/>
          <p:cNvSpPr>
            <a:spLocks noChangeArrowheads="1"/>
          </p:cNvSpPr>
          <p:nvPr/>
        </p:nvSpPr>
        <p:spPr bwMode="auto">
          <a:xfrm>
            <a:off x="6391275" y="1774825"/>
            <a:ext cx="1892300" cy="3586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42342" name="Text Box 7"/>
          <p:cNvSpPr txBox="1">
            <a:spLocks noChangeArrowheads="1"/>
          </p:cNvSpPr>
          <p:nvPr/>
        </p:nvSpPr>
        <p:spPr bwMode="auto">
          <a:xfrm>
            <a:off x="6348413" y="1946275"/>
            <a:ext cx="1982787" cy="34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dirty="0"/>
              <a:t>application</a:t>
            </a:r>
          </a:p>
          <a:p>
            <a:pPr algn="ctr">
              <a:lnSpc>
                <a:spcPct val="70000"/>
              </a:lnSpc>
            </a:pPr>
            <a:endParaRPr lang="en-US" dirty="0"/>
          </a:p>
          <a:p>
            <a:pPr algn="ctr">
              <a:lnSpc>
                <a:spcPct val="70000"/>
              </a:lnSpc>
            </a:pPr>
            <a:r>
              <a:rPr lang="en-US" dirty="0"/>
              <a:t>presentation</a:t>
            </a:r>
          </a:p>
          <a:p>
            <a:pPr algn="ctr">
              <a:lnSpc>
                <a:spcPct val="70000"/>
              </a:lnSpc>
            </a:pPr>
            <a:endParaRPr lang="en-US" dirty="0"/>
          </a:p>
          <a:p>
            <a:pPr algn="ctr">
              <a:lnSpc>
                <a:spcPct val="70000"/>
              </a:lnSpc>
            </a:pPr>
            <a:r>
              <a:rPr lang="en-US" dirty="0"/>
              <a:t>session</a:t>
            </a:r>
          </a:p>
          <a:p>
            <a:pPr algn="ctr">
              <a:lnSpc>
                <a:spcPct val="70000"/>
              </a:lnSpc>
            </a:pPr>
            <a:endParaRPr lang="en-US" dirty="0"/>
          </a:p>
          <a:p>
            <a:pPr algn="ctr">
              <a:lnSpc>
                <a:spcPct val="70000"/>
              </a:lnSpc>
            </a:pPr>
            <a:r>
              <a:rPr lang="en-US" dirty="0"/>
              <a:t>transport</a:t>
            </a:r>
          </a:p>
          <a:p>
            <a:pPr algn="ctr">
              <a:lnSpc>
                <a:spcPct val="70000"/>
              </a:lnSpc>
            </a:pPr>
            <a:endParaRPr lang="en-US" dirty="0"/>
          </a:p>
          <a:p>
            <a:pPr algn="ctr">
              <a:lnSpc>
                <a:spcPct val="70000"/>
              </a:lnSpc>
            </a:pPr>
            <a:r>
              <a:rPr lang="en-US" dirty="0"/>
              <a:t>network</a:t>
            </a:r>
          </a:p>
          <a:p>
            <a:pPr algn="ctr">
              <a:lnSpc>
                <a:spcPct val="70000"/>
              </a:lnSpc>
            </a:pPr>
            <a:endParaRPr lang="en-US" dirty="0"/>
          </a:p>
          <a:p>
            <a:pPr algn="ctr">
              <a:lnSpc>
                <a:spcPct val="70000"/>
              </a:lnSpc>
            </a:pPr>
            <a:r>
              <a:rPr lang="en-US" smtClean="0"/>
              <a:t>datalink</a:t>
            </a:r>
            <a:endParaRPr lang="en-US" dirty="0"/>
          </a:p>
          <a:p>
            <a:pPr algn="ctr">
              <a:lnSpc>
                <a:spcPct val="70000"/>
              </a:lnSpc>
            </a:pPr>
            <a:endParaRPr lang="en-US" dirty="0"/>
          </a:p>
          <a:p>
            <a:pPr algn="ctr">
              <a:lnSpc>
                <a:spcPct val="70000"/>
              </a:lnSpc>
            </a:pPr>
            <a:r>
              <a:rPr lang="en-US" dirty="0"/>
              <a:t>physical</a:t>
            </a:r>
          </a:p>
        </p:txBody>
      </p:sp>
      <p:sp>
        <p:nvSpPr>
          <p:cNvPr id="142343" name="Line 8"/>
          <p:cNvSpPr>
            <a:spLocks noChangeShapeType="1"/>
          </p:cNvSpPr>
          <p:nvPr/>
        </p:nvSpPr>
        <p:spPr bwMode="auto">
          <a:xfrm>
            <a:off x="6370638" y="236696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Line 9"/>
          <p:cNvSpPr>
            <a:spLocks noChangeShapeType="1"/>
          </p:cNvSpPr>
          <p:nvPr/>
        </p:nvSpPr>
        <p:spPr bwMode="auto">
          <a:xfrm>
            <a:off x="6384925" y="334327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Line 10"/>
          <p:cNvSpPr>
            <a:spLocks noChangeShapeType="1"/>
          </p:cNvSpPr>
          <p:nvPr/>
        </p:nvSpPr>
        <p:spPr bwMode="auto">
          <a:xfrm>
            <a:off x="6384925" y="38830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Line 11"/>
          <p:cNvSpPr>
            <a:spLocks noChangeShapeType="1"/>
          </p:cNvSpPr>
          <p:nvPr/>
        </p:nvSpPr>
        <p:spPr bwMode="auto">
          <a:xfrm>
            <a:off x="6386513" y="48990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Line 12"/>
          <p:cNvSpPr>
            <a:spLocks noChangeShapeType="1"/>
          </p:cNvSpPr>
          <p:nvPr/>
        </p:nvSpPr>
        <p:spPr bwMode="auto">
          <a:xfrm>
            <a:off x="6370638" y="44164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Line 13"/>
          <p:cNvSpPr>
            <a:spLocks noChangeShapeType="1"/>
          </p:cNvSpPr>
          <p:nvPr/>
        </p:nvSpPr>
        <p:spPr bwMode="auto">
          <a:xfrm>
            <a:off x="6369050" y="288607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2349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895350"/>
            <a:ext cx="5988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D57E06C-5E8C-4864-B02A-BA36CD87CEF9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4386" name="Picture 19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175" y="795338"/>
            <a:ext cx="33702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8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4389" name="Group 180"/>
          <p:cNvGrpSpPr>
            <a:grpSpLocks/>
          </p:cNvGrpSpPr>
          <p:nvPr/>
        </p:nvGrpSpPr>
        <p:grpSpPr bwMode="auto">
          <a:xfrm>
            <a:off x="7329488" y="2754313"/>
            <a:ext cx="1052512" cy="355600"/>
            <a:chOff x="4410" y="1365"/>
            <a:chExt cx="663" cy="224"/>
          </a:xfrm>
        </p:grpSpPr>
        <p:sp>
          <p:nvSpPr>
            <p:cNvPr id="144523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4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5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6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527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4390" name="Group 170"/>
          <p:cNvGrpSpPr>
            <a:grpSpLocks/>
          </p:cNvGrpSpPr>
          <p:nvPr/>
        </p:nvGrpSpPr>
        <p:grpSpPr bwMode="auto">
          <a:xfrm>
            <a:off x="7392988" y="5013325"/>
            <a:ext cx="881062" cy="422275"/>
            <a:chOff x="2356" y="1300"/>
            <a:chExt cx="555" cy="194"/>
          </a:xfrm>
        </p:grpSpPr>
        <p:sp>
          <p:nvSpPr>
            <p:cNvPr id="1445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445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445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44518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4521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2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19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0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391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10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source</a:t>
            </a:r>
          </a:p>
        </p:txBody>
      </p:sp>
      <p:sp>
        <p:nvSpPr>
          <p:cNvPr id="144393" name="Freeform 10"/>
          <p:cNvSpPr>
            <a:spLocks/>
          </p:cNvSpPr>
          <p:nvPr/>
        </p:nvSpPr>
        <p:spPr bwMode="auto">
          <a:xfrm>
            <a:off x="3868738" y="650875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4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physical</a:t>
            </a:r>
          </a:p>
        </p:txBody>
      </p:sp>
      <p:sp>
        <p:nvSpPr>
          <p:cNvPr id="144398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144509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10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511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512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513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14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996950"/>
            <a:ext cx="96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segment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144507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8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336675"/>
            <a:ext cx="1042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datagram</a:t>
            </a:r>
          </a:p>
        </p:txBody>
      </p:sp>
      <p:sp>
        <p:nvSpPr>
          <p:cNvPr id="144405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</a:rPr>
              <a:t>destination</a:t>
            </a:r>
          </a:p>
        </p:txBody>
      </p:sp>
      <p:sp>
        <p:nvSpPr>
          <p:cNvPr id="144406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07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8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9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0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physical</a:t>
            </a:r>
          </a:p>
        </p:txBody>
      </p:sp>
      <p:sp>
        <p:nvSpPr>
          <p:cNvPr id="144411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2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3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14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44499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0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501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502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503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504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5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6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5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144493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4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95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96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97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98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6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144489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0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91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92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7" name="Group 85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144487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8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</p:grpSp>
      <p:grpSp>
        <p:nvGrpSpPr>
          <p:cNvPr id="144418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44482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3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4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5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physical</a:t>
              </a:r>
            </a:p>
          </p:txBody>
        </p:sp>
        <p:sp>
          <p:nvSpPr>
            <p:cNvPr id="144486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419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44478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9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0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1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physical</a:t>
              </a:r>
            </a:p>
          </p:txBody>
        </p:sp>
      </p:grpSp>
      <p:sp>
        <p:nvSpPr>
          <p:cNvPr id="144420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21" name="Group 115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144470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1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72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73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474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75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6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7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22" name="Group 124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144464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65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66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67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68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9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144458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9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60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61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62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3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144450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1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52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53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454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55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6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7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25" name="Text Box 166"/>
          <p:cNvSpPr txBox="1">
            <a:spLocks noChangeArrowheads="1"/>
          </p:cNvSpPr>
          <p:nvPr/>
        </p:nvSpPr>
        <p:spPr bwMode="auto">
          <a:xfrm>
            <a:off x="7921625" y="54117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router</a:t>
            </a:r>
          </a:p>
        </p:txBody>
      </p:sp>
      <p:sp>
        <p:nvSpPr>
          <p:cNvPr id="144426" name="Text Box 167"/>
          <p:cNvSpPr txBox="1">
            <a:spLocks noChangeArrowheads="1"/>
          </p:cNvSpPr>
          <p:nvPr/>
        </p:nvSpPr>
        <p:spPr bwMode="auto">
          <a:xfrm>
            <a:off x="7935913" y="30988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switch</a:t>
            </a:r>
          </a:p>
        </p:txBody>
      </p:sp>
      <p:sp>
        <p:nvSpPr>
          <p:cNvPr id="144427" name="Rectangle 168"/>
          <p:cNvSpPr>
            <a:spLocks noGrp="1" noChangeArrowheads="1"/>
          </p:cNvSpPr>
          <p:nvPr>
            <p:ph type="title" idx="4294967295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Encapsulation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692150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message</a:t>
            </a:r>
          </a:p>
        </p:txBody>
      </p:sp>
      <p:grpSp>
        <p:nvGrpSpPr>
          <p:cNvPr id="17" name="Group 17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144448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9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</p:grpSp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144442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444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H</a:t>
                </a:r>
                <a:r>
                  <a:rPr lang="en-US" sz="1800" baseline="-25000"/>
                  <a:t>t</a:t>
                </a:r>
              </a:p>
            </p:txBody>
          </p:sp>
        </p:grpSp>
        <p:grpSp>
          <p:nvGrpSpPr>
            <p:cNvPr id="144443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44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M</a:t>
                </a:r>
              </a:p>
            </p:txBody>
          </p:sp>
        </p:grpSp>
      </p:grpSp>
      <p:grpSp>
        <p:nvGrpSpPr>
          <p:cNvPr id="21" name="Group 187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144440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1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1643063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frame</a:t>
            </a:r>
          </a:p>
        </p:txBody>
      </p:sp>
      <p:grpSp>
        <p:nvGrpSpPr>
          <p:cNvPr id="144433" name="Group 187"/>
          <p:cNvGrpSpPr>
            <a:grpSpLocks/>
          </p:cNvGrpSpPr>
          <p:nvPr/>
        </p:nvGrpSpPr>
        <p:grpSpPr bwMode="auto">
          <a:xfrm flipH="1">
            <a:off x="3178175" y="4970463"/>
            <a:ext cx="803275" cy="771525"/>
            <a:chOff x="-44" y="1473"/>
            <a:chExt cx="981" cy="1105"/>
          </a:xfrm>
        </p:grpSpPr>
        <p:pic>
          <p:nvPicPr>
            <p:cNvPr id="144438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439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4434" name="Group 190"/>
          <p:cNvGrpSpPr>
            <a:grpSpLocks/>
          </p:cNvGrpSpPr>
          <p:nvPr/>
        </p:nvGrpSpPr>
        <p:grpSpPr bwMode="auto">
          <a:xfrm flipH="1">
            <a:off x="4140200" y="1087438"/>
            <a:ext cx="803275" cy="771525"/>
            <a:chOff x="-44" y="1473"/>
            <a:chExt cx="981" cy="1105"/>
          </a:xfrm>
        </p:grpSpPr>
        <p:pic>
          <p:nvPicPr>
            <p:cNvPr id="144436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437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4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20EAC2CA-17C4-489C-91BA-C41378358FCB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6434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1.1 what </a:t>
            </a:r>
            <a:r>
              <a:rPr lang="en-US" sz="2800" i="1" smtClean="0">
                <a:solidFill>
                  <a:srgbClr val="000099"/>
                </a:solidFill>
              </a:rPr>
              <a:t>is</a:t>
            </a:r>
            <a:r>
              <a:rPr lang="en-US" sz="2800" smtClean="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1.2</a:t>
            </a:r>
            <a:r>
              <a:rPr lang="en-US" sz="2800" smtClean="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1.3 </a:t>
            </a:r>
            <a:r>
              <a:rPr lang="en-US" sz="2800" smtClean="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smtClean="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1.4 </a:t>
            </a:r>
            <a:r>
              <a:rPr lang="en-US" sz="2800" smtClean="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1.5</a:t>
            </a:r>
            <a:r>
              <a:rPr lang="en-US" sz="2800" smtClean="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CC0000"/>
                </a:solidFill>
              </a:rPr>
              <a:t>1.6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1.7</a:t>
            </a:r>
            <a:r>
              <a:rPr lang="en-US" sz="2800" smtClean="0"/>
              <a:t> history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464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26F2D9A-D83C-4979-8FE2-1C455B1FA752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8482" name="Picture 9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892175"/>
            <a:ext cx="41132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7778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Network security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field of network security:</a:t>
            </a:r>
          </a:p>
          <a:p>
            <a:pPr lvl="1" eaLnBrk="1" hangingPunct="1"/>
            <a:r>
              <a:rPr lang="en-US" smtClean="0"/>
              <a:t>how bad guys can attack computer networks</a:t>
            </a:r>
          </a:p>
          <a:p>
            <a:pPr lvl="1" eaLnBrk="1" hangingPunct="1"/>
            <a:r>
              <a:rPr lang="en-US" smtClean="0"/>
              <a:t>how we can defend networks against attacks</a:t>
            </a:r>
          </a:p>
          <a:p>
            <a:pPr lvl="1" eaLnBrk="1" hangingPunct="1"/>
            <a:r>
              <a:rPr lang="en-US" smtClean="0"/>
              <a:t>how to design architectures that are immune to attacks</a:t>
            </a:r>
          </a:p>
          <a:p>
            <a:pPr eaLnBrk="1" hangingPunct="1">
              <a:buSzPct val="75000"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Internet not originally designed with (much) security in mind</a:t>
            </a:r>
          </a:p>
          <a:p>
            <a:pPr lvl="1" eaLnBrk="1" hangingPunct="1"/>
            <a:r>
              <a:rPr lang="en-US" i="1" smtClean="0"/>
              <a:t>original vision:</a:t>
            </a:r>
            <a:r>
              <a:rPr lang="en-US" smtClean="0"/>
              <a:t>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a group of mutually trusting users attached to a transparent network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</a:t>
            </a:r>
            <a:r>
              <a:rPr lang="en-US" altLang="ja-JP" smtClean="0">
                <a:ea typeface="ＭＳ Ｐゴシック" pitchFamily="34" charset="-128"/>
                <a:sym typeface="Wingdings" pitchFamily="2" charset="2"/>
              </a:rPr>
              <a:t></a:t>
            </a:r>
            <a:endParaRPr lang="en-US" altLang="ja-JP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/>
              <a:t>Internet protocol designers playing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catch-up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/>
              <a:t>security considerations in all layers!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484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CBF93971-BEE3-4004-B9EF-83E597FC0EA3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9506" name="Picture 8" descr="underline_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879475"/>
            <a:ext cx="85486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95250"/>
            <a:ext cx="8996362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Bad guys: put malware into hosts via Internet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4675" y="1406525"/>
            <a:ext cx="7710488" cy="47720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SzPct val="75000"/>
            </a:pPr>
            <a:r>
              <a:rPr lang="en-US" smtClean="0">
                <a:ea typeface="ＭＳ Ｐゴシック" pitchFamily="34" charset="-128"/>
              </a:rPr>
              <a:t>malware can get in host from:</a:t>
            </a:r>
            <a:endParaRPr lang="en-US" smtClean="0">
              <a:solidFill>
                <a:srgbClr val="000099"/>
              </a:solidFill>
              <a:ea typeface="ＭＳ Ｐゴシック" pitchFamily="34" charset="-128"/>
            </a:endParaRPr>
          </a:p>
          <a:p>
            <a:pPr lvl="1" eaLnBrk="1" hangingPunct="1">
              <a:spcBef>
                <a:spcPct val="50000"/>
              </a:spcBef>
              <a:buSzPct val="75000"/>
            </a:pPr>
            <a:r>
              <a:rPr lang="en-US" i="1" smtClean="0">
                <a:solidFill>
                  <a:srgbClr val="000099"/>
                </a:solidFill>
              </a:rPr>
              <a:t>virus: </a:t>
            </a:r>
            <a:r>
              <a:rPr lang="en-US" smtClean="0"/>
              <a:t>self-replicating infection by receiving/executing  object (e.g., e-mail attachment)</a:t>
            </a:r>
          </a:p>
          <a:p>
            <a:pPr lvl="1" eaLnBrk="1" hangingPunct="1">
              <a:spcBef>
                <a:spcPct val="50000"/>
              </a:spcBef>
              <a:buSzPct val="75000"/>
            </a:pPr>
            <a:r>
              <a:rPr lang="en-US" i="1" smtClean="0">
                <a:solidFill>
                  <a:srgbClr val="000099"/>
                </a:solidFill>
              </a:rPr>
              <a:t>worm: </a:t>
            </a:r>
            <a:r>
              <a:rPr lang="en-US" smtClean="0"/>
              <a:t>self-replicating infection by passively receiving object that gets itself executed</a:t>
            </a:r>
          </a:p>
          <a:p>
            <a:pPr eaLnBrk="1" hangingPunct="1">
              <a:spcBef>
                <a:spcPct val="50000"/>
              </a:spcBef>
              <a:buSzPct val="75000"/>
            </a:pPr>
            <a:r>
              <a:rPr lang="en-US" smtClean="0">
                <a:solidFill>
                  <a:srgbClr val="000099"/>
                </a:solidFill>
                <a:ea typeface="ＭＳ Ｐゴシック" pitchFamily="34" charset="-128"/>
              </a:rPr>
              <a:t>spyware malware</a:t>
            </a:r>
            <a:r>
              <a:rPr lang="en-US" smtClean="0">
                <a:ea typeface="ＭＳ Ｐゴシック" pitchFamily="34" charset="-128"/>
              </a:rPr>
              <a:t> can record keystrokes, web sites visited, upload info to collection site</a:t>
            </a:r>
          </a:p>
          <a:p>
            <a:pPr eaLnBrk="1" hangingPunct="1">
              <a:spcBef>
                <a:spcPct val="50000"/>
              </a:spcBef>
              <a:buSzPct val="75000"/>
            </a:pPr>
            <a:r>
              <a:rPr lang="en-US" smtClean="0">
                <a:ea typeface="ＭＳ Ｐゴシック" pitchFamily="34" charset="-128"/>
              </a:rPr>
              <a:t>infected host can be enrolled in  </a:t>
            </a:r>
            <a:r>
              <a:rPr lang="en-US" smtClean="0">
                <a:solidFill>
                  <a:srgbClr val="000099"/>
                </a:solidFill>
                <a:ea typeface="ＭＳ Ｐゴシック" pitchFamily="34" charset="-128"/>
              </a:rPr>
              <a:t>botnet,</a:t>
            </a:r>
            <a:r>
              <a:rPr lang="en-US" smtClean="0">
                <a:ea typeface="ＭＳ Ｐゴシック" pitchFamily="34" charset="-128"/>
              </a:rPr>
              <a:t> used for spam. DDoS attacks</a:t>
            </a:r>
          </a:p>
        </p:txBody>
      </p:sp>
      <p:sp>
        <p:nvSpPr>
          <p:cNvPr id="1495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3ED330B-9948-4DF5-9724-F8A87E7CFD37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grpSp>
        <p:nvGrpSpPr>
          <p:cNvPr id="150530" name="Group 131"/>
          <p:cNvGrpSpPr>
            <a:grpSpLocks/>
          </p:cNvGrpSpPr>
          <p:nvPr/>
        </p:nvGrpSpPr>
        <p:grpSpPr bwMode="auto">
          <a:xfrm flipH="1">
            <a:off x="5716588" y="3614738"/>
            <a:ext cx="735012" cy="681037"/>
            <a:chOff x="-44" y="1473"/>
            <a:chExt cx="981" cy="1105"/>
          </a:xfrm>
        </p:grpSpPr>
        <p:pic>
          <p:nvPicPr>
            <p:cNvPr id="150631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632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86"/>
          <p:cNvGrpSpPr>
            <a:grpSpLocks/>
          </p:cNvGrpSpPr>
          <p:nvPr/>
        </p:nvGrpSpPr>
        <p:grpSpPr bwMode="auto">
          <a:xfrm>
            <a:off x="6257925" y="3857625"/>
            <a:ext cx="831850" cy="1260475"/>
            <a:chOff x="5069" y="1396"/>
            <a:chExt cx="524" cy="794"/>
          </a:xfrm>
        </p:grpSpPr>
        <p:sp>
          <p:nvSpPr>
            <p:cNvPr id="150597" name="Text Box 21"/>
            <p:cNvSpPr txBox="1">
              <a:spLocks noChangeArrowheads="1"/>
            </p:cNvSpPr>
            <p:nvPr/>
          </p:nvSpPr>
          <p:spPr bwMode="auto">
            <a:xfrm>
              <a:off x="5069" y="1940"/>
              <a:ext cx="5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target</a:t>
              </a:r>
            </a:p>
          </p:txBody>
        </p:sp>
        <p:grpSp>
          <p:nvGrpSpPr>
            <p:cNvPr id="150598" name="Group 153"/>
            <p:cNvGrpSpPr>
              <a:grpSpLocks/>
            </p:cNvGrpSpPr>
            <p:nvPr/>
          </p:nvGrpSpPr>
          <p:grpSpPr bwMode="auto">
            <a:xfrm>
              <a:off x="5200" y="1396"/>
              <a:ext cx="258" cy="574"/>
              <a:chOff x="4140" y="429"/>
              <a:chExt cx="1425" cy="2396"/>
            </a:xfrm>
          </p:grpSpPr>
          <p:sp>
            <p:nvSpPr>
              <p:cNvPr id="150599" name="Freeform 15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0" name="Rectangle 155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9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01" name="Freeform 15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2" name="Freeform 15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3" name="Rectangle 158"/>
              <p:cNvSpPr>
                <a:spLocks noChangeArrowheads="1"/>
              </p:cNvSpPr>
              <p:nvPr/>
            </p:nvSpPr>
            <p:spPr bwMode="auto">
              <a:xfrm>
                <a:off x="4212" y="692"/>
                <a:ext cx="597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604" name="Group 15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50629" name="AutoShape 160"/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630" name="AutoShape 161"/>
                <p:cNvSpPr>
                  <a:spLocks noChangeArrowheads="1"/>
                </p:cNvSpPr>
                <p:nvPr/>
              </p:nvSpPr>
              <p:spPr bwMode="auto">
                <a:xfrm>
                  <a:off x="626" y="2583"/>
                  <a:ext cx="689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0605" name="Rectangle 162"/>
              <p:cNvSpPr>
                <a:spLocks noChangeArrowheads="1"/>
              </p:cNvSpPr>
              <p:nvPr/>
            </p:nvSpPr>
            <p:spPr bwMode="auto">
              <a:xfrm>
                <a:off x="4223" y="1018"/>
                <a:ext cx="597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606" name="Group 16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5062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15" y="2566"/>
                  <a:ext cx="724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628" name="AutoShape 165"/>
                <p:cNvSpPr>
                  <a:spLocks noChangeArrowheads="1"/>
                </p:cNvSpPr>
                <p:nvPr/>
              </p:nvSpPr>
              <p:spPr bwMode="auto">
                <a:xfrm>
                  <a:off x="628" y="2584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0607" name="Rectangle 166"/>
              <p:cNvSpPr>
                <a:spLocks noChangeArrowheads="1"/>
              </p:cNvSpPr>
              <p:nvPr/>
            </p:nvSpPr>
            <p:spPr bwMode="auto">
              <a:xfrm>
                <a:off x="4217" y="1360"/>
                <a:ext cx="597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08" name="Rectangle 167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597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609" name="Group 16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50625" name="AutoShape 1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626" name="AutoShape 170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0610" name="Freeform 17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0611" name="Group 17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50623" name="AutoShape 173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624" name="AutoShape 174"/>
                <p:cNvSpPr>
                  <a:spLocks noChangeArrowheads="1"/>
                </p:cNvSpPr>
                <p:nvPr/>
              </p:nvSpPr>
              <p:spPr bwMode="auto">
                <a:xfrm>
                  <a:off x="625" y="2584"/>
                  <a:ext cx="695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0612" name="Rectangle 17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6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3" name="Freeform 17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4" name="Freeform 17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5" name="Oval 178"/>
              <p:cNvSpPr>
                <a:spLocks noChangeArrowheads="1"/>
              </p:cNvSpPr>
              <p:nvPr/>
            </p:nvSpPr>
            <p:spPr bwMode="auto">
              <a:xfrm>
                <a:off x="5515" y="2612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6" name="Freeform 17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7" name="AutoShape 180"/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9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8" name="AutoShape 181"/>
              <p:cNvSpPr>
                <a:spLocks noChangeArrowheads="1"/>
              </p:cNvSpPr>
              <p:nvPr/>
            </p:nvSpPr>
            <p:spPr bwMode="auto">
              <a:xfrm>
                <a:off x="4206" y="2712"/>
                <a:ext cx="1072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9" name="Oval 182"/>
              <p:cNvSpPr>
                <a:spLocks noChangeArrowheads="1"/>
              </p:cNvSpPr>
              <p:nvPr/>
            </p:nvSpPr>
            <p:spPr bwMode="auto">
              <a:xfrm>
                <a:off x="4306" y="2383"/>
                <a:ext cx="160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20" name="Oval 183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0" cy="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621" name="Oval 184"/>
              <p:cNvSpPr>
                <a:spLocks noChangeArrowheads="1"/>
              </p:cNvSpPr>
              <p:nvPr/>
            </p:nvSpPr>
            <p:spPr bwMode="auto">
              <a:xfrm>
                <a:off x="4665" y="2383"/>
                <a:ext cx="155" cy="138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22" name="Rectangle 185"/>
              <p:cNvSpPr>
                <a:spLocks noChangeArrowheads="1"/>
              </p:cNvSpPr>
              <p:nvPr/>
            </p:nvSpPr>
            <p:spPr bwMode="auto">
              <a:xfrm>
                <a:off x="5062" y="1836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0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Denial of Service (DoS):</a:t>
            </a:r>
            <a:r>
              <a:rPr lang="en-US" smtClean="0">
                <a:ea typeface="ＭＳ Ｐゴシック" pitchFamily="34" charset="-128"/>
              </a:rPr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54013" y="265271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1.</a:t>
            </a:r>
            <a:r>
              <a:rPr lang="en-US">
                <a:latin typeface="Gill Sans MT" pitchFamily="34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2.</a:t>
            </a:r>
            <a:r>
              <a:rPr lang="en-US">
                <a:latin typeface="Gill Sans MT" pitchFamily="34" charset="0"/>
              </a:rPr>
              <a:t> 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>
              <a:latin typeface="Gill Sans MT" pitchFamily="34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73063" y="404018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3.</a:t>
            </a:r>
            <a:r>
              <a:rPr lang="en-US">
                <a:latin typeface="Gill Sans MT" pitchFamily="34" charset="0"/>
              </a:rPr>
              <a:t> send packets to target from compromised hosts</a:t>
            </a:r>
          </a:p>
        </p:txBody>
      </p:sp>
      <p:sp>
        <p:nvSpPr>
          <p:cNvPr id="150536" name="Rectangle 2"/>
          <p:cNvSpPr>
            <a:spLocks noChangeArrowheads="1"/>
          </p:cNvSpPr>
          <p:nvPr/>
        </p:nvSpPr>
        <p:spPr bwMode="auto">
          <a:xfrm>
            <a:off x="288925" y="146050"/>
            <a:ext cx="84359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Bad guys: </a:t>
            </a:r>
            <a:r>
              <a:rPr lang="en-US" sz="3200">
                <a:solidFill>
                  <a:srgbClr val="000099"/>
                </a:solidFill>
                <a:latin typeface="Gill Sans MT" pitchFamily="34" charset="0"/>
              </a:rPr>
              <a:t>attack server, network infrastructure</a:t>
            </a:r>
          </a:p>
        </p:txBody>
      </p:sp>
      <p:grpSp>
        <p:nvGrpSpPr>
          <p:cNvPr id="9" name="Group 152"/>
          <p:cNvGrpSpPr>
            <a:grpSpLocks/>
          </p:cNvGrpSpPr>
          <p:nvPr/>
        </p:nvGrpSpPr>
        <p:grpSpPr bwMode="auto">
          <a:xfrm>
            <a:off x="5046663" y="3152775"/>
            <a:ext cx="2720975" cy="2674938"/>
            <a:chOff x="-262" y="2555"/>
            <a:chExt cx="1714" cy="1685"/>
          </a:xfrm>
        </p:grpSpPr>
        <p:sp>
          <p:nvSpPr>
            <p:cNvPr id="150587" name="Line 63"/>
            <p:cNvSpPr>
              <a:spLocks noChangeShapeType="1"/>
            </p:cNvSpPr>
            <p:nvPr/>
          </p:nvSpPr>
          <p:spPr bwMode="auto">
            <a:xfrm flipV="1">
              <a:off x="160" y="3261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88" name="Line 64"/>
            <p:cNvSpPr>
              <a:spLocks noChangeShapeType="1"/>
            </p:cNvSpPr>
            <p:nvPr/>
          </p:nvSpPr>
          <p:spPr bwMode="auto">
            <a:xfrm flipV="1">
              <a:off x="413" y="3470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89" name="Line 65"/>
            <p:cNvSpPr>
              <a:spLocks noChangeShapeType="1"/>
            </p:cNvSpPr>
            <p:nvPr/>
          </p:nvSpPr>
          <p:spPr bwMode="auto">
            <a:xfrm flipH="1" flipV="1">
              <a:off x="857" y="3410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0" name="Line 66"/>
            <p:cNvSpPr>
              <a:spLocks noChangeShapeType="1"/>
            </p:cNvSpPr>
            <p:nvPr/>
          </p:nvSpPr>
          <p:spPr bwMode="auto">
            <a:xfrm>
              <a:off x="735" y="2555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1" name="Line 67"/>
            <p:cNvSpPr>
              <a:spLocks noChangeShapeType="1"/>
            </p:cNvSpPr>
            <p:nvPr/>
          </p:nvSpPr>
          <p:spPr bwMode="auto">
            <a:xfrm flipH="1">
              <a:off x="829" y="3011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2" name="Line 68"/>
            <p:cNvSpPr>
              <a:spLocks noChangeShapeType="1"/>
            </p:cNvSpPr>
            <p:nvPr/>
          </p:nvSpPr>
          <p:spPr bwMode="auto">
            <a:xfrm>
              <a:off x="-262" y="3083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3" name="Line 69"/>
            <p:cNvSpPr>
              <a:spLocks noChangeShapeType="1"/>
            </p:cNvSpPr>
            <p:nvPr/>
          </p:nvSpPr>
          <p:spPr bwMode="auto">
            <a:xfrm flipV="1">
              <a:off x="-201" y="3362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4" name="Line 70"/>
            <p:cNvSpPr>
              <a:spLocks noChangeShapeType="1"/>
            </p:cNvSpPr>
            <p:nvPr/>
          </p:nvSpPr>
          <p:spPr bwMode="auto">
            <a:xfrm flipH="1">
              <a:off x="852" y="2623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5" name="Line 71"/>
            <p:cNvSpPr>
              <a:spLocks noChangeShapeType="1"/>
            </p:cNvSpPr>
            <p:nvPr/>
          </p:nvSpPr>
          <p:spPr bwMode="auto">
            <a:xfrm flipV="1">
              <a:off x="494" y="3582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6" name="Line 72"/>
            <p:cNvSpPr>
              <a:spLocks noChangeShapeType="1"/>
            </p:cNvSpPr>
            <p:nvPr/>
          </p:nvSpPr>
          <p:spPr bwMode="auto">
            <a:xfrm>
              <a:off x="162" y="2738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0538" name="Picture 112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3588"/>
            <a:ext cx="8228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0539" name="Group 113"/>
          <p:cNvGrpSpPr>
            <a:grpSpLocks/>
          </p:cNvGrpSpPr>
          <p:nvPr/>
        </p:nvGrpSpPr>
        <p:grpSpPr bwMode="auto">
          <a:xfrm flipH="1">
            <a:off x="7212013" y="2792413"/>
            <a:ext cx="735012" cy="681037"/>
            <a:chOff x="-44" y="1473"/>
            <a:chExt cx="981" cy="1105"/>
          </a:xfrm>
        </p:grpSpPr>
        <p:pic>
          <p:nvPicPr>
            <p:cNvPr id="150585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86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0" name="Group 116"/>
          <p:cNvGrpSpPr>
            <a:grpSpLocks/>
          </p:cNvGrpSpPr>
          <p:nvPr/>
        </p:nvGrpSpPr>
        <p:grpSpPr bwMode="auto">
          <a:xfrm flipH="1">
            <a:off x="7499350" y="3629025"/>
            <a:ext cx="735013" cy="681038"/>
            <a:chOff x="-44" y="1473"/>
            <a:chExt cx="981" cy="1105"/>
          </a:xfrm>
        </p:grpSpPr>
        <p:pic>
          <p:nvPicPr>
            <p:cNvPr id="150583" name="Picture 117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84" name="Freeform 11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1" name="Group 119"/>
          <p:cNvGrpSpPr>
            <a:grpSpLocks/>
          </p:cNvGrpSpPr>
          <p:nvPr/>
        </p:nvGrpSpPr>
        <p:grpSpPr bwMode="auto">
          <a:xfrm flipH="1">
            <a:off x="7558088" y="4330700"/>
            <a:ext cx="735012" cy="681038"/>
            <a:chOff x="-44" y="1473"/>
            <a:chExt cx="981" cy="1105"/>
          </a:xfrm>
        </p:grpSpPr>
        <p:pic>
          <p:nvPicPr>
            <p:cNvPr id="150581" name="Picture 120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82" name="Freeform 1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2" name="Group 122"/>
          <p:cNvGrpSpPr>
            <a:grpSpLocks/>
          </p:cNvGrpSpPr>
          <p:nvPr/>
        </p:nvGrpSpPr>
        <p:grpSpPr bwMode="auto">
          <a:xfrm flipH="1">
            <a:off x="7594600" y="5111750"/>
            <a:ext cx="735013" cy="681038"/>
            <a:chOff x="-44" y="1473"/>
            <a:chExt cx="981" cy="1105"/>
          </a:xfrm>
        </p:grpSpPr>
        <p:pic>
          <p:nvPicPr>
            <p:cNvPr id="150579" name="Picture 12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80" name="Freeform 1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3" name="Group 125"/>
          <p:cNvGrpSpPr>
            <a:grpSpLocks/>
          </p:cNvGrpSpPr>
          <p:nvPr/>
        </p:nvGrpSpPr>
        <p:grpSpPr bwMode="auto">
          <a:xfrm flipH="1">
            <a:off x="6249988" y="2921000"/>
            <a:ext cx="735012" cy="681038"/>
            <a:chOff x="-44" y="1473"/>
            <a:chExt cx="981" cy="1105"/>
          </a:xfrm>
        </p:grpSpPr>
        <p:pic>
          <p:nvPicPr>
            <p:cNvPr id="150577" name="Picture 126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8" name="Freeform 1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4" name="Group 128"/>
          <p:cNvGrpSpPr>
            <a:grpSpLocks/>
          </p:cNvGrpSpPr>
          <p:nvPr/>
        </p:nvGrpSpPr>
        <p:grpSpPr bwMode="auto">
          <a:xfrm flipH="1">
            <a:off x="5245100" y="2982913"/>
            <a:ext cx="735013" cy="681037"/>
            <a:chOff x="-44" y="1473"/>
            <a:chExt cx="981" cy="1105"/>
          </a:xfrm>
        </p:grpSpPr>
        <p:pic>
          <p:nvPicPr>
            <p:cNvPr id="150575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6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5" name="Group 134"/>
          <p:cNvGrpSpPr>
            <a:grpSpLocks/>
          </p:cNvGrpSpPr>
          <p:nvPr/>
        </p:nvGrpSpPr>
        <p:grpSpPr bwMode="auto">
          <a:xfrm flipH="1">
            <a:off x="4529138" y="3687763"/>
            <a:ext cx="735012" cy="681037"/>
            <a:chOff x="-44" y="1473"/>
            <a:chExt cx="981" cy="1105"/>
          </a:xfrm>
        </p:grpSpPr>
        <p:pic>
          <p:nvPicPr>
            <p:cNvPr id="150573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4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6" name="Group 137"/>
          <p:cNvGrpSpPr>
            <a:grpSpLocks/>
          </p:cNvGrpSpPr>
          <p:nvPr/>
        </p:nvGrpSpPr>
        <p:grpSpPr bwMode="auto">
          <a:xfrm flipH="1">
            <a:off x="5160963" y="4422775"/>
            <a:ext cx="735012" cy="681038"/>
            <a:chOff x="-44" y="1473"/>
            <a:chExt cx="981" cy="1105"/>
          </a:xfrm>
        </p:grpSpPr>
        <p:pic>
          <p:nvPicPr>
            <p:cNvPr id="150571" name="Picture 13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2" name="Freeform 1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7" name="Group 140"/>
          <p:cNvGrpSpPr>
            <a:grpSpLocks/>
          </p:cNvGrpSpPr>
          <p:nvPr/>
        </p:nvGrpSpPr>
        <p:grpSpPr bwMode="auto">
          <a:xfrm flipH="1">
            <a:off x="5691188" y="5032375"/>
            <a:ext cx="735012" cy="681038"/>
            <a:chOff x="-44" y="1473"/>
            <a:chExt cx="981" cy="1105"/>
          </a:xfrm>
        </p:grpSpPr>
        <p:pic>
          <p:nvPicPr>
            <p:cNvPr id="150569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0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8" name="Group 143"/>
          <p:cNvGrpSpPr>
            <a:grpSpLocks/>
          </p:cNvGrpSpPr>
          <p:nvPr/>
        </p:nvGrpSpPr>
        <p:grpSpPr bwMode="auto">
          <a:xfrm flipH="1">
            <a:off x="4768850" y="5322888"/>
            <a:ext cx="735013" cy="681037"/>
            <a:chOff x="-44" y="1473"/>
            <a:chExt cx="981" cy="1105"/>
          </a:xfrm>
        </p:grpSpPr>
        <p:pic>
          <p:nvPicPr>
            <p:cNvPr id="150567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68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9" name="Group 146"/>
          <p:cNvGrpSpPr>
            <a:grpSpLocks/>
          </p:cNvGrpSpPr>
          <p:nvPr/>
        </p:nvGrpSpPr>
        <p:grpSpPr bwMode="auto">
          <a:xfrm flipH="1">
            <a:off x="5961063" y="5829300"/>
            <a:ext cx="735012" cy="681038"/>
            <a:chOff x="-44" y="1473"/>
            <a:chExt cx="981" cy="1105"/>
          </a:xfrm>
        </p:grpSpPr>
        <p:pic>
          <p:nvPicPr>
            <p:cNvPr id="150565" name="Picture 147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66" name="Freeform 14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50" name="Group 149"/>
          <p:cNvGrpSpPr>
            <a:grpSpLocks/>
          </p:cNvGrpSpPr>
          <p:nvPr/>
        </p:nvGrpSpPr>
        <p:grpSpPr bwMode="auto">
          <a:xfrm flipH="1">
            <a:off x="6705600" y="5440363"/>
            <a:ext cx="735013" cy="681037"/>
            <a:chOff x="-44" y="1473"/>
            <a:chExt cx="981" cy="1105"/>
          </a:xfrm>
        </p:grpSpPr>
        <p:pic>
          <p:nvPicPr>
            <p:cNvPr id="150563" name="Picture 150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64" name="Freeform 15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4554538" y="2860675"/>
            <a:ext cx="3525837" cy="3408363"/>
            <a:chOff x="2920" y="1824"/>
            <a:chExt cx="2221" cy="2147"/>
          </a:xfrm>
        </p:grpSpPr>
        <p:pic>
          <p:nvPicPr>
            <p:cNvPr id="15055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4" name="Picture 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5" name="Picture 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6" name="Picture 5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7" name="Picture 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8" name="Picture 5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9" name="Picture 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60" name="Picture 6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61" name="Picture 6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62" name="Picture 6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</p:grpSp>
      <p:sp>
        <p:nvSpPr>
          <p:cNvPr id="1505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2CF3108-AC4B-4246-A65E-B8C429070007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grpSp>
        <p:nvGrpSpPr>
          <p:cNvPr id="151554" name="Group 90"/>
          <p:cNvGrpSpPr>
            <a:grpSpLocks/>
          </p:cNvGrpSpPr>
          <p:nvPr/>
        </p:nvGrpSpPr>
        <p:grpSpPr bwMode="auto">
          <a:xfrm flipH="1">
            <a:off x="4510088" y="3351213"/>
            <a:ext cx="735012" cy="681037"/>
            <a:chOff x="-44" y="1473"/>
            <a:chExt cx="981" cy="1105"/>
          </a:xfrm>
        </p:grpSpPr>
        <p:pic>
          <p:nvPicPr>
            <p:cNvPr id="151621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622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1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Bad guys can sniff packets</a:t>
            </a:r>
          </a:p>
        </p:txBody>
      </p:sp>
      <p:sp>
        <p:nvSpPr>
          <p:cNvPr id="151556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i="1" smtClean="0">
                <a:solidFill>
                  <a:srgbClr val="CC0000"/>
                </a:solidFill>
                <a:ea typeface="ＭＳ Ｐゴシック" pitchFamily="34" charset="-128"/>
              </a:rPr>
              <a:t>packet </a:t>
            </a:r>
            <a:r>
              <a:rPr lang="ja-JP" altLang="en-US" sz="3200" i="1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3200" i="1" smtClean="0">
                <a:solidFill>
                  <a:srgbClr val="CC0000"/>
                </a:solidFill>
                <a:ea typeface="ＭＳ Ｐゴシック" pitchFamily="34" charset="-128"/>
              </a:rPr>
              <a:t>sniffing</a:t>
            </a:r>
            <a:r>
              <a:rPr lang="ja-JP" altLang="en-US" sz="3200" i="1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z="3200" i="1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altLang="ja-JP" i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smtClean="0"/>
              <a:t>broadcast media (shared ethernet, wireless)</a:t>
            </a:r>
          </a:p>
          <a:p>
            <a:pPr lvl="1" eaLnBrk="1" hangingPunct="1"/>
            <a:r>
              <a:rPr lang="en-US" smtClean="0"/>
              <a:t>promiscuous network interface reads/records all packets (e.g., including passwords!) passing by</a:t>
            </a:r>
          </a:p>
        </p:txBody>
      </p:sp>
      <p:sp>
        <p:nvSpPr>
          <p:cNvPr id="151557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8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9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0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1" name="Text Box 47"/>
          <p:cNvSpPr txBox="1">
            <a:spLocks noChangeArrowheads="1"/>
          </p:cNvSpPr>
          <p:nvPr/>
        </p:nvSpPr>
        <p:spPr bwMode="auto">
          <a:xfrm>
            <a:off x="1462088" y="33750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51562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1563" name="Text Box 49"/>
          <p:cNvSpPr txBox="1">
            <a:spLocks noChangeArrowheads="1"/>
          </p:cNvSpPr>
          <p:nvPr/>
        </p:nvSpPr>
        <p:spPr bwMode="auto">
          <a:xfrm>
            <a:off x="5029200" y="3352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</a:t>
            </a:r>
          </a:p>
        </p:txBody>
      </p:sp>
      <p:grpSp>
        <p:nvGrpSpPr>
          <p:cNvPr id="151564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151616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51617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18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19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20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src:B dest:A     payload</a:t>
              </a:r>
              <a:endParaRPr lang="en-US" sz="1600">
                <a:latin typeface="Times New Roman" pitchFamily="18" charset="0"/>
              </a:endParaRPr>
            </a:p>
          </p:txBody>
        </p:sp>
      </p:grpSp>
      <p:sp>
        <p:nvSpPr>
          <p:cNvPr id="151565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6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7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>
              <a:latin typeface="Gill Sans MT" pitchFamily="34" charset="0"/>
            </a:endParaRPr>
          </a:p>
        </p:txBody>
      </p:sp>
      <p:pic>
        <p:nvPicPr>
          <p:cNvPr id="151568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151569" name="Picture 51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898525"/>
            <a:ext cx="597693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1570" name="Group 54"/>
          <p:cNvGrpSpPr>
            <a:grpSpLocks/>
          </p:cNvGrpSpPr>
          <p:nvPr/>
        </p:nvGrpSpPr>
        <p:grpSpPr bwMode="auto">
          <a:xfrm>
            <a:off x="1830388" y="3413125"/>
            <a:ext cx="365125" cy="712788"/>
            <a:chOff x="4140" y="429"/>
            <a:chExt cx="1425" cy="2396"/>
          </a:xfrm>
        </p:grpSpPr>
        <p:sp>
          <p:nvSpPr>
            <p:cNvPr id="151584" name="Freeform 5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85" name="Rectangle 56"/>
            <p:cNvSpPr>
              <a:spLocks noChangeArrowheads="1"/>
            </p:cNvSpPr>
            <p:nvPr/>
          </p:nvSpPr>
          <p:spPr bwMode="auto">
            <a:xfrm>
              <a:off x="4208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6" name="Freeform 5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87" name="Freeform 5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88" name="Rectangle 59"/>
            <p:cNvSpPr>
              <a:spLocks noChangeArrowheads="1"/>
            </p:cNvSpPr>
            <p:nvPr/>
          </p:nvSpPr>
          <p:spPr bwMode="auto">
            <a:xfrm>
              <a:off x="4214" y="690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89" name="Group 6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1614" name="AutoShape 6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15" name="AutoShape 62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590" name="Rectangle 63"/>
            <p:cNvSpPr>
              <a:spLocks noChangeArrowheads="1"/>
            </p:cNvSpPr>
            <p:nvPr/>
          </p:nvSpPr>
          <p:spPr bwMode="auto">
            <a:xfrm>
              <a:off x="4227" y="1021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91" name="Group 6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1612" name="AutoShape 65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13" name="AutoShape 6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592" name="Rectangle 67"/>
            <p:cNvSpPr>
              <a:spLocks noChangeArrowheads="1"/>
            </p:cNvSpPr>
            <p:nvPr/>
          </p:nvSpPr>
          <p:spPr bwMode="auto">
            <a:xfrm>
              <a:off x="4214" y="1358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3" name="Rectangle 68"/>
            <p:cNvSpPr>
              <a:spLocks noChangeArrowheads="1"/>
            </p:cNvSpPr>
            <p:nvPr/>
          </p:nvSpPr>
          <p:spPr bwMode="auto">
            <a:xfrm>
              <a:off x="4227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94" name="Group 6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1610" name="AutoShape 70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11" name="AutoShape 71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595" name="Freeform 7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1596" name="Group 7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1608" name="AutoShape 74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09" name="AutoShape 75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597" name="Rectangle 76"/>
            <p:cNvSpPr>
              <a:spLocks noChangeArrowheads="1"/>
            </p:cNvSpPr>
            <p:nvPr/>
          </p:nvSpPr>
          <p:spPr bwMode="auto">
            <a:xfrm>
              <a:off x="5249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8" name="Freeform 7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99" name="Freeform 7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00" name="Oval 79"/>
            <p:cNvSpPr>
              <a:spLocks noChangeArrowheads="1"/>
            </p:cNvSpPr>
            <p:nvPr/>
          </p:nvSpPr>
          <p:spPr bwMode="auto">
            <a:xfrm>
              <a:off x="5515" y="2612"/>
              <a:ext cx="50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1" name="Freeform 8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02" name="AutoShape 81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3" name="AutoShape 82"/>
            <p:cNvSpPr>
              <a:spLocks noChangeArrowheads="1"/>
            </p:cNvSpPr>
            <p:nvPr/>
          </p:nvSpPr>
          <p:spPr bwMode="auto">
            <a:xfrm>
              <a:off x="4208" y="2713"/>
              <a:ext cx="1066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4" name="Oval 83"/>
            <p:cNvSpPr>
              <a:spLocks noChangeArrowheads="1"/>
            </p:cNvSpPr>
            <p:nvPr/>
          </p:nvSpPr>
          <p:spPr bwMode="auto">
            <a:xfrm>
              <a:off x="4307" y="2382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5" name="Oval 84"/>
            <p:cNvSpPr>
              <a:spLocks noChangeArrowheads="1"/>
            </p:cNvSpPr>
            <p:nvPr/>
          </p:nvSpPr>
          <p:spPr bwMode="auto">
            <a:xfrm>
              <a:off x="4487" y="2382"/>
              <a:ext cx="161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51606" name="Oval 85"/>
            <p:cNvSpPr>
              <a:spLocks noChangeArrowheads="1"/>
            </p:cNvSpPr>
            <p:nvPr/>
          </p:nvSpPr>
          <p:spPr bwMode="auto">
            <a:xfrm>
              <a:off x="4660" y="2382"/>
              <a:ext cx="161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7" name="Rectangle 86"/>
            <p:cNvSpPr>
              <a:spLocks noChangeArrowheads="1"/>
            </p:cNvSpPr>
            <p:nvPr/>
          </p:nvSpPr>
          <p:spPr bwMode="auto">
            <a:xfrm>
              <a:off x="5063" y="1832"/>
              <a:ext cx="87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571" name="Group 87"/>
          <p:cNvGrpSpPr>
            <a:grpSpLocks/>
          </p:cNvGrpSpPr>
          <p:nvPr/>
        </p:nvGrpSpPr>
        <p:grpSpPr bwMode="auto">
          <a:xfrm flipH="1">
            <a:off x="6323013" y="4730750"/>
            <a:ext cx="735012" cy="681038"/>
            <a:chOff x="-44" y="1473"/>
            <a:chExt cx="981" cy="1105"/>
          </a:xfrm>
        </p:grpSpPr>
        <p:pic>
          <p:nvPicPr>
            <p:cNvPr id="151582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583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1572" name="Group 102"/>
          <p:cNvGrpSpPr>
            <a:grpSpLocks/>
          </p:cNvGrpSpPr>
          <p:nvPr/>
        </p:nvGrpSpPr>
        <p:grpSpPr bwMode="auto">
          <a:xfrm>
            <a:off x="2747963" y="4849813"/>
            <a:ext cx="881062" cy="365125"/>
            <a:chOff x="2356" y="1300"/>
            <a:chExt cx="555" cy="194"/>
          </a:xfrm>
        </p:grpSpPr>
        <p:sp>
          <p:nvSpPr>
            <p:cNvPr id="15157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5157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5157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51577" name="Group 10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51580" name="Freeform 10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1" name="Freeform 10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1578" name="Line 109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9" name="Line 110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9DA3DC9-F0F5-42EC-AF89-8247AC81F640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52578" name="Picture 9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954088"/>
            <a:ext cx="738187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2579" name="Group 51"/>
          <p:cNvGrpSpPr>
            <a:grpSpLocks/>
          </p:cNvGrpSpPr>
          <p:nvPr/>
        </p:nvGrpSpPr>
        <p:grpSpPr bwMode="auto">
          <a:xfrm flipH="1">
            <a:off x="4792663" y="2470150"/>
            <a:ext cx="735012" cy="681038"/>
            <a:chOff x="-44" y="1473"/>
            <a:chExt cx="981" cy="1105"/>
          </a:xfrm>
        </p:grpSpPr>
        <p:pic>
          <p:nvPicPr>
            <p:cNvPr id="152644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645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2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52413"/>
            <a:ext cx="7772400" cy="9477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Bad guys can use fake addresses</a:t>
            </a:r>
          </a:p>
        </p:txBody>
      </p:sp>
      <p:sp>
        <p:nvSpPr>
          <p:cNvPr id="1525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6900" y="1662113"/>
            <a:ext cx="8077200" cy="1484312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i="1" smtClean="0">
                <a:solidFill>
                  <a:srgbClr val="CC0000"/>
                </a:solidFill>
                <a:ea typeface="ＭＳ Ｐゴシック" pitchFamily="34" charset="-128"/>
              </a:rPr>
              <a:t>IP spoofing:</a:t>
            </a:r>
            <a:r>
              <a:rPr lang="en-US" i="1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send packet with false source address</a:t>
            </a:r>
          </a:p>
        </p:txBody>
      </p:sp>
      <p:sp>
        <p:nvSpPr>
          <p:cNvPr id="152582" name="Freeform 70"/>
          <p:cNvSpPr>
            <a:spLocks/>
          </p:cNvSpPr>
          <p:nvPr/>
        </p:nvSpPr>
        <p:spPr bwMode="auto">
          <a:xfrm>
            <a:off x="2225675" y="31718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3" name="Freeform 71"/>
          <p:cNvSpPr>
            <a:spLocks/>
          </p:cNvSpPr>
          <p:nvPr/>
        </p:nvSpPr>
        <p:spPr bwMode="auto">
          <a:xfrm>
            <a:off x="5057775" y="3041650"/>
            <a:ext cx="4763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4" name="Line 72"/>
          <p:cNvSpPr>
            <a:spLocks noChangeShapeType="1"/>
          </p:cNvSpPr>
          <p:nvPr/>
        </p:nvSpPr>
        <p:spPr bwMode="auto">
          <a:xfrm flipV="1">
            <a:off x="3400425" y="35639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5" name="Line 73"/>
          <p:cNvSpPr>
            <a:spLocks noChangeShapeType="1"/>
          </p:cNvSpPr>
          <p:nvPr/>
        </p:nvSpPr>
        <p:spPr bwMode="auto">
          <a:xfrm flipV="1">
            <a:off x="3419475" y="42751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6" name="Text Box 74"/>
          <p:cNvSpPr txBox="1">
            <a:spLocks noChangeArrowheads="1"/>
          </p:cNvSpPr>
          <p:nvPr/>
        </p:nvSpPr>
        <p:spPr bwMode="auto">
          <a:xfrm>
            <a:off x="1682750" y="24606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52587" name="Text Box 75"/>
          <p:cNvSpPr txBox="1">
            <a:spLocks noChangeArrowheads="1"/>
          </p:cNvSpPr>
          <p:nvPr/>
        </p:nvSpPr>
        <p:spPr bwMode="auto">
          <a:xfrm>
            <a:off x="7086600" y="38798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52588" name="Text Box 76"/>
          <p:cNvSpPr txBox="1">
            <a:spLocks noChangeArrowheads="1"/>
          </p:cNvSpPr>
          <p:nvPr/>
        </p:nvSpPr>
        <p:spPr bwMode="auto">
          <a:xfrm>
            <a:off x="5249863" y="2438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52589" name="Freeform 77"/>
          <p:cNvSpPr>
            <a:spLocks/>
          </p:cNvSpPr>
          <p:nvPr/>
        </p:nvSpPr>
        <p:spPr bwMode="auto">
          <a:xfrm>
            <a:off x="2235200" y="3019425"/>
            <a:ext cx="2967038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590" name="Group 78"/>
          <p:cNvGrpSpPr>
            <a:grpSpLocks/>
          </p:cNvGrpSpPr>
          <p:nvPr/>
        </p:nvGrpSpPr>
        <p:grpSpPr bwMode="auto">
          <a:xfrm>
            <a:off x="2701925" y="3502025"/>
            <a:ext cx="2295525" cy="336550"/>
            <a:chOff x="2418" y="3342"/>
            <a:chExt cx="1446" cy="212"/>
          </a:xfrm>
        </p:grpSpPr>
        <p:sp>
          <p:nvSpPr>
            <p:cNvPr id="152639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52640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41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42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43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CC0000"/>
                  </a:solidFill>
                </a:rPr>
                <a:t>src:B</a:t>
              </a:r>
              <a:r>
                <a:rPr lang="en-US" sz="1600"/>
                <a:t> dest:A     payload</a:t>
              </a:r>
              <a:endParaRPr lang="en-US" sz="1600">
                <a:latin typeface="Times New Roman" pitchFamily="18" charset="0"/>
              </a:endParaRPr>
            </a:p>
          </p:txBody>
        </p:sp>
      </p:grpSp>
      <p:pic>
        <p:nvPicPr>
          <p:cNvPr id="152591" name="Picture 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938" y="2533650"/>
            <a:ext cx="471487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grpSp>
        <p:nvGrpSpPr>
          <p:cNvPr id="152592" name="Group 48"/>
          <p:cNvGrpSpPr>
            <a:grpSpLocks/>
          </p:cNvGrpSpPr>
          <p:nvPr/>
        </p:nvGrpSpPr>
        <p:grpSpPr bwMode="auto">
          <a:xfrm flipH="1">
            <a:off x="6575425" y="3886200"/>
            <a:ext cx="735013" cy="681038"/>
            <a:chOff x="-44" y="1473"/>
            <a:chExt cx="981" cy="1105"/>
          </a:xfrm>
        </p:grpSpPr>
        <p:pic>
          <p:nvPicPr>
            <p:cNvPr id="152637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638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2593" name="Group 54"/>
          <p:cNvGrpSpPr>
            <a:grpSpLocks/>
          </p:cNvGrpSpPr>
          <p:nvPr/>
        </p:nvGrpSpPr>
        <p:grpSpPr bwMode="auto">
          <a:xfrm>
            <a:off x="2084388" y="2544763"/>
            <a:ext cx="365125" cy="712787"/>
            <a:chOff x="4140" y="429"/>
            <a:chExt cx="1425" cy="2396"/>
          </a:xfrm>
        </p:grpSpPr>
        <p:sp>
          <p:nvSpPr>
            <p:cNvPr id="152605" name="Freeform 5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06" name="Rectangle 56"/>
            <p:cNvSpPr>
              <a:spLocks noChangeArrowheads="1"/>
            </p:cNvSpPr>
            <p:nvPr/>
          </p:nvSpPr>
          <p:spPr bwMode="auto">
            <a:xfrm>
              <a:off x="4208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07" name="Freeform 5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08" name="Freeform 5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09" name="Rectangle 59"/>
            <p:cNvSpPr>
              <a:spLocks noChangeArrowheads="1"/>
            </p:cNvSpPr>
            <p:nvPr/>
          </p:nvSpPr>
          <p:spPr bwMode="auto">
            <a:xfrm>
              <a:off x="4214" y="690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610" name="Group 6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635" name="AutoShape 6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36" name="AutoShape 62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611" name="Rectangle 63"/>
            <p:cNvSpPr>
              <a:spLocks noChangeArrowheads="1"/>
            </p:cNvSpPr>
            <p:nvPr/>
          </p:nvSpPr>
          <p:spPr bwMode="auto">
            <a:xfrm>
              <a:off x="4227" y="1021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612" name="Group 6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2633" name="AutoShape 65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34" name="AutoShape 6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613" name="Rectangle 67"/>
            <p:cNvSpPr>
              <a:spLocks noChangeArrowheads="1"/>
            </p:cNvSpPr>
            <p:nvPr/>
          </p:nvSpPr>
          <p:spPr bwMode="auto">
            <a:xfrm>
              <a:off x="4214" y="1358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4" name="Rectangle 68"/>
            <p:cNvSpPr>
              <a:spLocks noChangeArrowheads="1"/>
            </p:cNvSpPr>
            <p:nvPr/>
          </p:nvSpPr>
          <p:spPr bwMode="auto">
            <a:xfrm>
              <a:off x="4227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615" name="Group 6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2631" name="AutoShape 70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32" name="AutoShape 71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616" name="Freeform 7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2617" name="Group 7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2629" name="AutoShape 7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30" name="AutoShape 75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618" name="Rectangle 76"/>
            <p:cNvSpPr>
              <a:spLocks noChangeArrowheads="1"/>
            </p:cNvSpPr>
            <p:nvPr/>
          </p:nvSpPr>
          <p:spPr bwMode="auto">
            <a:xfrm>
              <a:off x="5249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9" name="Freeform 7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20" name="Freeform 7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21" name="Oval 79"/>
            <p:cNvSpPr>
              <a:spLocks noChangeArrowheads="1"/>
            </p:cNvSpPr>
            <p:nvPr/>
          </p:nvSpPr>
          <p:spPr bwMode="auto">
            <a:xfrm>
              <a:off x="5515" y="2612"/>
              <a:ext cx="50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2" name="Freeform 8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23" name="AutoShape 81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4" name="AutoShape 82"/>
            <p:cNvSpPr>
              <a:spLocks noChangeArrowheads="1"/>
            </p:cNvSpPr>
            <p:nvPr/>
          </p:nvSpPr>
          <p:spPr bwMode="auto">
            <a:xfrm>
              <a:off x="4208" y="2713"/>
              <a:ext cx="1066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5" name="Oval 83"/>
            <p:cNvSpPr>
              <a:spLocks noChangeArrowheads="1"/>
            </p:cNvSpPr>
            <p:nvPr/>
          </p:nvSpPr>
          <p:spPr bwMode="auto">
            <a:xfrm>
              <a:off x="4307" y="2382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6" name="Oval 84"/>
            <p:cNvSpPr>
              <a:spLocks noChangeArrowheads="1"/>
            </p:cNvSpPr>
            <p:nvPr/>
          </p:nvSpPr>
          <p:spPr bwMode="auto">
            <a:xfrm>
              <a:off x="4487" y="2382"/>
              <a:ext cx="161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52627" name="Oval 85"/>
            <p:cNvSpPr>
              <a:spLocks noChangeArrowheads="1"/>
            </p:cNvSpPr>
            <p:nvPr/>
          </p:nvSpPr>
          <p:spPr bwMode="auto">
            <a:xfrm>
              <a:off x="4660" y="2382"/>
              <a:ext cx="161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8" name="Rectangle 86"/>
            <p:cNvSpPr>
              <a:spLocks noChangeArrowheads="1"/>
            </p:cNvSpPr>
            <p:nvPr/>
          </p:nvSpPr>
          <p:spPr bwMode="auto">
            <a:xfrm>
              <a:off x="5063" y="1832"/>
              <a:ext cx="87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2594" name="Group 87"/>
          <p:cNvGrpSpPr>
            <a:grpSpLocks/>
          </p:cNvGrpSpPr>
          <p:nvPr/>
        </p:nvGrpSpPr>
        <p:grpSpPr bwMode="auto">
          <a:xfrm>
            <a:off x="3011488" y="3946525"/>
            <a:ext cx="881062" cy="365125"/>
            <a:chOff x="2356" y="1300"/>
            <a:chExt cx="555" cy="194"/>
          </a:xfrm>
        </p:grpSpPr>
        <p:sp>
          <p:nvSpPr>
            <p:cNvPr id="15259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5259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5259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52600" name="Group 9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52603" name="Freeform 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4" name="Freeform 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2601" name="Line 9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02" name="Line 9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5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EB4072E7-49C0-469F-B20F-4F0CF1107686}" type="slidenum">
              <a:rPr lang="en-US"/>
              <a:pPr/>
              <a:t>68</a:t>
            </a:fld>
            <a:endParaRPr lang="en-US"/>
          </a:p>
        </p:txBody>
      </p:sp>
      <p:sp>
        <p:nvSpPr>
          <p:cNvPr id="152596" name="Text Box 50"/>
          <p:cNvSpPr txBox="1">
            <a:spLocks noChangeArrowheads="1"/>
          </p:cNvSpPr>
          <p:nvPr/>
        </p:nvSpPr>
        <p:spPr bwMode="auto">
          <a:xfrm>
            <a:off x="946150" y="5562600"/>
            <a:ext cx="667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latin typeface="Gill Sans MT" pitchFamily="34" charset="0"/>
              </a:rPr>
              <a:t>… lots more on security (throughout, Chapter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53602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1.1 what </a:t>
            </a:r>
            <a:r>
              <a:rPr lang="en-US" sz="2800" i="1" smtClean="0">
                <a:solidFill>
                  <a:srgbClr val="000099"/>
                </a:solidFill>
              </a:rPr>
              <a:t>is</a:t>
            </a:r>
            <a:r>
              <a:rPr lang="en-US" sz="2800" smtClean="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1.2</a:t>
            </a:r>
            <a:r>
              <a:rPr lang="en-US" sz="2800" smtClean="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1.3 </a:t>
            </a:r>
            <a:r>
              <a:rPr lang="en-US" sz="2800" smtClean="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1.4 </a:t>
            </a:r>
            <a:r>
              <a:rPr lang="en-US" sz="2800" smtClean="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1.5</a:t>
            </a:r>
            <a:r>
              <a:rPr lang="en-US" sz="2800" smtClean="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1.6</a:t>
            </a:r>
            <a:r>
              <a:rPr lang="en-US" sz="2800" smtClean="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CC0000"/>
                </a:solidFill>
              </a:rPr>
              <a:t>1.7 history</a:t>
            </a:r>
          </a:p>
          <a:p>
            <a:pPr eaLnBrk="1" hangingPunct="1"/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536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70CCFDB-BEFC-4A37-B165-E95D4430BBB5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9863"/>
            <a:ext cx="8382000" cy="846137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What</a:t>
            </a:r>
            <a:r>
              <a:rPr lang="ja-JP" altLang="en-US" sz="3600" smtClean="0">
                <a:ea typeface="ＭＳ Ｐゴシック" pitchFamily="34" charset="-128"/>
              </a:rPr>
              <a:t>’</a:t>
            </a:r>
            <a:r>
              <a:rPr lang="en-US" altLang="ja-JP" sz="3600" smtClean="0">
                <a:ea typeface="ＭＳ Ｐゴシック" pitchFamily="34" charset="-128"/>
              </a:rPr>
              <a:t>s the Internet: a service view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655763"/>
            <a:ext cx="4435475" cy="410527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Infrastructure that provides services to applications:</a:t>
            </a:r>
            <a:endParaRPr 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/>
              <a:t>Web, VoIP, email, games, e-commerce, social nets, …</a:t>
            </a:r>
          </a:p>
          <a:p>
            <a:pPr eaLnBrk="1" hangingPunct="1">
              <a:buSzPct val="75000"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provides programming interface to apps</a:t>
            </a:r>
          </a:p>
          <a:p>
            <a:pPr lvl="1" eaLnBrk="1" hangingPunct="1"/>
            <a:r>
              <a:rPr lang="en-US" smtClean="0"/>
              <a:t>hooks that allow sending and receiving  app programs to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connect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to Internet</a:t>
            </a:r>
          </a:p>
          <a:p>
            <a:pPr lvl="1" eaLnBrk="1" hangingPunct="1"/>
            <a:r>
              <a:rPr lang="en-US" smtClean="0"/>
              <a:t>provides service options, analogous to postal service</a:t>
            </a:r>
          </a:p>
        </p:txBody>
      </p:sp>
      <p:pic>
        <p:nvPicPr>
          <p:cNvPr id="40963" name="Picture 64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782638"/>
            <a:ext cx="6548437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4" name="Group 725"/>
          <p:cNvGrpSpPr>
            <a:grpSpLocks/>
          </p:cNvGrpSpPr>
          <p:nvPr/>
        </p:nvGrpSpPr>
        <p:grpSpPr bwMode="auto">
          <a:xfrm>
            <a:off x="5167313" y="1395413"/>
            <a:ext cx="3551237" cy="4743450"/>
            <a:chOff x="5202238" y="1384300"/>
            <a:chExt cx="3551237" cy="4743450"/>
          </a:xfrm>
        </p:grpSpPr>
        <p:sp>
          <p:nvSpPr>
            <p:cNvPr id="40967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0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1320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1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0971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428"/>
            <p:cNvSpPr>
              <a:spLocks noChangeShapeType="1"/>
            </p:cNvSpPr>
            <p:nvPr/>
          </p:nvSpPr>
          <p:spPr bwMode="auto">
            <a:xfrm rot="-5400000">
              <a:off x="7845425" y="5159375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2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430"/>
            <p:cNvSpPr>
              <a:spLocks noChangeShapeType="1"/>
            </p:cNvSpPr>
            <p:nvPr/>
          </p:nvSpPr>
          <p:spPr bwMode="auto">
            <a:xfrm rot="-5400000">
              <a:off x="8177213" y="5116512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431"/>
            <p:cNvSpPr>
              <a:spLocks noChangeShapeType="1"/>
            </p:cNvSpPr>
            <p:nvPr/>
          </p:nvSpPr>
          <p:spPr bwMode="auto">
            <a:xfrm>
              <a:off x="7358063" y="4697412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432"/>
            <p:cNvSpPr>
              <a:spLocks noChangeShapeType="1"/>
            </p:cNvSpPr>
            <p:nvPr/>
          </p:nvSpPr>
          <p:spPr bwMode="auto">
            <a:xfrm flipV="1">
              <a:off x="6737350" y="4684712"/>
              <a:ext cx="322263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433"/>
            <p:cNvSpPr>
              <a:spLocks noChangeShapeType="1"/>
            </p:cNvSpPr>
            <p:nvPr/>
          </p:nvSpPr>
          <p:spPr bwMode="auto">
            <a:xfrm flipV="1">
              <a:off x="6780213" y="4976812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435"/>
            <p:cNvSpPr>
              <a:spLocks noChangeShapeType="1"/>
            </p:cNvSpPr>
            <p:nvPr/>
          </p:nvSpPr>
          <p:spPr bwMode="auto">
            <a:xfrm>
              <a:off x="6100763" y="4773612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436"/>
            <p:cNvSpPr>
              <a:spLocks noChangeShapeType="1"/>
            </p:cNvSpPr>
            <p:nvPr/>
          </p:nvSpPr>
          <p:spPr bwMode="auto">
            <a:xfrm flipV="1">
              <a:off x="5842000" y="4983162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440"/>
            <p:cNvSpPr>
              <a:spLocks noChangeShapeType="1"/>
            </p:cNvSpPr>
            <p:nvPr/>
          </p:nvSpPr>
          <p:spPr bwMode="auto">
            <a:xfrm flipH="1" flipV="1">
              <a:off x="6588125" y="5097462"/>
              <a:ext cx="74613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441"/>
            <p:cNvSpPr>
              <a:spLocks noChangeShapeType="1"/>
            </p:cNvSpPr>
            <p:nvPr/>
          </p:nvSpPr>
          <p:spPr bwMode="auto">
            <a:xfrm>
              <a:off x="6743700" y="5053012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443"/>
            <p:cNvSpPr>
              <a:spLocks noChangeShapeType="1"/>
            </p:cNvSpPr>
            <p:nvPr/>
          </p:nvSpPr>
          <p:spPr bwMode="auto">
            <a:xfrm>
              <a:off x="6281738" y="3522662"/>
              <a:ext cx="0" cy="13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445"/>
            <p:cNvSpPr>
              <a:spLocks noChangeShapeType="1"/>
            </p:cNvSpPr>
            <p:nvPr/>
          </p:nvSpPr>
          <p:spPr bwMode="auto">
            <a:xfrm>
              <a:off x="7405688" y="2665412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447"/>
            <p:cNvSpPr>
              <a:spLocks noChangeShapeType="1"/>
            </p:cNvSpPr>
            <p:nvPr/>
          </p:nvSpPr>
          <p:spPr bwMode="auto">
            <a:xfrm>
              <a:off x="7942263" y="2560637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Line 541"/>
            <p:cNvSpPr>
              <a:spLocks noChangeShapeType="1"/>
            </p:cNvSpPr>
            <p:nvPr/>
          </p:nvSpPr>
          <p:spPr bwMode="auto">
            <a:xfrm flipV="1">
              <a:off x="7272338" y="4075112"/>
              <a:ext cx="227012" cy="43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0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1318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19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1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1316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17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2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1314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15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3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1312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13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1004" name="Picture 603" descr="car_icon_sm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05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1310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311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006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130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30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30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305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8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9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306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7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7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129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9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9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97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0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1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8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8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128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8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8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89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92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3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0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1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9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127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7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8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81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84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5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82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3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10" name="Line 693"/>
            <p:cNvSpPr>
              <a:spLocks noChangeShapeType="1"/>
            </p:cNvSpPr>
            <p:nvPr/>
          </p:nvSpPr>
          <p:spPr bwMode="auto">
            <a:xfrm>
              <a:off x="8345488" y="2855912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11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127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7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7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73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76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7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74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2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126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6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6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65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8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9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66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3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1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57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0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1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8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9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4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1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49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52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3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0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1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5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1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41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44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5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42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3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6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1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33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36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7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34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5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7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1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25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8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9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26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7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8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1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17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0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1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8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9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9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1212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13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020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1210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11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021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119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119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119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9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22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mobile network</a:t>
              </a:r>
            </a:p>
          </p:txBody>
        </p:sp>
        <p:sp>
          <p:nvSpPr>
            <p:cNvPr id="41023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global ISP</a:t>
              </a:r>
            </a:p>
          </p:txBody>
        </p:sp>
        <p:sp>
          <p:nvSpPr>
            <p:cNvPr id="41024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regional ISP</a:t>
              </a:r>
            </a:p>
          </p:txBody>
        </p:sp>
        <p:sp>
          <p:nvSpPr>
            <p:cNvPr id="41025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41026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41027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116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6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9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9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6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6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8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6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7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8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7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7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8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7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8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8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1128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9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0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1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2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3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58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9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4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5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56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7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6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7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8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54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5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9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40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52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3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41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2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4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5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6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7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8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9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50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1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9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1105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06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07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108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09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0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1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2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3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4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15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122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3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4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5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6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7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16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7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8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9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0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1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0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1082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83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84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85" name="Picture 1068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86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8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0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1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92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99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0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1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2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3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4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93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4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5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6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7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8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1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1059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0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61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62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63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5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6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7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8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69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76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7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8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9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0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1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70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1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2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3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4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5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2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1057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58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33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1034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35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36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37" name="Picture 1146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38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9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0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1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2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3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44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51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2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3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4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5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6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45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6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7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8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9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0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6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409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69BA6D9C-5EF0-4238-8D3B-EABDA9DFAF8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55650" name="Picture 6" descr="arpanet2"/>
          <p:cNvPicPr>
            <a:picLocks noChangeAspect="1" noChangeArrowheads="1"/>
          </p:cNvPicPr>
          <p:nvPr/>
        </p:nvPicPr>
        <p:blipFill>
          <a:blip r:embed="rId3" cstate="print"/>
          <a:srcRect b="8458"/>
          <a:stretch>
            <a:fillRect/>
          </a:stretch>
        </p:blipFill>
        <p:spPr bwMode="auto">
          <a:xfrm>
            <a:off x="4495800" y="4222750"/>
            <a:ext cx="271621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252413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Internet history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5000" y="1725613"/>
            <a:ext cx="3657600" cy="44196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1961:</a:t>
            </a:r>
            <a:r>
              <a:rPr lang="en-US" sz="2400" smtClean="0">
                <a:ea typeface="ＭＳ Ｐゴシック" pitchFamily="34" charset="-128"/>
              </a:rPr>
              <a:t> Kleinrock - queueing theory shows effectiveness of packet-switching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1964:</a:t>
            </a:r>
            <a:r>
              <a:rPr lang="en-US" sz="2400" smtClean="0">
                <a:ea typeface="ＭＳ Ｐゴシック" pitchFamily="34" charset="-128"/>
              </a:rPr>
              <a:t> Baran - packet-switching in military nets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1967:</a:t>
            </a:r>
            <a:r>
              <a:rPr lang="en-US" sz="2400" smtClean="0">
                <a:ea typeface="ＭＳ Ｐゴシック" pitchFamily="34" charset="-128"/>
              </a:rPr>
              <a:t> ARPAnet conceived by Advanced Research Projects Agency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1969:</a:t>
            </a:r>
            <a:r>
              <a:rPr lang="en-US" sz="2400" smtClean="0">
                <a:ea typeface="ＭＳ Ｐゴシック" pitchFamily="34" charset="-128"/>
              </a:rPr>
              <a:t> first ARPAnet node operational</a:t>
            </a:r>
          </a:p>
          <a:p>
            <a:pPr eaLnBrk="1" hangingPunct="1">
              <a:buSzPct val="75000"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5565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56088" y="1722438"/>
            <a:ext cx="4786312" cy="2871787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1972: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smtClean="0"/>
              <a:t>ARPAnet public demo</a:t>
            </a:r>
          </a:p>
          <a:p>
            <a:pPr lvl="1" eaLnBrk="1" hangingPunct="1"/>
            <a:r>
              <a:rPr lang="en-US" smtClean="0"/>
              <a:t>NCP (Network Control Protocol) first host-host protocol </a:t>
            </a:r>
          </a:p>
          <a:p>
            <a:pPr lvl="1" eaLnBrk="1" hangingPunct="1"/>
            <a:r>
              <a:rPr lang="en-US" smtClean="0"/>
              <a:t>first e-mail program</a:t>
            </a:r>
          </a:p>
          <a:p>
            <a:pPr lvl="1" eaLnBrk="1" hangingPunct="1"/>
            <a:r>
              <a:rPr lang="en-US" smtClean="0"/>
              <a:t>ARPAnet has 15 nodes</a:t>
            </a:r>
          </a:p>
        </p:txBody>
      </p:sp>
      <p:sp>
        <p:nvSpPr>
          <p:cNvPr id="155654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i="1">
                <a:solidFill>
                  <a:srgbClr val="CC0000"/>
                </a:solidFill>
                <a:latin typeface="Comic Sans MS" pitchFamily="66" charset="0"/>
              </a:rPr>
              <a:t>1961-1972: Early packet-switching principles</a:t>
            </a:r>
            <a:endParaRPr lang="en-US" sz="2800" u="sng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155655" name="Picture 11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E21DB7F-34AD-497D-BE03-288FCC986F9B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8450" y="1795463"/>
            <a:ext cx="4506913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1970:</a:t>
            </a:r>
            <a:r>
              <a:rPr lang="en-US" sz="2400" smtClean="0">
                <a:ea typeface="ＭＳ Ｐゴシック" pitchFamily="34" charset="-128"/>
              </a:rPr>
              <a:t> ALOHAnet satellite network in Hawaii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1974:</a:t>
            </a:r>
            <a:r>
              <a:rPr lang="en-US" sz="2400" smtClean="0">
                <a:ea typeface="ＭＳ Ｐゴシック" pitchFamily="34" charset="-128"/>
              </a:rPr>
              <a:t> Cerf and Kahn - architecture for interconnecting networks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1976:</a:t>
            </a:r>
            <a:r>
              <a:rPr lang="en-US" sz="2400" smtClean="0">
                <a:ea typeface="ＭＳ Ｐゴシック" pitchFamily="34" charset="-128"/>
              </a:rPr>
              <a:t> Ethernet at Xerox PARC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late70</a:t>
            </a:r>
            <a:r>
              <a:rPr lang="ja-JP" altLang="en-US" sz="240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itchFamily="34" charset="-128"/>
              </a:rPr>
              <a:t>s:</a:t>
            </a:r>
            <a:r>
              <a:rPr lang="en-US" altLang="ja-JP" sz="2400" smtClean="0">
                <a:ea typeface="ＭＳ Ｐゴシック" pitchFamily="34" charset="-128"/>
              </a:rPr>
              <a:t> proprietary architectures: DECnet, SNA, XNA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late 70</a:t>
            </a:r>
            <a:r>
              <a:rPr lang="ja-JP" altLang="en-US" sz="240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itchFamily="34" charset="-128"/>
              </a:rPr>
              <a:t>s:</a:t>
            </a:r>
            <a:r>
              <a:rPr lang="en-US" altLang="ja-JP" sz="2400" smtClean="0">
                <a:ea typeface="ＭＳ Ｐゴシック" pitchFamily="34" charset="-128"/>
              </a:rPr>
              <a:t> switching fixed length packets (ATM precursor)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1979:</a:t>
            </a:r>
            <a:r>
              <a:rPr lang="en-US" sz="2400" smtClean="0">
                <a:ea typeface="ＭＳ Ｐゴシック" pitchFamily="34" charset="-128"/>
              </a:rPr>
              <a:t> ARPAnet has 200 nodes</a:t>
            </a:r>
          </a:p>
        </p:txBody>
      </p:sp>
      <p:sp>
        <p:nvSpPr>
          <p:cNvPr id="1576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99038" y="2155825"/>
            <a:ext cx="3924300" cy="3487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Cerf and Kahn</a:t>
            </a:r>
            <a:r>
              <a:rPr lang="ja-JP" altLang="en-US" sz="2400" smtClean="0">
                <a:solidFill>
                  <a:srgbClr val="CC0000"/>
                </a:solidFill>
                <a:ea typeface="ＭＳ Ｐゴシック" pitchFamily="34" charset="-128"/>
              </a:rPr>
              <a:t>’</a:t>
            </a:r>
            <a:r>
              <a:rPr lang="en-US" altLang="ja-JP" sz="2400" smtClean="0">
                <a:solidFill>
                  <a:srgbClr val="CC0000"/>
                </a:solidFill>
                <a:ea typeface="ＭＳ Ｐゴシック" pitchFamily="34" charset="-128"/>
              </a:rPr>
              <a:t>s internetworking principles</a:t>
            </a:r>
            <a:r>
              <a:rPr lang="en-US" altLang="ja-JP" sz="240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minimalism, autonomy - no internal changes required to interconnect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best effort service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stateless routers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decentralized control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define today</a:t>
            </a:r>
            <a:r>
              <a:rPr lang="ja-JP" altLang="en-US" sz="2400" smtClean="0">
                <a:solidFill>
                  <a:srgbClr val="CC0000"/>
                </a:solidFill>
                <a:ea typeface="ＭＳ Ｐゴシック" pitchFamily="34" charset="-128"/>
              </a:rPr>
              <a:t>’</a:t>
            </a:r>
            <a:r>
              <a:rPr lang="en-US" altLang="ja-JP" sz="2400" smtClean="0">
                <a:solidFill>
                  <a:srgbClr val="CC0000"/>
                </a:solidFill>
                <a:ea typeface="ＭＳ Ｐゴシック" pitchFamily="34" charset="-128"/>
              </a:rPr>
              <a:t>s Internet architecture</a:t>
            </a: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57700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>
                <a:solidFill>
                  <a:srgbClr val="CC0000"/>
                </a:solidFill>
                <a:latin typeface="Comic Sans MS" pitchFamily="66" charset="0"/>
              </a:rPr>
              <a:t>1972-1980: Internetworking, new and proprietary nets</a:t>
            </a:r>
            <a:endParaRPr lang="en-US" sz="4000" u="sng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7701" name="Rectangle 6"/>
          <p:cNvSpPr>
            <a:spLocks noChangeArrowheads="1"/>
          </p:cNvSpPr>
          <p:nvPr/>
        </p:nvSpPr>
        <p:spPr bwMode="auto">
          <a:xfrm>
            <a:off x="4970463" y="1982788"/>
            <a:ext cx="3878262" cy="36195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57702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157703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1294AD5-E6CD-4B44-825A-5E83C2E45449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801813"/>
            <a:ext cx="3810000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1983:</a:t>
            </a:r>
            <a:r>
              <a:rPr lang="en-US" sz="2400" smtClean="0">
                <a:ea typeface="ＭＳ Ｐゴシック" pitchFamily="34" charset="-128"/>
              </a:rPr>
              <a:t> deployment of TCP/IP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1982:</a:t>
            </a:r>
            <a:r>
              <a:rPr lang="en-US" sz="2400" smtClean="0">
                <a:ea typeface="ＭＳ Ｐゴシック" pitchFamily="34" charset="-128"/>
              </a:rPr>
              <a:t> smtp e-mail protocol defined 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1983:</a:t>
            </a:r>
            <a:r>
              <a:rPr lang="en-US" sz="2400" smtClean="0">
                <a:ea typeface="ＭＳ Ｐゴシック" pitchFamily="34" charset="-128"/>
              </a:rPr>
              <a:t> DNS defined for name-to-IP-address translation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1985:</a:t>
            </a:r>
            <a:r>
              <a:rPr lang="en-US" sz="2400" smtClean="0">
                <a:ea typeface="ＭＳ Ｐゴシック" pitchFamily="34" charset="-128"/>
              </a:rPr>
              <a:t> ftp protocol defined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1988:</a:t>
            </a:r>
            <a:r>
              <a:rPr lang="en-US" sz="2400" smtClean="0">
                <a:ea typeface="ＭＳ Ｐゴシック" pitchFamily="34" charset="-128"/>
              </a:rPr>
              <a:t> TCP congestion control</a:t>
            </a:r>
          </a:p>
        </p:txBody>
      </p:sp>
      <p:sp>
        <p:nvSpPr>
          <p:cNvPr id="159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811338"/>
            <a:ext cx="3810000" cy="444817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new national networks: Csnet, BITnet, NSFnet, Minitel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100,000 hosts connected to confederation of networks</a:t>
            </a:r>
          </a:p>
          <a:p>
            <a:pPr eaLnBrk="1" hangingPunct="1">
              <a:buSzPct val="75000"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59748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>
                <a:solidFill>
                  <a:srgbClr val="CC0000"/>
                </a:solidFill>
                <a:latin typeface="Comic Sans MS" pitchFamily="66" charset="0"/>
              </a:rPr>
              <a:t>1980-1990: new protocols, a proliferation of networks</a:t>
            </a:r>
            <a:endParaRPr lang="en-US" sz="4000" u="sng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9749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159750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24EDAD94-08B6-47F6-9618-A2DA76E8EADD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" y="1790700"/>
            <a:ext cx="4470400" cy="4457700"/>
          </a:xfrm>
        </p:spPr>
        <p:txBody>
          <a:bodyPr/>
          <a:lstStyle/>
          <a:p>
            <a:pPr marL="225425" indent="-225425"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early 1990</a:t>
            </a:r>
            <a:r>
              <a:rPr lang="ja-JP" altLang="en-US" sz="240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itchFamily="34" charset="-128"/>
              </a:rPr>
              <a:t>s:</a:t>
            </a:r>
            <a:r>
              <a:rPr lang="en-US" altLang="ja-JP" sz="240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ja-JP" sz="2400" smtClean="0">
                <a:ea typeface="ＭＳ Ｐゴシック" pitchFamily="34" charset="-128"/>
              </a:rPr>
              <a:t>ARPAnet decommissioned</a:t>
            </a:r>
          </a:p>
          <a:p>
            <a:pPr marL="225425" indent="-225425"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1991:</a:t>
            </a:r>
            <a:r>
              <a:rPr lang="en-US" sz="240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NSF lifts restrictions on commercial use of NSFnet (decommissioned, 1995)</a:t>
            </a:r>
          </a:p>
          <a:p>
            <a:pPr marL="225425" indent="-225425"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early 1990s:</a:t>
            </a:r>
            <a:r>
              <a:rPr lang="en-US" sz="2400" smtClean="0">
                <a:ea typeface="ＭＳ Ｐゴシック" pitchFamily="34" charset="-128"/>
              </a:rPr>
              <a:t> Web</a:t>
            </a:r>
          </a:p>
          <a:p>
            <a:pPr marL="569913" lvl="1" indent="-225425" eaLnBrk="1" hangingPunct="1"/>
            <a:r>
              <a:rPr lang="en-US" smtClean="0"/>
              <a:t>hypertext [Bush 1945, Nelson 1960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s]</a:t>
            </a:r>
          </a:p>
          <a:p>
            <a:pPr marL="569913" lvl="1" indent="-225425" eaLnBrk="1" hangingPunct="1"/>
            <a:r>
              <a:rPr lang="en-US" smtClean="0"/>
              <a:t>HTML, HTTP: Berners-Lee</a:t>
            </a:r>
          </a:p>
          <a:p>
            <a:pPr marL="569913" lvl="1" indent="-225425" eaLnBrk="1" hangingPunct="1"/>
            <a:r>
              <a:rPr lang="en-US" smtClean="0"/>
              <a:t>1994: Mosaic, later Netscape</a:t>
            </a:r>
          </a:p>
          <a:p>
            <a:pPr marL="569913" lvl="1" indent="-225425" eaLnBrk="1" hangingPunct="1"/>
            <a:r>
              <a:rPr lang="en-US" smtClean="0"/>
              <a:t>late 1990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s: commercialization</a:t>
            </a:r>
            <a:r>
              <a:rPr lang="en-US" altLang="ja-JP" sz="2000" smtClean="0">
                <a:ea typeface="ＭＳ Ｐゴシック" pitchFamily="34" charset="-128"/>
              </a:rPr>
              <a:t> of the Web</a:t>
            </a:r>
          </a:p>
          <a:p>
            <a:pPr marL="225425" indent="-225425" eaLnBrk="1" hangingPunct="1"/>
            <a:endParaRPr lang="en-US" sz="2400" smtClean="0">
              <a:ea typeface="ＭＳ Ｐゴシック" pitchFamily="34" charset="-128"/>
            </a:endParaRPr>
          </a:p>
          <a:p>
            <a:pPr marL="225425" indent="-225425" eaLnBrk="1" hangingPunct="1"/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617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89500" y="1800225"/>
            <a:ext cx="3965575" cy="4448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late 1990</a:t>
            </a:r>
            <a:r>
              <a:rPr lang="ja-JP" altLang="en-US" sz="240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itchFamily="34" charset="-128"/>
              </a:rPr>
              <a:t>s – 2000</a:t>
            </a:r>
            <a:r>
              <a:rPr lang="ja-JP" altLang="en-US" sz="240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itchFamily="34" charset="-128"/>
              </a:rPr>
              <a:t>s: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more killer apps: instant messaging, P2P file sharing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network security to forefront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est. 50 million host, 100 million+ users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backbone links running at Gbps</a:t>
            </a:r>
          </a:p>
          <a:p>
            <a:pPr eaLnBrk="1" hangingPunct="1"/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161796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1990, 2000</a:t>
            </a:r>
            <a:r>
              <a:rPr lang="ja-JP" altLang="en-US" sz="2800" i="1">
                <a:solidFill>
                  <a:srgbClr val="CC0000"/>
                </a:solidFill>
                <a:latin typeface="Gill Sans MT" pitchFamily="34" charset="0"/>
              </a:rPr>
              <a:t>’</a:t>
            </a:r>
            <a:r>
              <a:rPr lang="en-US" altLang="ja-JP" sz="2800" i="1">
                <a:solidFill>
                  <a:srgbClr val="CC0000"/>
                </a:solidFill>
                <a:latin typeface="Gill Sans MT" pitchFamily="34" charset="0"/>
              </a:rPr>
              <a:t>s: commercialization, the Web, new apps</a:t>
            </a:r>
            <a:endParaRPr lang="en-US" sz="2800" u="sng">
              <a:solidFill>
                <a:srgbClr val="CC0000"/>
              </a:solidFill>
              <a:latin typeface="Gill Sans MT" pitchFamily="34" charset="0"/>
            </a:endParaRPr>
          </a:p>
        </p:txBody>
      </p:sp>
      <p:sp>
        <p:nvSpPr>
          <p:cNvPr id="161797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161798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E949F41E-7385-406A-8E48-33B4D77534BE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125" y="1209675"/>
            <a:ext cx="7502525" cy="4457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00000"/>
                </a:solidFill>
                <a:ea typeface="ＭＳ Ｐゴシック" pitchFamily="34" charset="-128"/>
              </a:rPr>
              <a:t>2005-present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~750 million hosts</a:t>
            </a:r>
          </a:p>
          <a:p>
            <a:pPr lvl="1" eaLnBrk="1" hangingPunct="1">
              <a:buSzPct val="75000"/>
            </a:pPr>
            <a:r>
              <a:rPr lang="en-US" sz="2000" smtClean="0">
                <a:ea typeface="ＭＳ Ｐゴシック" pitchFamily="34" charset="-128"/>
              </a:rPr>
              <a:t>Smartphones and tablets</a:t>
            </a: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Aggressive deployment of broadband access</a:t>
            </a: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Increasing ubiquity of high-speed wireless access</a:t>
            </a: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Emergence of online social networks: </a:t>
            </a:r>
          </a:p>
          <a:p>
            <a:pPr lvl="1" eaLnBrk="1" hangingPunct="1"/>
            <a:r>
              <a:rPr lang="en-US" sz="2000" smtClean="0">
                <a:ea typeface="ＭＳ Ｐゴシック" pitchFamily="34" charset="-128"/>
              </a:rPr>
              <a:t>Facebook: soon one billion users</a:t>
            </a: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Service providers (Google, Microsoft) create their own networks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Bypass  Internet, providing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instantaneous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access to search, emai, etc.</a:t>
            </a: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E-commerce, universities, enterprises running their services in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cloud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(eg, Amazon EC2)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63843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163844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72650A0-E565-4A0C-8C72-912A9AA8F537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65890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836613"/>
            <a:ext cx="54848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160338"/>
            <a:ext cx="7772400" cy="90328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Introduction: summary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8" y="1443038"/>
            <a:ext cx="4384675" cy="5189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covered a </a:t>
            </a:r>
            <a:r>
              <a:rPr lang="ja-JP" altLang="en-US" i="1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i="1" smtClean="0">
                <a:solidFill>
                  <a:srgbClr val="CC0000"/>
                </a:solidFill>
                <a:ea typeface="ＭＳ Ｐゴシック" pitchFamily="34" charset="-128"/>
              </a:rPr>
              <a:t>ton</a:t>
            </a:r>
            <a:r>
              <a:rPr lang="ja-JP" altLang="en-US" i="1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i="1" smtClean="0">
                <a:solidFill>
                  <a:srgbClr val="CC0000"/>
                </a:solidFill>
                <a:ea typeface="ＭＳ Ｐゴシック" pitchFamily="34" charset="-128"/>
              </a:rPr>
              <a:t> of material!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Internet overview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what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a protocol?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network edge, core, access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packet-switching versus circuit-switching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Internet structure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performance: loss, delay, throughput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layering, service models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security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history</a:t>
            </a:r>
          </a:p>
        </p:txBody>
      </p:sp>
      <p:sp>
        <p:nvSpPr>
          <p:cNvPr id="1658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6675" y="1428750"/>
            <a:ext cx="372427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you now have: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context, overview,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feel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of networking</a:t>
            </a:r>
          </a:p>
          <a:p>
            <a:pPr eaLnBrk="1" hangingPunct="1">
              <a:lnSpc>
                <a:spcPct val="9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more depth, detail </a:t>
            </a:r>
            <a:r>
              <a:rPr lang="en-US" sz="2400" i="1" smtClean="0">
                <a:ea typeface="ＭＳ Ｐゴシック" pitchFamily="34" charset="-128"/>
              </a:rPr>
              <a:t>to follow!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658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AB292AE-D50B-4AAD-994F-3D579D42E750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43010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06375"/>
            <a:ext cx="5657850" cy="8683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a protocol?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100" y="1371600"/>
            <a:ext cx="3581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human protocols:</a:t>
            </a:r>
          </a:p>
          <a:p>
            <a:pPr eaLnBrk="1" hangingPunct="1">
              <a:buSzPct val="75000"/>
            </a:pP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what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the time?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endParaRPr lang="en-US" altLang="ja-JP" sz="2400" smtClean="0"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I have a question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endParaRPr lang="en-US" altLang="ja-JP" sz="2400" smtClean="0"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introductions</a:t>
            </a:r>
            <a:endParaRPr lang="en-US" smtClean="0">
              <a:ea typeface="ＭＳ Ｐゴシック" pitchFamily="34" charset="-128"/>
            </a:endParaRPr>
          </a:p>
          <a:p>
            <a:pPr lvl="1" eaLnBrk="1" hangingPunct="1"/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… specific msgs sent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… specific actions taken when msgs received, or other events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network protocols: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machines rather than humans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all communication activity in Internet governed by protocols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343400" y="39624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protocols</a:t>
            </a:r>
            <a:r>
              <a:rPr lang="en-US" sz="2800" i="1">
                <a:latin typeface="Gill Sans MT" pitchFamily="34" charset="0"/>
              </a:rPr>
              <a:t> define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format</a:t>
            </a:r>
            <a:r>
              <a:rPr lang="en-US" sz="2800" i="1">
                <a:latin typeface="Gill Sans MT" pitchFamily="34" charset="0"/>
              </a:rPr>
              <a:t>,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order</a:t>
            </a:r>
            <a:r>
              <a:rPr lang="en-US" sz="2800" i="1">
                <a:latin typeface="Gill Sans MT" pitchFamily="34" charset="0"/>
              </a:rPr>
              <a:t> of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msgs sent and received</a:t>
            </a:r>
            <a:r>
              <a:rPr lang="en-US" sz="2800" i="1">
                <a:latin typeface="Gill Sans MT" pitchFamily="34" charset="0"/>
              </a:rPr>
              <a:t> among network entities, and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actions taken</a:t>
            </a:r>
            <a:r>
              <a:rPr lang="en-US" sz="2800" i="1">
                <a:latin typeface="Gill Sans MT" pitchFamily="34" charset="0"/>
              </a:rPr>
              <a:t> on msg transmission, receipt</a:t>
            </a:r>
            <a:r>
              <a:rPr lang="en-US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4335463" y="3962400"/>
            <a:ext cx="4503737" cy="23622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30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BE7621B-13A5-4790-97C7-1F499D16782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a human protocol and a computer network protocol: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59" name="Rectangle 8"/>
          <p:cNvSpPr>
            <a:spLocks noChangeArrowheads="1"/>
          </p:cNvSpPr>
          <p:nvPr/>
        </p:nvSpPr>
        <p:spPr bwMode="auto">
          <a:xfrm>
            <a:off x="628650" y="5862638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sz="2800">
                <a:latin typeface="Gill Sans MT" pitchFamily="34" charset="0"/>
              </a:rPr>
              <a:t> other human protocols? </a:t>
            </a:r>
          </a:p>
        </p:txBody>
      </p:sp>
      <p:sp>
        <p:nvSpPr>
          <p:cNvPr id="45060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1" name="Picture 62" descr="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3" descr="Bo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5064" name="Line 66"/>
          <p:cNvSpPr>
            <a:spLocks noChangeShapeType="1"/>
          </p:cNvSpPr>
          <p:nvPr/>
        </p:nvSpPr>
        <p:spPr bwMode="auto">
          <a:xfrm flipV="1">
            <a:off x="949325" y="3330575"/>
            <a:ext cx="2085975" cy="361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67"/>
          <p:cNvSpPr txBox="1">
            <a:spLocks noChangeArrowheads="1"/>
          </p:cNvSpPr>
          <p:nvPr/>
        </p:nvSpPr>
        <p:spPr bwMode="auto">
          <a:xfrm>
            <a:off x="1689100" y="3108325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5066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7" name="Group 72"/>
          <p:cNvGrpSpPr>
            <a:grpSpLocks/>
          </p:cNvGrpSpPr>
          <p:nvPr/>
        </p:nvGrpSpPr>
        <p:grpSpPr bwMode="auto">
          <a:xfrm>
            <a:off x="1471613" y="3694113"/>
            <a:ext cx="1014412" cy="701675"/>
            <a:chOff x="761" y="2747"/>
            <a:chExt cx="639" cy="442"/>
          </a:xfrm>
        </p:grpSpPr>
        <p:sp>
          <p:nvSpPr>
            <p:cNvPr id="45128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9" name="Text Box 69"/>
            <p:cNvSpPr txBox="1">
              <a:spLocks noChangeArrowheads="1"/>
            </p:cNvSpPr>
            <p:nvPr/>
          </p:nvSpPr>
          <p:spPr bwMode="auto">
            <a:xfrm>
              <a:off x="761" y="2747"/>
              <a:ext cx="639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CC0000"/>
                  </a:solidFill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CC0000"/>
                  </a:solidFill>
                </a:rPr>
                <a:t>time?</a:t>
              </a:r>
            </a:p>
          </p:txBody>
        </p:sp>
      </p:grpSp>
      <p:sp>
        <p:nvSpPr>
          <p:cNvPr id="45068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9" name="Group 76"/>
          <p:cNvGrpSpPr>
            <a:grpSpLocks/>
          </p:cNvGrpSpPr>
          <p:nvPr/>
        </p:nvGrpSpPr>
        <p:grpSpPr bwMode="auto">
          <a:xfrm>
            <a:off x="1565275" y="4338638"/>
            <a:ext cx="796925" cy="457200"/>
            <a:chOff x="1046" y="2771"/>
            <a:chExt cx="502" cy="288"/>
          </a:xfrm>
        </p:grpSpPr>
        <p:sp>
          <p:nvSpPr>
            <p:cNvPr id="45126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7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2:00</a:t>
              </a:r>
            </a:p>
          </p:txBody>
        </p:sp>
      </p:grpSp>
      <p:sp>
        <p:nvSpPr>
          <p:cNvPr id="45070" name="Line 85"/>
          <p:cNvSpPr>
            <a:spLocks noChangeShapeType="1"/>
          </p:cNvSpPr>
          <p:nvPr/>
        </p:nvSpPr>
        <p:spPr bwMode="auto">
          <a:xfrm flipV="1">
            <a:off x="5165725" y="4525963"/>
            <a:ext cx="2343150" cy="4286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89"/>
          <p:cNvSpPr>
            <a:spLocks noChangeShapeType="1"/>
          </p:cNvSpPr>
          <p:nvPr/>
        </p:nvSpPr>
        <p:spPr bwMode="auto">
          <a:xfrm>
            <a:off x="5180013" y="2811463"/>
            <a:ext cx="2176462" cy="3476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90"/>
          <p:cNvSpPr>
            <a:spLocks noChangeShapeType="1"/>
          </p:cNvSpPr>
          <p:nvPr/>
        </p:nvSpPr>
        <p:spPr bwMode="auto">
          <a:xfrm flipV="1">
            <a:off x="5118100" y="3317875"/>
            <a:ext cx="2216150" cy="3984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92"/>
          <p:cNvSpPr>
            <a:spLocks noChangeArrowheads="1"/>
          </p:cNvSpPr>
          <p:nvPr/>
        </p:nvSpPr>
        <p:spPr bwMode="auto">
          <a:xfrm>
            <a:off x="5553075" y="3340100"/>
            <a:ext cx="1438275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45074" name="Text Box 91"/>
          <p:cNvSpPr txBox="1">
            <a:spLocks noChangeArrowheads="1"/>
          </p:cNvSpPr>
          <p:nvPr/>
        </p:nvSpPr>
        <p:spPr bwMode="auto">
          <a:xfrm>
            <a:off x="5370513" y="3341688"/>
            <a:ext cx="1809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response</a:t>
            </a:r>
          </a:p>
        </p:txBody>
      </p:sp>
      <p:sp>
        <p:nvSpPr>
          <p:cNvPr id="45075" name="Line 94"/>
          <p:cNvSpPr>
            <a:spLocks noChangeShapeType="1"/>
          </p:cNvSpPr>
          <p:nvPr/>
        </p:nvSpPr>
        <p:spPr bwMode="auto">
          <a:xfrm>
            <a:off x="5165725" y="3963988"/>
            <a:ext cx="2400300" cy="4191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6" name="Group 97"/>
          <p:cNvGrpSpPr>
            <a:grpSpLocks/>
          </p:cNvGrpSpPr>
          <p:nvPr/>
        </p:nvGrpSpPr>
        <p:grpSpPr bwMode="auto">
          <a:xfrm>
            <a:off x="5378450" y="4029075"/>
            <a:ext cx="3794125" cy="366713"/>
            <a:chOff x="3212" y="2597"/>
            <a:chExt cx="2390" cy="231"/>
          </a:xfrm>
        </p:grpSpPr>
        <p:sp>
          <p:nvSpPr>
            <p:cNvPr id="45124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5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CC0000"/>
                  </a:solidFill>
                </a:rPr>
                <a:t>Get</a:t>
              </a:r>
              <a:r>
                <a:rPr lang="en-US" sz="1400">
                  <a:solidFill>
                    <a:srgbClr val="CC0000"/>
                  </a:solidFill>
                </a:rPr>
                <a:t> http://www.awl.com/kurose-ross</a:t>
              </a:r>
              <a:endParaRPr lang="en-US">
                <a:solidFill>
                  <a:srgbClr val="CC0000"/>
                </a:solidFill>
              </a:endParaRPr>
            </a:p>
          </p:txBody>
        </p:sp>
      </p:grpSp>
      <p:sp>
        <p:nvSpPr>
          <p:cNvPr id="45077" name="Rectangle 99"/>
          <p:cNvSpPr>
            <a:spLocks noChangeArrowheads="1"/>
          </p:cNvSpPr>
          <p:nvPr/>
        </p:nvSpPr>
        <p:spPr bwMode="auto">
          <a:xfrm>
            <a:off x="5934075" y="4624388"/>
            <a:ext cx="919163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45078" name="Text Box 100"/>
          <p:cNvSpPr txBox="1">
            <a:spLocks noChangeArrowheads="1"/>
          </p:cNvSpPr>
          <p:nvPr/>
        </p:nvSpPr>
        <p:spPr bwMode="auto">
          <a:xfrm>
            <a:off x="5900738" y="4510088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&lt;file&gt;</a:t>
            </a:r>
          </a:p>
        </p:txBody>
      </p:sp>
      <p:sp>
        <p:nvSpPr>
          <p:cNvPr id="45079" name="Line 101"/>
          <p:cNvSpPr>
            <a:spLocks noChangeShapeType="1"/>
          </p:cNvSpPr>
          <p:nvPr/>
        </p:nvSpPr>
        <p:spPr bwMode="auto">
          <a:xfrm>
            <a:off x="4057650" y="2068513"/>
            <a:ext cx="0" cy="35734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80" name="Group 105"/>
          <p:cNvGrpSpPr>
            <a:grpSpLocks/>
          </p:cNvGrpSpPr>
          <p:nvPr/>
        </p:nvGrpSpPr>
        <p:grpSpPr bwMode="auto">
          <a:xfrm>
            <a:off x="3735388" y="4972050"/>
            <a:ext cx="720725" cy="396875"/>
            <a:chOff x="2198" y="3221"/>
            <a:chExt cx="454" cy="250"/>
          </a:xfrm>
        </p:grpSpPr>
        <p:sp>
          <p:nvSpPr>
            <p:cNvPr id="45122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5123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time</a:t>
              </a:r>
            </a:p>
          </p:txBody>
        </p:sp>
      </p:grpSp>
      <p:sp>
        <p:nvSpPr>
          <p:cNvPr id="45081" name="Rectangle 52"/>
          <p:cNvSpPr>
            <a:spLocks noChangeArrowheads="1"/>
          </p:cNvSpPr>
          <p:nvPr/>
        </p:nvSpPr>
        <p:spPr bwMode="auto">
          <a:xfrm>
            <a:off x="5465763" y="2751138"/>
            <a:ext cx="1365250" cy="439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Text Box 91"/>
          <p:cNvSpPr txBox="1">
            <a:spLocks noChangeArrowheads="1"/>
          </p:cNvSpPr>
          <p:nvPr/>
        </p:nvSpPr>
        <p:spPr bwMode="auto">
          <a:xfrm>
            <a:off x="5414963" y="2682875"/>
            <a:ext cx="1809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request</a:t>
            </a:r>
          </a:p>
        </p:txBody>
      </p:sp>
      <p:pic>
        <p:nvPicPr>
          <p:cNvPr id="45083" name="Picture 53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4" name="Rectangle 2"/>
          <p:cNvSpPr>
            <a:spLocks noChangeArrowheads="1"/>
          </p:cNvSpPr>
          <p:nvPr/>
        </p:nvSpPr>
        <p:spPr bwMode="auto">
          <a:xfrm>
            <a:off x="487363" y="206375"/>
            <a:ext cx="56578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What</a:t>
            </a:r>
            <a:r>
              <a:rPr lang="ja-JP" altLang="en-US" sz="4400">
                <a:solidFill>
                  <a:srgbClr val="000099"/>
                </a:solidFill>
                <a:latin typeface="Gill Sans MT" pitchFamily="34" charset="0"/>
              </a:rPr>
              <a:t>’</a:t>
            </a:r>
            <a:r>
              <a:rPr lang="en-US" altLang="ja-JP" sz="4400">
                <a:solidFill>
                  <a:srgbClr val="000099"/>
                </a:solidFill>
                <a:latin typeface="Gill Sans MT" pitchFamily="34" charset="0"/>
              </a:rPr>
              <a:t>s a protocol?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grpSp>
        <p:nvGrpSpPr>
          <p:cNvPr id="45085" name="Group 57"/>
          <p:cNvGrpSpPr>
            <a:grpSpLocks/>
          </p:cNvGrpSpPr>
          <p:nvPr/>
        </p:nvGrpSpPr>
        <p:grpSpPr bwMode="auto">
          <a:xfrm>
            <a:off x="7412038" y="2782888"/>
            <a:ext cx="431800" cy="755650"/>
            <a:chOff x="4140" y="429"/>
            <a:chExt cx="1425" cy="2396"/>
          </a:xfrm>
        </p:grpSpPr>
        <p:sp>
          <p:nvSpPr>
            <p:cNvPr id="45090" name="Freeform 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59"/>
            <p:cNvSpPr>
              <a:spLocks noChangeArrowheads="1"/>
            </p:cNvSpPr>
            <p:nvPr/>
          </p:nvSpPr>
          <p:spPr bwMode="auto">
            <a:xfrm>
              <a:off x="4208" y="429"/>
              <a:ext cx="1043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Freeform 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Rectangle 62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95" name="Group 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20" name="AutoShape 64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1" name="AutoShape 65"/>
              <p:cNvSpPr>
                <a:spLocks noChangeArrowheads="1"/>
              </p:cNvSpPr>
              <p:nvPr/>
            </p:nvSpPr>
            <p:spPr bwMode="auto">
              <a:xfrm>
                <a:off x="625" y="2580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96" name="Rectangle 66"/>
            <p:cNvSpPr>
              <a:spLocks noChangeArrowheads="1"/>
            </p:cNvSpPr>
            <p:nvPr/>
          </p:nvSpPr>
          <p:spPr bwMode="auto">
            <a:xfrm>
              <a:off x="4224" y="1018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97" name="Group 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18" name="AutoShape 68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9" name="AutoShape 69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98" name="Rectangle 70"/>
            <p:cNvSpPr>
              <a:spLocks noChangeArrowheads="1"/>
            </p:cNvSpPr>
            <p:nvPr/>
          </p:nvSpPr>
          <p:spPr bwMode="auto">
            <a:xfrm>
              <a:off x="4219" y="1360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Rectangle 71"/>
            <p:cNvSpPr>
              <a:spLocks noChangeArrowheads="1"/>
            </p:cNvSpPr>
            <p:nvPr/>
          </p:nvSpPr>
          <p:spPr bwMode="auto">
            <a:xfrm>
              <a:off x="4229" y="1657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00" name="Group 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16" name="AutoShape 7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7" name="AutoShape 74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01" name="Freeform 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02" name="Group 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14" name="AutoShape 77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5" name="AutoShape 7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2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03" name="Rectangle 79"/>
            <p:cNvSpPr>
              <a:spLocks noChangeArrowheads="1"/>
            </p:cNvSpPr>
            <p:nvPr/>
          </p:nvSpPr>
          <p:spPr bwMode="auto">
            <a:xfrm>
              <a:off x="5251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Oval 82"/>
            <p:cNvSpPr>
              <a:spLocks noChangeArrowheads="1"/>
            </p:cNvSpPr>
            <p:nvPr/>
          </p:nvSpPr>
          <p:spPr bwMode="auto">
            <a:xfrm>
              <a:off x="5518" y="2609"/>
              <a:ext cx="47" cy="101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7" name="Freeform 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AutoShape 84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9" name="AutoShape 85"/>
            <p:cNvSpPr>
              <a:spLocks noChangeArrowheads="1"/>
            </p:cNvSpPr>
            <p:nvPr/>
          </p:nvSpPr>
          <p:spPr bwMode="auto">
            <a:xfrm>
              <a:off x="4208" y="2709"/>
              <a:ext cx="1069" cy="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Oval 86"/>
            <p:cNvSpPr>
              <a:spLocks noChangeArrowheads="1"/>
            </p:cNvSpPr>
            <p:nvPr/>
          </p:nvSpPr>
          <p:spPr bwMode="auto">
            <a:xfrm>
              <a:off x="4308" y="2382"/>
              <a:ext cx="157" cy="146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1" name="Oval 87"/>
            <p:cNvSpPr>
              <a:spLocks noChangeArrowheads="1"/>
            </p:cNvSpPr>
            <p:nvPr/>
          </p:nvSpPr>
          <p:spPr bwMode="auto">
            <a:xfrm>
              <a:off x="4486" y="2382"/>
              <a:ext cx="162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45112" name="Oval 88"/>
            <p:cNvSpPr>
              <a:spLocks noChangeArrowheads="1"/>
            </p:cNvSpPr>
            <p:nvPr/>
          </p:nvSpPr>
          <p:spPr bwMode="auto">
            <a:xfrm>
              <a:off x="4664" y="2382"/>
              <a:ext cx="157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3" name="Rectangle 89"/>
            <p:cNvSpPr>
              <a:spLocks noChangeArrowheads="1"/>
            </p:cNvSpPr>
            <p:nvPr/>
          </p:nvSpPr>
          <p:spPr bwMode="auto">
            <a:xfrm>
              <a:off x="5062" y="1833"/>
              <a:ext cx="84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86" name="Group 90"/>
          <p:cNvGrpSpPr>
            <a:grpSpLocks/>
          </p:cNvGrpSpPr>
          <p:nvPr/>
        </p:nvGrpSpPr>
        <p:grpSpPr bwMode="auto">
          <a:xfrm>
            <a:off x="4275138" y="2339975"/>
            <a:ext cx="893762" cy="828675"/>
            <a:chOff x="-44" y="1473"/>
            <a:chExt cx="981" cy="1105"/>
          </a:xfrm>
        </p:grpSpPr>
        <p:pic>
          <p:nvPicPr>
            <p:cNvPr id="45088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9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50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3624BDB-B48A-43AC-AFDF-E997B56AF9A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24199</TotalTime>
  <Words>5268</Words>
  <Application>Microsoft Office PowerPoint</Application>
  <PresentationFormat>On-screen Show (4:3)</PresentationFormat>
  <Paragraphs>1535</Paragraphs>
  <Slides>75</Slides>
  <Notes>60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12_Default Design</vt:lpstr>
      <vt:lpstr>Default Design</vt:lpstr>
      <vt:lpstr>Clip</vt:lpstr>
      <vt:lpstr>Slide 1</vt:lpstr>
      <vt:lpstr>Chapter 1: introduction</vt:lpstr>
      <vt:lpstr>Chapter 1: roadmap</vt:lpstr>
      <vt:lpstr>What’s the Internet: “nuts and bolts” view</vt:lpstr>
      <vt:lpstr>“Fun” internet appliances</vt:lpstr>
      <vt:lpstr>Slide 6</vt:lpstr>
      <vt:lpstr>What’s the Internet: a service view</vt:lpstr>
      <vt:lpstr>What’s a protocol?</vt:lpstr>
      <vt:lpstr>Slide 9</vt:lpstr>
      <vt:lpstr>Chapter 1: roadmap</vt:lpstr>
      <vt:lpstr>A closer look at network structure:</vt:lpstr>
      <vt:lpstr>Access networks and physical media</vt:lpstr>
      <vt:lpstr>Access net: digital subscriber line (DSL)</vt:lpstr>
      <vt:lpstr>Slide 14</vt:lpstr>
      <vt:lpstr>Slide 15</vt:lpstr>
      <vt:lpstr>Slide 16</vt:lpstr>
      <vt:lpstr>Enterprise access networks (Ethernet)</vt:lpstr>
      <vt:lpstr>Wireless access networks</vt:lpstr>
      <vt:lpstr>Host: sends packets of data</vt:lpstr>
      <vt:lpstr>Physical media</vt:lpstr>
      <vt:lpstr>Physical media: coax, fiber</vt:lpstr>
      <vt:lpstr>Physical media: radio</vt:lpstr>
      <vt:lpstr>Chapter 1: roadmap</vt:lpstr>
      <vt:lpstr>The network core</vt:lpstr>
      <vt:lpstr>Packet-switching: store-and-forward</vt:lpstr>
      <vt:lpstr>Packet Switching: queueing delay, loss</vt:lpstr>
      <vt:lpstr>Two key network-core functions</vt:lpstr>
      <vt:lpstr>Alternative core: circuit switching</vt:lpstr>
      <vt:lpstr>Circuit switching: FDM versus TDM</vt:lpstr>
      <vt:lpstr>Packet switching versus circuit switching</vt:lpstr>
      <vt:lpstr>Slide 31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Tier-1 ISP: e.g., Sprint</vt:lpstr>
      <vt:lpstr>Chapter 1: roadmap</vt:lpstr>
      <vt:lpstr>How do loss and delay occur?</vt:lpstr>
      <vt:lpstr>Four sources of packet delay</vt:lpstr>
      <vt:lpstr>Slide 45</vt:lpstr>
      <vt:lpstr>Caravan analogy</vt:lpstr>
      <vt:lpstr>Caravan analogy (more)</vt:lpstr>
      <vt:lpstr>Queueing delay (revisited)</vt:lpstr>
      <vt:lpstr>“Real” Internet delays and routes</vt:lpstr>
      <vt:lpstr>“Real” Internet delays, routes</vt:lpstr>
      <vt:lpstr>Packet loss</vt:lpstr>
      <vt:lpstr>Throughput</vt:lpstr>
      <vt:lpstr>Throughput (more)</vt:lpstr>
      <vt:lpstr>Throughput: Internet scenario</vt:lpstr>
      <vt:lpstr>Chapter 1: roadmap</vt:lpstr>
      <vt:lpstr>Protocol “layers”</vt:lpstr>
      <vt:lpstr>Organization of air travel</vt:lpstr>
      <vt:lpstr>Layering of airline functionality</vt:lpstr>
      <vt:lpstr>Why layering?</vt:lpstr>
      <vt:lpstr>Internet protocol stack</vt:lpstr>
      <vt:lpstr>ISO/OSI reference model</vt:lpstr>
      <vt:lpstr>Encapsulation</vt:lpstr>
      <vt:lpstr>Chapter 1: roadmap</vt:lpstr>
      <vt:lpstr>Network security</vt:lpstr>
      <vt:lpstr>Bad guys: put malware into hosts via Internet</vt:lpstr>
      <vt:lpstr>Slide 66</vt:lpstr>
      <vt:lpstr>Bad guys can sniff packets</vt:lpstr>
      <vt:lpstr>Bad guys can use fake addresses</vt:lpstr>
      <vt:lpstr>Chapter 1: roadmap</vt:lpstr>
      <vt:lpstr>Internet history</vt:lpstr>
      <vt:lpstr>Slide 71</vt:lpstr>
      <vt:lpstr>Slide 72</vt:lpstr>
      <vt:lpstr>Slide 73</vt:lpstr>
      <vt:lpstr>Slide 74</vt:lpstr>
      <vt:lpstr>Introduction: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elisa</cp:lastModifiedBy>
  <cp:revision>273</cp:revision>
  <dcterms:created xsi:type="dcterms:W3CDTF">1999-10-08T19:08:27Z</dcterms:created>
  <dcterms:modified xsi:type="dcterms:W3CDTF">2013-01-28T15:41:33Z</dcterms:modified>
</cp:coreProperties>
</file>