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23" r:id="rId3"/>
    <p:sldId id="322" r:id="rId4"/>
    <p:sldId id="310" r:id="rId5"/>
    <p:sldId id="311" r:id="rId6"/>
    <p:sldId id="312" r:id="rId7"/>
    <p:sldId id="313" r:id="rId8"/>
    <p:sldId id="314" r:id="rId9"/>
    <p:sldId id="317" r:id="rId10"/>
    <p:sldId id="318" r:id="rId11"/>
    <p:sldId id="319" r:id="rId12"/>
    <p:sldId id="320" r:id="rId13"/>
    <p:sldId id="324" r:id="rId14"/>
    <p:sldId id="325" r:id="rId15"/>
    <p:sldId id="332" r:id="rId16"/>
    <p:sldId id="326" r:id="rId17"/>
    <p:sldId id="327" r:id="rId18"/>
    <p:sldId id="328" r:id="rId19"/>
    <p:sldId id="329" r:id="rId20"/>
    <p:sldId id="330" r:id="rId21"/>
    <p:sldId id="331" r:id="rId22"/>
    <p:sldId id="30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71" autoAdjust="0"/>
  </p:normalViewPr>
  <p:slideViewPr>
    <p:cSldViewPr>
      <p:cViewPr varScale="1">
        <p:scale>
          <a:sx n="77" d="100"/>
          <a:sy n="77" d="100"/>
        </p:scale>
        <p:origin x="-102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48F54-6485-41CC-AA29-F70D23EC9B7C}" type="datetimeFigureOut">
              <a:rPr lang="en-US" smtClean="0"/>
              <a:pPr/>
              <a:t>3/30/2012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6359F-A809-463F-89DB-35E4B43367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550481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492984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39C699-1D87-4151-A774-8D859B923DFE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E5ED0-BC75-47A7-8057-679A40AD4316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6359F-A809-463F-89DB-35E4B43367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FFBB6F-DFE0-460E-971D-1A39A4EA7E67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9BC3E-D866-4301-9E1E-BFEFA6439811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C606D-7FD8-4FCD-B15E-3BD7D5794652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8E3FD-7E91-42EB-94A0-5A3774AD340A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0AF84-3BB6-4DEB-96BB-661909D5E941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582765-4355-4A73-BB75-2A5871FC52EB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49EF9-B593-42EA-A17B-6DB0EF4BADB0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712C14-28B3-4802-A452-0716DE3C8750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6A78-3AC1-4273-A5C0-9D319F3D08CD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5230C-C459-4F65-A622-9612228F01B3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FFCD3-1680-4CF0-8057-262A929BEA1F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A1174-9CC1-4336-806C-166DAD1D27D9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7BC9B-5FD5-4907-A9EB-D88A5818C308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9F412-7F97-447A-B2DF-6A428BA84F30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7990-3549-40FA-B3CC-8E96A3E6D76F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6DA-32AA-46B9-9C78-0B1E221D31AC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4615B-88D5-4ADF-B69C-56E20CC19385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02484-BD97-4E5F-ACDB-0D387B4726FB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7D112-7951-4E1D-A11B-7E5D5ABB7FF1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C7F2F84-0B13-4368-8E6F-E9AF5DA89E76}" type="datetime1">
              <a:rPr lang="en-US" smtClean="0"/>
              <a:pPr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3042117-9DD2-4404-A72D-3A8ED6AE44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ile:NRZI_example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CPSC 441 Tutorial – </a:t>
            </a:r>
            <a:r>
              <a:rPr lang="en-US" dirty="0" smtClean="0"/>
              <a:t>April 2, </a:t>
            </a:r>
            <a:r>
              <a:rPr lang="en-US" dirty="0"/>
              <a:t>2012</a:t>
            </a:r>
          </a:p>
          <a:p>
            <a:r>
              <a:rPr lang="en-US" dirty="0"/>
              <a:t>TA:</a:t>
            </a:r>
            <a:r>
              <a:rPr lang="en-US" dirty="0" smtClean="0"/>
              <a:t> </a:t>
            </a:r>
            <a:r>
              <a:rPr lang="en-US" dirty="0" err="1" smtClean="0"/>
              <a:t>Ruiting</a:t>
            </a:r>
            <a:r>
              <a:rPr lang="en-US" dirty="0" smtClean="0"/>
              <a:t> </a:t>
            </a:r>
            <a:r>
              <a:rPr lang="en-US" dirty="0" err="1" smtClean="0"/>
              <a:t>zhou</a:t>
            </a:r>
            <a:endParaRPr lang="en-US" dirty="0" smtClean="0"/>
          </a:p>
          <a:p>
            <a:endParaRPr lang="en-US" altLang="he-IL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altLang="zh-CN" dirty="0" smtClean="0"/>
              <a:t>Transmission Media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59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D884D8-7062-468F-98FB-4841A812B0D8}" type="slidenum">
              <a:rPr lang="en-US" altLang="zh-CN" smtClean="0"/>
              <a:pPr/>
              <a:t>10</a:t>
            </a:fld>
            <a:endParaRPr lang="en-US" altLang="zh-CN" dirty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smtClean="0">
                <a:ea typeface="宋体" charset="-122"/>
              </a:rPr>
              <a:t>Physical Media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33128"/>
            <a:ext cx="4322763" cy="4648200"/>
          </a:xfrm>
        </p:spPr>
        <p:txBody>
          <a:bodyPr/>
          <a:lstStyle/>
          <a:p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Bit: </a:t>
            </a:r>
            <a:r>
              <a:rPr lang="en-US" altLang="zh-CN" sz="2400" dirty="0" smtClean="0">
                <a:ea typeface="宋体" charset="-122"/>
              </a:rPr>
              <a:t>propagates between</a:t>
            </a:r>
            <a:br>
              <a:rPr lang="en-US" altLang="zh-CN" sz="2400" dirty="0" smtClean="0">
                <a:ea typeface="宋体" charset="-122"/>
              </a:rPr>
            </a:br>
            <a:r>
              <a:rPr lang="en-US" altLang="zh-CN" sz="2400" dirty="0" smtClean="0">
                <a:ea typeface="宋体" charset="-122"/>
              </a:rPr>
              <a:t>transmitter/</a:t>
            </a:r>
            <a:r>
              <a:rPr lang="en-US" altLang="zh-CN" sz="2400" dirty="0" err="1" smtClean="0">
                <a:ea typeface="宋体" charset="-122"/>
              </a:rPr>
              <a:t>rcvr</a:t>
            </a:r>
            <a:r>
              <a:rPr lang="en-US" altLang="zh-CN" sz="2400" dirty="0" smtClean="0">
                <a:ea typeface="宋体" charset="-122"/>
              </a:rPr>
              <a:t> pairs</a:t>
            </a:r>
            <a:endParaRPr lang="en-US" altLang="zh-CN" sz="2400" dirty="0" smtClean="0">
              <a:solidFill>
                <a:srgbClr val="FF0000"/>
              </a:solidFill>
              <a:ea typeface="宋体" charset="-122"/>
            </a:endParaRPr>
          </a:p>
          <a:p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physical link:</a:t>
            </a:r>
            <a:r>
              <a:rPr lang="en-US" altLang="zh-CN" sz="2400" dirty="0" smtClean="0">
                <a:ea typeface="宋体" charset="-122"/>
              </a:rPr>
              <a:t> what lies between transmitter &amp; receiver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guided media:</a:t>
            </a:r>
            <a:r>
              <a:rPr lang="en-US" altLang="zh-CN" sz="2400" dirty="0" smtClean="0">
                <a:ea typeface="宋体" charset="-122"/>
              </a:rPr>
              <a:t>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signals propagate in solid media: copper, fiber, coax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unguided media:</a:t>
            </a:r>
            <a:r>
              <a:rPr lang="en-US" altLang="zh-CN" sz="2400" dirty="0" smtClean="0">
                <a:ea typeface="宋体" charset="-122"/>
              </a:rPr>
              <a:t>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signals propagate freely, e.g., radio</a:t>
            </a:r>
          </a:p>
        </p:txBody>
      </p:sp>
      <p:sp>
        <p:nvSpPr>
          <p:cNvPr id="5939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76056" y="1700808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400" u="sng" dirty="0" smtClean="0">
                <a:solidFill>
                  <a:srgbClr val="FF0000"/>
                </a:solidFill>
                <a:ea typeface="宋体" charset="-122"/>
              </a:rPr>
              <a:t>Twisted Pair (TP)</a:t>
            </a:r>
            <a:endParaRPr lang="en-US" altLang="zh-CN" sz="2400" dirty="0" smtClean="0">
              <a:ea typeface="宋体" charset="-122"/>
            </a:endParaRPr>
          </a:p>
          <a:p>
            <a:r>
              <a:rPr lang="en-US" altLang="zh-CN" sz="2400" dirty="0" smtClean="0">
                <a:ea typeface="宋体" charset="-122"/>
              </a:rPr>
              <a:t>two insulated copper wires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Category 3: traditional phone wires, 10 Mbps Ethernet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Category 5: </a:t>
            </a:r>
            <a:br>
              <a:rPr lang="en-US" altLang="zh-CN" sz="2000" dirty="0" smtClean="0">
                <a:ea typeface="宋体" charset="-122"/>
              </a:rPr>
            </a:br>
            <a:r>
              <a:rPr lang="en-US" altLang="zh-CN" sz="2000" dirty="0" smtClean="0">
                <a:ea typeface="宋体" charset="-122"/>
              </a:rPr>
              <a:t>100 Mbps Ethernet</a:t>
            </a:r>
          </a:p>
        </p:txBody>
      </p:sp>
      <p:pic>
        <p:nvPicPr>
          <p:cNvPr id="5939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869160"/>
            <a:ext cx="1928135" cy="1442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B4B683-0863-441F-B9D5-8D3745F55414}" type="slidenum">
              <a:rPr lang="en-US" altLang="zh-CN" smtClean="0"/>
              <a:pPr/>
              <a:t>11</a:t>
            </a:fld>
            <a:endParaRPr lang="en-US" altLang="zh-CN" dirty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41784"/>
            <a:ext cx="8382000" cy="1143000"/>
          </a:xfrm>
        </p:spPr>
        <p:txBody>
          <a:bodyPr/>
          <a:lstStyle/>
          <a:p>
            <a:r>
              <a:rPr lang="en-US" altLang="zh-CN" sz="3200" dirty="0" smtClean="0">
                <a:ea typeface="宋体" charset="-122"/>
              </a:rPr>
              <a:t>Physical Media: coax, fiber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65771"/>
            <a:ext cx="3962400" cy="43275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Coaxial cable:</a:t>
            </a:r>
            <a:endParaRPr lang="en-US" altLang="zh-CN" sz="2400" dirty="0" smtClean="0"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two concentric copper conductors</a:t>
            </a:r>
          </a:p>
          <a:p>
            <a:pPr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bidirectional</a:t>
            </a:r>
          </a:p>
          <a:p>
            <a:pPr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baseband: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single channel on cable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legacy Ethernet</a:t>
            </a:r>
          </a:p>
          <a:p>
            <a:pPr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broadband: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 multiple channels on cable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 HFC</a:t>
            </a:r>
          </a:p>
        </p:txBody>
      </p:sp>
      <p:pic>
        <p:nvPicPr>
          <p:cNvPr id="60422" name="Picture 4" descr="coa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46188" y="5464175"/>
            <a:ext cx="25019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Rectangle 5"/>
          <p:cNvSpPr>
            <a:spLocks noChangeArrowheads="1"/>
          </p:cNvSpPr>
          <p:nvPr/>
        </p:nvSpPr>
        <p:spPr bwMode="auto">
          <a:xfrm>
            <a:off x="4667250" y="1718667"/>
            <a:ext cx="4230688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altLang="zh-CN" sz="2800" dirty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Fiber optic cable:</a:t>
            </a:r>
            <a:endParaRPr lang="en-US" altLang="zh-CN" dirty="0">
              <a:latin typeface="Comic Sans MS" pitchFamily="66" charset="0"/>
              <a:ea typeface="宋体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altLang="zh-CN" dirty="0">
                <a:latin typeface="Comic Sans MS" pitchFamily="66" charset="0"/>
                <a:ea typeface="宋体" charset="-122"/>
              </a:rPr>
              <a:t>glass fiber carrying light pulses, each pulse a bit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altLang="zh-CN" dirty="0">
                <a:latin typeface="Comic Sans MS" pitchFamily="66" charset="0"/>
                <a:ea typeface="宋体" charset="-122"/>
              </a:rPr>
              <a:t>high-speed operation: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v"/>
            </a:pPr>
            <a:r>
              <a:rPr lang="en-US" altLang="zh-CN" sz="2000" dirty="0">
                <a:latin typeface="Comic Sans MS" pitchFamily="66" charset="0"/>
                <a:ea typeface="宋体" charset="-122"/>
              </a:rPr>
              <a:t>high-speed point-to-point transmission (e.g., 10’s-100’s </a:t>
            </a:r>
            <a:r>
              <a:rPr lang="en-US" altLang="zh-CN" sz="2000" dirty="0" err="1">
                <a:latin typeface="Comic Sans MS" pitchFamily="66" charset="0"/>
                <a:ea typeface="宋体" charset="-122"/>
              </a:rPr>
              <a:t>Gbps</a:t>
            </a:r>
            <a:r>
              <a:rPr lang="en-US" altLang="zh-CN" sz="2000" dirty="0">
                <a:latin typeface="Comic Sans MS" pitchFamily="66" charset="0"/>
                <a:ea typeface="宋体" charset="-122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altLang="zh-CN" dirty="0">
                <a:latin typeface="Comic Sans MS" pitchFamily="66" charset="0"/>
                <a:ea typeface="宋体" charset="-122"/>
              </a:rPr>
              <a:t>low error rate: repeaters spaced far apart ; immune to electromagnetic noise</a:t>
            </a:r>
          </a:p>
        </p:txBody>
      </p:sp>
      <p:pic>
        <p:nvPicPr>
          <p:cNvPr id="60424" name="Picture 6" descr="f-pic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4488" y="4956175"/>
            <a:ext cx="2371725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607618-198B-40EC-A1B1-FD0A2A510C15}" type="slidenum">
              <a:rPr lang="en-US" altLang="zh-CN" smtClean="0"/>
              <a:pPr/>
              <a:t>12</a:t>
            </a:fld>
            <a:endParaRPr lang="en-US" altLang="zh-CN" dirty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US" altLang="zh-CN" sz="3200" smtClean="0">
                <a:ea typeface="宋体" charset="-122"/>
              </a:rPr>
              <a:t>Physical media: radio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792560"/>
            <a:ext cx="3962400" cy="4876800"/>
          </a:xfrm>
        </p:spPr>
        <p:txBody>
          <a:bodyPr/>
          <a:lstStyle/>
          <a:p>
            <a:r>
              <a:rPr lang="en-US" altLang="zh-CN" sz="2400" dirty="0" smtClean="0">
                <a:ea typeface="宋体" charset="-122"/>
              </a:rPr>
              <a:t>signal carried in electromagnetic spectrum</a:t>
            </a:r>
          </a:p>
          <a:p>
            <a:r>
              <a:rPr lang="en-US" altLang="zh-CN" sz="2400" dirty="0" smtClean="0">
                <a:ea typeface="宋体" charset="-122"/>
              </a:rPr>
              <a:t>no physical “wire”</a:t>
            </a:r>
          </a:p>
          <a:p>
            <a:r>
              <a:rPr lang="en-US" altLang="zh-CN" sz="2400" dirty="0" smtClean="0">
                <a:ea typeface="宋体" charset="-122"/>
              </a:rPr>
              <a:t>bidirectional</a:t>
            </a:r>
          </a:p>
          <a:p>
            <a:r>
              <a:rPr lang="en-US" altLang="zh-CN" sz="2400" dirty="0" smtClean="0">
                <a:ea typeface="宋体" charset="-122"/>
              </a:rPr>
              <a:t>propagation environment effects: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reflection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obstruction by objects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interference</a:t>
            </a:r>
          </a:p>
        </p:txBody>
      </p:sp>
      <p:sp>
        <p:nvSpPr>
          <p:cNvPr id="61446" name="Rectangle 4"/>
          <p:cNvSpPr>
            <a:spLocks noChangeArrowheads="1"/>
          </p:cNvSpPr>
          <p:nvPr/>
        </p:nvSpPr>
        <p:spPr bwMode="auto">
          <a:xfrm>
            <a:off x="4355976" y="1670298"/>
            <a:ext cx="4536504" cy="478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None/>
            </a:pPr>
            <a:r>
              <a:rPr lang="en-US" altLang="zh-CN" sz="2800" dirty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Radio link types:</a:t>
            </a:r>
            <a:endParaRPr lang="en-US" altLang="zh-CN" dirty="0">
              <a:latin typeface="Comic Sans MS" pitchFamily="66" charset="0"/>
              <a:ea typeface="宋体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terrestrial  microwave</a:t>
            </a:r>
            <a:endParaRPr lang="en-US" altLang="zh-CN" dirty="0">
              <a:latin typeface="Comic Sans MS" pitchFamily="66" charset="0"/>
              <a:ea typeface="宋体" charset="-122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v"/>
            </a:pPr>
            <a:r>
              <a:rPr lang="en-US" altLang="zh-CN" sz="2000" dirty="0">
                <a:latin typeface="Comic Sans MS" pitchFamily="66" charset="0"/>
                <a:ea typeface="宋体" charset="-122"/>
              </a:rPr>
              <a:t>e.g. up to 45 Mbps channels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LAN</a:t>
            </a:r>
            <a:r>
              <a:rPr lang="en-US" altLang="zh-CN" dirty="0">
                <a:latin typeface="Comic Sans MS" pitchFamily="66" charset="0"/>
                <a:ea typeface="宋体" charset="-122"/>
              </a:rPr>
              <a:t> (e.g., </a:t>
            </a:r>
            <a:r>
              <a:rPr lang="en-US" altLang="zh-CN" dirty="0" err="1">
                <a:latin typeface="Comic Sans MS" pitchFamily="66" charset="0"/>
                <a:ea typeface="宋体" charset="-122"/>
              </a:rPr>
              <a:t>WiFi</a:t>
            </a:r>
            <a:r>
              <a:rPr lang="en-US" altLang="zh-CN" dirty="0">
                <a:latin typeface="Comic Sans MS" pitchFamily="66" charset="0"/>
                <a:ea typeface="宋体" charset="-122"/>
              </a:rPr>
              <a:t>)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v"/>
            </a:pPr>
            <a:r>
              <a:rPr lang="en-US" altLang="zh-CN" sz="2000" dirty="0">
                <a:latin typeface="Comic Sans MS" pitchFamily="66" charset="0"/>
                <a:ea typeface="宋体" charset="-122"/>
              </a:rPr>
              <a:t>11 Mbps, 54 Mbps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wide-area</a:t>
            </a:r>
            <a:r>
              <a:rPr lang="en-US" altLang="zh-CN" dirty="0">
                <a:latin typeface="Comic Sans MS" pitchFamily="66" charset="0"/>
                <a:ea typeface="宋体" charset="-122"/>
              </a:rPr>
              <a:t> (e.g., cellular)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v"/>
            </a:pPr>
            <a:r>
              <a:rPr lang="en-US" altLang="zh-CN" sz="2000" dirty="0">
                <a:latin typeface="Comic Sans MS" pitchFamily="66" charset="0"/>
                <a:ea typeface="宋体" charset="-122"/>
              </a:rPr>
              <a:t>3G cellular: ~ 1 Mbps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satellite</a:t>
            </a:r>
            <a:endParaRPr lang="en-US" altLang="zh-CN" dirty="0">
              <a:latin typeface="Comic Sans MS" pitchFamily="66" charset="0"/>
              <a:ea typeface="宋体" charset="-122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v"/>
            </a:pPr>
            <a:r>
              <a:rPr lang="en-US" altLang="zh-CN" sz="2000" dirty="0">
                <a:latin typeface="Comic Sans MS" pitchFamily="66" charset="0"/>
                <a:ea typeface="宋体" charset="-122"/>
              </a:rPr>
              <a:t>Kbps to 45 Mbps channel (or multiple smaller channels)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v"/>
            </a:pPr>
            <a:r>
              <a:rPr lang="en-US" altLang="zh-CN" sz="2000" dirty="0">
                <a:latin typeface="Comic Sans MS" pitchFamily="66" charset="0"/>
                <a:ea typeface="宋体" charset="-122"/>
              </a:rPr>
              <a:t>270 </a:t>
            </a:r>
            <a:r>
              <a:rPr lang="en-US" altLang="zh-CN" sz="2000" dirty="0" err="1">
                <a:latin typeface="Comic Sans MS" pitchFamily="66" charset="0"/>
                <a:ea typeface="宋体" charset="-122"/>
              </a:rPr>
              <a:t>msec</a:t>
            </a:r>
            <a:r>
              <a:rPr lang="en-US" altLang="zh-CN" sz="2000" dirty="0">
                <a:latin typeface="Comic Sans MS" pitchFamily="66" charset="0"/>
                <a:ea typeface="宋体" charset="-122"/>
              </a:rPr>
              <a:t> end-end delay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v"/>
            </a:pPr>
            <a:r>
              <a:rPr lang="en-US" altLang="zh-CN" sz="2000" dirty="0">
                <a:latin typeface="Comic Sans MS" pitchFamily="66" charset="0"/>
                <a:ea typeface="宋体" charset="-122"/>
              </a:rPr>
              <a:t>geosynchronous versus low altitude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5360-CD3D-40A5-A879-F250D52DD564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488851"/>
            <a:ext cx="7391400" cy="923925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ea typeface="宋体" charset="-122"/>
              </a:rPr>
              <a:t>Analog and Digital Transmissions</a:t>
            </a:r>
          </a:p>
        </p:txBody>
      </p:sp>
      <p:sp>
        <p:nvSpPr>
          <p:cNvPr id="501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67544" y="5733256"/>
            <a:ext cx="8077200" cy="7620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zh-CN" sz="2000" dirty="0" smtClean="0">
                <a:ea typeface="宋体" charset="-122"/>
              </a:rPr>
              <a:t>use </a:t>
            </a:r>
            <a:r>
              <a:rPr lang="en-US" altLang="zh-CN" sz="2000" dirty="0">
                <a:ea typeface="宋体" charset="-122"/>
              </a:rPr>
              <a:t>of both analog and digital transmissions for a computer to computer call.  Conversion is done by the modems and </a:t>
            </a:r>
            <a:r>
              <a:rPr lang="en-US" altLang="zh-CN" sz="2000" dirty="0" err="1">
                <a:ea typeface="宋体" charset="-122"/>
              </a:rPr>
              <a:t>codecs</a:t>
            </a:r>
            <a:r>
              <a:rPr lang="en-US" altLang="zh-CN" sz="2000" dirty="0">
                <a:ea typeface="宋体" charset="-122"/>
              </a:rPr>
              <a:t>.</a:t>
            </a:r>
          </a:p>
        </p:txBody>
      </p:sp>
      <p:pic>
        <p:nvPicPr>
          <p:cNvPr id="50180" name="Picture 1028" descr="2-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825" y="1753840"/>
            <a:ext cx="6911975" cy="383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4FD58-66D2-4854-BFD8-0EBD61B10E35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ea typeface="宋体" charset="-122"/>
              </a:rPr>
              <a:t>Data Encoding Techniques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7848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Digital Data, Analog Signals </a:t>
            </a:r>
            <a:r>
              <a:rPr lang="en-US" altLang="zh-CN" b="1" dirty="0">
                <a:ea typeface="宋体" charset="-122"/>
              </a:rPr>
              <a:t>[</a:t>
            </a:r>
            <a:r>
              <a:rPr lang="en-US" altLang="zh-CN" sz="2800" b="1" dirty="0">
                <a:solidFill>
                  <a:schemeClr val="accent1"/>
                </a:solidFill>
                <a:ea typeface="宋体" charset="-122"/>
              </a:rPr>
              <a:t>modem</a:t>
            </a:r>
            <a:r>
              <a:rPr lang="en-US" altLang="zh-CN" b="1" dirty="0">
                <a:ea typeface="宋体" charset="-122"/>
              </a:rPr>
              <a:t>]</a:t>
            </a:r>
          </a:p>
          <a:p>
            <a:pPr>
              <a:lnSpc>
                <a:spcPct val="90000"/>
              </a:lnSpc>
            </a:pPr>
            <a:r>
              <a:rPr lang="en-US" altLang="zh-CN" b="1" dirty="0">
                <a:solidFill>
                  <a:srgbClr val="FF0000"/>
                </a:solidFill>
                <a:ea typeface="宋体" charset="-122"/>
              </a:rPr>
              <a:t>Digital Data, Digital Signals [</a:t>
            </a:r>
            <a:r>
              <a:rPr lang="en-US" altLang="zh-CN" sz="2800" b="1" dirty="0">
                <a:solidFill>
                  <a:srgbClr val="FF0000"/>
                </a:solidFill>
                <a:ea typeface="宋体" charset="-122"/>
              </a:rPr>
              <a:t>wired LAN</a:t>
            </a:r>
            <a:r>
              <a:rPr lang="en-US" altLang="zh-CN" b="1" dirty="0">
                <a:solidFill>
                  <a:srgbClr val="FF0000"/>
                </a:solidFill>
                <a:ea typeface="宋体" charset="-122"/>
              </a:rPr>
              <a:t>]</a:t>
            </a:r>
            <a:endParaRPr lang="en-US" altLang="zh-CN" dirty="0">
              <a:solidFill>
                <a:srgbClr val="FF0000"/>
              </a:solidFill>
              <a:ea typeface="宋体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Analog Data, Digital Signals </a:t>
            </a:r>
            <a:r>
              <a:rPr lang="en-US" altLang="zh-CN" b="1" dirty="0">
                <a:ea typeface="宋体" charset="-122"/>
              </a:rPr>
              <a:t>[</a:t>
            </a:r>
            <a:r>
              <a:rPr lang="en-US" altLang="zh-CN" sz="2800" b="1" dirty="0">
                <a:solidFill>
                  <a:schemeClr val="accent1"/>
                </a:solidFill>
                <a:ea typeface="宋体" charset="-122"/>
              </a:rPr>
              <a:t>codec</a:t>
            </a:r>
            <a:r>
              <a:rPr lang="en-US" altLang="zh-CN" b="1" dirty="0">
                <a:ea typeface="宋体" charset="-122"/>
              </a:rPr>
              <a:t>]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Frequency Division Multiplexing (FDM)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Wave Division Multiplexing (WDM) </a:t>
            </a:r>
            <a:r>
              <a:rPr lang="en-US" altLang="zh-CN" sz="3200" b="1" dirty="0">
                <a:ea typeface="宋体" charset="-122"/>
              </a:rPr>
              <a:t>[</a:t>
            </a:r>
            <a:r>
              <a:rPr lang="en-US" altLang="zh-CN" b="1" dirty="0">
                <a:solidFill>
                  <a:schemeClr val="accent1"/>
                </a:solidFill>
                <a:ea typeface="宋体" charset="-122"/>
              </a:rPr>
              <a:t>fiber</a:t>
            </a:r>
            <a:r>
              <a:rPr lang="en-US" altLang="zh-CN" sz="3200" b="1" dirty="0">
                <a:ea typeface="宋体" charset="-122"/>
              </a:rPr>
              <a:t>]</a:t>
            </a:r>
            <a:endParaRPr lang="en-US" altLang="zh-CN" sz="3200" dirty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Time Division Multiplexing (TDM)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Pulse Code Modulation (PCM) </a:t>
            </a:r>
            <a:r>
              <a:rPr lang="en-US" altLang="zh-CN" sz="3200" b="1" dirty="0">
                <a:ea typeface="宋体" charset="-122"/>
              </a:rPr>
              <a:t>[</a:t>
            </a:r>
            <a:r>
              <a:rPr lang="en-US" altLang="zh-CN" b="1" dirty="0">
                <a:solidFill>
                  <a:schemeClr val="accent1"/>
                </a:solidFill>
                <a:ea typeface="宋体" charset="-122"/>
              </a:rPr>
              <a:t>T1</a:t>
            </a:r>
            <a:r>
              <a:rPr lang="en-US" altLang="zh-CN" sz="3200" b="1" dirty="0">
                <a:ea typeface="宋体" charset="-122"/>
              </a:rPr>
              <a:t>]</a:t>
            </a:r>
            <a:endParaRPr lang="en-US" altLang="zh-CN" sz="3200" dirty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Delta Modulation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BA45F-7B7F-4E8C-A1DE-67BAEF39A579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ea typeface="宋体" charset="-122"/>
              </a:rPr>
              <a:t>Digital Data, Digital Signals</a:t>
            </a:r>
            <a:br>
              <a:rPr lang="en-US" altLang="zh-CN" dirty="0">
                <a:ea typeface="宋体" charset="-122"/>
              </a:rPr>
            </a:br>
            <a:r>
              <a:rPr lang="en-US" altLang="zh-CN" sz="2800" dirty="0">
                <a:solidFill>
                  <a:schemeClr val="accent1"/>
                </a:solidFill>
                <a:ea typeface="宋体" charset="-122"/>
              </a:rPr>
              <a:t>[the technique used in a number of LANs]</a:t>
            </a:r>
            <a:endParaRPr lang="en-US" altLang="zh-CN" sz="2800" dirty="0">
              <a:ea typeface="宋体" charset="-122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29600" cy="4373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Digital signal – is a sequence of discrete, discontinuous voltage pulses.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Bit duration </a:t>
            </a:r>
            <a:r>
              <a:rPr lang="en-US" altLang="zh-CN" dirty="0" smtClean="0">
                <a:ea typeface="宋体" charset="-122"/>
              </a:rPr>
              <a:t>: </a:t>
            </a:r>
            <a:r>
              <a:rPr lang="en-US" altLang="zh-CN" dirty="0">
                <a:ea typeface="宋体" charset="-122"/>
              </a:rPr>
              <a:t>the time it takes for the transmitter to emit the bit.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Issues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Bit timing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Recovery from signal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Noise immunity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9CE6B1-05AF-45DC-B254-4C018E2C384C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Binary Encoding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4300" y="2195513"/>
            <a:ext cx="6232525" cy="3900487"/>
          </a:xfrm>
        </p:spPr>
        <p:txBody>
          <a:bodyPr/>
          <a:lstStyle/>
          <a:p>
            <a:r>
              <a:rPr lang="en-US" altLang="zh-CN" sz="3600" dirty="0" smtClean="0">
                <a:ea typeface="宋体" charset="-122"/>
              </a:rPr>
              <a:t>NRZ (non-return to zero)</a:t>
            </a:r>
          </a:p>
          <a:p>
            <a:r>
              <a:rPr lang="en-US" altLang="zh-CN" sz="3600" dirty="0" smtClean="0">
                <a:ea typeface="宋体" charset="-122"/>
              </a:rPr>
              <a:t>NRZI (NRZ inverted)</a:t>
            </a:r>
          </a:p>
          <a:p>
            <a:r>
              <a:rPr lang="en-US" altLang="zh-CN" sz="3600" dirty="0" smtClean="0">
                <a:ea typeface="宋体" charset="-122"/>
              </a:rPr>
              <a:t>Manchester (used by IEEE 802.3, 10 Mbps Ethernet)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B44122-7124-4098-ACF3-B449CFDC59D1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Non-Return to Zero (NRZ)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4575" y="1900238"/>
            <a:ext cx="7413625" cy="2247900"/>
          </a:xfrm>
        </p:spPr>
        <p:txBody>
          <a:bodyPr/>
          <a:lstStyle/>
          <a:p>
            <a:r>
              <a:rPr lang="en-US" altLang="zh-CN" smtClean="0">
                <a:ea typeface="宋体" charset="-122"/>
              </a:rPr>
              <a:t>Encode binary data onto signals</a:t>
            </a:r>
          </a:p>
          <a:p>
            <a:pPr lvl="1"/>
            <a:r>
              <a:rPr lang="en-US" altLang="zh-CN" smtClean="0">
                <a:ea typeface="宋体" charset="-122"/>
              </a:rPr>
              <a:t>e.g., </a:t>
            </a:r>
            <a:r>
              <a:rPr lang="en-US" altLang="zh-CN" b="1" smtClean="0">
                <a:solidFill>
                  <a:srgbClr val="CC0000"/>
                </a:solidFill>
                <a:ea typeface="宋体" charset="-122"/>
              </a:rPr>
              <a:t>0 as low</a:t>
            </a:r>
            <a:r>
              <a:rPr lang="en-US" altLang="zh-CN" smtClean="0">
                <a:ea typeface="宋体" charset="-122"/>
              </a:rPr>
              <a:t> signal and </a:t>
            </a:r>
            <a:r>
              <a:rPr lang="en-US" altLang="zh-CN" b="1" smtClean="0">
                <a:solidFill>
                  <a:srgbClr val="CC0000"/>
                </a:solidFill>
                <a:ea typeface="宋体" charset="-122"/>
              </a:rPr>
              <a:t>1 as high</a:t>
            </a:r>
            <a:r>
              <a:rPr lang="en-US" altLang="zh-CN" smtClean="0">
                <a:ea typeface="宋体" charset="-122"/>
              </a:rPr>
              <a:t> signal</a:t>
            </a:r>
          </a:p>
          <a:p>
            <a:pPr lvl="1"/>
            <a:r>
              <a:rPr lang="en-US" altLang="zh-CN" smtClean="0">
                <a:ea typeface="宋体" charset="-122"/>
              </a:rPr>
              <a:t>voltage does not return to zero between bits</a:t>
            </a:r>
          </a:p>
          <a:p>
            <a:pPr lvl="2"/>
            <a:r>
              <a:rPr lang="en-US" altLang="zh-CN" smtClean="0">
                <a:ea typeface="宋体" charset="-122"/>
              </a:rPr>
              <a:t>known as Non-Return to Zero (NRZ)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7800" y="4337050"/>
            <a:ext cx="6362700" cy="1120775"/>
            <a:chOff x="912" y="3024"/>
            <a:chExt cx="4008" cy="706"/>
          </a:xfrm>
        </p:grpSpPr>
        <p:sp>
          <p:nvSpPr>
            <p:cNvPr id="38918" name="Rectangle 5"/>
            <p:cNvSpPr>
              <a:spLocks noChangeArrowheads="1"/>
            </p:cNvSpPr>
            <p:nvPr/>
          </p:nvSpPr>
          <p:spPr bwMode="auto">
            <a:xfrm>
              <a:off x="1009" y="3024"/>
              <a:ext cx="24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Bits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19" name="Rectangle 6"/>
            <p:cNvSpPr>
              <a:spLocks noChangeArrowheads="1"/>
            </p:cNvSpPr>
            <p:nvPr/>
          </p:nvSpPr>
          <p:spPr bwMode="auto">
            <a:xfrm>
              <a:off x="912" y="3557"/>
              <a:ext cx="29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NRZ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0" name="Rectangle 7"/>
            <p:cNvSpPr>
              <a:spLocks noChangeArrowheads="1"/>
            </p:cNvSpPr>
            <p:nvPr/>
          </p:nvSpPr>
          <p:spPr bwMode="auto">
            <a:xfrm>
              <a:off x="1428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1" name="Rectangle 8"/>
            <p:cNvSpPr>
              <a:spLocks noChangeArrowheads="1"/>
            </p:cNvSpPr>
            <p:nvPr/>
          </p:nvSpPr>
          <p:spPr bwMode="auto">
            <a:xfrm>
              <a:off x="1649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2" name="Rectangle 9"/>
            <p:cNvSpPr>
              <a:spLocks noChangeArrowheads="1"/>
            </p:cNvSpPr>
            <p:nvPr/>
          </p:nvSpPr>
          <p:spPr bwMode="auto">
            <a:xfrm>
              <a:off x="1869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3" name="Rectangle 10"/>
            <p:cNvSpPr>
              <a:spLocks noChangeArrowheads="1"/>
            </p:cNvSpPr>
            <p:nvPr/>
          </p:nvSpPr>
          <p:spPr bwMode="auto">
            <a:xfrm>
              <a:off x="2089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4" name="Rectangle 11"/>
            <p:cNvSpPr>
              <a:spLocks noChangeArrowheads="1"/>
            </p:cNvSpPr>
            <p:nvPr/>
          </p:nvSpPr>
          <p:spPr bwMode="auto">
            <a:xfrm>
              <a:off x="2310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5" name="Rectangle 12"/>
            <p:cNvSpPr>
              <a:spLocks noChangeArrowheads="1"/>
            </p:cNvSpPr>
            <p:nvPr/>
          </p:nvSpPr>
          <p:spPr bwMode="auto">
            <a:xfrm>
              <a:off x="2530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6" name="Rectangle 13"/>
            <p:cNvSpPr>
              <a:spLocks noChangeArrowheads="1"/>
            </p:cNvSpPr>
            <p:nvPr/>
          </p:nvSpPr>
          <p:spPr bwMode="auto">
            <a:xfrm>
              <a:off x="2746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7" name="Rectangle 14"/>
            <p:cNvSpPr>
              <a:spLocks noChangeArrowheads="1"/>
            </p:cNvSpPr>
            <p:nvPr/>
          </p:nvSpPr>
          <p:spPr bwMode="auto">
            <a:xfrm>
              <a:off x="2967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8" name="Rectangle 15"/>
            <p:cNvSpPr>
              <a:spLocks noChangeArrowheads="1"/>
            </p:cNvSpPr>
            <p:nvPr/>
          </p:nvSpPr>
          <p:spPr bwMode="auto">
            <a:xfrm>
              <a:off x="3187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29" name="Rectangle 16"/>
            <p:cNvSpPr>
              <a:spLocks noChangeArrowheads="1"/>
            </p:cNvSpPr>
            <p:nvPr/>
          </p:nvSpPr>
          <p:spPr bwMode="auto">
            <a:xfrm>
              <a:off x="3408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30" name="Rectangle 17"/>
            <p:cNvSpPr>
              <a:spLocks noChangeArrowheads="1"/>
            </p:cNvSpPr>
            <p:nvPr/>
          </p:nvSpPr>
          <p:spPr bwMode="auto">
            <a:xfrm>
              <a:off x="3628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31" name="Rectangle 18"/>
            <p:cNvSpPr>
              <a:spLocks noChangeArrowheads="1"/>
            </p:cNvSpPr>
            <p:nvPr/>
          </p:nvSpPr>
          <p:spPr bwMode="auto">
            <a:xfrm>
              <a:off x="3848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32" name="Rectangle 19"/>
            <p:cNvSpPr>
              <a:spLocks noChangeArrowheads="1"/>
            </p:cNvSpPr>
            <p:nvPr/>
          </p:nvSpPr>
          <p:spPr bwMode="auto">
            <a:xfrm>
              <a:off x="4069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33" name="Rectangle 20"/>
            <p:cNvSpPr>
              <a:spLocks noChangeArrowheads="1"/>
            </p:cNvSpPr>
            <p:nvPr/>
          </p:nvSpPr>
          <p:spPr bwMode="auto">
            <a:xfrm>
              <a:off x="4289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34" name="Rectangle 21"/>
            <p:cNvSpPr>
              <a:spLocks noChangeArrowheads="1"/>
            </p:cNvSpPr>
            <p:nvPr/>
          </p:nvSpPr>
          <p:spPr bwMode="auto">
            <a:xfrm>
              <a:off x="4510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35" name="Rectangle 22"/>
            <p:cNvSpPr>
              <a:spLocks noChangeArrowheads="1"/>
            </p:cNvSpPr>
            <p:nvPr/>
          </p:nvSpPr>
          <p:spPr bwMode="auto">
            <a:xfrm>
              <a:off x="4730" y="3024"/>
              <a:ext cx="80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8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38936" name="Line 23"/>
            <p:cNvSpPr>
              <a:spLocks noChangeShapeType="1"/>
            </p:cNvSpPr>
            <p:nvPr/>
          </p:nvSpPr>
          <p:spPr bwMode="auto">
            <a:xfrm>
              <a:off x="1358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37" name="Line 24"/>
            <p:cNvSpPr>
              <a:spLocks noChangeShapeType="1"/>
            </p:cNvSpPr>
            <p:nvPr/>
          </p:nvSpPr>
          <p:spPr bwMode="auto">
            <a:xfrm>
              <a:off x="1583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38" name="Line 25"/>
            <p:cNvSpPr>
              <a:spLocks noChangeShapeType="1"/>
            </p:cNvSpPr>
            <p:nvPr/>
          </p:nvSpPr>
          <p:spPr bwMode="auto">
            <a:xfrm>
              <a:off x="1803" y="3214"/>
              <a:ext cx="4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39" name="Line 26"/>
            <p:cNvSpPr>
              <a:spLocks noChangeShapeType="1"/>
            </p:cNvSpPr>
            <p:nvPr/>
          </p:nvSpPr>
          <p:spPr bwMode="auto">
            <a:xfrm>
              <a:off x="2019" y="3214"/>
              <a:ext cx="4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0" name="Line 27"/>
            <p:cNvSpPr>
              <a:spLocks noChangeShapeType="1"/>
            </p:cNvSpPr>
            <p:nvPr/>
          </p:nvSpPr>
          <p:spPr bwMode="auto">
            <a:xfrm>
              <a:off x="2244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1" name="Line 28"/>
            <p:cNvSpPr>
              <a:spLocks noChangeShapeType="1"/>
            </p:cNvSpPr>
            <p:nvPr/>
          </p:nvSpPr>
          <p:spPr bwMode="auto">
            <a:xfrm>
              <a:off x="2460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2" name="Line 29"/>
            <p:cNvSpPr>
              <a:spLocks noChangeShapeType="1"/>
            </p:cNvSpPr>
            <p:nvPr/>
          </p:nvSpPr>
          <p:spPr bwMode="auto">
            <a:xfrm>
              <a:off x="2685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3" name="Line 30"/>
            <p:cNvSpPr>
              <a:spLocks noChangeShapeType="1"/>
            </p:cNvSpPr>
            <p:nvPr/>
          </p:nvSpPr>
          <p:spPr bwMode="auto">
            <a:xfrm>
              <a:off x="2905" y="3214"/>
              <a:ext cx="4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4" name="Line 31"/>
            <p:cNvSpPr>
              <a:spLocks noChangeShapeType="1"/>
            </p:cNvSpPr>
            <p:nvPr/>
          </p:nvSpPr>
          <p:spPr bwMode="auto">
            <a:xfrm>
              <a:off x="3121" y="3214"/>
              <a:ext cx="4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5" name="Line 32"/>
            <p:cNvSpPr>
              <a:spLocks noChangeShapeType="1"/>
            </p:cNvSpPr>
            <p:nvPr/>
          </p:nvSpPr>
          <p:spPr bwMode="auto">
            <a:xfrm>
              <a:off x="3342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6" name="Line 33"/>
            <p:cNvSpPr>
              <a:spLocks noChangeShapeType="1"/>
            </p:cNvSpPr>
            <p:nvPr/>
          </p:nvSpPr>
          <p:spPr bwMode="auto">
            <a:xfrm>
              <a:off x="3562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7" name="Line 34"/>
            <p:cNvSpPr>
              <a:spLocks noChangeShapeType="1"/>
            </p:cNvSpPr>
            <p:nvPr/>
          </p:nvSpPr>
          <p:spPr bwMode="auto">
            <a:xfrm>
              <a:off x="3788" y="3212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8" name="Line 35"/>
            <p:cNvSpPr>
              <a:spLocks noChangeShapeType="1"/>
            </p:cNvSpPr>
            <p:nvPr/>
          </p:nvSpPr>
          <p:spPr bwMode="auto">
            <a:xfrm>
              <a:off x="4028" y="3212"/>
              <a:ext cx="5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49" name="Line 36"/>
            <p:cNvSpPr>
              <a:spLocks noChangeShapeType="1"/>
            </p:cNvSpPr>
            <p:nvPr/>
          </p:nvSpPr>
          <p:spPr bwMode="auto">
            <a:xfrm>
              <a:off x="4223" y="3214"/>
              <a:ext cx="5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50" name="Line 37"/>
            <p:cNvSpPr>
              <a:spLocks noChangeShapeType="1"/>
            </p:cNvSpPr>
            <p:nvPr/>
          </p:nvSpPr>
          <p:spPr bwMode="auto">
            <a:xfrm>
              <a:off x="4448" y="3214"/>
              <a:ext cx="1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51" name="Line 38"/>
            <p:cNvSpPr>
              <a:spLocks noChangeShapeType="1"/>
            </p:cNvSpPr>
            <p:nvPr/>
          </p:nvSpPr>
          <p:spPr bwMode="auto">
            <a:xfrm>
              <a:off x="4664" y="3214"/>
              <a:ext cx="4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52" name="Line 39"/>
            <p:cNvSpPr>
              <a:spLocks noChangeShapeType="1"/>
            </p:cNvSpPr>
            <p:nvPr/>
          </p:nvSpPr>
          <p:spPr bwMode="auto">
            <a:xfrm>
              <a:off x="4880" y="3214"/>
              <a:ext cx="5" cy="44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953" name="Freeform 40"/>
            <p:cNvSpPr>
              <a:spLocks/>
            </p:cNvSpPr>
            <p:nvPr/>
          </p:nvSpPr>
          <p:spPr bwMode="auto">
            <a:xfrm>
              <a:off x="1322" y="3438"/>
              <a:ext cx="3598" cy="221"/>
            </a:xfrm>
            <a:custGeom>
              <a:avLst/>
              <a:gdLst>
                <a:gd name="T0" fmla="*/ 3598 w 3598"/>
                <a:gd name="T1" fmla="*/ 221 h 221"/>
                <a:gd name="T2" fmla="*/ 3346 w 3598"/>
                <a:gd name="T3" fmla="*/ 221 h 221"/>
                <a:gd name="T4" fmla="*/ 3346 w 3598"/>
                <a:gd name="T5" fmla="*/ 0 h 221"/>
                <a:gd name="T6" fmla="*/ 3126 w 3598"/>
                <a:gd name="T7" fmla="*/ 0 h 221"/>
                <a:gd name="T8" fmla="*/ 3126 w 3598"/>
                <a:gd name="T9" fmla="*/ 221 h 221"/>
                <a:gd name="T10" fmla="*/ 2240 w 3598"/>
                <a:gd name="T11" fmla="*/ 221 h 221"/>
                <a:gd name="T12" fmla="*/ 2240 w 3598"/>
                <a:gd name="T13" fmla="*/ 221 h 221"/>
                <a:gd name="T14" fmla="*/ 2240 w 3598"/>
                <a:gd name="T15" fmla="*/ 0 h 221"/>
                <a:gd name="T16" fmla="*/ 2020 w 3598"/>
                <a:gd name="T17" fmla="*/ 0 h 221"/>
                <a:gd name="T18" fmla="*/ 2020 w 3598"/>
                <a:gd name="T19" fmla="*/ 221 h 221"/>
                <a:gd name="T20" fmla="*/ 1803 w 3598"/>
                <a:gd name="T21" fmla="*/ 221 h 221"/>
                <a:gd name="T22" fmla="*/ 1803 w 3598"/>
                <a:gd name="T23" fmla="*/ 221 h 221"/>
                <a:gd name="T24" fmla="*/ 1803 w 3598"/>
                <a:gd name="T25" fmla="*/ 0 h 221"/>
                <a:gd name="T26" fmla="*/ 922 w 3598"/>
                <a:gd name="T27" fmla="*/ 0 h 221"/>
                <a:gd name="T28" fmla="*/ 922 w 3598"/>
                <a:gd name="T29" fmla="*/ 221 h 221"/>
                <a:gd name="T30" fmla="*/ 701 w 3598"/>
                <a:gd name="T31" fmla="*/ 221 h 221"/>
                <a:gd name="T32" fmla="*/ 701 w 3598"/>
                <a:gd name="T33" fmla="*/ 221 h 221"/>
                <a:gd name="T34" fmla="*/ 701 w 3598"/>
                <a:gd name="T35" fmla="*/ 0 h 221"/>
                <a:gd name="T36" fmla="*/ 485 w 3598"/>
                <a:gd name="T37" fmla="*/ 0 h 221"/>
                <a:gd name="T38" fmla="*/ 485 w 3598"/>
                <a:gd name="T39" fmla="*/ 221 h 221"/>
                <a:gd name="T40" fmla="*/ 0 w 3598"/>
                <a:gd name="T41" fmla="*/ 221 h 2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598"/>
                <a:gd name="T64" fmla="*/ 0 h 221"/>
                <a:gd name="T65" fmla="*/ 3598 w 3598"/>
                <a:gd name="T66" fmla="*/ 221 h 22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598" h="221">
                  <a:moveTo>
                    <a:pt x="3598" y="221"/>
                  </a:moveTo>
                  <a:lnTo>
                    <a:pt x="3346" y="221"/>
                  </a:lnTo>
                  <a:lnTo>
                    <a:pt x="3346" y="0"/>
                  </a:lnTo>
                  <a:lnTo>
                    <a:pt x="3126" y="0"/>
                  </a:lnTo>
                  <a:lnTo>
                    <a:pt x="3126" y="221"/>
                  </a:lnTo>
                  <a:lnTo>
                    <a:pt x="2240" y="221"/>
                  </a:lnTo>
                  <a:lnTo>
                    <a:pt x="2240" y="0"/>
                  </a:lnTo>
                  <a:lnTo>
                    <a:pt x="2020" y="0"/>
                  </a:lnTo>
                  <a:lnTo>
                    <a:pt x="2020" y="221"/>
                  </a:lnTo>
                  <a:lnTo>
                    <a:pt x="1803" y="221"/>
                  </a:lnTo>
                  <a:lnTo>
                    <a:pt x="1803" y="0"/>
                  </a:lnTo>
                  <a:lnTo>
                    <a:pt x="922" y="0"/>
                  </a:lnTo>
                  <a:lnTo>
                    <a:pt x="922" y="221"/>
                  </a:lnTo>
                  <a:lnTo>
                    <a:pt x="701" y="221"/>
                  </a:lnTo>
                  <a:lnTo>
                    <a:pt x="701" y="0"/>
                  </a:lnTo>
                  <a:lnTo>
                    <a:pt x="485" y="0"/>
                  </a:lnTo>
                  <a:lnTo>
                    <a:pt x="485" y="221"/>
                  </a:lnTo>
                  <a:lnTo>
                    <a:pt x="0" y="221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76DFD-4EC9-4D9A-AFCE-D68388763A12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Problem: Consecutive 1s or 0s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Low signal (0) may be interpreted as </a:t>
            </a:r>
            <a:r>
              <a:rPr lang="en-US" altLang="zh-CN" b="1" dirty="0" smtClean="0">
                <a:solidFill>
                  <a:srgbClr val="CC0000"/>
                </a:solidFill>
                <a:ea typeface="宋体" charset="-122"/>
              </a:rPr>
              <a:t>no signal</a:t>
            </a:r>
          </a:p>
          <a:p>
            <a:r>
              <a:rPr lang="en-US" altLang="zh-CN" dirty="0" smtClean="0">
                <a:ea typeface="宋体" charset="-122"/>
              </a:rPr>
              <a:t>High signal (1) leads to </a:t>
            </a:r>
            <a:r>
              <a:rPr lang="en-US" altLang="zh-CN" b="1" dirty="0" smtClean="0">
                <a:solidFill>
                  <a:srgbClr val="CC0000"/>
                </a:solidFill>
                <a:ea typeface="宋体" charset="-122"/>
              </a:rPr>
              <a:t>baseline wander</a:t>
            </a:r>
          </a:p>
          <a:p>
            <a:r>
              <a:rPr lang="en-US" altLang="zh-CN" dirty="0" smtClean="0">
                <a:ea typeface="宋体" charset="-122"/>
              </a:rPr>
              <a:t>Unable to </a:t>
            </a:r>
            <a:r>
              <a:rPr lang="en-US" altLang="zh-CN" b="1" dirty="0" smtClean="0">
                <a:solidFill>
                  <a:srgbClr val="CC0000"/>
                </a:solidFill>
                <a:ea typeface="宋体" charset="-122"/>
              </a:rPr>
              <a:t>recover clock</a:t>
            </a:r>
          </a:p>
          <a:p>
            <a:pPr lvl="1"/>
            <a:r>
              <a:rPr lang="en-US" altLang="zh-CN" dirty="0" smtClean="0">
                <a:ea typeface="宋体" charset="-122"/>
              </a:rPr>
              <a:t>sender’s and receiver’s clock have to be precisely synchronized</a:t>
            </a:r>
          </a:p>
          <a:p>
            <a:pPr lvl="1"/>
            <a:r>
              <a:rPr lang="en-US" altLang="zh-CN" dirty="0" smtClean="0">
                <a:ea typeface="宋体" charset="-122"/>
              </a:rPr>
              <a:t>receiver resynchronizes on each signal transition</a:t>
            </a:r>
          </a:p>
          <a:p>
            <a:pPr lvl="1"/>
            <a:r>
              <a:rPr lang="en-US" altLang="zh-CN" dirty="0" smtClean="0">
                <a:solidFill>
                  <a:srgbClr val="CC0000"/>
                </a:solidFill>
                <a:ea typeface="宋体" charset="-122"/>
              </a:rPr>
              <a:t>clock drift</a:t>
            </a:r>
            <a:r>
              <a:rPr lang="en-US" altLang="zh-CN" dirty="0" smtClean="0">
                <a:ea typeface="宋体" charset="-122"/>
              </a:rPr>
              <a:t> in long periods without transition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763688" y="5013176"/>
            <a:ext cx="4721225" cy="842963"/>
            <a:chOff x="1226" y="3354"/>
            <a:chExt cx="2974" cy="531"/>
          </a:xfrm>
        </p:grpSpPr>
        <p:sp>
          <p:nvSpPr>
            <p:cNvPr id="39942" name="Freeform 4"/>
            <p:cNvSpPr>
              <a:spLocks/>
            </p:cNvSpPr>
            <p:nvPr/>
          </p:nvSpPr>
          <p:spPr bwMode="auto">
            <a:xfrm>
              <a:off x="2229" y="3354"/>
              <a:ext cx="1836" cy="225"/>
            </a:xfrm>
            <a:custGeom>
              <a:avLst/>
              <a:gdLst>
                <a:gd name="T0" fmla="*/ 0 w 1836"/>
                <a:gd name="T1" fmla="*/ 225 h 225"/>
                <a:gd name="T2" fmla="*/ 117 w 1836"/>
                <a:gd name="T3" fmla="*/ 225 h 225"/>
                <a:gd name="T4" fmla="*/ 117 w 1836"/>
                <a:gd name="T5" fmla="*/ 0 h 225"/>
                <a:gd name="T6" fmla="*/ 231 w 1836"/>
                <a:gd name="T7" fmla="*/ 0 h 225"/>
                <a:gd name="T8" fmla="*/ 231 w 1836"/>
                <a:gd name="T9" fmla="*/ 225 h 225"/>
                <a:gd name="T10" fmla="*/ 342 w 1836"/>
                <a:gd name="T11" fmla="*/ 225 h 225"/>
                <a:gd name="T12" fmla="*/ 342 w 1836"/>
                <a:gd name="T13" fmla="*/ 0 h 225"/>
                <a:gd name="T14" fmla="*/ 462 w 1836"/>
                <a:gd name="T15" fmla="*/ 0 h 225"/>
                <a:gd name="T16" fmla="*/ 465 w 1836"/>
                <a:gd name="T17" fmla="*/ 225 h 225"/>
                <a:gd name="T18" fmla="*/ 576 w 1836"/>
                <a:gd name="T19" fmla="*/ 225 h 225"/>
                <a:gd name="T20" fmla="*/ 576 w 1836"/>
                <a:gd name="T21" fmla="*/ 0 h 225"/>
                <a:gd name="T22" fmla="*/ 690 w 1836"/>
                <a:gd name="T23" fmla="*/ 0 h 225"/>
                <a:gd name="T24" fmla="*/ 690 w 1836"/>
                <a:gd name="T25" fmla="*/ 225 h 225"/>
                <a:gd name="T26" fmla="*/ 804 w 1836"/>
                <a:gd name="T27" fmla="*/ 225 h 225"/>
                <a:gd name="T28" fmla="*/ 804 w 1836"/>
                <a:gd name="T29" fmla="*/ 0 h 225"/>
                <a:gd name="T30" fmla="*/ 918 w 1836"/>
                <a:gd name="T31" fmla="*/ 0 h 225"/>
                <a:gd name="T32" fmla="*/ 918 w 1836"/>
                <a:gd name="T33" fmla="*/ 225 h 225"/>
                <a:gd name="T34" fmla="*/ 1029 w 1836"/>
                <a:gd name="T35" fmla="*/ 225 h 225"/>
                <a:gd name="T36" fmla="*/ 1029 w 1836"/>
                <a:gd name="T37" fmla="*/ 0 h 225"/>
                <a:gd name="T38" fmla="*/ 1146 w 1836"/>
                <a:gd name="T39" fmla="*/ 0 h 225"/>
                <a:gd name="T40" fmla="*/ 1146 w 1836"/>
                <a:gd name="T41" fmla="*/ 225 h 225"/>
                <a:gd name="T42" fmla="*/ 1263 w 1836"/>
                <a:gd name="T43" fmla="*/ 225 h 225"/>
                <a:gd name="T44" fmla="*/ 1263 w 1836"/>
                <a:gd name="T45" fmla="*/ 0 h 225"/>
                <a:gd name="T46" fmla="*/ 1377 w 1836"/>
                <a:gd name="T47" fmla="*/ 0 h 225"/>
                <a:gd name="T48" fmla="*/ 1377 w 1836"/>
                <a:gd name="T49" fmla="*/ 225 h 225"/>
                <a:gd name="T50" fmla="*/ 1491 w 1836"/>
                <a:gd name="T51" fmla="*/ 225 h 225"/>
                <a:gd name="T52" fmla="*/ 1491 w 1836"/>
                <a:gd name="T53" fmla="*/ 0 h 225"/>
                <a:gd name="T54" fmla="*/ 1608 w 1836"/>
                <a:gd name="T55" fmla="*/ 0 h 225"/>
                <a:gd name="T56" fmla="*/ 1608 w 1836"/>
                <a:gd name="T57" fmla="*/ 225 h 225"/>
                <a:gd name="T58" fmla="*/ 1719 w 1836"/>
                <a:gd name="T59" fmla="*/ 225 h 225"/>
                <a:gd name="T60" fmla="*/ 1719 w 1836"/>
                <a:gd name="T61" fmla="*/ 0 h 225"/>
                <a:gd name="T62" fmla="*/ 1836 w 1836"/>
                <a:gd name="T63" fmla="*/ 0 h 225"/>
                <a:gd name="T64" fmla="*/ 1836 w 1836"/>
                <a:gd name="T65" fmla="*/ 225 h 2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36"/>
                <a:gd name="T100" fmla="*/ 0 h 225"/>
                <a:gd name="T101" fmla="*/ 1836 w 1836"/>
                <a:gd name="T102" fmla="*/ 225 h 2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36" h="225">
                  <a:moveTo>
                    <a:pt x="0" y="225"/>
                  </a:moveTo>
                  <a:lnTo>
                    <a:pt x="117" y="225"/>
                  </a:lnTo>
                  <a:lnTo>
                    <a:pt x="117" y="0"/>
                  </a:lnTo>
                  <a:lnTo>
                    <a:pt x="231" y="0"/>
                  </a:lnTo>
                  <a:lnTo>
                    <a:pt x="231" y="225"/>
                  </a:lnTo>
                  <a:lnTo>
                    <a:pt x="342" y="225"/>
                  </a:lnTo>
                  <a:lnTo>
                    <a:pt x="342" y="0"/>
                  </a:lnTo>
                  <a:lnTo>
                    <a:pt x="462" y="0"/>
                  </a:lnTo>
                  <a:lnTo>
                    <a:pt x="465" y="225"/>
                  </a:lnTo>
                  <a:lnTo>
                    <a:pt x="576" y="225"/>
                  </a:lnTo>
                  <a:lnTo>
                    <a:pt x="576" y="0"/>
                  </a:lnTo>
                  <a:lnTo>
                    <a:pt x="690" y="0"/>
                  </a:lnTo>
                  <a:lnTo>
                    <a:pt x="690" y="225"/>
                  </a:lnTo>
                  <a:lnTo>
                    <a:pt x="804" y="225"/>
                  </a:lnTo>
                  <a:lnTo>
                    <a:pt x="804" y="0"/>
                  </a:lnTo>
                  <a:lnTo>
                    <a:pt x="918" y="0"/>
                  </a:lnTo>
                  <a:lnTo>
                    <a:pt x="918" y="225"/>
                  </a:lnTo>
                  <a:lnTo>
                    <a:pt x="1029" y="225"/>
                  </a:lnTo>
                  <a:lnTo>
                    <a:pt x="1029" y="0"/>
                  </a:lnTo>
                  <a:lnTo>
                    <a:pt x="1146" y="0"/>
                  </a:lnTo>
                  <a:lnTo>
                    <a:pt x="1146" y="225"/>
                  </a:lnTo>
                  <a:lnTo>
                    <a:pt x="1263" y="225"/>
                  </a:lnTo>
                  <a:lnTo>
                    <a:pt x="1263" y="0"/>
                  </a:lnTo>
                  <a:lnTo>
                    <a:pt x="1377" y="0"/>
                  </a:lnTo>
                  <a:lnTo>
                    <a:pt x="1377" y="225"/>
                  </a:lnTo>
                  <a:lnTo>
                    <a:pt x="1491" y="225"/>
                  </a:lnTo>
                  <a:lnTo>
                    <a:pt x="1491" y="0"/>
                  </a:lnTo>
                  <a:lnTo>
                    <a:pt x="1608" y="0"/>
                  </a:lnTo>
                  <a:lnTo>
                    <a:pt x="1608" y="225"/>
                  </a:lnTo>
                  <a:lnTo>
                    <a:pt x="1719" y="225"/>
                  </a:lnTo>
                  <a:lnTo>
                    <a:pt x="1719" y="0"/>
                  </a:lnTo>
                  <a:lnTo>
                    <a:pt x="1836" y="0"/>
                  </a:lnTo>
                  <a:lnTo>
                    <a:pt x="1836" y="225"/>
                  </a:lnTo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9943" name="Freeform 5"/>
            <p:cNvSpPr>
              <a:spLocks/>
            </p:cNvSpPr>
            <p:nvPr/>
          </p:nvSpPr>
          <p:spPr bwMode="auto">
            <a:xfrm>
              <a:off x="2238" y="3651"/>
              <a:ext cx="1962" cy="225"/>
            </a:xfrm>
            <a:custGeom>
              <a:avLst/>
              <a:gdLst>
                <a:gd name="T0" fmla="*/ 0 w 1836"/>
                <a:gd name="T1" fmla="*/ 225 h 225"/>
                <a:gd name="T2" fmla="*/ 117 w 1836"/>
                <a:gd name="T3" fmla="*/ 225 h 225"/>
                <a:gd name="T4" fmla="*/ 117 w 1836"/>
                <a:gd name="T5" fmla="*/ 0 h 225"/>
                <a:gd name="T6" fmla="*/ 231 w 1836"/>
                <a:gd name="T7" fmla="*/ 0 h 225"/>
                <a:gd name="T8" fmla="*/ 231 w 1836"/>
                <a:gd name="T9" fmla="*/ 225 h 225"/>
                <a:gd name="T10" fmla="*/ 342 w 1836"/>
                <a:gd name="T11" fmla="*/ 225 h 225"/>
                <a:gd name="T12" fmla="*/ 342 w 1836"/>
                <a:gd name="T13" fmla="*/ 0 h 225"/>
                <a:gd name="T14" fmla="*/ 462 w 1836"/>
                <a:gd name="T15" fmla="*/ 0 h 225"/>
                <a:gd name="T16" fmla="*/ 465 w 1836"/>
                <a:gd name="T17" fmla="*/ 225 h 225"/>
                <a:gd name="T18" fmla="*/ 576 w 1836"/>
                <a:gd name="T19" fmla="*/ 225 h 225"/>
                <a:gd name="T20" fmla="*/ 576 w 1836"/>
                <a:gd name="T21" fmla="*/ 0 h 225"/>
                <a:gd name="T22" fmla="*/ 690 w 1836"/>
                <a:gd name="T23" fmla="*/ 0 h 225"/>
                <a:gd name="T24" fmla="*/ 690 w 1836"/>
                <a:gd name="T25" fmla="*/ 225 h 225"/>
                <a:gd name="T26" fmla="*/ 804 w 1836"/>
                <a:gd name="T27" fmla="*/ 225 h 225"/>
                <a:gd name="T28" fmla="*/ 804 w 1836"/>
                <a:gd name="T29" fmla="*/ 0 h 225"/>
                <a:gd name="T30" fmla="*/ 918 w 1836"/>
                <a:gd name="T31" fmla="*/ 0 h 225"/>
                <a:gd name="T32" fmla="*/ 918 w 1836"/>
                <a:gd name="T33" fmla="*/ 225 h 225"/>
                <a:gd name="T34" fmla="*/ 1029 w 1836"/>
                <a:gd name="T35" fmla="*/ 225 h 225"/>
                <a:gd name="T36" fmla="*/ 1029 w 1836"/>
                <a:gd name="T37" fmla="*/ 0 h 225"/>
                <a:gd name="T38" fmla="*/ 1146 w 1836"/>
                <a:gd name="T39" fmla="*/ 0 h 225"/>
                <a:gd name="T40" fmla="*/ 1146 w 1836"/>
                <a:gd name="T41" fmla="*/ 225 h 225"/>
                <a:gd name="T42" fmla="*/ 1263 w 1836"/>
                <a:gd name="T43" fmla="*/ 225 h 225"/>
                <a:gd name="T44" fmla="*/ 1263 w 1836"/>
                <a:gd name="T45" fmla="*/ 0 h 225"/>
                <a:gd name="T46" fmla="*/ 1377 w 1836"/>
                <a:gd name="T47" fmla="*/ 0 h 225"/>
                <a:gd name="T48" fmla="*/ 1377 w 1836"/>
                <a:gd name="T49" fmla="*/ 225 h 225"/>
                <a:gd name="T50" fmla="*/ 1491 w 1836"/>
                <a:gd name="T51" fmla="*/ 225 h 225"/>
                <a:gd name="T52" fmla="*/ 1491 w 1836"/>
                <a:gd name="T53" fmla="*/ 0 h 225"/>
                <a:gd name="T54" fmla="*/ 1608 w 1836"/>
                <a:gd name="T55" fmla="*/ 0 h 225"/>
                <a:gd name="T56" fmla="*/ 1608 w 1836"/>
                <a:gd name="T57" fmla="*/ 225 h 225"/>
                <a:gd name="T58" fmla="*/ 1719 w 1836"/>
                <a:gd name="T59" fmla="*/ 225 h 225"/>
                <a:gd name="T60" fmla="*/ 1719 w 1836"/>
                <a:gd name="T61" fmla="*/ 0 h 225"/>
                <a:gd name="T62" fmla="*/ 1836 w 1836"/>
                <a:gd name="T63" fmla="*/ 0 h 225"/>
                <a:gd name="T64" fmla="*/ 1836 w 1836"/>
                <a:gd name="T65" fmla="*/ 225 h 22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836"/>
                <a:gd name="T100" fmla="*/ 0 h 225"/>
                <a:gd name="T101" fmla="*/ 1836 w 1836"/>
                <a:gd name="T102" fmla="*/ 225 h 22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836" h="225">
                  <a:moveTo>
                    <a:pt x="0" y="225"/>
                  </a:moveTo>
                  <a:lnTo>
                    <a:pt x="117" y="225"/>
                  </a:lnTo>
                  <a:lnTo>
                    <a:pt x="117" y="0"/>
                  </a:lnTo>
                  <a:lnTo>
                    <a:pt x="231" y="0"/>
                  </a:lnTo>
                  <a:lnTo>
                    <a:pt x="231" y="225"/>
                  </a:lnTo>
                  <a:lnTo>
                    <a:pt x="342" y="225"/>
                  </a:lnTo>
                  <a:lnTo>
                    <a:pt x="342" y="0"/>
                  </a:lnTo>
                  <a:lnTo>
                    <a:pt x="462" y="0"/>
                  </a:lnTo>
                  <a:lnTo>
                    <a:pt x="465" y="225"/>
                  </a:lnTo>
                  <a:lnTo>
                    <a:pt x="576" y="225"/>
                  </a:lnTo>
                  <a:lnTo>
                    <a:pt x="576" y="0"/>
                  </a:lnTo>
                  <a:lnTo>
                    <a:pt x="690" y="0"/>
                  </a:lnTo>
                  <a:lnTo>
                    <a:pt x="690" y="225"/>
                  </a:lnTo>
                  <a:lnTo>
                    <a:pt x="804" y="225"/>
                  </a:lnTo>
                  <a:lnTo>
                    <a:pt x="804" y="0"/>
                  </a:lnTo>
                  <a:lnTo>
                    <a:pt x="918" y="0"/>
                  </a:lnTo>
                  <a:lnTo>
                    <a:pt x="918" y="225"/>
                  </a:lnTo>
                  <a:lnTo>
                    <a:pt x="1029" y="225"/>
                  </a:lnTo>
                  <a:lnTo>
                    <a:pt x="1029" y="0"/>
                  </a:lnTo>
                  <a:lnTo>
                    <a:pt x="1146" y="0"/>
                  </a:lnTo>
                  <a:lnTo>
                    <a:pt x="1146" y="225"/>
                  </a:lnTo>
                  <a:lnTo>
                    <a:pt x="1263" y="225"/>
                  </a:lnTo>
                  <a:lnTo>
                    <a:pt x="1263" y="0"/>
                  </a:lnTo>
                  <a:lnTo>
                    <a:pt x="1377" y="0"/>
                  </a:lnTo>
                  <a:lnTo>
                    <a:pt x="1377" y="225"/>
                  </a:lnTo>
                  <a:lnTo>
                    <a:pt x="1491" y="225"/>
                  </a:lnTo>
                  <a:lnTo>
                    <a:pt x="1491" y="0"/>
                  </a:lnTo>
                  <a:lnTo>
                    <a:pt x="1608" y="0"/>
                  </a:lnTo>
                  <a:lnTo>
                    <a:pt x="1608" y="225"/>
                  </a:lnTo>
                  <a:lnTo>
                    <a:pt x="1719" y="225"/>
                  </a:lnTo>
                  <a:lnTo>
                    <a:pt x="1719" y="0"/>
                  </a:lnTo>
                  <a:lnTo>
                    <a:pt x="1836" y="0"/>
                  </a:lnTo>
                  <a:lnTo>
                    <a:pt x="1836" y="225"/>
                  </a:ln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9944" name="Text Box 6"/>
            <p:cNvSpPr txBox="1">
              <a:spLocks noChangeArrowheads="1"/>
            </p:cNvSpPr>
            <p:nvPr/>
          </p:nvSpPr>
          <p:spPr bwMode="auto">
            <a:xfrm>
              <a:off x="1256" y="3378"/>
              <a:ext cx="9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1800">
                  <a:solidFill>
                    <a:schemeClr val="accent1"/>
                  </a:solidFill>
                  <a:ea typeface="宋体" charset="-122"/>
                </a:rPr>
                <a:t>sender’s clock</a:t>
              </a:r>
            </a:p>
          </p:txBody>
        </p:sp>
        <p:sp>
          <p:nvSpPr>
            <p:cNvPr id="39945" name="Text Box 7"/>
            <p:cNvSpPr txBox="1">
              <a:spLocks noChangeArrowheads="1"/>
            </p:cNvSpPr>
            <p:nvPr/>
          </p:nvSpPr>
          <p:spPr bwMode="auto">
            <a:xfrm>
              <a:off x="1226" y="3654"/>
              <a:ext cx="10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altLang="zh-CN" sz="1800">
                  <a:solidFill>
                    <a:schemeClr val="accent2"/>
                  </a:solidFill>
                  <a:ea typeface="宋体" charset="-122"/>
                </a:rPr>
                <a:t>receiver’s clock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F2A05E-75BD-4AF0-8726-4B52CD7D0521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60672" cy="1039427"/>
          </a:xfrm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NRZI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7680325" cy="4492625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ea typeface="宋体" charset="-122"/>
              </a:rPr>
              <a:t>Non-Return to Zero Inverted (NRZI)</a:t>
            </a:r>
          </a:p>
          <a:p>
            <a:r>
              <a:rPr lang="en-US" altLang="zh-CN" sz="2000" dirty="0" smtClean="0"/>
              <a:t>has a transition at a clock boundary if the bit being transmitted is “1”</a:t>
            </a:r>
          </a:p>
          <a:p>
            <a:r>
              <a:rPr lang="en-US" altLang="zh-CN" sz="2000" b="1" dirty="0" smtClean="0">
                <a:solidFill>
                  <a:srgbClr val="CC0000"/>
                </a:solidFill>
                <a:ea typeface="宋体" charset="-122"/>
              </a:rPr>
              <a:t>Stay at current signal</a:t>
            </a:r>
            <a:r>
              <a:rPr lang="en-US" altLang="zh-CN" sz="2000" dirty="0" smtClean="0">
                <a:ea typeface="宋体" charset="-122"/>
              </a:rPr>
              <a:t> (maintain voltage level) to encode/ transmit a “zero”</a:t>
            </a:r>
          </a:p>
          <a:p>
            <a:r>
              <a:rPr lang="en-US" altLang="zh-CN" sz="2000" dirty="0" smtClean="0">
                <a:ea typeface="宋体" charset="-122"/>
              </a:rPr>
              <a:t>Solves the problem of consecutive ones (shifts to 0s)</a:t>
            </a:r>
          </a:p>
          <a:p>
            <a:r>
              <a:rPr lang="en-US" altLang="zh-CN" sz="2000" dirty="0" smtClean="0"/>
              <a:t>NRZI can have long series of zeros ,</a:t>
            </a:r>
            <a:r>
              <a:rPr lang="en-US" altLang="zh-CN" sz="2000" dirty="0" smtClean="0">
                <a:ea typeface="宋体" charset="-122"/>
              </a:rPr>
              <a:t> still unable to </a:t>
            </a:r>
            <a:r>
              <a:rPr lang="en-US" altLang="zh-CN" sz="2000" b="1" dirty="0" smtClean="0">
                <a:solidFill>
                  <a:srgbClr val="CC0000"/>
                </a:solidFill>
                <a:ea typeface="宋体" charset="-122"/>
              </a:rPr>
              <a:t>recover clock</a:t>
            </a:r>
          </a:p>
          <a:p>
            <a:endParaRPr lang="en-US" altLang="zh-CN" dirty="0" smtClean="0">
              <a:ea typeface="宋体" charset="-122"/>
            </a:endParaRPr>
          </a:p>
        </p:txBody>
      </p:sp>
      <p:pic>
        <p:nvPicPr>
          <p:cNvPr id="113666" name="Picture 2" descr="C:\Users\Rebekah\AppData\Roaming\Tencent\Users\14288875\QQ\WinTemp\RichOle\UNS3V3{7]QEE8%BIPWE7T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365104"/>
            <a:ext cx="3744416" cy="1889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6DF00E-BE44-47B8-BCD4-13D1CA38427B}" type="slidenum">
              <a:rPr lang="en-US" altLang="zh-CN" smtClean="0"/>
              <a:pPr/>
              <a:t>2</a:t>
            </a:fld>
            <a:endParaRPr lang="en-US" altLang="zh-CN" dirty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41784"/>
            <a:ext cx="8382000" cy="1143000"/>
          </a:xfrm>
        </p:spPr>
        <p:txBody>
          <a:bodyPr/>
          <a:lstStyle/>
          <a:p>
            <a:r>
              <a:rPr lang="en-US" altLang="zh-CN" sz="3200" dirty="0" smtClean="0">
                <a:ea typeface="宋体" charset="-122"/>
              </a:rPr>
              <a:t>Residential access: cable modems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97038"/>
            <a:ext cx="8287072" cy="446826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2400" dirty="0" smtClean="0">
                <a:ea typeface="宋体" charset="-122"/>
              </a:rPr>
              <a:t>Does not use telephone infrastructure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Instead uses cable TV infrastructure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It is integrated into the cable TV infrastructure analogously to </a:t>
            </a:r>
            <a:r>
              <a:rPr lang="en-US" altLang="zh-CN" sz="2000" dirty="0" smtClean="0">
                <a:solidFill>
                  <a:srgbClr val="FF0000"/>
                </a:solidFill>
                <a:ea typeface="宋体" charset="-122"/>
              </a:rPr>
              <a:t>DSL</a:t>
            </a:r>
            <a:r>
              <a:rPr lang="en-US" altLang="zh-CN" sz="2000" dirty="0" smtClean="0">
                <a:ea typeface="宋体" charset="-122"/>
              </a:rPr>
              <a:t> which uses the existing telephone network.</a:t>
            </a:r>
          </a:p>
          <a:p>
            <a:pPr lvl="1"/>
            <a:r>
              <a:rPr lang="en-CA" altLang="zh-CN" sz="2000" dirty="0" smtClean="0">
                <a:ea typeface="宋体" charset="-122"/>
              </a:rPr>
              <a:t>DSL: </a:t>
            </a:r>
            <a:r>
              <a:rPr lang="en-CA" altLang="zh-CN" sz="2000" dirty="0" smtClean="0"/>
              <a:t>Digital subscriber line, </a:t>
            </a:r>
            <a:r>
              <a:rPr lang="en-US" altLang="zh-CN" sz="2000" dirty="0" smtClean="0"/>
              <a:t>provide internet access by transmitting digital data over the wires of a local telephone network</a:t>
            </a:r>
            <a:endParaRPr lang="en-US" altLang="zh-CN" sz="2000" dirty="0" smtClean="0">
              <a:ea typeface="宋体" charset="-122"/>
            </a:endParaRPr>
          </a:p>
          <a:p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HFC: hybrid fiber coax</a:t>
            </a:r>
            <a:endParaRPr lang="en-US" altLang="zh-CN" sz="2400" dirty="0" smtClean="0">
              <a:ea typeface="宋体" charset="-122"/>
            </a:endParaRPr>
          </a:p>
          <a:p>
            <a:pPr lvl="1"/>
            <a:r>
              <a:rPr lang="en-US" altLang="zh-CN" dirty="0" smtClean="0">
                <a:ea typeface="宋体" charset="-122"/>
              </a:rPr>
              <a:t>Asymmetric: up to 30 Mbps downstream, 2 Mbps upstream</a:t>
            </a:r>
          </a:p>
          <a:p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network</a:t>
            </a:r>
            <a:r>
              <a:rPr lang="en-US" altLang="zh-CN" sz="2400" dirty="0" smtClean="0">
                <a:ea typeface="宋体" charset="-122"/>
              </a:rPr>
              <a:t> of cable and fiber attaches homes to ISP router</a:t>
            </a:r>
          </a:p>
          <a:p>
            <a:pPr lvl="1"/>
            <a:r>
              <a:rPr lang="en-US" altLang="zh-CN" dirty="0" smtClean="0">
                <a:ea typeface="宋体" charset="-122"/>
              </a:rPr>
              <a:t>homes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share access </a:t>
            </a:r>
            <a:r>
              <a:rPr lang="en-US" altLang="zh-CN" dirty="0" smtClean="0">
                <a:ea typeface="宋体" charset="-122"/>
              </a:rPr>
              <a:t>to router </a:t>
            </a:r>
          </a:p>
          <a:p>
            <a:pPr lvl="1"/>
            <a:r>
              <a:rPr lang="en-US" altLang="zh-CN" dirty="0" smtClean="0">
                <a:ea typeface="宋体" charset="-122"/>
              </a:rPr>
              <a:t>unlike DSL, which has </a:t>
            </a:r>
            <a:r>
              <a:rPr lang="en-US" altLang="zh-CN" dirty="0" smtClean="0">
                <a:solidFill>
                  <a:srgbClr val="FF0000"/>
                </a:solidFill>
                <a:ea typeface="宋体" charset="-122"/>
              </a:rPr>
              <a:t>dedicated access</a:t>
            </a:r>
            <a:endParaRPr lang="en-US" altLang="zh-CN" dirty="0" smtClean="0">
              <a:ea typeface="宋体" charset="-122"/>
            </a:endParaRPr>
          </a:p>
          <a:p>
            <a:pPr lvl="1">
              <a:buFont typeface="Wingdings" pitchFamily="2" charset="2"/>
              <a:buNone/>
            </a:pPr>
            <a:endParaRPr lang="en-US" altLang="zh-CN" sz="20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D58AC3-9452-4797-BB2D-DF9E12833848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>
                <a:ea typeface="宋体" charset="-122"/>
              </a:rPr>
              <a:t>Manchester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313" y="1603375"/>
            <a:ext cx="7680325" cy="2545705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ea typeface="宋体" charset="-122"/>
              </a:rPr>
              <a:t>Manchester (in IEEE 802.3 – 10 Mbps Ethernet)</a:t>
            </a:r>
          </a:p>
          <a:p>
            <a:r>
              <a:rPr lang="en-US" altLang="zh-CN" sz="2000" dirty="0" smtClean="0">
                <a:ea typeface="宋体" charset="-122"/>
              </a:rPr>
              <a:t>Split cycle into two parts</a:t>
            </a:r>
          </a:p>
          <a:p>
            <a:pPr lvl="1"/>
            <a:r>
              <a:rPr lang="en-US" altLang="zh-CN" dirty="0" smtClean="0">
                <a:ea typeface="宋体" charset="-122"/>
              </a:rPr>
              <a:t>Send </a:t>
            </a:r>
            <a:r>
              <a:rPr lang="en-US" altLang="zh-CN" b="1" dirty="0" smtClean="0">
                <a:solidFill>
                  <a:srgbClr val="CC0000"/>
                </a:solidFill>
                <a:ea typeface="宋体" charset="-122"/>
              </a:rPr>
              <a:t>high--low</a:t>
            </a:r>
            <a:r>
              <a:rPr lang="en-US" altLang="zh-CN" dirty="0" smtClean="0">
                <a:ea typeface="宋体" charset="-122"/>
              </a:rPr>
              <a:t> for “1”, </a:t>
            </a:r>
            <a:r>
              <a:rPr lang="en-US" altLang="zh-CN" b="1" dirty="0" smtClean="0">
                <a:solidFill>
                  <a:srgbClr val="CC0000"/>
                </a:solidFill>
                <a:ea typeface="宋体" charset="-122"/>
              </a:rPr>
              <a:t>low--high</a:t>
            </a:r>
            <a:r>
              <a:rPr lang="en-US" altLang="zh-CN" dirty="0" smtClean="0">
                <a:ea typeface="宋体" charset="-122"/>
              </a:rPr>
              <a:t> for “0”</a:t>
            </a:r>
          </a:p>
          <a:p>
            <a:pPr lvl="1"/>
            <a:r>
              <a:rPr lang="en-US" altLang="zh-CN" dirty="0" smtClean="0">
                <a:ea typeface="宋体" charset="-122"/>
              </a:rPr>
              <a:t>Transmit XOR of NRZ encoded data and the clock</a:t>
            </a:r>
          </a:p>
          <a:p>
            <a:r>
              <a:rPr lang="en-US" altLang="zh-CN" sz="2000" dirty="0" smtClean="0">
                <a:ea typeface="宋体" charset="-122"/>
              </a:rPr>
              <a:t>Clock signal can be recovered from the encoded data.</a:t>
            </a:r>
          </a:p>
          <a:p>
            <a:r>
              <a:rPr lang="en-US" altLang="zh-CN" sz="2000" dirty="0" smtClean="0">
                <a:ea typeface="宋体" charset="-122"/>
              </a:rPr>
              <a:t>Only </a:t>
            </a:r>
            <a:r>
              <a:rPr lang="en-US" altLang="zh-CN" sz="2000" b="1" dirty="0" smtClean="0">
                <a:solidFill>
                  <a:srgbClr val="CC0000"/>
                </a:solidFill>
                <a:ea typeface="宋体" charset="-122"/>
              </a:rPr>
              <a:t>50% efficient</a:t>
            </a:r>
            <a:r>
              <a:rPr lang="en-US" altLang="zh-CN" sz="2000" dirty="0" smtClean="0">
                <a:ea typeface="宋体" charset="-122"/>
              </a:rPr>
              <a:t> (1/2 bit per transition): double the transmission rate.</a:t>
            </a:r>
          </a:p>
        </p:txBody>
      </p:sp>
      <p:pic>
        <p:nvPicPr>
          <p:cNvPr id="112641" name="Picture 1" descr="C:\Users\Rebekah\AppData\Roaming\Tencent\Users\14288875\QQ\WinTemp\RichOle\INFFLP47]~L052C{TB6}X`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293096"/>
            <a:ext cx="6096000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BBEDE-4AEC-4CF8-AF00-9B04E85E8B05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charset="-122"/>
              </a:rPr>
              <a:t>Different Encoding Schemes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76288" y="2162175"/>
            <a:ext cx="7204075" cy="3248025"/>
            <a:chOff x="489" y="1362"/>
            <a:chExt cx="4538" cy="2046"/>
          </a:xfrm>
        </p:grpSpPr>
        <p:sp>
          <p:nvSpPr>
            <p:cNvPr id="43015" name="Rectangle 4"/>
            <p:cNvSpPr>
              <a:spLocks noChangeArrowheads="1"/>
            </p:cNvSpPr>
            <p:nvPr/>
          </p:nvSpPr>
          <p:spPr bwMode="auto">
            <a:xfrm>
              <a:off x="1016" y="1362"/>
              <a:ext cx="320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Bits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16" name="Rectangle 5"/>
            <p:cNvSpPr>
              <a:spLocks noChangeArrowheads="1"/>
            </p:cNvSpPr>
            <p:nvPr/>
          </p:nvSpPr>
          <p:spPr bwMode="auto">
            <a:xfrm>
              <a:off x="915" y="1879"/>
              <a:ext cx="380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NRZ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17" name="Rectangle 6"/>
            <p:cNvSpPr>
              <a:spLocks noChangeArrowheads="1"/>
            </p:cNvSpPr>
            <p:nvPr/>
          </p:nvSpPr>
          <p:spPr bwMode="auto">
            <a:xfrm>
              <a:off x="874" y="2337"/>
              <a:ext cx="440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Clock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18" name="Rectangle 7"/>
            <p:cNvSpPr>
              <a:spLocks noChangeArrowheads="1"/>
            </p:cNvSpPr>
            <p:nvPr/>
          </p:nvSpPr>
          <p:spPr bwMode="auto">
            <a:xfrm>
              <a:off x="489" y="2758"/>
              <a:ext cx="838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Manchester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19" name="Rectangle 8"/>
            <p:cNvSpPr>
              <a:spLocks noChangeArrowheads="1"/>
            </p:cNvSpPr>
            <p:nvPr/>
          </p:nvSpPr>
          <p:spPr bwMode="auto">
            <a:xfrm>
              <a:off x="865" y="3202"/>
              <a:ext cx="42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NRZI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20" name="Freeform 9"/>
            <p:cNvSpPr>
              <a:spLocks/>
            </p:cNvSpPr>
            <p:nvPr/>
          </p:nvSpPr>
          <p:spPr bwMode="auto">
            <a:xfrm>
              <a:off x="1364" y="2676"/>
              <a:ext cx="233" cy="224"/>
            </a:xfrm>
            <a:custGeom>
              <a:avLst/>
              <a:gdLst>
                <a:gd name="T0" fmla="*/ 0 w 233"/>
                <a:gd name="T1" fmla="*/ 224 h 224"/>
                <a:gd name="T2" fmla="*/ 119 w 233"/>
                <a:gd name="T3" fmla="*/ 224 h 224"/>
                <a:gd name="T4" fmla="*/ 119 w 233"/>
                <a:gd name="T5" fmla="*/ 0 h 224"/>
                <a:gd name="T6" fmla="*/ 233 w 233"/>
                <a:gd name="T7" fmla="*/ 0 h 224"/>
                <a:gd name="T8" fmla="*/ 233 w 233"/>
                <a:gd name="T9" fmla="*/ 224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224"/>
                <a:gd name="T17" fmla="*/ 233 w 233"/>
                <a:gd name="T18" fmla="*/ 224 h 2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224">
                  <a:moveTo>
                    <a:pt x="0" y="224"/>
                  </a:moveTo>
                  <a:lnTo>
                    <a:pt x="119" y="224"/>
                  </a:lnTo>
                  <a:lnTo>
                    <a:pt x="119" y="0"/>
                  </a:lnTo>
                  <a:lnTo>
                    <a:pt x="233" y="0"/>
                  </a:lnTo>
                  <a:lnTo>
                    <a:pt x="233" y="22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21" name="Freeform 10"/>
            <p:cNvSpPr>
              <a:spLocks/>
            </p:cNvSpPr>
            <p:nvPr/>
          </p:nvSpPr>
          <p:spPr bwMode="auto">
            <a:xfrm>
              <a:off x="1597" y="2676"/>
              <a:ext cx="810" cy="224"/>
            </a:xfrm>
            <a:custGeom>
              <a:avLst/>
              <a:gdLst>
                <a:gd name="T0" fmla="*/ 806 w 810"/>
                <a:gd name="T1" fmla="*/ 224 h 224"/>
                <a:gd name="T2" fmla="*/ 810 w 810"/>
                <a:gd name="T3" fmla="*/ 0 h 224"/>
                <a:gd name="T4" fmla="*/ 572 w 810"/>
                <a:gd name="T5" fmla="*/ 0 h 224"/>
                <a:gd name="T6" fmla="*/ 572 w 810"/>
                <a:gd name="T7" fmla="*/ 224 h 224"/>
                <a:gd name="T8" fmla="*/ 343 w 810"/>
                <a:gd name="T9" fmla="*/ 224 h 224"/>
                <a:gd name="T10" fmla="*/ 343 w 810"/>
                <a:gd name="T11" fmla="*/ 224 h 224"/>
                <a:gd name="T12" fmla="*/ 343 w 810"/>
                <a:gd name="T13" fmla="*/ 0 h 224"/>
                <a:gd name="T14" fmla="*/ 115 w 810"/>
                <a:gd name="T15" fmla="*/ 0 h 224"/>
                <a:gd name="T16" fmla="*/ 115 w 810"/>
                <a:gd name="T17" fmla="*/ 224 h 224"/>
                <a:gd name="T18" fmla="*/ 0 w 810"/>
                <a:gd name="T19" fmla="*/ 224 h 2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10"/>
                <a:gd name="T31" fmla="*/ 0 h 224"/>
                <a:gd name="T32" fmla="*/ 810 w 810"/>
                <a:gd name="T33" fmla="*/ 224 h 2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10" h="224">
                  <a:moveTo>
                    <a:pt x="806" y="224"/>
                  </a:moveTo>
                  <a:lnTo>
                    <a:pt x="810" y="0"/>
                  </a:lnTo>
                  <a:lnTo>
                    <a:pt x="572" y="0"/>
                  </a:lnTo>
                  <a:lnTo>
                    <a:pt x="572" y="224"/>
                  </a:lnTo>
                  <a:lnTo>
                    <a:pt x="343" y="224"/>
                  </a:lnTo>
                  <a:lnTo>
                    <a:pt x="343" y="0"/>
                  </a:lnTo>
                  <a:lnTo>
                    <a:pt x="115" y="0"/>
                  </a:lnTo>
                  <a:lnTo>
                    <a:pt x="115" y="224"/>
                  </a:lnTo>
                  <a:lnTo>
                    <a:pt x="0" y="22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22" name="Freeform 11"/>
            <p:cNvSpPr>
              <a:spLocks/>
            </p:cNvSpPr>
            <p:nvPr/>
          </p:nvSpPr>
          <p:spPr bwMode="auto">
            <a:xfrm>
              <a:off x="2403" y="2676"/>
              <a:ext cx="339" cy="224"/>
            </a:xfrm>
            <a:custGeom>
              <a:avLst/>
              <a:gdLst>
                <a:gd name="T0" fmla="*/ 0 w 339"/>
                <a:gd name="T1" fmla="*/ 224 h 224"/>
                <a:gd name="T2" fmla="*/ 110 w 339"/>
                <a:gd name="T3" fmla="*/ 224 h 224"/>
                <a:gd name="T4" fmla="*/ 110 w 339"/>
                <a:gd name="T5" fmla="*/ 0 h 224"/>
                <a:gd name="T6" fmla="*/ 224 w 339"/>
                <a:gd name="T7" fmla="*/ 0 h 224"/>
                <a:gd name="T8" fmla="*/ 224 w 339"/>
                <a:gd name="T9" fmla="*/ 224 h 224"/>
                <a:gd name="T10" fmla="*/ 339 w 339"/>
                <a:gd name="T11" fmla="*/ 22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9"/>
                <a:gd name="T19" fmla="*/ 0 h 224"/>
                <a:gd name="T20" fmla="*/ 339 w 339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9" h="224">
                  <a:moveTo>
                    <a:pt x="0" y="224"/>
                  </a:moveTo>
                  <a:lnTo>
                    <a:pt x="110" y="224"/>
                  </a:lnTo>
                  <a:lnTo>
                    <a:pt x="110" y="0"/>
                  </a:lnTo>
                  <a:lnTo>
                    <a:pt x="224" y="0"/>
                  </a:lnTo>
                  <a:lnTo>
                    <a:pt x="224" y="224"/>
                  </a:lnTo>
                  <a:lnTo>
                    <a:pt x="339" y="22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23" name="Freeform 12"/>
            <p:cNvSpPr>
              <a:spLocks/>
            </p:cNvSpPr>
            <p:nvPr/>
          </p:nvSpPr>
          <p:spPr bwMode="auto">
            <a:xfrm>
              <a:off x="2742" y="2676"/>
              <a:ext cx="796" cy="224"/>
            </a:xfrm>
            <a:custGeom>
              <a:avLst/>
              <a:gdLst>
                <a:gd name="T0" fmla="*/ 796 w 796"/>
                <a:gd name="T1" fmla="*/ 224 h 224"/>
                <a:gd name="T2" fmla="*/ 796 w 796"/>
                <a:gd name="T3" fmla="*/ 0 h 224"/>
                <a:gd name="T4" fmla="*/ 572 w 796"/>
                <a:gd name="T5" fmla="*/ 0 h 224"/>
                <a:gd name="T6" fmla="*/ 572 w 796"/>
                <a:gd name="T7" fmla="*/ 224 h 224"/>
                <a:gd name="T8" fmla="*/ 348 w 796"/>
                <a:gd name="T9" fmla="*/ 224 h 224"/>
                <a:gd name="T10" fmla="*/ 343 w 796"/>
                <a:gd name="T11" fmla="*/ 224 h 224"/>
                <a:gd name="T12" fmla="*/ 343 w 796"/>
                <a:gd name="T13" fmla="*/ 0 h 224"/>
                <a:gd name="T14" fmla="*/ 233 w 796"/>
                <a:gd name="T15" fmla="*/ 0 h 224"/>
                <a:gd name="T16" fmla="*/ 233 w 796"/>
                <a:gd name="T17" fmla="*/ 224 h 224"/>
                <a:gd name="T18" fmla="*/ 233 w 796"/>
                <a:gd name="T19" fmla="*/ 224 h 224"/>
                <a:gd name="T20" fmla="*/ 119 w 796"/>
                <a:gd name="T21" fmla="*/ 224 h 224"/>
                <a:gd name="T22" fmla="*/ 119 w 796"/>
                <a:gd name="T23" fmla="*/ 0 h 224"/>
                <a:gd name="T24" fmla="*/ 0 w 796"/>
                <a:gd name="T25" fmla="*/ 0 h 224"/>
                <a:gd name="T26" fmla="*/ 0 w 796"/>
                <a:gd name="T27" fmla="*/ 224 h 224"/>
                <a:gd name="T28" fmla="*/ 0 w 796"/>
                <a:gd name="T29" fmla="*/ 224 h 22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96"/>
                <a:gd name="T46" fmla="*/ 0 h 224"/>
                <a:gd name="T47" fmla="*/ 796 w 796"/>
                <a:gd name="T48" fmla="*/ 224 h 22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96" h="224">
                  <a:moveTo>
                    <a:pt x="796" y="224"/>
                  </a:moveTo>
                  <a:lnTo>
                    <a:pt x="796" y="0"/>
                  </a:lnTo>
                  <a:lnTo>
                    <a:pt x="572" y="0"/>
                  </a:lnTo>
                  <a:lnTo>
                    <a:pt x="572" y="224"/>
                  </a:lnTo>
                  <a:lnTo>
                    <a:pt x="348" y="224"/>
                  </a:lnTo>
                  <a:lnTo>
                    <a:pt x="343" y="224"/>
                  </a:lnTo>
                  <a:lnTo>
                    <a:pt x="343" y="0"/>
                  </a:lnTo>
                  <a:lnTo>
                    <a:pt x="233" y="0"/>
                  </a:lnTo>
                  <a:lnTo>
                    <a:pt x="233" y="224"/>
                  </a:lnTo>
                  <a:lnTo>
                    <a:pt x="119" y="224"/>
                  </a:lnTo>
                  <a:lnTo>
                    <a:pt x="119" y="0"/>
                  </a:lnTo>
                  <a:lnTo>
                    <a:pt x="0" y="0"/>
                  </a:lnTo>
                  <a:lnTo>
                    <a:pt x="0" y="22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24" name="Freeform 13"/>
            <p:cNvSpPr>
              <a:spLocks/>
            </p:cNvSpPr>
            <p:nvPr/>
          </p:nvSpPr>
          <p:spPr bwMode="auto">
            <a:xfrm>
              <a:off x="3538" y="2676"/>
              <a:ext cx="467" cy="224"/>
            </a:xfrm>
            <a:custGeom>
              <a:avLst/>
              <a:gdLst>
                <a:gd name="T0" fmla="*/ 0 w 467"/>
                <a:gd name="T1" fmla="*/ 224 h 224"/>
                <a:gd name="T2" fmla="*/ 234 w 467"/>
                <a:gd name="T3" fmla="*/ 224 h 224"/>
                <a:gd name="T4" fmla="*/ 234 w 467"/>
                <a:gd name="T5" fmla="*/ 0 h 224"/>
                <a:gd name="T6" fmla="*/ 348 w 467"/>
                <a:gd name="T7" fmla="*/ 0 h 224"/>
                <a:gd name="T8" fmla="*/ 348 w 467"/>
                <a:gd name="T9" fmla="*/ 224 h 224"/>
                <a:gd name="T10" fmla="*/ 467 w 467"/>
                <a:gd name="T11" fmla="*/ 22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67"/>
                <a:gd name="T19" fmla="*/ 0 h 224"/>
                <a:gd name="T20" fmla="*/ 467 w 467"/>
                <a:gd name="T21" fmla="*/ 224 h 2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67" h="224">
                  <a:moveTo>
                    <a:pt x="0" y="224"/>
                  </a:moveTo>
                  <a:lnTo>
                    <a:pt x="234" y="224"/>
                  </a:lnTo>
                  <a:lnTo>
                    <a:pt x="234" y="0"/>
                  </a:lnTo>
                  <a:lnTo>
                    <a:pt x="348" y="0"/>
                  </a:lnTo>
                  <a:lnTo>
                    <a:pt x="348" y="224"/>
                  </a:lnTo>
                  <a:lnTo>
                    <a:pt x="467" y="22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25" name="Freeform 14"/>
            <p:cNvSpPr>
              <a:spLocks/>
            </p:cNvSpPr>
            <p:nvPr/>
          </p:nvSpPr>
          <p:spPr bwMode="auto">
            <a:xfrm>
              <a:off x="4005" y="2676"/>
              <a:ext cx="1021" cy="228"/>
            </a:xfrm>
            <a:custGeom>
              <a:avLst/>
              <a:gdLst>
                <a:gd name="T0" fmla="*/ 1021 w 1021"/>
                <a:gd name="T1" fmla="*/ 228 h 228"/>
                <a:gd name="T2" fmla="*/ 1021 w 1021"/>
                <a:gd name="T3" fmla="*/ 0 h 228"/>
                <a:gd name="T4" fmla="*/ 911 w 1021"/>
                <a:gd name="T5" fmla="*/ 0 h 228"/>
                <a:gd name="T6" fmla="*/ 911 w 1021"/>
                <a:gd name="T7" fmla="*/ 224 h 228"/>
                <a:gd name="T8" fmla="*/ 797 w 1021"/>
                <a:gd name="T9" fmla="*/ 224 h 228"/>
                <a:gd name="T10" fmla="*/ 682 w 1021"/>
                <a:gd name="T11" fmla="*/ 224 h 228"/>
                <a:gd name="T12" fmla="*/ 682 w 1021"/>
                <a:gd name="T13" fmla="*/ 0 h 228"/>
                <a:gd name="T14" fmla="*/ 454 w 1021"/>
                <a:gd name="T15" fmla="*/ 0 h 228"/>
                <a:gd name="T16" fmla="*/ 454 w 1021"/>
                <a:gd name="T17" fmla="*/ 224 h 228"/>
                <a:gd name="T18" fmla="*/ 339 w 1021"/>
                <a:gd name="T19" fmla="*/ 224 h 228"/>
                <a:gd name="T20" fmla="*/ 339 w 1021"/>
                <a:gd name="T21" fmla="*/ 0 h 228"/>
                <a:gd name="T22" fmla="*/ 229 w 1021"/>
                <a:gd name="T23" fmla="*/ 0 h 228"/>
                <a:gd name="T24" fmla="*/ 229 w 1021"/>
                <a:gd name="T25" fmla="*/ 224 h 228"/>
                <a:gd name="T26" fmla="*/ 229 w 1021"/>
                <a:gd name="T27" fmla="*/ 224 h 228"/>
                <a:gd name="T28" fmla="*/ 115 w 1021"/>
                <a:gd name="T29" fmla="*/ 224 h 228"/>
                <a:gd name="T30" fmla="*/ 115 w 1021"/>
                <a:gd name="T31" fmla="*/ 0 h 228"/>
                <a:gd name="T32" fmla="*/ 0 w 1021"/>
                <a:gd name="T33" fmla="*/ 0 h 228"/>
                <a:gd name="T34" fmla="*/ 0 w 1021"/>
                <a:gd name="T35" fmla="*/ 224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21"/>
                <a:gd name="T55" fmla="*/ 0 h 228"/>
                <a:gd name="T56" fmla="*/ 1021 w 102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21" h="228">
                  <a:moveTo>
                    <a:pt x="1021" y="228"/>
                  </a:moveTo>
                  <a:lnTo>
                    <a:pt x="1021" y="0"/>
                  </a:lnTo>
                  <a:lnTo>
                    <a:pt x="911" y="0"/>
                  </a:lnTo>
                  <a:lnTo>
                    <a:pt x="911" y="224"/>
                  </a:lnTo>
                  <a:lnTo>
                    <a:pt x="797" y="224"/>
                  </a:lnTo>
                  <a:lnTo>
                    <a:pt x="682" y="224"/>
                  </a:lnTo>
                  <a:lnTo>
                    <a:pt x="682" y="0"/>
                  </a:lnTo>
                  <a:lnTo>
                    <a:pt x="454" y="0"/>
                  </a:lnTo>
                  <a:lnTo>
                    <a:pt x="454" y="224"/>
                  </a:lnTo>
                  <a:lnTo>
                    <a:pt x="339" y="224"/>
                  </a:lnTo>
                  <a:lnTo>
                    <a:pt x="339" y="0"/>
                  </a:lnTo>
                  <a:lnTo>
                    <a:pt x="229" y="0"/>
                  </a:lnTo>
                  <a:lnTo>
                    <a:pt x="229" y="224"/>
                  </a:lnTo>
                  <a:lnTo>
                    <a:pt x="115" y="224"/>
                  </a:lnTo>
                  <a:lnTo>
                    <a:pt x="115" y="0"/>
                  </a:lnTo>
                  <a:lnTo>
                    <a:pt x="0" y="0"/>
                  </a:lnTo>
                  <a:lnTo>
                    <a:pt x="0" y="224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26" name="Rectangle 15"/>
            <p:cNvSpPr>
              <a:spLocks noChangeArrowheads="1"/>
            </p:cNvSpPr>
            <p:nvPr/>
          </p:nvSpPr>
          <p:spPr bwMode="auto">
            <a:xfrm>
              <a:off x="1437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27" name="Rectangle 16"/>
            <p:cNvSpPr>
              <a:spLocks noChangeArrowheads="1"/>
            </p:cNvSpPr>
            <p:nvPr/>
          </p:nvSpPr>
          <p:spPr bwMode="auto">
            <a:xfrm>
              <a:off x="1666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28" name="Rectangle 17"/>
            <p:cNvSpPr>
              <a:spLocks noChangeArrowheads="1"/>
            </p:cNvSpPr>
            <p:nvPr/>
          </p:nvSpPr>
          <p:spPr bwMode="auto">
            <a:xfrm>
              <a:off x="1895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29" name="Rectangle 18"/>
            <p:cNvSpPr>
              <a:spLocks noChangeArrowheads="1"/>
            </p:cNvSpPr>
            <p:nvPr/>
          </p:nvSpPr>
          <p:spPr bwMode="auto">
            <a:xfrm>
              <a:off x="2124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0" name="Rectangle 19"/>
            <p:cNvSpPr>
              <a:spLocks noChangeArrowheads="1"/>
            </p:cNvSpPr>
            <p:nvPr/>
          </p:nvSpPr>
          <p:spPr bwMode="auto">
            <a:xfrm>
              <a:off x="2353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1" name="Rectangle 20"/>
            <p:cNvSpPr>
              <a:spLocks noChangeArrowheads="1"/>
            </p:cNvSpPr>
            <p:nvPr/>
          </p:nvSpPr>
          <p:spPr bwMode="auto">
            <a:xfrm>
              <a:off x="2581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2" name="Rectangle 21"/>
            <p:cNvSpPr>
              <a:spLocks noChangeArrowheads="1"/>
            </p:cNvSpPr>
            <p:nvPr/>
          </p:nvSpPr>
          <p:spPr bwMode="auto">
            <a:xfrm>
              <a:off x="2810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3" name="Rectangle 22"/>
            <p:cNvSpPr>
              <a:spLocks noChangeArrowheads="1"/>
            </p:cNvSpPr>
            <p:nvPr/>
          </p:nvSpPr>
          <p:spPr bwMode="auto">
            <a:xfrm>
              <a:off x="3039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4" name="Rectangle 23"/>
            <p:cNvSpPr>
              <a:spLocks noChangeArrowheads="1"/>
            </p:cNvSpPr>
            <p:nvPr/>
          </p:nvSpPr>
          <p:spPr bwMode="auto">
            <a:xfrm>
              <a:off x="3268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5" name="Rectangle 24"/>
            <p:cNvSpPr>
              <a:spLocks noChangeArrowheads="1"/>
            </p:cNvSpPr>
            <p:nvPr/>
          </p:nvSpPr>
          <p:spPr bwMode="auto">
            <a:xfrm>
              <a:off x="3497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6" name="Rectangle 25"/>
            <p:cNvSpPr>
              <a:spLocks noChangeArrowheads="1"/>
            </p:cNvSpPr>
            <p:nvPr/>
          </p:nvSpPr>
          <p:spPr bwMode="auto">
            <a:xfrm>
              <a:off x="3726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7" name="Rectangle 26"/>
            <p:cNvSpPr>
              <a:spLocks noChangeArrowheads="1"/>
            </p:cNvSpPr>
            <p:nvPr/>
          </p:nvSpPr>
          <p:spPr bwMode="auto">
            <a:xfrm>
              <a:off x="3955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8" name="Rectangle 27"/>
            <p:cNvSpPr>
              <a:spLocks noChangeArrowheads="1"/>
            </p:cNvSpPr>
            <p:nvPr/>
          </p:nvSpPr>
          <p:spPr bwMode="auto">
            <a:xfrm>
              <a:off x="4184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39" name="Rectangle 28"/>
            <p:cNvSpPr>
              <a:spLocks noChangeArrowheads="1"/>
            </p:cNvSpPr>
            <p:nvPr/>
          </p:nvSpPr>
          <p:spPr bwMode="auto">
            <a:xfrm>
              <a:off x="4413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40" name="Rectangle 29"/>
            <p:cNvSpPr>
              <a:spLocks noChangeArrowheads="1"/>
            </p:cNvSpPr>
            <p:nvPr/>
          </p:nvSpPr>
          <p:spPr bwMode="auto">
            <a:xfrm>
              <a:off x="4642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1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41" name="Rectangle 30"/>
            <p:cNvSpPr>
              <a:spLocks noChangeArrowheads="1"/>
            </p:cNvSpPr>
            <p:nvPr/>
          </p:nvSpPr>
          <p:spPr bwMode="auto">
            <a:xfrm>
              <a:off x="4871" y="1362"/>
              <a:ext cx="151" cy="2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altLang="zh-CN" sz="1900">
                  <a:solidFill>
                    <a:srgbClr val="000000"/>
                  </a:solidFill>
                  <a:latin typeface="Arial" charset="0"/>
                  <a:ea typeface="宋体" charset="-122"/>
                </a:rPr>
                <a:t>0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43042" name="Freeform 31"/>
            <p:cNvSpPr>
              <a:spLocks/>
            </p:cNvSpPr>
            <p:nvPr/>
          </p:nvSpPr>
          <p:spPr bwMode="auto">
            <a:xfrm>
              <a:off x="1368" y="1783"/>
              <a:ext cx="3658" cy="225"/>
            </a:xfrm>
            <a:custGeom>
              <a:avLst/>
              <a:gdLst>
                <a:gd name="T0" fmla="*/ 3658 w 3658"/>
                <a:gd name="T1" fmla="*/ 225 h 225"/>
                <a:gd name="T2" fmla="*/ 3434 w 3658"/>
                <a:gd name="T3" fmla="*/ 225 h 225"/>
                <a:gd name="T4" fmla="*/ 3434 w 3658"/>
                <a:gd name="T5" fmla="*/ 0 h 225"/>
                <a:gd name="T6" fmla="*/ 3210 w 3658"/>
                <a:gd name="T7" fmla="*/ 0 h 225"/>
                <a:gd name="T8" fmla="*/ 3210 w 3658"/>
                <a:gd name="T9" fmla="*/ 225 h 225"/>
                <a:gd name="T10" fmla="*/ 2289 w 3658"/>
                <a:gd name="T11" fmla="*/ 225 h 225"/>
                <a:gd name="T12" fmla="*/ 2289 w 3658"/>
                <a:gd name="T13" fmla="*/ 0 h 225"/>
                <a:gd name="T14" fmla="*/ 2056 w 3658"/>
                <a:gd name="T15" fmla="*/ 0 h 225"/>
                <a:gd name="T16" fmla="*/ 2056 w 3658"/>
                <a:gd name="T17" fmla="*/ 225 h 225"/>
                <a:gd name="T18" fmla="*/ 1832 w 3658"/>
                <a:gd name="T19" fmla="*/ 225 h 225"/>
                <a:gd name="T20" fmla="*/ 1832 w 3658"/>
                <a:gd name="T21" fmla="*/ 225 h 225"/>
                <a:gd name="T22" fmla="*/ 1832 w 3658"/>
                <a:gd name="T23" fmla="*/ 0 h 225"/>
                <a:gd name="T24" fmla="*/ 920 w 3658"/>
                <a:gd name="T25" fmla="*/ 0 h 225"/>
                <a:gd name="T26" fmla="*/ 920 w 3658"/>
                <a:gd name="T27" fmla="*/ 225 h 225"/>
                <a:gd name="T28" fmla="*/ 687 w 3658"/>
                <a:gd name="T29" fmla="*/ 225 h 225"/>
                <a:gd name="T30" fmla="*/ 687 w 3658"/>
                <a:gd name="T31" fmla="*/ 225 h 225"/>
                <a:gd name="T32" fmla="*/ 687 w 3658"/>
                <a:gd name="T33" fmla="*/ 0 h 225"/>
                <a:gd name="T34" fmla="*/ 463 w 3658"/>
                <a:gd name="T35" fmla="*/ 0 h 225"/>
                <a:gd name="T36" fmla="*/ 463 w 3658"/>
                <a:gd name="T37" fmla="*/ 225 h 225"/>
                <a:gd name="T38" fmla="*/ 0 w 3658"/>
                <a:gd name="T39" fmla="*/ 225 h 22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658"/>
                <a:gd name="T61" fmla="*/ 0 h 225"/>
                <a:gd name="T62" fmla="*/ 3658 w 3658"/>
                <a:gd name="T63" fmla="*/ 225 h 22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658" h="225">
                  <a:moveTo>
                    <a:pt x="3658" y="225"/>
                  </a:moveTo>
                  <a:lnTo>
                    <a:pt x="3434" y="225"/>
                  </a:lnTo>
                  <a:lnTo>
                    <a:pt x="3434" y="0"/>
                  </a:lnTo>
                  <a:lnTo>
                    <a:pt x="3210" y="0"/>
                  </a:lnTo>
                  <a:lnTo>
                    <a:pt x="3210" y="225"/>
                  </a:lnTo>
                  <a:lnTo>
                    <a:pt x="2289" y="225"/>
                  </a:lnTo>
                  <a:lnTo>
                    <a:pt x="2289" y="0"/>
                  </a:lnTo>
                  <a:lnTo>
                    <a:pt x="2056" y="0"/>
                  </a:lnTo>
                  <a:lnTo>
                    <a:pt x="2056" y="225"/>
                  </a:lnTo>
                  <a:lnTo>
                    <a:pt x="1832" y="225"/>
                  </a:lnTo>
                  <a:lnTo>
                    <a:pt x="1832" y="0"/>
                  </a:lnTo>
                  <a:lnTo>
                    <a:pt x="920" y="0"/>
                  </a:lnTo>
                  <a:lnTo>
                    <a:pt x="920" y="225"/>
                  </a:lnTo>
                  <a:lnTo>
                    <a:pt x="687" y="225"/>
                  </a:lnTo>
                  <a:lnTo>
                    <a:pt x="687" y="0"/>
                  </a:lnTo>
                  <a:lnTo>
                    <a:pt x="463" y="0"/>
                  </a:lnTo>
                  <a:lnTo>
                    <a:pt x="463" y="225"/>
                  </a:lnTo>
                  <a:lnTo>
                    <a:pt x="0" y="225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43" name="Freeform 32"/>
            <p:cNvSpPr>
              <a:spLocks/>
            </p:cNvSpPr>
            <p:nvPr/>
          </p:nvSpPr>
          <p:spPr bwMode="auto">
            <a:xfrm>
              <a:off x="1364" y="3106"/>
              <a:ext cx="3662" cy="229"/>
            </a:xfrm>
            <a:custGeom>
              <a:avLst/>
              <a:gdLst>
                <a:gd name="T0" fmla="*/ 3662 w 3662"/>
                <a:gd name="T1" fmla="*/ 0 h 229"/>
                <a:gd name="T2" fmla="*/ 3328 w 3662"/>
                <a:gd name="T3" fmla="*/ 0 h 229"/>
                <a:gd name="T4" fmla="*/ 3328 w 3662"/>
                <a:gd name="T5" fmla="*/ 229 h 229"/>
                <a:gd name="T6" fmla="*/ 2179 w 3662"/>
                <a:gd name="T7" fmla="*/ 229 h 229"/>
                <a:gd name="T8" fmla="*/ 2179 w 3662"/>
                <a:gd name="T9" fmla="*/ 0 h 229"/>
                <a:gd name="T10" fmla="*/ 1726 w 3662"/>
                <a:gd name="T11" fmla="*/ 0 h 229"/>
                <a:gd name="T12" fmla="*/ 1726 w 3662"/>
                <a:gd name="T13" fmla="*/ 229 h 229"/>
                <a:gd name="T14" fmla="*/ 1497 w 3662"/>
                <a:gd name="T15" fmla="*/ 229 h 229"/>
                <a:gd name="T16" fmla="*/ 1497 w 3662"/>
                <a:gd name="T17" fmla="*/ 0 h 229"/>
                <a:gd name="T18" fmla="*/ 1263 w 3662"/>
                <a:gd name="T19" fmla="*/ 0 h 229"/>
                <a:gd name="T20" fmla="*/ 1263 w 3662"/>
                <a:gd name="T21" fmla="*/ 229 h 229"/>
                <a:gd name="T22" fmla="*/ 1039 w 3662"/>
                <a:gd name="T23" fmla="*/ 229 h 229"/>
                <a:gd name="T24" fmla="*/ 1039 w 3662"/>
                <a:gd name="T25" fmla="*/ 0 h 229"/>
                <a:gd name="T26" fmla="*/ 586 w 3662"/>
                <a:gd name="T27" fmla="*/ 0 h 229"/>
                <a:gd name="T28" fmla="*/ 586 w 3662"/>
                <a:gd name="T29" fmla="*/ 229 h 229"/>
                <a:gd name="T30" fmla="*/ 467 w 3662"/>
                <a:gd name="T31" fmla="*/ 229 h 229"/>
                <a:gd name="T32" fmla="*/ 0 w 3662"/>
                <a:gd name="T33" fmla="*/ 229 h 2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662"/>
                <a:gd name="T52" fmla="*/ 0 h 229"/>
                <a:gd name="T53" fmla="*/ 3662 w 3662"/>
                <a:gd name="T54" fmla="*/ 229 h 2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662" h="229">
                  <a:moveTo>
                    <a:pt x="3662" y="0"/>
                  </a:moveTo>
                  <a:lnTo>
                    <a:pt x="3328" y="0"/>
                  </a:lnTo>
                  <a:lnTo>
                    <a:pt x="3328" y="229"/>
                  </a:lnTo>
                  <a:lnTo>
                    <a:pt x="2179" y="229"/>
                  </a:lnTo>
                  <a:lnTo>
                    <a:pt x="2179" y="0"/>
                  </a:lnTo>
                  <a:lnTo>
                    <a:pt x="1726" y="0"/>
                  </a:lnTo>
                  <a:lnTo>
                    <a:pt x="1726" y="229"/>
                  </a:lnTo>
                  <a:lnTo>
                    <a:pt x="1497" y="229"/>
                  </a:lnTo>
                  <a:lnTo>
                    <a:pt x="1497" y="0"/>
                  </a:lnTo>
                  <a:lnTo>
                    <a:pt x="1263" y="0"/>
                  </a:lnTo>
                  <a:lnTo>
                    <a:pt x="1263" y="229"/>
                  </a:lnTo>
                  <a:lnTo>
                    <a:pt x="1039" y="229"/>
                  </a:lnTo>
                  <a:lnTo>
                    <a:pt x="1039" y="0"/>
                  </a:lnTo>
                  <a:lnTo>
                    <a:pt x="586" y="0"/>
                  </a:lnTo>
                  <a:lnTo>
                    <a:pt x="586" y="229"/>
                  </a:lnTo>
                  <a:lnTo>
                    <a:pt x="467" y="229"/>
                  </a:lnTo>
                  <a:lnTo>
                    <a:pt x="0" y="229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44" name="Freeform 33"/>
            <p:cNvSpPr>
              <a:spLocks/>
            </p:cNvSpPr>
            <p:nvPr/>
          </p:nvSpPr>
          <p:spPr bwMode="auto">
            <a:xfrm>
              <a:off x="1364" y="2255"/>
              <a:ext cx="233" cy="228"/>
            </a:xfrm>
            <a:custGeom>
              <a:avLst/>
              <a:gdLst>
                <a:gd name="T0" fmla="*/ 0 w 233"/>
                <a:gd name="T1" fmla="*/ 224 h 228"/>
                <a:gd name="T2" fmla="*/ 119 w 233"/>
                <a:gd name="T3" fmla="*/ 228 h 228"/>
                <a:gd name="T4" fmla="*/ 119 w 233"/>
                <a:gd name="T5" fmla="*/ 0 h 228"/>
                <a:gd name="T6" fmla="*/ 233 w 233"/>
                <a:gd name="T7" fmla="*/ 0 h 228"/>
                <a:gd name="T8" fmla="*/ 233 w 233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228"/>
                <a:gd name="T17" fmla="*/ 233 w 233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228">
                  <a:moveTo>
                    <a:pt x="0" y="224"/>
                  </a:moveTo>
                  <a:lnTo>
                    <a:pt x="119" y="228"/>
                  </a:lnTo>
                  <a:lnTo>
                    <a:pt x="119" y="0"/>
                  </a:lnTo>
                  <a:lnTo>
                    <a:pt x="233" y="0"/>
                  </a:lnTo>
                  <a:lnTo>
                    <a:pt x="233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45" name="Freeform 34"/>
            <p:cNvSpPr>
              <a:spLocks/>
            </p:cNvSpPr>
            <p:nvPr/>
          </p:nvSpPr>
          <p:spPr bwMode="auto">
            <a:xfrm>
              <a:off x="1597" y="2255"/>
              <a:ext cx="234" cy="228"/>
            </a:xfrm>
            <a:custGeom>
              <a:avLst/>
              <a:gdLst>
                <a:gd name="T0" fmla="*/ 0 w 234"/>
                <a:gd name="T1" fmla="*/ 224 h 228"/>
                <a:gd name="T2" fmla="*/ 110 w 234"/>
                <a:gd name="T3" fmla="*/ 228 h 228"/>
                <a:gd name="T4" fmla="*/ 110 w 234"/>
                <a:gd name="T5" fmla="*/ 0 h 228"/>
                <a:gd name="T6" fmla="*/ 234 w 234"/>
                <a:gd name="T7" fmla="*/ 0 h 228"/>
                <a:gd name="T8" fmla="*/ 234 w 234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28"/>
                <a:gd name="T17" fmla="*/ 234 w 234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28">
                  <a:moveTo>
                    <a:pt x="0" y="224"/>
                  </a:moveTo>
                  <a:lnTo>
                    <a:pt x="110" y="228"/>
                  </a:lnTo>
                  <a:lnTo>
                    <a:pt x="110" y="0"/>
                  </a:lnTo>
                  <a:lnTo>
                    <a:pt x="234" y="0"/>
                  </a:lnTo>
                  <a:lnTo>
                    <a:pt x="234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46" name="Freeform 35"/>
            <p:cNvSpPr>
              <a:spLocks/>
            </p:cNvSpPr>
            <p:nvPr/>
          </p:nvSpPr>
          <p:spPr bwMode="auto">
            <a:xfrm>
              <a:off x="1826" y="2255"/>
              <a:ext cx="229" cy="228"/>
            </a:xfrm>
            <a:custGeom>
              <a:avLst/>
              <a:gdLst>
                <a:gd name="T0" fmla="*/ 0 w 229"/>
                <a:gd name="T1" fmla="*/ 224 h 228"/>
                <a:gd name="T2" fmla="*/ 114 w 229"/>
                <a:gd name="T3" fmla="*/ 228 h 228"/>
                <a:gd name="T4" fmla="*/ 114 w 229"/>
                <a:gd name="T5" fmla="*/ 0 h 228"/>
                <a:gd name="T6" fmla="*/ 229 w 229"/>
                <a:gd name="T7" fmla="*/ 0 h 228"/>
                <a:gd name="T8" fmla="*/ 229 w 229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228"/>
                <a:gd name="T17" fmla="*/ 229 w 229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29" y="0"/>
                  </a:lnTo>
                  <a:lnTo>
                    <a:pt x="229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47" name="Freeform 36"/>
            <p:cNvSpPr>
              <a:spLocks/>
            </p:cNvSpPr>
            <p:nvPr/>
          </p:nvSpPr>
          <p:spPr bwMode="auto">
            <a:xfrm>
              <a:off x="2055" y="2255"/>
              <a:ext cx="229" cy="228"/>
            </a:xfrm>
            <a:custGeom>
              <a:avLst/>
              <a:gdLst>
                <a:gd name="T0" fmla="*/ 0 w 229"/>
                <a:gd name="T1" fmla="*/ 224 h 228"/>
                <a:gd name="T2" fmla="*/ 114 w 229"/>
                <a:gd name="T3" fmla="*/ 228 h 228"/>
                <a:gd name="T4" fmla="*/ 114 w 229"/>
                <a:gd name="T5" fmla="*/ 0 h 228"/>
                <a:gd name="T6" fmla="*/ 229 w 229"/>
                <a:gd name="T7" fmla="*/ 0 h 228"/>
                <a:gd name="T8" fmla="*/ 229 w 229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228"/>
                <a:gd name="T17" fmla="*/ 229 w 229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29" y="0"/>
                  </a:lnTo>
                  <a:lnTo>
                    <a:pt x="229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48" name="Freeform 37"/>
            <p:cNvSpPr>
              <a:spLocks/>
            </p:cNvSpPr>
            <p:nvPr/>
          </p:nvSpPr>
          <p:spPr bwMode="auto">
            <a:xfrm>
              <a:off x="2284" y="2255"/>
              <a:ext cx="229" cy="228"/>
            </a:xfrm>
            <a:custGeom>
              <a:avLst/>
              <a:gdLst>
                <a:gd name="T0" fmla="*/ 0 w 229"/>
                <a:gd name="T1" fmla="*/ 224 h 228"/>
                <a:gd name="T2" fmla="*/ 110 w 229"/>
                <a:gd name="T3" fmla="*/ 228 h 228"/>
                <a:gd name="T4" fmla="*/ 110 w 229"/>
                <a:gd name="T5" fmla="*/ 0 h 228"/>
                <a:gd name="T6" fmla="*/ 229 w 229"/>
                <a:gd name="T7" fmla="*/ 0 h 228"/>
                <a:gd name="T8" fmla="*/ 229 w 229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228"/>
                <a:gd name="T17" fmla="*/ 229 w 229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228">
                  <a:moveTo>
                    <a:pt x="0" y="224"/>
                  </a:moveTo>
                  <a:lnTo>
                    <a:pt x="110" y="228"/>
                  </a:lnTo>
                  <a:lnTo>
                    <a:pt x="110" y="0"/>
                  </a:lnTo>
                  <a:lnTo>
                    <a:pt x="229" y="0"/>
                  </a:lnTo>
                  <a:lnTo>
                    <a:pt x="229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49" name="Freeform 38"/>
            <p:cNvSpPr>
              <a:spLocks/>
            </p:cNvSpPr>
            <p:nvPr/>
          </p:nvSpPr>
          <p:spPr bwMode="auto">
            <a:xfrm>
              <a:off x="2508" y="2255"/>
              <a:ext cx="234" cy="228"/>
            </a:xfrm>
            <a:custGeom>
              <a:avLst/>
              <a:gdLst>
                <a:gd name="T0" fmla="*/ 0 w 234"/>
                <a:gd name="T1" fmla="*/ 224 h 228"/>
                <a:gd name="T2" fmla="*/ 119 w 234"/>
                <a:gd name="T3" fmla="*/ 228 h 228"/>
                <a:gd name="T4" fmla="*/ 119 w 234"/>
                <a:gd name="T5" fmla="*/ 0 h 228"/>
                <a:gd name="T6" fmla="*/ 234 w 234"/>
                <a:gd name="T7" fmla="*/ 0 h 228"/>
                <a:gd name="T8" fmla="*/ 234 w 234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28"/>
                <a:gd name="T17" fmla="*/ 234 w 234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28">
                  <a:moveTo>
                    <a:pt x="0" y="224"/>
                  </a:moveTo>
                  <a:lnTo>
                    <a:pt x="119" y="228"/>
                  </a:lnTo>
                  <a:lnTo>
                    <a:pt x="119" y="0"/>
                  </a:lnTo>
                  <a:lnTo>
                    <a:pt x="234" y="0"/>
                  </a:lnTo>
                  <a:lnTo>
                    <a:pt x="234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0" name="Freeform 39"/>
            <p:cNvSpPr>
              <a:spLocks/>
            </p:cNvSpPr>
            <p:nvPr/>
          </p:nvSpPr>
          <p:spPr bwMode="auto">
            <a:xfrm>
              <a:off x="2742" y="2255"/>
              <a:ext cx="233" cy="228"/>
            </a:xfrm>
            <a:custGeom>
              <a:avLst/>
              <a:gdLst>
                <a:gd name="T0" fmla="*/ 0 w 233"/>
                <a:gd name="T1" fmla="*/ 224 h 228"/>
                <a:gd name="T2" fmla="*/ 114 w 233"/>
                <a:gd name="T3" fmla="*/ 228 h 228"/>
                <a:gd name="T4" fmla="*/ 114 w 233"/>
                <a:gd name="T5" fmla="*/ 0 h 228"/>
                <a:gd name="T6" fmla="*/ 233 w 233"/>
                <a:gd name="T7" fmla="*/ 0 h 228"/>
                <a:gd name="T8" fmla="*/ 233 w 233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228"/>
                <a:gd name="T17" fmla="*/ 233 w 233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33" y="0"/>
                  </a:lnTo>
                  <a:lnTo>
                    <a:pt x="233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1" name="Freeform 40"/>
            <p:cNvSpPr>
              <a:spLocks/>
            </p:cNvSpPr>
            <p:nvPr/>
          </p:nvSpPr>
          <p:spPr bwMode="auto">
            <a:xfrm>
              <a:off x="2971" y="2255"/>
              <a:ext cx="229" cy="228"/>
            </a:xfrm>
            <a:custGeom>
              <a:avLst/>
              <a:gdLst>
                <a:gd name="T0" fmla="*/ 0 w 229"/>
                <a:gd name="T1" fmla="*/ 224 h 228"/>
                <a:gd name="T2" fmla="*/ 114 w 229"/>
                <a:gd name="T3" fmla="*/ 228 h 228"/>
                <a:gd name="T4" fmla="*/ 114 w 229"/>
                <a:gd name="T5" fmla="*/ 0 h 228"/>
                <a:gd name="T6" fmla="*/ 229 w 229"/>
                <a:gd name="T7" fmla="*/ 0 h 228"/>
                <a:gd name="T8" fmla="*/ 229 w 229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228"/>
                <a:gd name="T17" fmla="*/ 229 w 229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29" y="0"/>
                  </a:lnTo>
                  <a:lnTo>
                    <a:pt x="229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2" name="Freeform 41"/>
            <p:cNvSpPr>
              <a:spLocks/>
            </p:cNvSpPr>
            <p:nvPr/>
          </p:nvSpPr>
          <p:spPr bwMode="auto">
            <a:xfrm>
              <a:off x="3200" y="2255"/>
              <a:ext cx="224" cy="228"/>
            </a:xfrm>
            <a:custGeom>
              <a:avLst/>
              <a:gdLst>
                <a:gd name="T0" fmla="*/ 0 w 224"/>
                <a:gd name="T1" fmla="*/ 224 h 228"/>
                <a:gd name="T2" fmla="*/ 114 w 224"/>
                <a:gd name="T3" fmla="*/ 228 h 228"/>
                <a:gd name="T4" fmla="*/ 114 w 224"/>
                <a:gd name="T5" fmla="*/ 0 h 228"/>
                <a:gd name="T6" fmla="*/ 224 w 224"/>
                <a:gd name="T7" fmla="*/ 0 h 228"/>
                <a:gd name="T8" fmla="*/ 224 w 224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228"/>
                <a:gd name="T17" fmla="*/ 224 w 224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24" y="0"/>
                  </a:lnTo>
                  <a:lnTo>
                    <a:pt x="224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3" name="Freeform 42"/>
            <p:cNvSpPr>
              <a:spLocks/>
            </p:cNvSpPr>
            <p:nvPr/>
          </p:nvSpPr>
          <p:spPr bwMode="auto">
            <a:xfrm>
              <a:off x="3424" y="2255"/>
              <a:ext cx="233" cy="228"/>
            </a:xfrm>
            <a:custGeom>
              <a:avLst/>
              <a:gdLst>
                <a:gd name="T0" fmla="*/ 0 w 233"/>
                <a:gd name="T1" fmla="*/ 224 h 228"/>
                <a:gd name="T2" fmla="*/ 114 w 233"/>
                <a:gd name="T3" fmla="*/ 228 h 228"/>
                <a:gd name="T4" fmla="*/ 114 w 233"/>
                <a:gd name="T5" fmla="*/ 0 h 228"/>
                <a:gd name="T6" fmla="*/ 233 w 233"/>
                <a:gd name="T7" fmla="*/ 0 h 228"/>
                <a:gd name="T8" fmla="*/ 233 w 233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228"/>
                <a:gd name="T17" fmla="*/ 233 w 233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33" y="0"/>
                  </a:lnTo>
                  <a:lnTo>
                    <a:pt x="233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4" name="Freeform 43"/>
            <p:cNvSpPr>
              <a:spLocks/>
            </p:cNvSpPr>
            <p:nvPr/>
          </p:nvSpPr>
          <p:spPr bwMode="auto">
            <a:xfrm>
              <a:off x="3653" y="2255"/>
              <a:ext cx="233" cy="228"/>
            </a:xfrm>
            <a:custGeom>
              <a:avLst/>
              <a:gdLst>
                <a:gd name="T0" fmla="*/ 0 w 233"/>
                <a:gd name="T1" fmla="*/ 224 h 228"/>
                <a:gd name="T2" fmla="*/ 114 w 233"/>
                <a:gd name="T3" fmla="*/ 228 h 228"/>
                <a:gd name="T4" fmla="*/ 114 w 233"/>
                <a:gd name="T5" fmla="*/ 0 h 228"/>
                <a:gd name="T6" fmla="*/ 233 w 233"/>
                <a:gd name="T7" fmla="*/ 0 h 228"/>
                <a:gd name="T8" fmla="*/ 233 w 233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3"/>
                <a:gd name="T16" fmla="*/ 0 h 228"/>
                <a:gd name="T17" fmla="*/ 233 w 233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3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33" y="0"/>
                  </a:lnTo>
                  <a:lnTo>
                    <a:pt x="233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5" name="Freeform 44"/>
            <p:cNvSpPr>
              <a:spLocks/>
            </p:cNvSpPr>
            <p:nvPr/>
          </p:nvSpPr>
          <p:spPr bwMode="auto">
            <a:xfrm>
              <a:off x="3882" y="2255"/>
              <a:ext cx="238" cy="228"/>
            </a:xfrm>
            <a:custGeom>
              <a:avLst/>
              <a:gdLst>
                <a:gd name="T0" fmla="*/ 0 w 238"/>
                <a:gd name="T1" fmla="*/ 224 h 228"/>
                <a:gd name="T2" fmla="*/ 114 w 238"/>
                <a:gd name="T3" fmla="*/ 228 h 228"/>
                <a:gd name="T4" fmla="*/ 114 w 238"/>
                <a:gd name="T5" fmla="*/ 0 h 228"/>
                <a:gd name="T6" fmla="*/ 238 w 238"/>
                <a:gd name="T7" fmla="*/ 0 h 228"/>
                <a:gd name="T8" fmla="*/ 238 w 238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8"/>
                <a:gd name="T16" fmla="*/ 0 h 228"/>
                <a:gd name="T17" fmla="*/ 238 w 238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8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38" y="0"/>
                  </a:lnTo>
                  <a:lnTo>
                    <a:pt x="238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6" name="Freeform 45"/>
            <p:cNvSpPr>
              <a:spLocks/>
            </p:cNvSpPr>
            <p:nvPr/>
          </p:nvSpPr>
          <p:spPr bwMode="auto">
            <a:xfrm>
              <a:off x="4120" y="2255"/>
              <a:ext cx="224" cy="228"/>
            </a:xfrm>
            <a:custGeom>
              <a:avLst/>
              <a:gdLst>
                <a:gd name="T0" fmla="*/ 0 w 224"/>
                <a:gd name="T1" fmla="*/ 224 h 228"/>
                <a:gd name="T2" fmla="*/ 110 w 224"/>
                <a:gd name="T3" fmla="*/ 228 h 228"/>
                <a:gd name="T4" fmla="*/ 110 w 224"/>
                <a:gd name="T5" fmla="*/ 0 h 228"/>
                <a:gd name="T6" fmla="*/ 224 w 224"/>
                <a:gd name="T7" fmla="*/ 0 h 228"/>
                <a:gd name="T8" fmla="*/ 224 w 224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228"/>
                <a:gd name="T17" fmla="*/ 224 w 224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228">
                  <a:moveTo>
                    <a:pt x="0" y="224"/>
                  </a:moveTo>
                  <a:lnTo>
                    <a:pt x="110" y="228"/>
                  </a:lnTo>
                  <a:lnTo>
                    <a:pt x="110" y="0"/>
                  </a:lnTo>
                  <a:lnTo>
                    <a:pt x="224" y="0"/>
                  </a:lnTo>
                  <a:lnTo>
                    <a:pt x="224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7" name="Freeform 46"/>
            <p:cNvSpPr>
              <a:spLocks/>
            </p:cNvSpPr>
            <p:nvPr/>
          </p:nvSpPr>
          <p:spPr bwMode="auto">
            <a:xfrm>
              <a:off x="4344" y="2255"/>
              <a:ext cx="234" cy="228"/>
            </a:xfrm>
            <a:custGeom>
              <a:avLst/>
              <a:gdLst>
                <a:gd name="T0" fmla="*/ 0 w 234"/>
                <a:gd name="T1" fmla="*/ 224 h 228"/>
                <a:gd name="T2" fmla="*/ 115 w 234"/>
                <a:gd name="T3" fmla="*/ 228 h 228"/>
                <a:gd name="T4" fmla="*/ 115 w 234"/>
                <a:gd name="T5" fmla="*/ 0 h 228"/>
                <a:gd name="T6" fmla="*/ 234 w 234"/>
                <a:gd name="T7" fmla="*/ 0 h 228"/>
                <a:gd name="T8" fmla="*/ 234 w 234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4"/>
                <a:gd name="T16" fmla="*/ 0 h 228"/>
                <a:gd name="T17" fmla="*/ 234 w 234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4" h="228">
                  <a:moveTo>
                    <a:pt x="0" y="224"/>
                  </a:moveTo>
                  <a:lnTo>
                    <a:pt x="115" y="228"/>
                  </a:lnTo>
                  <a:lnTo>
                    <a:pt x="115" y="0"/>
                  </a:lnTo>
                  <a:lnTo>
                    <a:pt x="234" y="0"/>
                  </a:lnTo>
                  <a:lnTo>
                    <a:pt x="234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8" name="Freeform 47"/>
            <p:cNvSpPr>
              <a:spLocks/>
            </p:cNvSpPr>
            <p:nvPr/>
          </p:nvSpPr>
          <p:spPr bwMode="auto">
            <a:xfrm>
              <a:off x="4573" y="2255"/>
              <a:ext cx="229" cy="228"/>
            </a:xfrm>
            <a:custGeom>
              <a:avLst/>
              <a:gdLst>
                <a:gd name="T0" fmla="*/ 0 w 229"/>
                <a:gd name="T1" fmla="*/ 224 h 228"/>
                <a:gd name="T2" fmla="*/ 114 w 229"/>
                <a:gd name="T3" fmla="*/ 228 h 228"/>
                <a:gd name="T4" fmla="*/ 114 w 229"/>
                <a:gd name="T5" fmla="*/ 0 h 228"/>
                <a:gd name="T6" fmla="*/ 229 w 229"/>
                <a:gd name="T7" fmla="*/ 0 h 228"/>
                <a:gd name="T8" fmla="*/ 229 w 229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228"/>
                <a:gd name="T17" fmla="*/ 229 w 229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228">
                  <a:moveTo>
                    <a:pt x="0" y="224"/>
                  </a:moveTo>
                  <a:lnTo>
                    <a:pt x="114" y="228"/>
                  </a:lnTo>
                  <a:lnTo>
                    <a:pt x="114" y="0"/>
                  </a:lnTo>
                  <a:lnTo>
                    <a:pt x="229" y="0"/>
                  </a:lnTo>
                  <a:lnTo>
                    <a:pt x="229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59" name="Freeform 48"/>
            <p:cNvSpPr>
              <a:spLocks/>
            </p:cNvSpPr>
            <p:nvPr/>
          </p:nvSpPr>
          <p:spPr bwMode="auto">
            <a:xfrm>
              <a:off x="4797" y="2255"/>
              <a:ext cx="229" cy="228"/>
            </a:xfrm>
            <a:custGeom>
              <a:avLst/>
              <a:gdLst>
                <a:gd name="T0" fmla="*/ 0 w 229"/>
                <a:gd name="T1" fmla="*/ 224 h 228"/>
                <a:gd name="T2" fmla="*/ 119 w 229"/>
                <a:gd name="T3" fmla="*/ 228 h 228"/>
                <a:gd name="T4" fmla="*/ 119 w 229"/>
                <a:gd name="T5" fmla="*/ 0 h 228"/>
                <a:gd name="T6" fmla="*/ 229 w 229"/>
                <a:gd name="T7" fmla="*/ 0 h 228"/>
                <a:gd name="T8" fmla="*/ 229 w 229"/>
                <a:gd name="T9" fmla="*/ 228 h 2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228"/>
                <a:gd name="T17" fmla="*/ 229 w 229"/>
                <a:gd name="T18" fmla="*/ 228 h 2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228">
                  <a:moveTo>
                    <a:pt x="0" y="224"/>
                  </a:moveTo>
                  <a:lnTo>
                    <a:pt x="119" y="228"/>
                  </a:lnTo>
                  <a:lnTo>
                    <a:pt x="119" y="0"/>
                  </a:lnTo>
                  <a:lnTo>
                    <a:pt x="229" y="0"/>
                  </a:lnTo>
                  <a:lnTo>
                    <a:pt x="229" y="228"/>
                  </a:lnTo>
                </a:path>
              </a:pathLst>
            </a:custGeom>
            <a:noFill/>
            <a:ln w="14288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3060" name="Line 49"/>
            <p:cNvSpPr>
              <a:spLocks noChangeShapeType="1"/>
            </p:cNvSpPr>
            <p:nvPr/>
          </p:nvSpPr>
          <p:spPr bwMode="auto">
            <a:xfrm>
              <a:off x="1364" y="1559"/>
              <a:ext cx="4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1" name="Line 50"/>
            <p:cNvSpPr>
              <a:spLocks noChangeShapeType="1"/>
            </p:cNvSpPr>
            <p:nvPr/>
          </p:nvSpPr>
          <p:spPr bwMode="auto">
            <a:xfrm>
              <a:off x="1597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2" name="Line 51"/>
            <p:cNvSpPr>
              <a:spLocks noChangeShapeType="1"/>
            </p:cNvSpPr>
            <p:nvPr/>
          </p:nvSpPr>
          <p:spPr bwMode="auto">
            <a:xfrm>
              <a:off x="2508" y="1559"/>
              <a:ext cx="5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3" name="Line 52"/>
            <p:cNvSpPr>
              <a:spLocks noChangeShapeType="1"/>
            </p:cNvSpPr>
            <p:nvPr/>
          </p:nvSpPr>
          <p:spPr bwMode="auto">
            <a:xfrm>
              <a:off x="2742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4" name="Line 53"/>
            <p:cNvSpPr>
              <a:spLocks noChangeShapeType="1"/>
            </p:cNvSpPr>
            <p:nvPr/>
          </p:nvSpPr>
          <p:spPr bwMode="auto">
            <a:xfrm>
              <a:off x="2971" y="1559"/>
              <a:ext cx="4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5" name="Line 54"/>
            <p:cNvSpPr>
              <a:spLocks noChangeShapeType="1"/>
            </p:cNvSpPr>
            <p:nvPr/>
          </p:nvSpPr>
          <p:spPr bwMode="auto">
            <a:xfrm>
              <a:off x="3200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6" name="Line 55"/>
            <p:cNvSpPr>
              <a:spLocks noChangeShapeType="1"/>
            </p:cNvSpPr>
            <p:nvPr/>
          </p:nvSpPr>
          <p:spPr bwMode="auto">
            <a:xfrm>
              <a:off x="3424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7" name="Line 56"/>
            <p:cNvSpPr>
              <a:spLocks noChangeShapeType="1"/>
            </p:cNvSpPr>
            <p:nvPr/>
          </p:nvSpPr>
          <p:spPr bwMode="auto">
            <a:xfrm>
              <a:off x="3653" y="1559"/>
              <a:ext cx="4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8" name="Line 57"/>
            <p:cNvSpPr>
              <a:spLocks noChangeShapeType="1"/>
            </p:cNvSpPr>
            <p:nvPr/>
          </p:nvSpPr>
          <p:spPr bwMode="auto">
            <a:xfrm>
              <a:off x="3886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69" name="Line 58"/>
            <p:cNvSpPr>
              <a:spLocks noChangeShapeType="1"/>
            </p:cNvSpPr>
            <p:nvPr/>
          </p:nvSpPr>
          <p:spPr bwMode="auto">
            <a:xfrm>
              <a:off x="4115" y="1559"/>
              <a:ext cx="5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0" name="Line 59"/>
            <p:cNvSpPr>
              <a:spLocks noChangeShapeType="1"/>
            </p:cNvSpPr>
            <p:nvPr/>
          </p:nvSpPr>
          <p:spPr bwMode="auto">
            <a:xfrm>
              <a:off x="4344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1" name="Line 60"/>
            <p:cNvSpPr>
              <a:spLocks noChangeShapeType="1"/>
            </p:cNvSpPr>
            <p:nvPr/>
          </p:nvSpPr>
          <p:spPr bwMode="auto">
            <a:xfrm>
              <a:off x="4573" y="1559"/>
              <a:ext cx="5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2" name="Line 61"/>
            <p:cNvSpPr>
              <a:spLocks noChangeShapeType="1"/>
            </p:cNvSpPr>
            <p:nvPr/>
          </p:nvSpPr>
          <p:spPr bwMode="auto">
            <a:xfrm>
              <a:off x="4797" y="1559"/>
              <a:ext cx="5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3" name="Line 62"/>
            <p:cNvSpPr>
              <a:spLocks noChangeShapeType="1"/>
            </p:cNvSpPr>
            <p:nvPr/>
          </p:nvSpPr>
          <p:spPr bwMode="auto">
            <a:xfrm>
              <a:off x="5026" y="1559"/>
              <a:ext cx="1" cy="1812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4" name="Line 63"/>
            <p:cNvSpPr>
              <a:spLocks noChangeShapeType="1"/>
            </p:cNvSpPr>
            <p:nvPr/>
          </p:nvSpPr>
          <p:spPr bwMode="auto">
            <a:xfrm>
              <a:off x="1826" y="1559"/>
              <a:ext cx="5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5" name="Line 64"/>
            <p:cNvSpPr>
              <a:spLocks noChangeShapeType="1"/>
            </p:cNvSpPr>
            <p:nvPr/>
          </p:nvSpPr>
          <p:spPr bwMode="auto">
            <a:xfrm>
              <a:off x="2055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076" name="Line 65"/>
            <p:cNvSpPr>
              <a:spLocks noChangeShapeType="1"/>
            </p:cNvSpPr>
            <p:nvPr/>
          </p:nvSpPr>
          <p:spPr bwMode="auto">
            <a:xfrm>
              <a:off x="2284" y="1559"/>
              <a:ext cx="1" cy="1817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3013" name="Freeform 66"/>
          <p:cNvSpPr>
            <a:spLocks/>
          </p:cNvSpPr>
          <p:nvPr/>
        </p:nvSpPr>
        <p:spPr bwMode="auto">
          <a:xfrm>
            <a:off x="2166938" y="3581400"/>
            <a:ext cx="2914650" cy="357188"/>
          </a:xfrm>
          <a:custGeom>
            <a:avLst/>
            <a:gdLst>
              <a:gd name="T0" fmla="*/ 0 w 1836"/>
              <a:gd name="T1" fmla="*/ 225 h 225"/>
              <a:gd name="T2" fmla="*/ 117 w 1836"/>
              <a:gd name="T3" fmla="*/ 225 h 225"/>
              <a:gd name="T4" fmla="*/ 117 w 1836"/>
              <a:gd name="T5" fmla="*/ 0 h 225"/>
              <a:gd name="T6" fmla="*/ 231 w 1836"/>
              <a:gd name="T7" fmla="*/ 0 h 225"/>
              <a:gd name="T8" fmla="*/ 231 w 1836"/>
              <a:gd name="T9" fmla="*/ 225 h 225"/>
              <a:gd name="T10" fmla="*/ 342 w 1836"/>
              <a:gd name="T11" fmla="*/ 225 h 225"/>
              <a:gd name="T12" fmla="*/ 342 w 1836"/>
              <a:gd name="T13" fmla="*/ 0 h 225"/>
              <a:gd name="T14" fmla="*/ 462 w 1836"/>
              <a:gd name="T15" fmla="*/ 0 h 225"/>
              <a:gd name="T16" fmla="*/ 465 w 1836"/>
              <a:gd name="T17" fmla="*/ 225 h 225"/>
              <a:gd name="T18" fmla="*/ 576 w 1836"/>
              <a:gd name="T19" fmla="*/ 225 h 225"/>
              <a:gd name="T20" fmla="*/ 576 w 1836"/>
              <a:gd name="T21" fmla="*/ 0 h 225"/>
              <a:gd name="T22" fmla="*/ 690 w 1836"/>
              <a:gd name="T23" fmla="*/ 0 h 225"/>
              <a:gd name="T24" fmla="*/ 690 w 1836"/>
              <a:gd name="T25" fmla="*/ 225 h 225"/>
              <a:gd name="T26" fmla="*/ 804 w 1836"/>
              <a:gd name="T27" fmla="*/ 225 h 225"/>
              <a:gd name="T28" fmla="*/ 804 w 1836"/>
              <a:gd name="T29" fmla="*/ 0 h 225"/>
              <a:gd name="T30" fmla="*/ 918 w 1836"/>
              <a:gd name="T31" fmla="*/ 0 h 225"/>
              <a:gd name="T32" fmla="*/ 918 w 1836"/>
              <a:gd name="T33" fmla="*/ 225 h 225"/>
              <a:gd name="T34" fmla="*/ 1029 w 1836"/>
              <a:gd name="T35" fmla="*/ 225 h 225"/>
              <a:gd name="T36" fmla="*/ 1029 w 1836"/>
              <a:gd name="T37" fmla="*/ 0 h 225"/>
              <a:gd name="T38" fmla="*/ 1146 w 1836"/>
              <a:gd name="T39" fmla="*/ 0 h 225"/>
              <a:gd name="T40" fmla="*/ 1146 w 1836"/>
              <a:gd name="T41" fmla="*/ 225 h 225"/>
              <a:gd name="T42" fmla="*/ 1263 w 1836"/>
              <a:gd name="T43" fmla="*/ 225 h 225"/>
              <a:gd name="T44" fmla="*/ 1263 w 1836"/>
              <a:gd name="T45" fmla="*/ 0 h 225"/>
              <a:gd name="T46" fmla="*/ 1377 w 1836"/>
              <a:gd name="T47" fmla="*/ 0 h 225"/>
              <a:gd name="T48" fmla="*/ 1377 w 1836"/>
              <a:gd name="T49" fmla="*/ 225 h 225"/>
              <a:gd name="T50" fmla="*/ 1491 w 1836"/>
              <a:gd name="T51" fmla="*/ 225 h 225"/>
              <a:gd name="T52" fmla="*/ 1491 w 1836"/>
              <a:gd name="T53" fmla="*/ 0 h 225"/>
              <a:gd name="T54" fmla="*/ 1608 w 1836"/>
              <a:gd name="T55" fmla="*/ 0 h 225"/>
              <a:gd name="T56" fmla="*/ 1608 w 1836"/>
              <a:gd name="T57" fmla="*/ 225 h 225"/>
              <a:gd name="T58" fmla="*/ 1719 w 1836"/>
              <a:gd name="T59" fmla="*/ 225 h 225"/>
              <a:gd name="T60" fmla="*/ 1719 w 1836"/>
              <a:gd name="T61" fmla="*/ 0 h 225"/>
              <a:gd name="T62" fmla="*/ 1836 w 1836"/>
              <a:gd name="T63" fmla="*/ 0 h 225"/>
              <a:gd name="T64" fmla="*/ 1836 w 1836"/>
              <a:gd name="T65" fmla="*/ 225 h 22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836"/>
              <a:gd name="T100" fmla="*/ 0 h 225"/>
              <a:gd name="T101" fmla="*/ 1836 w 1836"/>
              <a:gd name="T102" fmla="*/ 225 h 22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836" h="225">
                <a:moveTo>
                  <a:pt x="0" y="225"/>
                </a:moveTo>
                <a:lnTo>
                  <a:pt x="117" y="225"/>
                </a:lnTo>
                <a:lnTo>
                  <a:pt x="117" y="0"/>
                </a:lnTo>
                <a:lnTo>
                  <a:pt x="231" y="0"/>
                </a:lnTo>
                <a:lnTo>
                  <a:pt x="231" y="225"/>
                </a:lnTo>
                <a:lnTo>
                  <a:pt x="342" y="225"/>
                </a:lnTo>
                <a:lnTo>
                  <a:pt x="342" y="0"/>
                </a:lnTo>
                <a:lnTo>
                  <a:pt x="462" y="0"/>
                </a:lnTo>
                <a:lnTo>
                  <a:pt x="465" y="225"/>
                </a:lnTo>
                <a:lnTo>
                  <a:pt x="576" y="225"/>
                </a:lnTo>
                <a:lnTo>
                  <a:pt x="576" y="0"/>
                </a:lnTo>
                <a:lnTo>
                  <a:pt x="690" y="0"/>
                </a:lnTo>
                <a:lnTo>
                  <a:pt x="690" y="225"/>
                </a:lnTo>
                <a:lnTo>
                  <a:pt x="804" y="225"/>
                </a:lnTo>
                <a:lnTo>
                  <a:pt x="804" y="0"/>
                </a:lnTo>
                <a:lnTo>
                  <a:pt x="918" y="0"/>
                </a:lnTo>
                <a:lnTo>
                  <a:pt x="918" y="225"/>
                </a:lnTo>
                <a:lnTo>
                  <a:pt x="1029" y="225"/>
                </a:lnTo>
                <a:lnTo>
                  <a:pt x="1029" y="0"/>
                </a:lnTo>
                <a:lnTo>
                  <a:pt x="1146" y="0"/>
                </a:lnTo>
                <a:lnTo>
                  <a:pt x="1146" y="225"/>
                </a:lnTo>
                <a:lnTo>
                  <a:pt x="1263" y="225"/>
                </a:lnTo>
                <a:lnTo>
                  <a:pt x="1263" y="0"/>
                </a:lnTo>
                <a:lnTo>
                  <a:pt x="1377" y="0"/>
                </a:lnTo>
                <a:lnTo>
                  <a:pt x="1377" y="225"/>
                </a:lnTo>
                <a:lnTo>
                  <a:pt x="1491" y="225"/>
                </a:lnTo>
                <a:lnTo>
                  <a:pt x="1491" y="0"/>
                </a:lnTo>
                <a:lnTo>
                  <a:pt x="1608" y="0"/>
                </a:lnTo>
                <a:lnTo>
                  <a:pt x="1608" y="225"/>
                </a:lnTo>
                <a:lnTo>
                  <a:pt x="1719" y="225"/>
                </a:lnTo>
                <a:lnTo>
                  <a:pt x="1719" y="0"/>
                </a:lnTo>
                <a:lnTo>
                  <a:pt x="1836" y="0"/>
                </a:lnTo>
                <a:lnTo>
                  <a:pt x="1836" y="225"/>
                </a:lnTo>
              </a:path>
            </a:pathLst>
          </a:custGeom>
          <a:noFill/>
          <a:ln w="28575">
            <a:solidFill>
              <a:srgbClr val="FF9966"/>
            </a:solidFill>
            <a:round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43014" name="Freeform 67"/>
          <p:cNvSpPr>
            <a:spLocks/>
          </p:cNvSpPr>
          <p:nvPr/>
        </p:nvSpPr>
        <p:spPr bwMode="auto">
          <a:xfrm>
            <a:off x="5076825" y="3590925"/>
            <a:ext cx="2914650" cy="357188"/>
          </a:xfrm>
          <a:custGeom>
            <a:avLst/>
            <a:gdLst>
              <a:gd name="T0" fmla="*/ 0 w 1836"/>
              <a:gd name="T1" fmla="*/ 225 h 225"/>
              <a:gd name="T2" fmla="*/ 117 w 1836"/>
              <a:gd name="T3" fmla="*/ 225 h 225"/>
              <a:gd name="T4" fmla="*/ 117 w 1836"/>
              <a:gd name="T5" fmla="*/ 0 h 225"/>
              <a:gd name="T6" fmla="*/ 231 w 1836"/>
              <a:gd name="T7" fmla="*/ 0 h 225"/>
              <a:gd name="T8" fmla="*/ 231 w 1836"/>
              <a:gd name="T9" fmla="*/ 225 h 225"/>
              <a:gd name="T10" fmla="*/ 342 w 1836"/>
              <a:gd name="T11" fmla="*/ 225 h 225"/>
              <a:gd name="T12" fmla="*/ 342 w 1836"/>
              <a:gd name="T13" fmla="*/ 0 h 225"/>
              <a:gd name="T14" fmla="*/ 462 w 1836"/>
              <a:gd name="T15" fmla="*/ 0 h 225"/>
              <a:gd name="T16" fmla="*/ 465 w 1836"/>
              <a:gd name="T17" fmla="*/ 225 h 225"/>
              <a:gd name="T18" fmla="*/ 576 w 1836"/>
              <a:gd name="T19" fmla="*/ 225 h 225"/>
              <a:gd name="T20" fmla="*/ 576 w 1836"/>
              <a:gd name="T21" fmla="*/ 0 h 225"/>
              <a:gd name="T22" fmla="*/ 690 w 1836"/>
              <a:gd name="T23" fmla="*/ 0 h 225"/>
              <a:gd name="T24" fmla="*/ 690 w 1836"/>
              <a:gd name="T25" fmla="*/ 225 h 225"/>
              <a:gd name="T26" fmla="*/ 804 w 1836"/>
              <a:gd name="T27" fmla="*/ 225 h 225"/>
              <a:gd name="T28" fmla="*/ 804 w 1836"/>
              <a:gd name="T29" fmla="*/ 0 h 225"/>
              <a:gd name="T30" fmla="*/ 918 w 1836"/>
              <a:gd name="T31" fmla="*/ 0 h 225"/>
              <a:gd name="T32" fmla="*/ 918 w 1836"/>
              <a:gd name="T33" fmla="*/ 225 h 225"/>
              <a:gd name="T34" fmla="*/ 1029 w 1836"/>
              <a:gd name="T35" fmla="*/ 225 h 225"/>
              <a:gd name="T36" fmla="*/ 1029 w 1836"/>
              <a:gd name="T37" fmla="*/ 0 h 225"/>
              <a:gd name="T38" fmla="*/ 1146 w 1836"/>
              <a:gd name="T39" fmla="*/ 0 h 225"/>
              <a:gd name="T40" fmla="*/ 1146 w 1836"/>
              <a:gd name="T41" fmla="*/ 225 h 225"/>
              <a:gd name="T42" fmla="*/ 1263 w 1836"/>
              <a:gd name="T43" fmla="*/ 225 h 225"/>
              <a:gd name="T44" fmla="*/ 1263 w 1836"/>
              <a:gd name="T45" fmla="*/ 0 h 225"/>
              <a:gd name="T46" fmla="*/ 1377 w 1836"/>
              <a:gd name="T47" fmla="*/ 0 h 225"/>
              <a:gd name="T48" fmla="*/ 1377 w 1836"/>
              <a:gd name="T49" fmla="*/ 225 h 225"/>
              <a:gd name="T50" fmla="*/ 1491 w 1836"/>
              <a:gd name="T51" fmla="*/ 225 h 225"/>
              <a:gd name="T52" fmla="*/ 1491 w 1836"/>
              <a:gd name="T53" fmla="*/ 0 h 225"/>
              <a:gd name="T54" fmla="*/ 1608 w 1836"/>
              <a:gd name="T55" fmla="*/ 0 h 225"/>
              <a:gd name="T56" fmla="*/ 1608 w 1836"/>
              <a:gd name="T57" fmla="*/ 225 h 225"/>
              <a:gd name="T58" fmla="*/ 1719 w 1836"/>
              <a:gd name="T59" fmla="*/ 225 h 225"/>
              <a:gd name="T60" fmla="*/ 1719 w 1836"/>
              <a:gd name="T61" fmla="*/ 0 h 225"/>
              <a:gd name="T62" fmla="*/ 1836 w 1836"/>
              <a:gd name="T63" fmla="*/ 0 h 225"/>
              <a:gd name="T64" fmla="*/ 1836 w 1836"/>
              <a:gd name="T65" fmla="*/ 225 h 22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836"/>
              <a:gd name="T100" fmla="*/ 0 h 225"/>
              <a:gd name="T101" fmla="*/ 1836 w 1836"/>
              <a:gd name="T102" fmla="*/ 225 h 22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836" h="225">
                <a:moveTo>
                  <a:pt x="0" y="225"/>
                </a:moveTo>
                <a:lnTo>
                  <a:pt x="117" y="225"/>
                </a:lnTo>
                <a:lnTo>
                  <a:pt x="117" y="0"/>
                </a:lnTo>
                <a:lnTo>
                  <a:pt x="231" y="0"/>
                </a:lnTo>
                <a:lnTo>
                  <a:pt x="231" y="225"/>
                </a:lnTo>
                <a:lnTo>
                  <a:pt x="342" y="225"/>
                </a:lnTo>
                <a:lnTo>
                  <a:pt x="342" y="0"/>
                </a:lnTo>
                <a:lnTo>
                  <a:pt x="462" y="0"/>
                </a:lnTo>
                <a:lnTo>
                  <a:pt x="465" y="225"/>
                </a:lnTo>
                <a:lnTo>
                  <a:pt x="576" y="225"/>
                </a:lnTo>
                <a:lnTo>
                  <a:pt x="576" y="0"/>
                </a:lnTo>
                <a:lnTo>
                  <a:pt x="690" y="0"/>
                </a:lnTo>
                <a:lnTo>
                  <a:pt x="690" y="225"/>
                </a:lnTo>
                <a:lnTo>
                  <a:pt x="804" y="225"/>
                </a:lnTo>
                <a:lnTo>
                  <a:pt x="804" y="0"/>
                </a:lnTo>
                <a:lnTo>
                  <a:pt x="918" y="0"/>
                </a:lnTo>
                <a:lnTo>
                  <a:pt x="918" y="225"/>
                </a:lnTo>
                <a:lnTo>
                  <a:pt x="1029" y="225"/>
                </a:lnTo>
                <a:lnTo>
                  <a:pt x="1029" y="0"/>
                </a:lnTo>
                <a:lnTo>
                  <a:pt x="1146" y="0"/>
                </a:lnTo>
                <a:lnTo>
                  <a:pt x="1146" y="225"/>
                </a:lnTo>
                <a:lnTo>
                  <a:pt x="1263" y="225"/>
                </a:lnTo>
                <a:lnTo>
                  <a:pt x="1263" y="0"/>
                </a:lnTo>
                <a:lnTo>
                  <a:pt x="1377" y="0"/>
                </a:lnTo>
                <a:lnTo>
                  <a:pt x="1377" y="225"/>
                </a:lnTo>
                <a:lnTo>
                  <a:pt x="1491" y="225"/>
                </a:lnTo>
                <a:lnTo>
                  <a:pt x="1491" y="0"/>
                </a:lnTo>
                <a:lnTo>
                  <a:pt x="1608" y="0"/>
                </a:lnTo>
                <a:lnTo>
                  <a:pt x="1608" y="225"/>
                </a:lnTo>
                <a:lnTo>
                  <a:pt x="1719" y="225"/>
                </a:lnTo>
                <a:lnTo>
                  <a:pt x="1719" y="0"/>
                </a:lnTo>
                <a:lnTo>
                  <a:pt x="1836" y="0"/>
                </a:lnTo>
                <a:lnTo>
                  <a:pt x="1836" y="225"/>
                </a:lnTo>
              </a:path>
            </a:pathLst>
          </a:custGeom>
          <a:noFill/>
          <a:ln w="28575">
            <a:solidFill>
              <a:srgbClr val="FF9966"/>
            </a:solidFill>
            <a:round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altLang="zh-CN" b="1" dirty="0" smtClean="0"/>
              <a:t>Reference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CPSC 441 Chapter 1 Slides 16-28</a:t>
            </a:r>
          </a:p>
          <a:p>
            <a:r>
              <a:rPr lang="en-CA" altLang="zh-CN" dirty="0" smtClean="0">
                <a:hlinkClick r:id="rId2"/>
              </a:rPr>
              <a:t>http://en.wikipedia.org/wiki/File:NRZI_example.png</a:t>
            </a:r>
            <a:endParaRPr lang="en-CA" altLang="zh-CN" dirty="0" smtClean="0"/>
          </a:p>
          <a:p>
            <a:r>
              <a:rPr lang="en-US" altLang="zh-CN" dirty="0" smtClean="0"/>
              <a:t>CS716 Advanced Computer Networks by Dr. Amir </a:t>
            </a:r>
            <a:r>
              <a:rPr lang="en-US" altLang="zh-CN" dirty="0" err="1" smtClean="0"/>
              <a:t>Qayyum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2117-9DD2-4404-A72D-3A8ED6AE449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A66C44-D74C-490A-9F21-F6D5DF769F11}" type="slidenum">
              <a:rPr lang="en-US" altLang="zh-CN" smtClean="0"/>
              <a:pPr/>
              <a:t>3</a:t>
            </a:fld>
            <a:endParaRPr lang="en-US" altLang="zh-CN" dirty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41784"/>
            <a:ext cx="8382000" cy="1143000"/>
          </a:xfrm>
        </p:spPr>
        <p:txBody>
          <a:bodyPr/>
          <a:lstStyle/>
          <a:p>
            <a:r>
              <a:rPr lang="en-US" altLang="zh-CN" sz="3200" dirty="0" smtClean="0">
                <a:ea typeface="宋体" charset="-122"/>
              </a:rPr>
              <a:t>Residential access: cable modems</a:t>
            </a:r>
            <a:endParaRPr lang="en-US" altLang="zh-CN" dirty="0" smtClean="0">
              <a:ea typeface="宋体" charset="-122"/>
            </a:endParaRPr>
          </a:p>
        </p:txBody>
      </p:sp>
      <p:pic>
        <p:nvPicPr>
          <p:cNvPr id="53253" name="Picture 3" descr="trans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9038" y="1636291"/>
            <a:ext cx="6465887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622300" y="6392863"/>
            <a:ext cx="63979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Arial" charset="0"/>
                <a:ea typeface="宋体" charset="-122"/>
              </a:rPr>
              <a:t>tap, a device that monitors data on a computer network</a:t>
            </a:r>
            <a:endParaRPr lang="en-US" altLang="zh-CN" dirty="0">
              <a:latin typeface="Arial" charset="0"/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3568" y="1844824"/>
            <a:ext cx="7776864" cy="1008112"/>
          </a:xfrm>
        </p:spPr>
        <p:txBody>
          <a:bodyPr/>
          <a:lstStyle/>
          <a:p>
            <a:pPr algn="l"/>
            <a:r>
              <a:rPr lang="en-US" altLang="zh-CN" sz="1800" b="1" dirty="0" smtClean="0">
                <a:solidFill>
                  <a:srgbClr val="FF0000"/>
                </a:solidFill>
              </a:rPr>
              <a:t>cable head-end</a:t>
            </a:r>
            <a:r>
              <a:rPr lang="en-US" altLang="zh-CN" sz="1800" dirty="0" smtClean="0"/>
              <a:t>:  the </a:t>
            </a:r>
            <a:r>
              <a:rPr lang="en-US" altLang="zh-CN" sz="1800" b="1" dirty="0" smtClean="0"/>
              <a:t>facility</a:t>
            </a:r>
            <a:r>
              <a:rPr lang="en-US" altLang="zh-CN" sz="1800" dirty="0" smtClean="0"/>
              <a:t> at a local cable TV office that originates and communicates cable TV services and cable modem services to subscribers</a:t>
            </a:r>
            <a:endParaRPr lang="en-US" altLang="zh-CN" sz="1800" dirty="0">
              <a:latin typeface="Times New Roman" pitchFamily="18" charset="0"/>
            </a:endParaRP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621F8D-9CC7-4240-BC26-41DA367D0E75}" type="slidenum">
              <a:rPr lang="en-US" altLang="zh-CN" smtClean="0"/>
              <a:pPr/>
              <a:t>4</a:t>
            </a:fld>
            <a:endParaRPr lang="en-US" altLang="zh-CN" dirty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Cable Network Architecture: Overview</a:t>
            </a:r>
          </a:p>
        </p:txBody>
      </p:sp>
      <p:pic>
        <p:nvPicPr>
          <p:cNvPr id="54277" name="Picture 3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6550" y="3873500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8" name="Picture 4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6613" y="4308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9" name="Picture 5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7338" y="406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16363" y="4227513"/>
            <a:ext cx="255587" cy="633412"/>
            <a:chOff x="2055" y="2297"/>
            <a:chExt cx="161" cy="399"/>
          </a:xfrm>
        </p:grpSpPr>
        <p:sp>
          <p:nvSpPr>
            <p:cNvPr id="229383" name="Rectangle 7"/>
            <p:cNvSpPr>
              <a:spLocks noChangeArrowheads="1"/>
            </p:cNvSpPr>
            <p:nvPr/>
          </p:nvSpPr>
          <p:spPr bwMode="auto">
            <a:xfrm rot="-5400000">
              <a:off x="1868" y="2484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9384" name="Rectangle 8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pic>
        <p:nvPicPr>
          <p:cNvPr id="54281" name="Picture 9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23138" y="40767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2" name="Picture 10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2438" y="533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3" name="Picture 11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8813" y="5070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84" name="Picture 12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4838" y="55245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 flipV="1">
            <a:off x="6770688" y="4906963"/>
            <a:ext cx="255587" cy="820737"/>
            <a:chOff x="2459" y="2251"/>
            <a:chExt cx="161" cy="517"/>
          </a:xfrm>
        </p:grpSpPr>
        <p:sp>
          <p:nvSpPr>
            <p:cNvPr id="229390" name="Rectangle 14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9391" name="Rectangle 15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 flipV="1">
            <a:off x="5529263" y="4887913"/>
            <a:ext cx="255587" cy="379412"/>
            <a:chOff x="2315" y="2599"/>
            <a:chExt cx="161" cy="239"/>
          </a:xfrm>
        </p:grpSpPr>
        <p:sp>
          <p:nvSpPr>
            <p:cNvPr id="229393" name="Rectangle 17"/>
            <p:cNvSpPr>
              <a:spLocks noChangeArrowheads="1"/>
            </p:cNvSpPr>
            <p:nvPr/>
          </p:nvSpPr>
          <p:spPr bwMode="auto">
            <a:xfrm rot="-5400000">
              <a:off x="2208" y="2705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9394" name="Rectangle 18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 flipV="1">
            <a:off x="4094163" y="4900613"/>
            <a:ext cx="255587" cy="633412"/>
            <a:chOff x="2055" y="2297"/>
            <a:chExt cx="161" cy="399"/>
          </a:xfrm>
        </p:grpSpPr>
        <p:sp>
          <p:nvSpPr>
            <p:cNvPr id="229396" name="Rectangle 20"/>
            <p:cNvSpPr>
              <a:spLocks noChangeArrowheads="1"/>
            </p:cNvSpPr>
            <p:nvPr/>
          </p:nvSpPr>
          <p:spPr bwMode="auto">
            <a:xfrm rot="-5400000">
              <a:off x="1868" y="2483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9397" name="Rectangle 21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7126288" y="4246563"/>
            <a:ext cx="255587" cy="630237"/>
            <a:chOff x="3561" y="2643"/>
            <a:chExt cx="161" cy="397"/>
          </a:xfrm>
        </p:grpSpPr>
        <p:sp>
          <p:nvSpPr>
            <p:cNvPr id="229399" name="Rectangle 23"/>
            <p:cNvSpPr>
              <a:spLocks noChangeArrowheads="1"/>
            </p:cNvSpPr>
            <p:nvPr/>
          </p:nvSpPr>
          <p:spPr bwMode="auto">
            <a:xfrm rot="-5400000">
              <a:off x="3376" y="2828"/>
              <a:ext cx="39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9400" name="Rectangle 24"/>
            <p:cNvSpPr>
              <a:spLocks noChangeArrowheads="1"/>
            </p:cNvSpPr>
            <p:nvPr/>
          </p:nvSpPr>
          <p:spPr bwMode="auto">
            <a:xfrm>
              <a:off x="3562" y="2643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757863" y="4468813"/>
            <a:ext cx="255587" cy="379412"/>
            <a:chOff x="2315" y="2599"/>
            <a:chExt cx="161" cy="239"/>
          </a:xfrm>
        </p:grpSpPr>
        <p:sp>
          <p:nvSpPr>
            <p:cNvPr id="229402" name="Rectangle 26"/>
            <p:cNvSpPr>
              <a:spLocks noChangeArrowheads="1"/>
            </p:cNvSpPr>
            <p:nvPr/>
          </p:nvSpPr>
          <p:spPr bwMode="auto">
            <a:xfrm rot="-5400000">
              <a:off x="2208" y="2706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9403" name="Rectangle 27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5221288" y="4030663"/>
            <a:ext cx="255587" cy="820737"/>
            <a:chOff x="2459" y="2251"/>
            <a:chExt cx="161" cy="517"/>
          </a:xfrm>
        </p:grpSpPr>
        <p:sp>
          <p:nvSpPr>
            <p:cNvPr id="229405" name="Rectangle 29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29406" name="Rectangle 30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sp>
        <p:nvSpPr>
          <p:cNvPr id="229407" name="Rectangle 31"/>
          <p:cNvSpPr>
            <a:spLocks noChangeArrowheads="1"/>
          </p:cNvSpPr>
          <p:nvPr/>
        </p:nvSpPr>
        <p:spPr bwMode="auto">
          <a:xfrm flipV="1">
            <a:off x="2613025" y="4846638"/>
            <a:ext cx="5092700" cy="42862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4292" name="Text Box 32"/>
          <p:cNvSpPr txBox="1">
            <a:spLocks noChangeArrowheads="1"/>
          </p:cNvSpPr>
          <p:nvPr/>
        </p:nvSpPr>
        <p:spPr bwMode="auto">
          <a:xfrm>
            <a:off x="4416425" y="55848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home</a:t>
            </a:r>
          </a:p>
        </p:txBody>
      </p:sp>
      <p:pic>
        <p:nvPicPr>
          <p:cNvPr id="54293" name="Picture 33" descr="building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7125" y="4356100"/>
            <a:ext cx="150495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94" name="Text Box 34"/>
          <p:cNvSpPr txBox="1">
            <a:spLocks noChangeArrowheads="1"/>
          </p:cNvSpPr>
          <p:nvPr/>
        </p:nvSpPr>
        <p:spPr bwMode="auto">
          <a:xfrm>
            <a:off x="1127125" y="5140325"/>
            <a:ext cx="1514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cable headend</a:t>
            </a:r>
          </a:p>
        </p:txBody>
      </p:sp>
      <p:sp>
        <p:nvSpPr>
          <p:cNvPr id="54295" name="Text Box 35"/>
          <p:cNvSpPr txBox="1">
            <a:spLocks noChangeArrowheads="1"/>
          </p:cNvSpPr>
          <p:nvPr/>
        </p:nvSpPr>
        <p:spPr bwMode="auto">
          <a:xfrm>
            <a:off x="2146300" y="5711825"/>
            <a:ext cx="19335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600" dirty="0">
                <a:latin typeface="Arial" charset="0"/>
                <a:ea typeface="宋体" charset="-122"/>
              </a:rPr>
              <a:t>cable distribution</a:t>
            </a:r>
          </a:p>
          <a:p>
            <a:pPr algn="ctr" eaLnBrk="1" hangingPunct="1"/>
            <a:r>
              <a:rPr lang="en-US" altLang="zh-CN" sz="1600" dirty="0">
                <a:latin typeface="Arial" charset="0"/>
                <a:ea typeface="宋体" charset="-122"/>
              </a:rPr>
              <a:t>network (simplified)</a:t>
            </a:r>
          </a:p>
        </p:txBody>
      </p:sp>
      <p:sp>
        <p:nvSpPr>
          <p:cNvPr id="54296" name="Line 36"/>
          <p:cNvSpPr>
            <a:spLocks noChangeShapeType="1"/>
          </p:cNvSpPr>
          <p:nvPr/>
        </p:nvSpPr>
        <p:spPr bwMode="auto">
          <a:xfrm flipV="1">
            <a:off x="3124200" y="4940300"/>
            <a:ext cx="40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297" name="Text Box 37"/>
          <p:cNvSpPr txBox="1">
            <a:spLocks noChangeArrowheads="1"/>
          </p:cNvSpPr>
          <p:nvPr/>
        </p:nvSpPr>
        <p:spPr bwMode="auto">
          <a:xfrm>
            <a:off x="4133850" y="3057525"/>
            <a:ext cx="4376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Comic Sans MS" pitchFamily="66" charset="0"/>
                <a:ea typeface="宋体" charset="-122"/>
              </a:rPr>
              <a:t>Typically 500 to 5,000 homes</a:t>
            </a:r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DF39F0-89A0-4331-92D6-21F26EA0C10E}" type="slidenum">
              <a:rPr lang="en-US" altLang="zh-CN" smtClean="0"/>
              <a:pPr/>
              <a:t>5</a:t>
            </a:fld>
            <a:endParaRPr lang="en-US" altLang="zh-CN" dirty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32656"/>
            <a:ext cx="8229600" cy="1143000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Cable Network Architecture: Overview</a:t>
            </a:r>
          </a:p>
        </p:txBody>
      </p:sp>
      <p:pic>
        <p:nvPicPr>
          <p:cNvPr id="55301" name="Picture 3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6550" y="3873500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4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6613" y="4308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3" name="Picture 5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7338" y="406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16363" y="4227513"/>
            <a:ext cx="255587" cy="633412"/>
            <a:chOff x="2055" y="2297"/>
            <a:chExt cx="161" cy="399"/>
          </a:xfrm>
        </p:grpSpPr>
        <p:sp>
          <p:nvSpPr>
            <p:cNvPr id="231431" name="Rectangle 7"/>
            <p:cNvSpPr>
              <a:spLocks noChangeArrowheads="1"/>
            </p:cNvSpPr>
            <p:nvPr/>
          </p:nvSpPr>
          <p:spPr bwMode="auto">
            <a:xfrm rot="-5400000">
              <a:off x="1868" y="2484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pic>
        <p:nvPicPr>
          <p:cNvPr id="55305" name="Picture 9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23138" y="40767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6" name="Picture 10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2438" y="533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7" name="Picture 11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8813" y="5070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8" name="Picture 12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4838" y="55245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 flipV="1">
            <a:off x="6770688" y="4906963"/>
            <a:ext cx="255587" cy="820737"/>
            <a:chOff x="2459" y="2251"/>
            <a:chExt cx="161" cy="517"/>
          </a:xfrm>
        </p:grpSpPr>
        <p:sp>
          <p:nvSpPr>
            <p:cNvPr id="231438" name="Rectangle 14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1439" name="Rectangle 15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 flipV="1">
            <a:off x="5529263" y="4887913"/>
            <a:ext cx="255587" cy="379412"/>
            <a:chOff x="2315" y="2599"/>
            <a:chExt cx="161" cy="239"/>
          </a:xfrm>
        </p:grpSpPr>
        <p:sp>
          <p:nvSpPr>
            <p:cNvPr id="231441" name="Rectangle 17"/>
            <p:cNvSpPr>
              <a:spLocks noChangeArrowheads="1"/>
            </p:cNvSpPr>
            <p:nvPr/>
          </p:nvSpPr>
          <p:spPr bwMode="auto">
            <a:xfrm rot="-5400000">
              <a:off x="2208" y="2705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1442" name="Rectangle 18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 flipV="1">
            <a:off x="4094163" y="4900613"/>
            <a:ext cx="255587" cy="633412"/>
            <a:chOff x="2055" y="2297"/>
            <a:chExt cx="161" cy="399"/>
          </a:xfrm>
        </p:grpSpPr>
        <p:sp>
          <p:nvSpPr>
            <p:cNvPr id="231444" name="Rectangle 20"/>
            <p:cNvSpPr>
              <a:spLocks noChangeArrowheads="1"/>
            </p:cNvSpPr>
            <p:nvPr/>
          </p:nvSpPr>
          <p:spPr bwMode="auto">
            <a:xfrm rot="-5400000">
              <a:off x="1868" y="2483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1445" name="Rectangle 21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7126288" y="4246563"/>
            <a:ext cx="255587" cy="630237"/>
            <a:chOff x="3561" y="2643"/>
            <a:chExt cx="161" cy="397"/>
          </a:xfrm>
        </p:grpSpPr>
        <p:sp>
          <p:nvSpPr>
            <p:cNvPr id="231447" name="Rectangle 23"/>
            <p:cNvSpPr>
              <a:spLocks noChangeArrowheads="1"/>
            </p:cNvSpPr>
            <p:nvPr/>
          </p:nvSpPr>
          <p:spPr bwMode="auto">
            <a:xfrm rot="-5400000">
              <a:off x="3376" y="2828"/>
              <a:ext cx="39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1448" name="Rectangle 24"/>
            <p:cNvSpPr>
              <a:spLocks noChangeArrowheads="1"/>
            </p:cNvSpPr>
            <p:nvPr/>
          </p:nvSpPr>
          <p:spPr bwMode="auto">
            <a:xfrm>
              <a:off x="3562" y="2643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757863" y="4468813"/>
            <a:ext cx="255587" cy="379412"/>
            <a:chOff x="2315" y="2599"/>
            <a:chExt cx="161" cy="239"/>
          </a:xfrm>
        </p:grpSpPr>
        <p:sp>
          <p:nvSpPr>
            <p:cNvPr id="231450" name="Rectangle 26"/>
            <p:cNvSpPr>
              <a:spLocks noChangeArrowheads="1"/>
            </p:cNvSpPr>
            <p:nvPr/>
          </p:nvSpPr>
          <p:spPr bwMode="auto">
            <a:xfrm rot="-5400000">
              <a:off x="2208" y="2706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1451" name="Rectangle 27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5221288" y="4030663"/>
            <a:ext cx="255587" cy="820737"/>
            <a:chOff x="2459" y="2251"/>
            <a:chExt cx="161" cy="517"/>
          </a:xfrm>
        </p:grpSpPr>
        <p:sp>
          <p:nvSpPr>
            <p:cNvPr id="231453" name="Rectangle 29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1454" name="Rectangle 30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sp>
        <p:nvSpPr>
          <p:cNvPr id="231455" name="Rectangle 31"/>
          <p:cNvSpPr>
            <a:spLocks noChangeArrowheads="1"/>
          </p:cNvSpPr>
          <p:nvPr/>
        </p:nvSpPr>
        <p:spPr bwMode="auto">
          <a:xfrm flipV="1">
            <a:off x="2613025" y="4846638"/>
            <a:ext cx="5092700" cy="42862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5316" name="Text Box 32"/>
          <p:cNvSpPr txBox="1">
            <a:spLocks noChangeArrowheads="1"/>
          </p:cNvSpPr>
          <p:nvPr/>
        </p:nvSpPr>
        <p:spPr bwMode="auto">
          <a:xfrm>
            <a:off x="4416425" y="55848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home</a:t>
            </a:r>
          </a:p>
        </p:txBody>
      </p:sp>
      <p:pic>
        <p:nvPicPr>
          <p:cNvPr id="55317" name="Picture 33" descr="building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7125" y="4356100"/>
            <a:ext cx="150495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8" name="Text Box 34"/>
          <p:cNvSpPr txBox="1">
            <a:spLocks noChangeArrowheads="1"/>
          </p:cNvSpPr>
          <p:nvPr/>
        </p:nvSpPr>
        <p:spPr bwMode="auto">
          <a:xfrm>
            <a:off x="1127125" y="5140325"/>
            <a:ext cx="1514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cable headend</a:t>
            </a:r>
          </a:p>
        </p:txBody>
      </p:sp>
      <p:sp>
        <p:nvSpPr>
          <p:cNvPr id="55319" name="Text Box 35"/>
          <p:cNvSpPr txBox="1">
            <a:spLocks noChangeArrowheads="1"/>
          </p:cNvSpPr>
          <p:nvPr/>
        </p:nvSpPr>
        <p:spPr bwMode="auto">
          <a:xfrm>
            <a:off x="2257425" y="5711825"/>
            <a:ext cx="1706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600">
                <a:latin typeface="Arial" charset="0"/>
                <a:ea typeface="宋体" charset="-122"/>
              </a:rPr>
              <a:t>cable distribution</a:t>
            </a:r>
          </a:p>
          <a:p>
            <a:pPr algn="ctr" eaLnBrk="1" hangingPunct="1"/>
            <a:r>
              <a:rPr lang="en-US" altLang="zh-CN" sz="1600">
                <a:latin typeface="Arial" charset="0"/>
                <a:ea typeface="宋体" charset="-122"/>
              </a:rPr>
              <a:t>network</a:t>
            </a:r>
          </a:p>
        </p:txBody>
      </p:sp>
      <p:sp>
        <p:nvSpPr>
          <p:cNvPr id="55320" name="Line 36"/>
          <p:cNvSpPr>
            <a:spLocks noChangeShapeType="1"/>
          </p:cNvSpPr>
          <p:nvPr/>
        </p:nvSpPr>
        <p:spPr bwMode="auto">
          <a:xfrm flipV="1">
            <a:off x="3124200" y="4940300"/>
            <a:ext cx="40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304800" y="1484784"/>
            <a:ext cx="2552700" cy="2873375"/>
            <a:chOff x="192" y="958"/>
            <a:chExt cx="1608" cy="1810"/>
          </a:xfrm>
        </p:grpSpPr>
        <p:sp>
          <p:nvSpPr>
            <p:cNvPr id="55322" name="Freeform 38"/>
            <p:cNvSpPr>
              <a:spLocks/>
            </p:cNvSpPr>
            <p:nvPr/>
          </p:nvSpPr>
          <p:spPr bwMode="auto">
            <a:xfrm>
              <a:off x="336" y="1856"/>
              <a:ext cx="1432" cy="912"/>
            </a:xfrm>
            <a:custGeom>
              <a:avLst/>
              <a:gdLst>
                <a:gd name="T0" fmla="*/ 544 w 1432"/>
                <a:gd name="T1" fmla="*/ 912 h 912"/>
                <a:gd name="T2" fmla="*/ 0 w 1432"/>
                <a:gd name="T3" fmla="*/ 224 h 912"/>
                <a:gd name="T4" fmla="*/ 288 w 1432"/>
                <a:gd name="T5" fmla="*/ 400 h 912"/>
                <a:gd name="T6" fmla="*/ 672 w 1432"/>
                <a:gd name="T7" fmla="*/ 512 h 912"/>
                <a:gd name="T8" fmla="*/ 960 w 1432"/>
                <a:gd name="T9" fmla="*/ 464 h 912"/>
                <a:gd name="T10" fmla="*/ 1176 w 1432"/>
                <a:gd name="T11" fmla="*/ 336 h 912"/>
                <a:gd name="T12" fmla="*/ 1432 w 1432"/>
                <a:gd name="T13" fmla="*/ 0 h 912"/>
                <a:gd name="T14" fmla="*/ 1016 w 1432"/>
                <a:gd name="T15" fmla="*/ 896 h 912"/>
                <a:gd name="T16" fmla="*/ 544 w 1432"/>
                <a:gd name="T17" fmla="*/ 912 h 9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32"/>
                <a:gd name="T28" fmla="*/ 0 h 912"/>
                <a:gd name="T29" fmla="*/ 1432 w 1432"/>
                <a:gd name="T30" fmla="*/ 912 h 9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32" h="912">
                  <a:moveTo>
                    <a:pt x="544" y="912"/>
                  </a:moveTo>
                  <a:lnTo>
                    <a:pt x="0" y="224"/>
                  </a:lnTo>
                  <a:lnTo>
                    <a:pt x="288" y="400"/>
                  </a:lnTo>
                  <a:lnTo>
                    <a:pt x="672" y="512"/>
                  </a:lnTo>
                  <a:lnTo>
                    <a:pt x="960" y="464"/>
                  </a:lnTo>
                  <a:lnTo>
                    <a:pt x="1176" y="336"/>
                  </a:lnTo>
                  <a:lnTo>
                    <a:pt x="1432" y="0"/>
                  </a:lnTo>
                  <a:lnTo>
                    <a:pt x="1016" y="896"/>
                  </a:lnTo>
                  <a:lnTo>
                    <a:pt x="544" y="912"/>
                  </a:ln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lin ang="5400000" scaled="1"/>
            </a:gra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5323" name="Oval 39"/>
            <p:cNvSpPr>
              <a:spLocks noChangeArrowheads="1"/>
            </p:cNvSpPr>
            <p:nvPr/>
          </p:nvSpPr>
          <p:spPr bwMode="auto">
            <a:xfrm>
              <a:off x="192" y="968"/>
              <a:ext cx="1608" cy="13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grpSp>
          <p:nvGrpSpPr>
            <p:cNvPr id="10" name="Group 40"/>
            <p:cNvGrpSpPr>
              <a:grpSpLocks/>
            </p:cNvGrpSpPr>
            <p:nvPr/>
          </p:nvGrpSpPr>
          <p:grpSpPr bwMode="auto">
            <a:xfrm>
              <a:off x="399" y="958"/>
              <a:ext cx="1215" cy="1341"/>
              <a:chOff x="351" y="918"/>
              <a:chExt cx="1215" cy="1341"/>
            </a:xfrm>
          </p:grpSpPr>
          <p:sp>
            <p:nvSpPr>
              <p:cNvPr id="231465" name="Rectangle 41"/>
              <p:cNvSpPr>
                <a:spLocks noChangeArrowheads="1"/>
              </p:cNvSpPr>
              <p:nvPr/>
            </p:nvSpPr>
            <p:spPr bwMode="auto">
              <a:xfrm rot="5400000" flipH="1">
                <a:off x="713" y="1846"/>
                <a:ext cx="310" cy="27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231466" name="Rectangle 42"/>
              <p:cNvSpPr>
                <a:spLocks noChangeArrowheads="1"/>
              </p:cNvSpPr>
              <p:nvPr/>
            </p:nvSpPr>
            <p:spPr bwMode="auto">
              <a:xfrm rot="5400000" flipH="1">
                <a:off x="537" y="1542"/>
                <a:ext cx="310" cy="27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231467" name="Rectangle 43"/>
              <p:cNvSpPr>
                <a:spLocks noChangeArrowheads="1"/>
              </p:cNvSpPr>
              <p:nvPr/>
            </p:nvSpPr>
            <p:spPr bwMode="auto">
              <a:xfrm rot="5400000" flipH="1">
                <a:off x="1073" y="1534"/>
                <a:ext cx="310" cy="27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5400000" scaled="1"/>
              </a:gra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pic>
            <p:nvPicPr>
              <p:cNvPr id="55328" name="Picture 44" descr="pedge_6600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51" y="1126"/>
                <a:ext cx="461" cy="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5329" name="Picture 45" descr="pedge_6600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055" y="1150"/>
                <a:ext cx="461" cy="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5330" name="Picture 46" descr="pedge_6600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91" y="1822"/>
                <a:ext cx="461" cy="4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31471" name="Rectangle 47"/>
              <p:cNvSpPr>
                <a:spLocks noChangeArrowheads="1"/>
              </p:cNvSpPr>
              <p:nvPr/>
            </p:nvSpPr>
            <p:spPr bwMode="auto">
              <a:xfrm flipV="1">
                <a:off x="454" y="1685"/>
                <a:ext cx="1112" cy="27"/>
              </a:xfrm>
              <a:prstGeom prst="rect">
                <a:avLst/>
              </a:prstGeom>
              <a:gradFill rotWithShape="1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5332" name="Text Box 48"/>
              <p:cNvSpPr txBox="1">
                <a:spLocks noChangeArrowheads="1"/>
              </p:cNvSpPr>
              <p:nvPr/>
            </p:nvSpPr>
            <p:spPr bwMode="auto">
              <a:xfrm>
                <a:off x="710" y="918"/>
                <a:ext cx="62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altLang="zh-CN" sz="1600">
                    <a:latin typeface="Arial" charset="0"/>
                    <a:ea typeface="宋体" charset="-122"/>
                  </a:rPr>
                  <a:t>server(s)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F2FB5-B117-4AE1-9BAF-FD84D31BB0C8}" type="slidenum">
              <a:rPr lang="en-US" altLang="zh-CN" smtClean="0"/>
              <a:pPr/>
              <a:t>6</a:t>
            </a:fld>
            <a:endParaRPr lang="en-US" altLang="zh-CN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41784"/>
            <a:ext cx="8229600" cy="1143000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Cable Network Architecture: Overview</a:t>
            </a:r>
          </a:p>
        </p:txBody>
      </p:sp>
      <p:pic>
        <p:nvPicPr>
          <p:cNvPr id="56325" name="Picture 3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6550" y="3873500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6" name="Picture 4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6613" y="4308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7" name="Picture 5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7338" y="406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16363" y="4227513"/>
            <a:ext cx="255587" cy="633412"/>
            <a:chOff x="2055" y="2297"/>
            <a:chExt cx="161" cy="399"/>
          </a:xfrm>
        </p:grpSpPr>
        <p:sp>
          <p:nvSpPr>
            <p:cNvPr id="233479" name="Rectangle 7"/>
            <p:cNvSpPr>
              <a:spLocks noChangeArrowheads="1"/>
            </p:cNvSpPr>
            <p:nvPr/>
          </p:nvSpPr>
          <p:spPr bwMode="auto">
            <a:xfrm rot="-5400000">
              <a:off x="1868" y="2484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3480" name="Rectangle 8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pic>
        <p:nvPicPr>
          <p:cNvPr id="56329" name="Picture 9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23138" y="40767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10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2438" y="533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1" name="Picture 11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8813" y="5070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2" name="Picture 12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4838" y="55245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 flipV="1">
            <a:off x="6770688" y="4906963"/>
            <a:ext cx="255587" cy="820737"/>
            <a:chOff x="2459" y="2251"/>
            <a:chExt cx="161" cy="517"/>
          </a:xfrm>
        </p:grpSpPr>
        <p:sp>
          <p:nvSpPr>
            <p:cNvPr id="233486" name="Rectangle 14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3487" name="Rectangle 15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 flipV="1">
            <a:off x="5529263" y="4887913"/>
            <a:ext cx="255587" cy="379412"/>
            <a:chOff x="2315" y="2599"/>
            <a:chExt cx="161" cy="239"/>
          </a:xfrm>
        </p:grpSpPr>
        <p:sp>
          <p:nvSpPr>
            <p:cNvPr id="233489" name="Rectangle 17"/>
            <p:cNvSpPr>
              <a:spLocks noChangeArrowheads="1"/>
            </p:cNvSpPr>
            <p:nvPr/>
          </p:nvSpPr>
          <p:spPr bwMode="auto">
            <a:xfrm rot="-5400000">
              <a:off x="2208" y="2705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3490" name="Rectangle 18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 flipV="1">
            <a:off x="4094163" y="4900613"/>
            <a:ext cx="255587" cy="633412"/>
            <a:chOff x="2055" y="2297"/>
            <a:chExt cx="161" cy="399"/>
          </a:xfrm>
        </p:grpSpPr>
        <p:sp>
          <p:nvSpPr>
            <p:cNvPr id="233492" name="Rectangle 20"/>
            <p:cNvSpPr>
              <a:spLocks noChangeArrowheads="1"/>
            </p:cNvSpPr>
            <p:nvPr/>
          </p:nvSpPr>
          <p:spPr bwMode="auto">
            <a:xfrm rot="-5400000">
              <a:off x="1868" y="2483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3493" name="Rectangle 21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7126288" y="4246563"/>
            <a:ext cx="255587" cy="630237"/>
            <a:chOff x="3561" y="2643"/>
            <a:chExt cx="161" cy="397"/>
          </a:xfrm>
        </p:grpSpPr>
        <p:sp>
          <p:nvSpPr>
            <p:cNvPr id="233495" name="Rectangle 23"/>
            <p:cNvSpPr>
              <a:spLocks noChangeArrowheads="1"/>
            </p:cNvSpPr>
            <p:nvPr/>
          </p:nvSpPr>
          <p:spPr bwMode="auto">
            <a:xfrm rot="-5400000">
              <a:off x="3376" y="2828"/>
              <a:ext cx="39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3496" name="Rectangle 24"/>
            <p:cNvSpPr>
              <a:spLocks noChangeArrowheads="1"/>
            </p:cNvSpPr>
            <p:nvPr/>
          </p:nvSpPr>
          <p:spPr bwMode="auto">
            <a:xfrm>
              <a:off x="3562" y="2643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757863" y="4468813"/>
            <a:ext cx="255587" cy="379412"/>
            <a:chOff x="2315" y="2599"/>
            <a:chExt cx="161" cy="239"/>
          </a:xfrm>
        </p:grpSpPr>
        <p:sp>
          <p:nvSpPr>
            <p:cNvPr id="233498" name="Rectangle 26"/>
            <p:cNvSpPr>
              <a:spLocks noChangeArrowheads="1"/>
            </p:cNvSpPr>
            <p:nvPr/>
          </p:nvSpPr>
          <p:spPr bwMode="auto">
            <a:xfrm rot="-5400000">
              <a:off x="2208" y="2706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3499" name="Rectangle 27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5221288" y="4030663"/>
            <a:ext cx="255587" cy="820737"/>
            <a:chOff x="2459" y="2251"/>
            <a:chExt cx="161" cy="517"/>
          </a:xfrm>
        </p:grpSpPr>
        <p:sp>
          <p:nvSpPr>
            <p:cNvPr id="233501" name="Rectangle 29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3502" name="Rectangle 30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sp>
        <p:nvSpPr>
          <p:cNvPr id="233503" name="Rectangle 31"/>
          <p:cNvSpPr>
            <a:spLocks noChangeArrowheads="1"/>
          </p:cNvSpPr>
          <p:nvPr/>
        </p:nvSpPr>
        <p:spPr bwMode="auto">
          <a:xfrm flipV="1">
            <a:off x="2613025" y="4846638"/>
            <a:ext cx="5092700" cy="42862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6340" name="Text Box 32"/>
          <p:cNvSpPr txBox="1">
            <a:spLocks noChangeArrowheads="1"/>
          </p:cNvSpPr>
          <p:nvPr/>
        </p:nvSpPr>
        <p:spPr bwMode="auto">
          <a:xfrm>
            <a:off x="4416425" y="55848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home</a:t>
            </a:r>
          </a:p>
        </p:txBody>
      </p:sp>
      <p:pic>
        <p:nvPicPr>
          <p:cNvPr id="56341" name="Picture 33" descr="building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7125" y="4356100"/>
            <a:ext cx="150495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42" name="Text Box 34"/>
          <p:cNvSpPr txBox="1">
            <a:spLocks noChangeArrowheads="1"/>
          </p:cNvSpPr>
          <p:nvPr/>
        </p:nvSpPr>
        <p:spPr bwMode="auto">
          <a:xfrm>
            <a:off x="1127125" y="5140325"/>
            <a:ext cx="1514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cable headend</a:t>
            </a:r>
          </a:p>
        </p:txBody>
      </p:sp>
      <p:sp>
        <p:nvSpPr>
          <p:cNvPr id="56343" name="Text Box 35"/>
          <p:cNvSpPr txBox="1">
            <a:spLocks noChangeArrowheads="1"/>
          </p:cNvSpPr>
          <p:nvPr/>
        </p:nvSpPr>
        <p:spPr bwMode="auto">
          <a:xfrm>
            <a:off x="2146300" y="5711825"/>
            <a:ext cx="19335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600">
                <a:latin typeface="Arial" charset="0"/>
                <a:ea typeface="宋体" charset="-122"/>
              </a:rPr>
              <a:t>cable distribution</a:t>
            </a:r>
          </a:p>
          <a:p>
            <a:pPr algn="ctr" eaLnBrk="1" hangingPunct="1"/>
            <a:r>
              <a:rPr lang="en-US" altLang="zh-CN" sz="1600">
                <a:latin typeface="Arial" charset="0"/>
                <a:ea typeface="宋体" charset="-122"/>
              </a:rPr>
              <a:t>network (simplified)</a:t>
            </a:r>
          </a:p>
        </p:txBody>
      </p:sp>
      <p:sp>
        <p:nvSpPr>
          <p:cNvPr id="56344" name="Line 36"/>
          <p:cNvSpPr>
            <a:spLocks noChangeShapeType="1"/>
          </p:cNvSpPr>
          <p:nvPr/>
        </p:nvSpPr>
        <p:spPr bwMode="auto">
          <a:xfrm flipV="1">
            <a:off x="3124200" y="4940300"/>
            <a:ext cx="40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3429000" y="1484784"/>
            <a:ext cx="4959424" cy="2503016"/>
            <a:chOff x="2160" y="744"/>
            <a:chExt cx="3296" cy="1768"/>
          </a:xfrm>
        </p:grpSpPr>
        <p:sp>
          <p:nvSpPr>
            <p:cNvPr id="56346" name="Freeform 38"/>
            <p:cNvSpPr>
              <a:spLocks/>
            </p:cNvSpPr>
            <p:nvPr/>
          </p:nvSpPr>
          <p:spPr bwMode="auto">
            <a:xfrm>
              <a:off x="2544" y="2048"/>
              <a:ext cx="2432" cy="464"/>
            </a:xfrm>
            <a:custGeom>
              <a:avLst/>
              <a:gdLst>
                <a:gd name="T0" fmla="*/ 912 w 2432"/>
                <a:gd name="T1" fmla="*/ 448 h 464"/>
                <a:gd name="T2" fmla="*/ 1496 w 2432"/>
                <a:gd name="T3" fmla="*/ 464 h 464"/>
                <a:gd name="T4" fmla="*/ 2432 w 2432"/>
                <a:gd name="T5" fmla="*/ 48 h 464"/>
                <a:gd name="T6" fmla="*/ 1784 w 2432"/>
                <a:gd name="T7" fmla="*/ 176 h 464"/>
                <a:gd name="T8" fmla="*/ 864 w 2432"/>
                <a:gd name="T9" fmla="*/ 208 h 464"/>
                <a:gd name="T10" fmla="*/ 0 w 2432"/>
                <a:gd name="T11" fmla="*/ 0 h 4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32"/>
                <a:gd name="T19" fmla="*/ 0 h 464"/>
                <a:gd name="T20" fmla="*/ 2432 w 2432"/>
                <a:gd name="T21" fmla="*/ 464 h 4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32" h="464">
                  <a:moveTo>
                    <a:pt x="912" y="448"/>
                  </a:moveTo>
                  <a:lnTo>
                    <a:pt x="1496" y="464"/>
                  </a:lnTo>
                  <a:lnTo>
                    <a:pt x="2432" y="48"/>
                  </a:lnTo>
                  <a:lnTo>
                    <a:pt x="1784" y="176"/>
                  </a:lnTo>
                  <a:lnTo>
                    <a:pt x="864" y="20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tx2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6347" name="Oval 39"/>
            <p:cNvSpPr>
              <a:spLocks noChangeArrowheads="1"/>
            </p:cNvSpPr>
            <p:nvPr/>
          </p:nvSpPr>
          <p:spPr bwMode="auto">
            <a:xfrm>
              <a:off x="2160" y="744"/>
              <a:ext cx="3296" cy="156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pic>
          <p:nvPicPr>
            <p:cNvPr id="56348" name="Picture 40" descr="house_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22" y="1044"/>
              <a:ext cx="2955" cy="1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8387D8-65D2-4CDA-9AEC-6DF574309ED5}" type="slidenum">
              <a:rPr lang="en-US" altLang="zh-CN" smtClean="0"/>
              <a:pPr/>
              <a:t>7</a:t>
            </a:fld>
            <a:endParaRPr lang="en-US" altLang="zh-CN" dirty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32656"/>
            <a:ext cx="8229600" cy="1143000"/>
          </a:xfrm>
        </p:spPr>
        <p:txBody>
          <a:bodyPr/>
          <a:lstStyle/>
          <a:p>
            <a:r>
              <a:rPr lang="en-US" altLang="zh-CN" sz="2800" dirty="0" smtClean="0">
                <a:ea typeface="宋体" charset="-122"/>
              </a:rPr>
              <a:t>Cable Network Architecture: Overview</a:t>
            </a:r>
          </a:p>
        </p:txBody>
      </p:sp>
      <p:pic>
        <p:nvPicPr>
          <p:cNvPr id="57349" name="Picture 3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6550" y="3873500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4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6613" y="4308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1" name="Picture 5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97338" y="406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16363" y="4227513"/>
            <a:ext cx="255587" cy="633412"/>
            <a:chOff x="2055" y="2297"/>
            <a:chExt cx="161" cy="399"/>
          </a:xfrm>
        </p:grpSpPr>
        <p:sp>
          <p:nvSpPr>
            <p:cNvPr id="235527" name="Rectangle 7"/>
            <p:cNvSpPr>
              <a:spLocks noChangeArrowheads="1"/>
            </p:cNvSpPr>
            <p:nvPr/>
          </p:nvSpPr>
          <p:spPr bwMode="auto">
            <a:xfrm rot="-5400000">
              <a:off x="1868" y="2484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5528" name="Rectangle 8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pic>
        <p:nvPicPr>
          <p:cNvPr id="57353" name="Picture 9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23138" y="40767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4" name="Picture 10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2438" y="53340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5" name="Picture 11" descr="house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8813" y="5070475"/>
            <a:ext cx="10191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6" name="Picture 12" descr="house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4838" y="5524500"/>
            <a:ext cx="10001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3"/>
          <p:cNvGrpSpPr>
            <a:grpSpLocks/>
          </p:cNvGrpSpPr>
          <p:nvPr/>
        </p:nvGrpSpPr>
        <p:grpSpPr bwMode="auto">
          <a:xfrm flipV="1">
            <a:off x="6770688" y="4906963"/>
            <a:ext cx="255587" cy="820737"/>
            <a:chOff x="2459" y="2251"/>
            <a:chExt cx="161" cy="517"/>
          </a:xfrm>
        </p:grpSpPr>
        <p:sp>
          <p:nvSpPr>
            <p:cNvPr id="235534" name="Rectangle 14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5535" name="Rectangle 15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 flipV="1">
            <a:off x="5529263" y="4887913"/>
            <a:ext cx="255587" cy="379412"/>
            <a:chOff x="2315" y="2599"/>
            <a:chExt cx="161" cy="239"/>
          </a:xfrm>
        </p:grpSpPr>
        <p:sp>
          <p:nvSpPr>
            <p:cNvPr id="235537" name="Rectangle 17"/>
            <p:cNvSpPr>
              <a:spLocks noChangeArrowheads="1"/>
            </p:cNvSpPr>
            <p:nvPr/>
          </p:nvSpPr>
          <p:spPr bwMode="auto">
            <a:xfrm rot="-5400000">
              <a:off x="2208" y="2705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5538" name="Rectangle 18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 flipV="1">
            <a:off x="4094163" y="4900613"/>
            <a:ext cx="255587" cy="633412"/>
            <a:chOff x="2055" y="2297"/>
            <a:chExt cx="161" cy="399"/>
          </a:xfrm>
        </p:grpSpPr>
        <p:sp>
          <p:nvSpPr>
            <p:cNvPr id="235540" name="Rectangle 20"/>
            <p:cNvSpPr>
              <a:spLocks noChangeArrowheads="1"/>
            </p:cNvSpPr>
            <p:nvPr/>
          </p:nvSpPr>
          <p:spPr bwMode="auto">
            <a:xfrm rot="-5400000">
              <a:off x="1868" y="2483"/>
              <a:ext cx="39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5541" name="Rectangle 21"/>
            <p:cNvSpPr>
              <a:spLocks noChangeArrowheads="1"/>
            </p:cNvSpPr>
            <p:nvPr/>
          </p:nvSpPr>
          <p:spPr bwMode="auto">
            <a:xfrm>
              <a:off x="2056" y="2297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7126288" y="4246563"/>
            <a:ext cx="255587" cy="630237"/>
            <a:chOff x="3561" y="2643"/>
            <a:chExt cx="161" cy="397"/>
          </a:xfrm>
        </p:grpSpPr>
        <p:sp>
          <p:nvSpPr>
            <p:cNvPr id="235543" name="Rectangle 23"/>
            <p:cNvSpPr>
              <a:spLocks noChangeArrowheads="1"/>
            </p:cNvSpPr>
            <p:nvPr/>
          </p:nvSpPr>
          <p:spPr bwMode="auto">
            <a:xfrm rot="-5400000">
              <a:off x="3376" y="2828"/>
              <a:ext cx="39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5544" name="Rectangle 24"/>
            <p:cNvSpPr>
              <a:spLocks noChangeArrowheads="1"/>
            </p:cNvSpPr>
            <p:nvPr/>
          </p:nvSpPr>
          <p:spPr bwMode="auto">
            <a:xfrm>
              <a:off x="3562" y="2643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757863" y="4468813"/>
            <a:ext cx="255587" cy="379412"/>
            <a:chOff x="2315" y="2599"/>
            <a:chExt cx="161" cy="239"/>
          </a:xfrm>
        </p:grpSpPr>
        <p:sp>
          <p:nvSpPr>
            <p:cNvPr id="235546" name="Rectangle 26"/>
            <p:cNvSpPr>
              <a:spLocks noChangeArrowheads="1"/>
            </p:cNvSpPr>
            <p:nvPr/>
          </p:nvSpPr>
          <p:spPr bwMode="auto">
            <a:xfrm rot="-5400000">
              <a:off x="2208" y="2706"/>
              <a:ext cx="238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5547" name="Rectangle 27"/>
            <p:cNvSpPr>
              <a:spLocks noChangeArrowheads="1"/>
            </p:cNvSpPr>
            <p:nvPr/>
          </p:nvSpPr>
          <p:spPr bwMode="auto">
            <a:xfrm>
              <a:off x="2316" y="2599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5221288" y="4030663"/>
            <a:ext cx="255587" cy="820737"/>
            <a:chOff x="2459" y="2251"/>
            <a:chExt cx="161" cy="517"/>
          </a:xfrm>
        </p:grpSpPr>
        <p:sp>
          <p:nvSpPr>
            <p:cNvPr id="235549" name="Rectangle 29"/>
            <p:cNvSpPr>
              <a:spLocks noChangeArrowheads="1"/>
            </p:cNvSpPr>
            <p:nvPr/>
          </p:nvSpPr>
          <p:spPr bwMode="auto">
            <a:xfrm rot="-5400000">
              <a:off x="2214" y="2496"/>
              <a:ext cx="516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235550" name="Rectangle 30"/>
            <p:cNvSpPr>
              <a:spLocks noChangeArrowheads="1"/>
            </p:cNvSpPr>
            <p:nvPr/>
          </p:nvSpPr>
          <p:spPr bwMode="auto">
            <a:xfrm>
              <a:off x="2460" y="2251"/>
              <a:ext cx="160" cy="27"/>
            </a:xfrm>
            <a:prstGeom prst="rect">
              <a:avLst/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zh-CN"/>
            </a:p>
          </p:txBody>
        </p:sp>
      </p:grpSp>
      <p:sp>
        <p:nvSpPr>
          <p:cNvPr id="235551" name="Rectangle 31"/>
          <p:cNvSpPr>
            <a:spLocks noChangeArrowheads="1"/>
          </p:cNvSpPr>
          <p:nvPr/>
        </p:nvSpPr>
        <p:spPr bwMode="auto">
          <a:xfrm flipV="1">
            <a:off x="2613025" y="4846638"/>
            <a:ext cx="5092700" cy="42862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50000">
                <a:schemeClr val="bg1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57364" name="Text Box 32"/>
          <p:cNvSpPr txBox="1">
            <a:spLocks noChangeArrowheads="1"/>
          </p:cNvSpPr>
          <p:nvPr/>
        </p:nvSpPr>
        <p:spPr bwMode="auto">
          <a:xfrm>
            <a:off x="4416425" y="558482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home</a:t>
            </a:r>
          </a:p>
        </p:txBody>
      </p:sp>
      <p:pic>
        <p:nvPicPr>
          <p:cNvPr id="57365" name="Picture 33" descr="building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7125" y="4356100"/>
            <a:ext cx="150495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66" name="Text Box 34"/>
          <p:cNvSpPr txBox="1">
            <a:spLocks noChangeArrowheads="1"/>
          </p:cNvSpPr>
          <p:nvPr/>
        </p:nvSpPr>
        <p:spPr bwMode="auto">
          <a:xfrm>
            <a:off x="1127125" y="5140325"/>
            <a:ext cx="1514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600">
                <a:latin typeface="Arial" charset="0"/>
                <a:ea typeface="宋体" charset="-122"/>
              </a:rPr>
              <a:t>cable headend</a:t>
            </a:r>
          </a:p>
        </p:txBody>
      </p:sp>
      <p:sp>
        <p:nvSpPr>
          <p:cNvPr id="57367" name="Text Box 35"/>
          <p:cNvSpPr txBox="1">
            <a:spLocks noChangeArrowheads="1"/>
          </p:cNvSpPr>
          <p:nvPr/>
        </p:nvSpPr>
        <p:spPr bwMode="auto">
          <a:xfrm>
            <a:off x="2257425" y="5711825"/>
            <a:ext cx="17065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zh-CN" sz="1600">
                <a:latin typeface="Arial" charset="0"/>
                <a:ea typeface="宋体" charset="-122"/>
              </a:rPr>
              <a:t>cable distribution</a:t>
            </a:r>
          </a:p>
          <a:p>
            <a:pPr algn="ctr" eaLnBrk="1" hangingPunct="1"/>
            <a:r>
              <a:rPr lang="en-US" altLang="zh-CN" sz="1600">
                <a:latin typeface="Arial" charset="0"/>
                <a:ea typeface="宋体" charset="-122"/>
              </a:rPr>
              <a:t>network</a:t>
            </a:r>
          </a:p>
        </p:txBody>
      </p:sp>
      <p:sp>
        <p:nvSpPr>
          <p:cNvPr id="57368" name="Line 36"/>
          <p:cNvSpPr>
            <a:spLocks noChangeShapeType="1"/>
          </p:cNvSpPr>
          <p:nvPr/>
        </p:nvSpPr>
        <p:spPr bwMode="auto">
          <a:xfrm flipV="1">
            <a:off x="3124200" y="4940300"/>
            <a:ext cx="40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4846638" y="1352550"/>
            <a:ext cx="2043112" cy="958850"/>
            <a:chOff x="2505" y="826"/>
            <a:chExt cx="1287" cy="604"/>
          </a:xfrm>
        </p:grpSpPr>
        <p:sp>
          <p:nvSpPr>
            <p:cNvPr id="57409" name="Line 38"/>
            <p:cNvSpPr>
              <a:spLocks noChangeShapeType="1"/>
            </p:cNvSpPr>
            <p:nvPr/>
          </p:nvSpPr>
          <p:spPr bwMode="auto">
            <a:xfrm flipH="1">
              <a:off x="2505" y="1115"/>
              <a:ext cx="128" cy="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410" name="Freeform 39"/>
            <p:cNvSpPr>
              <a:spLocks/>
            </p:cNvSpPr>
            <p:nvPr/>
          </p:nvSpPr>
          <p:spPr bwMode="auto">
            <a:xfrm>
              <a:off x="2548" y="826"/>
              <a:ext cx="562" cy="266"/>
            </a:xfrm>
            <a:custGeom>
              <a:avLst/>
              <a:gdLst>
                <a:gd name="T0" fmla="*/ 4 w 562"/>
                <a:gd name="T1" fmla="*/ 264 h 266"/>
                <a:gd name="T2" fmla="*/ 52 w 562"/>
                <a:gd name="T3" fmla="*/ 6 h 266"/>
                <a:gd name="T4" fmla="*/ 108 w 562"/>
                <a:gd name="T5" fmla="*/ 266 h 266"/>
                <a:gd name="T6" fmla="*/ 174 w 562"/>
                <a:gd name="T7" fmla="*/ 0 h 266"/>
                <a:gd name="T8" fmla="*/ 228 w 562"/>
                <a:gd name="T9" fmla="*/ 264 h 266"/>
                <a:gd name="T10" fmla="*/ 288 w 562"/>
                <a:gd name="T11" fmla="*/ 8 h 266"/>
                <a:gd name="T12" fmla="*/ 354 w 562"/>
                <a:gd name="T13" fmla="*/ 266 h 266"/>
                <a:gd name="T14" fmla="*/ 402 w 562"/>
                <a:gd name="T15" fmla="*/ 8 h 266"/>
                <a:gd name="T16" fmla="*/ 464 w 562"/>
                <a:gd name="T17" fmla="*/ 264 h 266"/>
                <a:gd name="T18" fmla="*/ 506 w 562"/>
                <a:gd name="T19" fmla="*/ 6 h 266"/>
                <a:gd name="T20" fmla="*/ 556 w 562"/>
                <a:gd name="T21" fmla="*/ 266 h 2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2"/>
                <a:gd name="T34" fmla="*/ 0 h 266"/>
                <a:gd name="T35" fmla="*/ 562 w 562"/>
                <a:gd name="T36" fmla="*/ 266 h 2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2" h="266">
                  <a:moveTo>
                    <a:pt x="4" y="264"/>
                  </a:moveTo>
                  <a:cubicBezTo>
                    <a:pt x="4" y="212"/>
                    <a:pt x="0" y="4"/>
                    <a:pt x="52" y="6"/>
                  </a:cubicBezTo>
                  <a:cubicBezTo>
                    <a:pt x="106" y="4"/>
                    <a:pt x="58" y="266"/>
                    <a:pt x="108" y="266"/>
                  </a:cubicBezTo>
                  <a:cubicBezTo>
                    <a:pt x="158" y="266"/>
                    <a:pt x="126" y="0"/>
                    <a:pt x="174" y="0"/>
                  </a:cubicBezTo>
                  <a:cubicBezTo>
                    <a:pt x="222" y="0"/>
                    <a:pt x="184" y="266"/>
                    <a:pt x="228" y="264"/>
                  </a:cubicBezTo>
                  <a:cubicBezTo>
                    <a:pt x="272" y="262"/>
                    <a:pt x="244" y="8"/>
                    <a:pt x="288" y="8"/>
                  </a:cubicBezTo>
                  <a:cubicBezTo>
                    <a:pt x="332" y="8"/>
                    <a:pt x="304" y="266"/>
                    <a:pt x="354" y="266"/>
                  </a:cubicBezTo>
                  <a:cubicBezTo>
                    <a:pt x="404" y="266"/>
                    <a:pt x="336" y="8"/>
                    <a:pt x="402" y="8"/>
                  </a:cubicBezTo>
                  <a:cubicBezTo>
                    <a:pt x="468" y="8"/>
                    <a:pt x="416" y="266"/>
                    <a:pt x="464" y="264"/>
                  </a:cubicBezTo>
                  <a:cubicBezTo>
                    <a:pt x="512" y="262"/>
                    <a:pt x="450" y="4"/>
                    <a:pt x="506" y="6"/>
                  </a:cubicBezTo>
                  <a:cubicBezTo>
                    <a:pt x="562" y="8"/>
                    <a:pt x="546" y="192"/>
                    <a:pt x="556" y="2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7411" name="Freeform 40"/>
            <p:cNvSpPr>
              <a:spLocks/>
            </p:cNvSpPr>
            <p:nvPr/>
          </p:nvSpPr>
          <p:spPr bwMode="auto">
            <a:xfrm>
              <a:off x="3523" y="830"/>
              <a:ext cx="269" cy="266"/>
            </a:xfrm>
            <a:custGeom>
              <a:avLst/>
              <a:gdLst>
                <a:gd name="T0" fmla="*/ 2 w 562"/>
                <a:gd name="T1" fmla="*/ 264 h 266"/>
                <a:gd name="T2" fmla="*/ 25 w 562"/>
                <a:gd name="T3" fmla="*/ 6 h 266"/>
                <a:gd name="T4" fmla="*/ 52 w 562"/>
                <a:gd name="T5" fmla="*/ 266 h 266"/>
                <a:gd name="T6" fmla="*/ 83 w 562"/>
                <a:gd name="T7" fmla="*/ 0 h 266"/>
                <a:gd name="T8" fmla="*/ 109 w 562"/>
                <a:gd name="T9" fmla="*/ 264 h 266"/>
                <a:gd name="T10" fmla="*/ 138 w 562"/>
                <a:gd name="T11" fmla="*/ 8 h 266"/>
                <a:gd name="T12" fmla="*/ 169 w 562"/>
                <a:gd name="T13" fmla="*/ 266 h 266"/>
                <a:gd name="T14" fmla="*/ 192 w 562"/>
                <a:gd name="T15" fmla="*/ 8 h 266"/>
                <a:gd name="T16" fmla="*/ 222 w 562"/>
                <a:gd name="T17" fmla="*/ 264 h 266"/>
                <a:gd name="T18" fmla="*/ 242 w 562"/>
                <a:gd name="T19" fmla="*/ 6 h 266"/>
                <a:gd name="T20" fmla="*/ 266 w 562"/>
                <a:gd name="T21" fmla="*/ 266 h 26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2"/>
                <a:gd name="T34" fmla="*/ 0 h 266"/>
                <a:gd name="T35" fmla="*/ 562 w 562"/>
                <a:gd name="T36" fmla="*/ 266 h 26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2" h="266">
                  <a:moveTo>
                    <a:pt x="4" y="264"/>
                  </a:moveTo>
                  <a:cubicBezTo>
                    <a:pt x="4" y="212"/>
                    <a:pt x="0" y="4"/>
                    <a:pt x="52" y="6"/>
                  </a:cubicBezTo>
                  <a:cubicBezTo>
                    <a:pt x="106" y="4"/>
                    <a:pt x="58" y="266"/>
                    <a:pt x="108" y="266"/>
                  </a:cubicBezTo>
                  <a:cubicBezTo>
                    <a:pt x="158" y="266"/>
                    <a:pt x="126" y="0"/>
                    <a:pt x="174" y="0"/>
                  </a:cubicBezTo>
                  <a:cubicBezTo>
                    <a:pt x="222" y="0"/>
                    <a:pt x="184" y="266"/>
                    <a:pt x="228" y="264"/>
                  </a:cubicBezTo>
                  <a:cubicBezTo>
                    <a:pt x="272" y="262"/>
                    <a:pt x="244" y="8"/>
                    <a:pt x="288" y="8"/>
                  </a:cubicBezTo>
                  <a:cubicBezTo>
                    <a:pt x="332" y="8"/>
                    <a:pt x="304" y="266"/>
                    <a:pt x="354" y="266"/>
                  </a:cubicBezTo>
                  <a:cubicBezTo>
                    <a:pt x="404" y="266"/>
                    <a:pt x="336" y="8"/>
                    <a:pt x="402" y="8"/>
                  </a:cubicBezTo>
                  <a:cubicBezTo>
                    <a:pt x="468" y="8"/>
                    <a:pt x="416" y="266"/>
                    <a:pt x="464" y="264"/>
                  </a:cubicBezTo>
                  <a:cubicBezTo>
                    <a:pt x="512" y="262"/>
                    <a:pt x="450" y="4"/>
                    <a:pt x="506" y="6"/>
                  </a:cubicBezTo>
                  <a:cubicBezTo>
                    <a:pt x="562" y="8"/>
                    <a:pt x="546" y="192"/>
                    <a:pt x="556" y="26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57412" name="Line 41"/>
            <p:cNvSpPr>
              <a:spLocks noChangeShapeType="1"/>
            </p:cNvSpPr>
            <p:nvPr/>
          </p:nvSpPr>
          <p:spPr bwMode="auto">
            <a:xfrm flipH="1">
              <a:off x="3433" y="1137"/>
              <a:ext cx="128" cy="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4137025" y="1530474"/>
            <a:ext cx="3021013" cy="2114550"/>
            <a:chOff x="2606" y="951"/>
            <a:chExt cx="1903" cy="1332"/>
          </a:xfrm>
        </p:grpSpPr>
        <p:sp>
          <p:nvSpPr>
            <p:cNvPr id="57379" name="Text Box 43"/>
            <p:cNvSpPr txBox="1">
              <a:spLocks noChangeArrowheads="1"/>
            </p:cNvSpPr>
            <p:nvPr/>
          </p:nvSpPr>
          <p:spPr bwMode="auto">
            <a:xfrm>
              <a:off x="3378" y="2071"/>
              <a:ext cx="65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600">
                  <a:latin typeface="Arial" charset="0"/>
                  <a:ea typeface="宋体" charset="-122"/>
                </a:rPr>
                <a:t>Channels</a:t>
              </a:r>
            </a:p>
          </p:txBody>
        </p:sp>
        <p:sp>
          <p:nvSpPr>
            <p:cNvPr id="57380" name="Line 44"/>
            <p:cNvSpPr>
              <a:spLocks noChangeShapeType="1"/>
            </p:cNvSpPr>
            <p:nvPr/>
          </p:nvSpPr>
          <p:spPr bwMode="auto">
            <a:xfrm>
              <a:off x="2994" y="951"/>
              <a:ext cx="0" cy="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81" name="Line 45"/>
            <p:cNvSpPr>
              <a:spLocks noChangeShapeType="1"/>
            </p:cNvSpPr>
            <p:nvPr/>
          </p:nvSpPr>
          <p:spPr bwMode="auto">
            <a:xfrm flipV="1">
              <a:off x="2988" y="1935"/>
              <a:ext cx="14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82" name="Text Box 46"/>
            <p:cNvSpPr txBox="1">
              <a:spLocks noChangeArrowheads="1"/>
            </p:cNvSpPr>
            <p:nvPr/>
          </p:nvSpPr>
          <p:spPr bwMode="auto">
            <a:xfrm>
              <a:off x="2978" y="1408"/>
              <a:ext cx="17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V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I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E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</p:txBody>
        </p:sp>
        <p:sp>
          <p:nvSpPr>
            <p:cNvPr id="57383" name="Line 47"/>
            <p:cNvSpPr>
              <a:spLocks noChangeShapeType="1"/>
            </p:cNvSpPr>
            <p:nvPr/>
          </p:nvSpPr>
          <p:spPr bwMode="auto">
            <a:xfrm>
              <a:off x="3150" y="1863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84" name="Text Box 48"/>
            <p:cNvSpPr txBox="1">
              <a:spLocks noChangeArrowheads="1"/>
            </p:cNvSpPr>
            <p:nvPr/>
          </p:nvSpPr>
          <p:spPr bwMode="auto">
            <a:xfrm>
              <a:off x="3152" y="1408"/>
              <a:ext cx="17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V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I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E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</p:txBody>
        </p:sp>
        <p:sp>
          <p:nvSpPr>
            <p:cNvPr id="57385" name="Text Box 49"/>
            <p:cNvSpPr txBox="1">
              <a:spLocks noChangeArrowheads="1"/>
            </p:cNvSpPr>
            <p:nvPr/>
          </p:nvSpPr>
          <p:spPr bwMode="auto">
            <a:xfrm>
              <a:off x="3338" y="1408"/>
              <a:ext cx="17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V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I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E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</p:txBody>
        </p:sp>
        <p:sp>
          <p:nvSpPr>
            <p:cNvPr id="57386" name="Text Box 50"/>
            <p:cNvSpPr txBox="1">
              <a:spLocks noChangeArrowheads="1"/>
            </p:cNvSpPr>
            <p:nvPr/>
          </p:nvSpPr>
          <p:spPr bwMode="auto">
            <a:xfrm>
              <a:off x="3524" y="1408"/>
              <a:ext cx="17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V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I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E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</p:txBody>
        </p:sp>
        <p:sp>
          <p:nvSpPr>
            <p:cNvPr id="57387" name="Text Box 51"/>
            <p:cNvSpPr txBox="1">
              <a:spLocks noChangeArrowheads="1"/>
            </p:cNvSpPr>
            <p:nvPr/>
          </p:nvSpPr>
          <p:spPr bwMode="auto">
            <a:xfrm>
              <a:off x="3710" y="1408"/>
              <a:ext cx="17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V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I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E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</p:txBody>
        </p:sp>
        <p:sp>
          <p:nvSpPr>
            <p:cNvPr id="57388" name="Text Box 52"/>
            <p:cNvSpPr txBox="1">
              <a:spLocks noChangeArrowheads="1"/>
            </p:cNvSpPr>
            <p:nvPr/>
          </p:nvSpPr>
          <p:spPr bwMode="auto">
            <a:xfrm>
              <a:off x="3896" y="1408"/>
              <a:ext cx="17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V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I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E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</p:txBody>
        </p:sp>
        <p:sp>
          <p:nvSpPr>
            <p:cNvPr id="57389" name="Text Box 53"/>
            <p:cNvSpPr txBox="1">
              <a:spLocks noChangeArrowheads="1"/>
            </p:cNvSpPr>
            <p:nvPr/>
          </p:nvSpPr>
          <p:spPr bwMode="auto">
            <a:xfrm>
              <a:off x="4058" y="1402"/>
              <a:ext cx="17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altLang="zh-CN" sz="1000">
                <a:latin typeface="Arial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A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T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A</a:t>
              </a:r>
            </a:p>
          </p:txBody>
        </p:sp>
        <p:sp>
          <p:nvSpPr>
            <p:cNvPr id="57390" name="Text Box 54"/>
            <p:cNvSpPr txBox="1">
              <a:spLocks noChangeArrowheads="1"/>
            </p:cNvSpPr>
            <p:nvPr/>
          </p:nvSpPr>
          <p:spPr bwMode="auto">
            <a:xfrm>
              <a:off x="4202" y="1402"/>
              <a:ext cx="174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altLang="zh-CN" sz="1000">
                <a:latin typeface="Arial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D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A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T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A</a:t>
              </a:r>
            </a:p>
          </p:txBody>
        </p:sp>
        <p:sp>
          <p:nvSpPr>
            <p:cNvPr id="57391" name="Text Box 55"/>
            <p:cNvSpPr txBox="1">
              <a:spLocks noChangeArrowheads="1"/>
            </p:cNvSpPr>
            <p:nvPr/>
          </p:nvSpPr>
          <p:spPr bwMode="auto">
            <a:xfrm>
              <a:off x="4330" y="1114"/>
              <a:ext cx="17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en-US" altLang="zh-CN" sz="1000">
                <a:latin typeface="Arial" charset="0"/>
                <a:ea typeface="宋体" charset="-122"/>
              </a:endParaRP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C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N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T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R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O</a:t>
              </a:r>
            </a:p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L</a:t>
              </a:r>
            </a:p>
          </p:txBody>
        </p:sp>
        <p:sp>
          <p:nvSpPr>
            <p:cNvPr id="57392" name="Line 56"/>
            <p:cNvSpPr>
              <a:spLocks noChangeShapeType="1"/>
            </p:cNvSpPr>
            <p:nvPr/>
          </p:nvSpPr>
          <p:spPr bwMode="auto">
            <a:xfrm>
              <a:off x="3334" y="1863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93" name="Line 57"/>
            <p:cNvSpPr>
              <a:spLocks noChangeShapeType="1"/>
            </p:cNvSpPr>
            <p:nvPr/>
          </p:nvSpPr>
          <p:spPr bwMode="auto">
            <a:xfrm>
              <a:off x="3514" y="1863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94" name="Line 58"/>
            <p:cNvSpPr>
              <a:spLocks noChangeShapeType="1"/>
            </p:cNvSpPr>
            <p:nvPr/>
          </p:nvSpPr>
          <p:spPr bwMode="auto">
            <a:xfrm>
              <a:off x="3698" y="1863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95" name="Line 59"/>
            <p:cNvSpPr>
              <a:spLocks noChangeShapeType="1"/>
            </p:cNvSpPr>
            <p:nvPr/>
          </p:nvSpPr>
          <p:spPr bwMode="auto">
            <a:xfrm>
              <a:off x="3886" y="1863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96" name="Line 60"/>
            <p:cNvSpPr>
              <a:spLocks noChangeShapeType="1"/>
            </p:cNvSpPr>
            <p:nvPr/>
          </p:nvSpPr>
          <p:spPr bwMode="auto">
            <a:xfrm>
              <a:off x="4062" y="1871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97" name="Line 61"/>
            <p:cNvSpPr>
              <a:spLocks noChangeShapeType="1"/>
            </p:cNvSpPr>
            <p:nvPr/>
          </p:nvSpPr>
          <p:spPr bwMode="auto">
            <a:xfrm>
              <a:off x="4218" y="186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98" name="Line 62"/>
            <p:cNvSpPr>
              <a:spLocks noChangeShapeType="1"/>
            </p:cNvSpPr>
            <p:nvPr/>
          </p:nvSpPr>
          <p:spPr bwMode="auto">
            <a:xfrm>
              <a:off x="4362" y="185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399" name="Text Box 63"/>
            <p:cNvSpPr txBox="1">
              <a:spLocks noChangeArrowheads="1"/>
            </p:cNvSpPr>
            <p:nvPr/>
          </p:nvSpPr>
          <p:spPr bwMode="auto">
            <a:xfrm>
              <a:off x="2985" y="1960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57400" name="Text Box 64"/>
            <p:cNvSpPr txBox="1">
              <a:spLocks noChangeArrowheads="1"/>
            </p:cNvSpPr>
            <p:nvPr/>
          </p:nvSpPr>
          <p:spPr bwMode="auto">
            <a:xfrm>
              <a:off x="3153" y="1960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2</a:t>
              </a:r>
            </a:p>
          </p:txBody>
        </p:sp>
        <p:sp>
          <p:nvSpPr>
            <p:cNvPr id="57401" name="Text Box 65"/>
            <p:cNvSpPr txBox="1">
              <a:spLocks noChangeArrowheads="1"/>
            </p:cNvSpPr>
            <p:nvPr/>
          </p:nvSpPr>
          <p:spPr bwMode="auto">
            <a:xfrm>
              <a:off x="3345" y="1960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3</a:t>
              </a:r>
            </a:p>
          </p:txBody>
        </p:sp>
        <p:sp>
          <p:nvSpPr>
            <p:cNvPr id="57402" name="Text Box 66"/>
            <p:cNvSpPr txBox="1">
              <a:spLocks noChangeArrowheads="1"/>
            </p:cNvSpPr>
            <p:nvPr/>
          </p:nvSpPr>
          <p:spPr bwMode="auto">
            <a:xfrm>
              <a:off x="3517" y="1960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4</a:t>
              </a:r>
            </a:p>
          </p:txBody>
        </p:sp>
        <p:sp>
          <p:nvSpPr>
            <p:cNvPr id="57403" name="Text Box 67"/>
            <p:cNvSpPr txBox="1">
              <a:spLocks noChangeArrowheads="1"/>
            </p:cNvSpPr>
            <p:nvPr/>
          </p:nvSpPr>
          <p:spPr bwMode="auto">
            <a:xfrm>
              <a:off x="3705" y="195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5</a:t>
              </a:r>
            </a:p>
          </p:txBody>
        </p:sp>
        <p:sp>
          <p:nvSpPr>
            <p:cNvPr id="57404" name="Text Box 68"/>
            <p:cNvSpPr txBox="1">
              <a:spLocks noChangeArrowheads="1"/>
            </p:cNvSpPr>
            <p:nvPr/>
          </p:nvSpPr>
          <p:spPr bwMode="auto">
            <a:xfrm>
              <a:off x="3893" y="195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6</a:t>
              </a:r>
            </a:p>
          </p:txBody>
        </p:sp>
        <p:sp>
          <p:nvSpPr>
            <p:cNvPr id="57405" name="Text Box 69"/>
            <p:cNvSpPr txBox="1">
              <a:spLocks noChangeArrowheads="1"/>
            </p:cNvSpPr>
            <p:nvPr/>
          </p:nvSpPr>
          <p:spPr bwMode="auto">
            <a:xfrm>
              <a:off x="4057" y="195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7</a:t>
              </a:r>
            </a:p>
          </p:txBody>
        </p:sp>
        <p:sp>
          <p:nvSpPr>
            <p:cNvPr id="57406" name="Text Box 70"/>
            <p:cNvSpPr txBox="1">
              <a:spLocks noChangeArrowheads="1"/>
            </p:cNvSpPr>
            <p:nvPr/>
          </p:nvSpPr>
          <p:spPr bwMode="auto">
            <a:xfrm>
              <a:off x="4205" y="195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8</a:t>
              </a:r>
            </a:p>
          </p:txBody>
        </p:sp>
        <p:sp>
          <p:nvSpPr>
            <p:cNvPr id="57407" name="Text Box 71"/>
            <p:cNvSpPr txBox="1">
              <a:spLocks noChangeArrowheads="1"/>
            </p:cNvSpPr>
            <p:nvPr/>
          </p:nvSpPr>
          <p:spPr bwMode="auto">
            <a:xfrm>
              <a:off x="4349" y="195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zh-CN" sz="1000">
                  <a:latin typeface="Arial" charset="0"/>
                  <a:ea typeface="宋体" charset="-122"/>
                </a:rPr>
                <a:t>9</a:t>
              </a:r>
            </a:p>
          </p:txBody>
        </p:sp>
        <p:sp>
          <p:nvSpPr>
            <p:cNvPr id="57408" name="Freeform 72"/>
            <p:cNvSpPr>
              <a:spLocks/>
            </p:cNvSpPr>
            <p:nvPr/>
          </p:nvSpPr>
          <p:spPr bwMode="auto">
            <a:xfrm>
              <a:off x="2606" y="969"/>
              <a:ext cx="375" cy="969"/>
            </a:xfrm>
            <a:custGeom>
              <a:avLst/>
              <a:gdLst>
                <a:gd name="T0" fmla="*/ 375 w 375"/>
                <a:gd name="T1" fmla="*/ 0 h 969"/>
                <a:gd name="T2" fmla="*/ 0 w 375"/>
                <a:gd name="T3" fmla="*/ 485 h 969"/>
                <a:gd name="T4" fmla="*/ 375 w 375"/>
                <a:gd name="T5" fmla="*/ 969 h 969"/>
                <a:gd name="T6" fmla="*/ 375 w 375"/>
                <a:gd name="T7" fmla="*/ 0 h 9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5"/>
                <a:gd name="T13" fmla="*/ 0 h 969"/>
                <a:gd name="T14" fmla="*/ 375 w 375"/>
                <a:gd name="T15" fmla="*/ 969 h 9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5" h="969">
                  <a:moveTo>
                    <a:pt x="375" y="0"/>
                  </a:moveTo>
                  <a:lnTo>
                    <a:pt x="0" y="485"/>
                  </a:lnTo>
                  <a:lnTo>
                    <a:pt x="375" y="969"/>
                  </a:lnTo>
                  <a:lnTo>
                    <a:pt x="375" y="0"/>
                  </a:lnTo>
                  <a:close/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11" name="Group 73"/>
          <p:cNvGrpSpPr>
            <a:grpSpLocks/>
          </p:cNvGrpSpPr>
          <p:nvPr/>
        </p:nvGrpSpPr>
        <p:grpSpPr bwMode="auto">
          <a:xfrm>
            <a:off x="2398713" y="2176463"/>
            <a:ext cx="1666875" cy="2062162"/>
            <a:chOff x="1511" y="1371"/>
            <a:chExt cx="1050" cy="1299"/>
          </a:xfrm>
        </p:grpSpPr>
        <p:grpSp>
          <p:nvGrpSpPr>
            <p:cNvPr id="12" name="Group 74"/>
            <p:cNvGrpSpPr>
              <a:grpSpLocks/>
            </p:cNvGrpSpPr>
            <p:nvPr/>
          </p:nvGrpSpPr>
          <p:grpSpPr bwMode="auto">
            <a:xfrm>
              <a:off x="1511" y="1371"/>
              <a:ext cx="1050" cy="198"/>
              <a:chOff x="1614" y="1494"/>
              <a:chExt cx="1050" cy="198"/>
            </a:xfrm>
          </p:grpSpPr>
          <p:sp>
            <p:nvSpPr>
              <p:cNvPr id="57375" name="Rectangle 75"/>
              <p:cNvSpPr>
                <a:spLocks noChangeArrowheads="1"/>
              </p:cNvSpPr>
              <p:nvPr/>
            </p:nvSpPr>
            <p:spPr bwMode="auto">
              <a:xfrm>
                <a:off x="2358" y="1500"/>
                <a:ext cx="168" cy="17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235596" name="Freeform 76"/>
              <p:cNvSpPr>
                <a:spLocks/>
              </p:cNvSpPr>
              <p:nvPr/>
            </p:nvSpPr>
            <p:spPr bwMode="auto">
              <a:xfrm>
                <a:off x="1614" y="1494"/>
                <a:ext cx="896" cy="198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0" y="96"/>
                  </a:cxn>
                  <a:cxn ang="0">
                    <a:pos x="18" y="198"/>
                  </a:cxn>
                  <a:cxn ang="0">
                    <a:pos x="774" y="198"/>
                  </a:cxn>
                  <a:cxn ang="0">
                    <a:pos x="750" y="90"/>
                  </a:cxn>
                  <a:cxn ang="0">
                    <a:pos x="774" y="0"/>
                  </a:cxn>
                  <a:cxn ang="0">
                    <a:pos x="18" y="0"/>
                  </a:cxn>
                </a:cxnLst>
                <a:rect l="0" t="0" r="r" b="b"/>
                <a:pathLst>
                  <a:path w="896" h="198">
                    <a:moveTo>
                      <a:pt x="18" y="0"/>
                    </a:moveTo>
                    <a:lnTo>
                      <a:pt x="0" y="96"/>
                    </a:lnTo>
                    <a:lnTo>
                      <a:pt x="18" y="198"/>
                    </a:lnTo>
                    <a:lnTo>
                      <a:pt x="774" y="198"/>
                    </a:lnTo>
                    <a:cubicBezTo>
                      <a:pt x="896" y="180"/>
                      <a:pt x="750" y="123"/>
                      <a:pt x="750" y="90"/>
                    </a:cubicBezTo>
                    <a:cubicBezTo>
                      <a:pt x="750" y="57"/>
                      <a:pt x="896" y="15"/>
                      <a:pt x="774" y="0"/>
                    </a:cubicBezTo>
                    <a:lnTo>
                      <a:pt x="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tx1"/>
                  </a:gs>
                  <a:gs pos="50000">
                    <a:schemeClr val="bg1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zh-CN"/>
              </a:p>
            </p:txBody>
          </p:sp>
          <p:sp>
            <p:nvSpPr>
              <p:cNvPr id="57377" name="Oval 77"/>
              <p:cNvSpPr>
                <a:spLocks noChangeArrowheads="1"/>
              </p:cNvSpPr>
              <p:nvPr/>
            </p:nvSpPr>
            <p:spPr bwMode="auto">
              <a:xfrm>
                <a:off x="2502" y="1506"/>
                <a:ext cx="62" cy="16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7378" name="Line 78"/>
              <p:cNvSpPr>
                <a:spLocks noChangeShapeType="1"/>
              </p:cNvSpPr>
              <p:nvPr/>
            </p:nvSpPr>
            <p:spPr bwMode="auto">
              <a:xfrm>
                <a:off x="2526" y="1584"/>
                <a:ext cx="13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7374" name="Freeform 79"/>
            <p:cNvSpPr>
              <a:spLocks/>
            </p:cNvSpPr>
            <p:nvPr/>
          </p:nvSpPr>
          <p:spPr bwMode="auto">
            <a:xfrm>
              <a:off x="1536" y="1563"/>
              <a:ext cx="1015" cy="1107"/>
            </a:xfrm>
            <a:custGeom>
              <a:avLst/>
              <a:gdLst>
                <a:gd name="T0" fmla="*/ 1015 w 1015"/>
                <a:gd name="T1" fmla="*/ 1107 h 1107"/>
                <a:gd name="T2" fmla="*/ 0 w 1015"/>
                <a:gd name="T3" fmla="*/ 0 h 1107"/>
                <a:gd name="T4" fmla="*/ 905 w 1015"/>
                <a:gd name="T5" fmla="*/ 0 h 1107"/>
                <a:gd name="T6" fmla="*/ 1015 w 1015"/>
                <a:gd name="T7" fmla="*/ 1107 h 110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5"/>
                <a:gd name="T13" fmla="*/ 0 h 1107"/>
                <a:gd name="T14" fmla="*/ 1015 w 1015"/>
                <a:gd name="T15" fmla="*/ 1107 h 110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5" h="1107">
                  <a:moveTo>
                    <a:pt x="1015" y="1107"/>
                  </a:moveTo>
                  <a:lnTo>
                    <a:pt x="0" y="0"/>
                  </a:lnTo>
                  <a:lnTo>
                    <a:pt x="905" y="0"/>
                  </a:lnTo>
                  <a:lnTo>
                    <a:pt x="1015" y="1107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57372" name="Text Box 80"/>
          <p:cNvSpPr txBox="1">
            <a:spLocks noChangeArrowheads="1"/>
          </p:cNvSpPr>
          <p:nvPr/>
        </p:nvSpPr>
        <p:spPr bwMode="auto">
          <a:xfrm>
            <a:off x="179512" y="1700808"/>
            <a:ext cx="42434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dirty="0">
                <a:latin typeface="Comic Sans MS" pitchFamily="66" charset="0"/>
                <a:ea typeface="宋体" charset="-122"/>
              </a:rPr>
              <a:t>FDM </a:t>
            </a:r>
            <a:r>
              <a:rPr lang="en-CA" altLang="zh-CN" dirty="0" smtClean="0"/>
              <a:t>Frequency-division multiplexing</a:t>
            </a:r>
          </a:p>
          <a:p>
            <a:r>
              <a:rPr lang="en-US" altLang="zh-CN" dirty="0" smtClean="0">
                <a:latin typeface="Comic Sans MS" pitchFamily="66" charset="0"/>
                <a:ea typeface="宋体" charset="-122"/>
              </a:rPr>
              <a:t>(</a:t>
            </a:r>
            <a:r>
              <a:rPr lang="en-US" altLang="zh-CN" dirty="0">
                <a:latin typeface="Comic Sans MS" pitchFamily="66" charset="0"/>
                <a:ea typeface="宋体" charset="-122"/>
              </a:rPr>
              <a:t>more shortly):</a:t>
            </a:r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482600" y="1299765"/>
            <a:ext cx="7443788" cy="3281363"/>
            <a:chOff x="482600" y="846138"/>
            <a:chExt cx="7443788" cy="3281362"/>
          </a:xfrm>
        </p:grpSpPr>
        <p:grpSp>
          <p:nvGrpSpPr>
            <p:cNvPr id="3" name="Group 42"/>
            <p:cNvGrpSpPr>
              <a:grpSpLocks/>
            </p:cNvGrpSpPr>
            <p:nvPr/>
          </p:nvGrpSpPr>
          <p:grpSpPr bwMode="auto">
            <a:xfrm>
              <a:off x="7246938" y="846138"/>
              <a:ext cx="609600" cy="747712"/>
              <a:chOff x="4565" y="533"/>
              <a:chExt cx="384" cy="471"/>
            </a:xfrm>
          </p:grpSpPr>
          <p:sp>
            <p:nvSpPr>
              <p:cNvPr id="58411" name="Rectangle 5"/>
              <p:cNvSpPr>
                <a:spLocks noChangeArrowheads="1"/>
              </p:cNvSpPr>
              <p:nvPr/>
            </p:nvSpPr>
            <p:spPr bwMode="auto">
              <a:xfrm>
                <a:off x="4565" y="533"/>
                <a:ext cx="384" cy="4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8412" name="Rectangle 6"/>
              <p:cNvSpPr>
                <a:spLocks noChangeArrowheads="1"/>
              </p:cNvSpPr>
              <p:nvPr/>
            </p:nvSpPr>
            <p:spPr bwMode="auto">
              <a:xfrm>
                <a:off x="4573" y="707"/>
                <a:ext cx="235" cy="14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>
                    <a:ea typeface="宋体" charset="-122"/>
                  </a:rPr>
                  <a:t>ONT</a:t>
                </a:r>
              </a:p>
            </p:txBody>
          </p:sp>
        </p:grpSp>
        <p:sp>
          <p:nvSpPr>
            <p:cNvPr id="58374" name="Rectangle 17"/>
            <p:cNvSpPr>
              <a:spLocks noChangeArrowheads="1"/>
            </p:cNvSpPr>
            <p:nvPr/>
          </p:nvSpPr>
          <p:spPr bwMode="auto">
            <a:xfrm>
              <a:off x="5127625" y="2246313"/>
              <a:ext cx="207963" cy="69215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58375" name="Line 18"/>
            <p:cNvSpPr>
              <a:spLocks noChangeShapeType="1"/>
            </p:cNvSpPr>
            <p:nvPr/>
          </p:nvSpPr>
          <p:spPr bwMode="auto">
            <a:xfrm flipV="1">
              <a:off x="5181600" y="1204913"/>
              <a:ext cx="2078038" cy="1427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8376" name="Line 26"/>
            <p:cNvSpPr>
              <a:spLocks noChangeShapeType="1"/>
            </p:cNvSpPr>
            <p:nvPr/>
          </p:nvSpPr>
          <p:spPr bwMode="auto">
            <a:xfrm>
              <a:off x="3271838" y="2632075"/>
              <a:ext cx="19097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8377" name="Line 27"/>
            <p:cNvSpPr>
              <a:spLocks noChangeShapeType="1"/>
            </p:cNvSpPr>
            <p:nvPr/>
          </p:nvSpPr>
          <p:spPr bwMode="auto">
            <a:xfrm flipV="1">
              <a:off x="5181600" y="2230438"/>
              <a:ext cx="2092325" cy="401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8378" name="Line 28"/>
            <p:cNvSpPr>
              <a:spLocks noChangeShapeType="1"/>
            </p:cNvSpPr>
            <p:nvPr/>
          </p:nvSpPr>
          <p:spPr bwMode="auto">
            <a:xfrm>
              <a:off x="5195888" y="2617788"/>
              <a:ext cx="2119312" cy="1165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8379" name="Rectangle 29"/>
            <p:cNvSpPr>
              <a:spLocks noChangeArrowheads="1"/>
            </p:cNvSpPr>
            <p:nvPr/>
          </p:nvSpPr>
          <p:spPr bwMode="auto">
            <a:xfrm>
              <a:off x="2092325" y="2035175"/>
              <a:ext cx="1287463" cy="1219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lg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58380" name="Rectangle 30"/>
            <p:cNvSpPr>
              <a:spLocks noChangeArrowheads="1"/>
            </p:cNvSpPr>
            <p:nvPr/>
          </p:nvSpPr>
          <p:spPr bwMode="auto">
            <a:xfrm>
              <a:off x="2716213" y="2452688"/>
              <a:ext cx="539750" cy="3317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>
                  <a:ea typeface="宋体" charset="-122"/>
                </a:rPr>
                <a:t>OLT</a:t>
              </a:r>
            </a:p>
          </p:txBody>
        </p:sp>
        <p:sp>
          <p:nvSpPr>
            <p:cNvPr id="58381" name="Text Box 32"/>
            <p:cNvSpPr txBox="1">
              <a:spLocks noChangeArrowheads="1"/>
            </p:cNvSpPr>
            <p:nvPr/>
          </p:nvSpPr>
          <p:spPr bwMode="auto">
            <a:xfrm>
              <a:off x="2082800" y="3251200"/>
              <a:ext cx="134143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ea typeface="宋体" charset="-122"/>
                </a:rPr>
                <a:t>central office</a:t>
              </a:r>
            </a:p>
          </p:txBody>
        </p:sp>
        <p:sp>
          <p:nvSpPr>
            <p:cNvPr id="58382" name="Text Box 33"/>
            <p:cNvSpPr txBox="1">
              <a:spLocks noChangeArrowheads="1"/>
            </p:cNvSpPr>
            <p:nvPr/>
          </p:nvSpPr>
          <p:spPr bwMode="auto">
            <a:xfrm>
              <a:off x="4813300" y="2986088"/>
              <a:ext cx="815975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ea typeface="宋体" charset="-122"/>
                </a:rPr>
                <a:t>optical</a:t>
              </a:r>
            </a:p>
            <a:p>
              <a:r>
                <a:rPr lang="en-US" altLang="zh-CN" sz="1400">
                  <a:ea typeface="宋体" charset="-122"/>
                </a:rPr>
                <a:t>splitter</a:t>
              </a:r>
            </a:p>
          </p:txBody>
        </p:sp>
        <p:grpSp>
          <p:nvGrpSpPr>
            <p:cNvPr id="4" name="Group 43"/>
            <p:cNvGrpSpPr>
              <a:grpSpLocks/>
            </p:cNvGrpSpPr>
            <p:nvPr/>
          </p:nvGrpSpPr>
          <p:grpSpPr bwMode="auto">
            <a:xfrm>
              <a:off x="7261225" y="1801813"/>
              <a:ext cx="609600" cy="747712"/>
              <a:chOff x="4565" y="533"/>
              <a:chExt cx="384" cy="471"/>
            </a:xfrm>
          </p:grpSpPr>
          <p:sp>
            <p:nvSpPr>
              <p:cNvPr id="58409" name="Rectangle 44"/>
              <p:cNvSpPr>
                <a:spLocks noChangeArrowheads="1"/>
              </p:cNvSpPr>
              <p:nvPr/>
            </p:nvSpPr>
            <p:spPr bwMode="auto">
              <a:xfrm>
                <a:off x="4565" y="533"/>
                <a:ext cx="384" cy="4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8410" name="Rectangle 45"/>
              <p:cNvSpPr>
                <a:spLocks noChangeArrowheads="1"/>
              </p:cNvSpPr>
              <p:nvPr/>
            </p:nvSpPr>
            <p:spPr bwMode="auto">
              <a:xfrm>
                <a:off x="4573" y="707"/>
                <a:ext cx="235" cy="14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>
                    <a:ea typeface="宋体" charset="-122"/>
                  </a:rPr>
                  <a:t>ONT</a:t>
                </a:r>
              </a:p>
            </p:txBody>
          </p:sp>
        </p:grpSp>
        <p:grpSp>
          <p:nvGrpSpPr>
            <p:cNvPr id="5" name="Group 46"/>
            <p:cNvGrpSpPr>
              <a:grpSpLocks/>
            </p:cNvGrpSpPr>
            <p:nvPr/>
          </p:nvGrpSpPr>
          <p:grpSpPr bwMode="auto">
            <a:xfrm>
              <a:off x="7316788" y="3379788"/>
              <a:ext cx="609600" cy="747712"/>
              <a:chOff x="4565" y="533"/>
              <a:chExt cx="384" cy="471"/>
            </a:xfrm>
          </p:grpSpPr>
          <p:sp>
            <p:nvSpPr>
              <p:cNvPr id="58407" name="Rectangle 47"/>
              <p:cNvSpPr>
                <a:spLocks noChangeArrowheads="1"/>
              </p:cNvSpPr>
              <p:nvPr/>
            </p:nvSpPr>
            <p:spPr bwMode="auto">
              <a:xfrm>
                <a:off x="4565" y="533"/>
                <a:ext cx="384" cy="47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58408" name="Rectangle 48"/>
              <p:cNvSpPr>
                <a:spLocks noChangeArrowheads="1"/>
              </p:cNvSpPr>
              <p:nvPr/>
            </p:nvSpPr>
            <p:spPr bwMode="auto">
              <a:xfrm>
                <a:off x="4573" y="707"/>
                <a:ext cx="235" cy="140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zh-CN" sz="1400">
                    <a:ea typeface="宋体" charset="-122"/>
                  </a:rPr>
                  <a:t>ONT</a:t>
                </a:r>
              </a:p>
            </p:txBody>
          </p:sp>
        </p:grpSp>
        <p:sp>
          <p:nvSpPr>
            <p:cNvPr id="58385" name="Text Box 50"/>
            <p:cNvSpPr txBox="1">
              <a:spLocks noChangeArrowheads="1"/>
            </p:cNvSpPr>
            <p:nvPr/>
          </p:nvSpPr>
          <p:spPr bwMode="auto">
            <a:xfrm>
              <a:off x="3800475" y="2127250"/>
              <a:ext cx="738188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ea typeface="宋体" charset="-122"/>
                </a:rPr>
                <a:t>optical</a:t>
              </a:r>
              <a:br>
                <a:rPr lang="en-US" altLang="zh-CN" sz="1400">
                  <a:ea typeface="宋体" charset="-122"/>
                </a:rPr>
              </a:br>
              <a:r>
                <a:rPr lang="en-US" altLang="zh-CN" sz="1400">
                  <a:ea typeface="宋体" charset="-122"/>
                </a:rPr>
                <a:t>fiber</a:t>
              </a:r>
            </a:p>
          </p:txBody>
        </p:sp>
        <p:sp>
          <p:nvSpPr>
            <p:cNvPr id="58386" name="Text Box 51"/>
            <p:cNvSpPr txBox="1">
              <a:spLocks noChangeArrowheads="1"/>
            </p:cNvSpPr>
            <p:nvPr/>
          </p:nvSpPr>
          <p:spPr bwMode="auto">
            <a:xfrm>
              <a:off x="5518150" y="1462088"/>
              <a:ext cx="738188" cy="517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ea typeface="宋体" charset="-122"/>
                </a:rPr>
                <a:t>optical</a:t>
              </a:r>
              <a:br>
                <a:rPr lang="en-US" altLang="zh-CN" sz="1400">
                  <a:ea typeface="宋体" charset="-122"/>
                </a:rPr>
              </a:br>
              <a:r>
                <a:rPr lang="en-US" altLang="zh-CN" sz="1400">
                  <a:ea typeface="宋体" charset="-122"/>
                </a:rPr>
                <a:t>fibers</a:t>
              </a:r>
            </a:p>
          </p:txBody>
        </p:sp>
        <p:grpSp>
          <p:nvGrpSpPr>
            <p:cNvPr id="6" name="Group 52"/>
            <p:cNvGrpSpPr>
              <a:grpSpLocks/>
            </p:cNvGrpSpPr>
            <p:nvPr/>
          </p:nvGrpSpPr>
          <p:grpSpPr bwMode="auto">
            <a:xfrm>
              <a:off x="2163763" y="2266950"/>
              <a:ext cx="376237" cy="217488"/>
              <a:chOff x="533" y="321"/>
              <a:chExt cx="359" cy="180"/>
            </a:xfrm>
          </p:grpSpPr>
          <p:grpSp>
            <p:nvGrpSpPr>
              <p:cNvPr id="7" name="Group 53"/>
              <p:cNvGrpSpPr>
                <a:grpSpLocks/>
              </p:cNvGrpSpPr>
              <p:nvPr/>
            </p:nvGrpSpPr>
            <p:grpSpPr bwMode="auto">
              <a:xfrm>
                <a:off x="533" y="321"/>
                <a:ext cx="359" cy="180"/>
                <a:chOff x="1009" y="655"/>
                <a:chExt cx="359" cy="180"/>
              </a:xfrm>
            </p:grpSpPr>
            <p:sp>
              <p:nvSpPr>
                <p:cNvPr id="58394" name="Oval 54"/>
                <p:cNvSpPr>
                  <a:spLocks noChangeArrowheads="1"/>
                </p:cNvSpPr>
                <p:nvPr/>
              </p:nvSpPr>
              <p:spPr bwMode="auto">
                <a:xfrm>
                  <a:off x="1012" y="735"/>
                  <a:ext cx="356" cy="100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zh-CN"/>
                </a:p>
              </p:txBody>
            </p:sp>
            <p:sp>
              <p:nvSpPr>
                <p:cNvPr id="58395" name="Line 55"/>
                <p:cNvSpPr>
                  <a:spLocks noChangeShapeType="1"/>
                </p:cNvSpPr>
                <p:nvPr/>
              </p:nvSpPr>
              <p:spPr bwMode="auto">
                <a:xfrm>
                  <a:off x="1012" y="727"/>
                  <a:ext cx="0" cy="6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8396" name="Line 56"/>
                <p:cNvSpPr>
                  <a:spLocks noChangeShapeType="1"/>
                </p:cNvSpPr>
                <p:nvPr/>
              </p:nvSpPr>
              <p:spPr bwMode="auto">
                <a:xfrm>
                  <a:off x="1368" y="727"/>
                  <a:ext cx="0" cy="6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58397" name="Rectangle 57"/>
                <p:cNvSpPr>
                  <a:spLocks noChangeArrowheads="1"/>
                </p:cNvSpPr>
                <p:nvPr/>
              </p:nvSpPr>
              <p:spPr bwMode="auto">
                <a:xfrm>
                  <a:off x="1012" y="727"/>
                  <a:ext cx="353" cy="61"/>
                </a:xfrm>
                <a:prstGeom prst="rect">
                  <a:avLst/>
                </a:prstGeom>
                <a:solidFill>
                  <a:schemeClr val="hlink"/>
                </a:solidFill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/>
                </a:p>
              </p:txBody>
            </p:sp>
            <p:sp>
              <p:nvSpPr>
                <p:cNvPr id="58398" name="Oval 58"/>
                <p:cNvSpPr>
                  <a:spLocks noChangeArrowheads="1"/>
                </p:cNvSpPr>
                <p:nvPr/>
              </p:nvSpPr>
              <p:spPr bwMode="auto">
                <a:xfrm>
                  <a:off x="1009" y="655"/>
                  <a:ext cx="356" cy="116"/>
                </a:xfrm>
                <a:prstGeom prst="ellipse">
                  <a:avLst/>
                </a:prstGeom>
                <a:solidFill>
                  <a:schemeClr val="hlink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zh-CN"/>
                </a:p>
              </p:txBody>
            </p:sp>
            <p:grpSp>
              <p:nvGrpSpPr>
                <p:cNvPr id="8" name="Group 59"/>
                <p:cNvGrpSpPr>
                  <a:grpSpLocks/>
                </p:cNvGrpSpPr>
                <p:nvPr/>
              </p:nvGrpSpPr>
              <p:grpSpPr bwMode="auto">
                <a:xfrm>
                  <a:off x="1095" y="681"/>
                  <a:ext cx="176" cy="68"/>
                  <a:chOff x="2848" y="848"/>
                  <a:chExt cx="140" cy="98"/>
                </a:xfrm>
              </p:grpSpPr>
              <p:sp>
                <p:nvSpPr>
                  <p:cNvPr id="58404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8405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8406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9" name="Group 63"/>
                <p:cNvGrpSpPr>
                  <a:grpSpLocks/>
                </p:cNvGrpSpPr>
                <p:nvPr/>
              </p:nvGrpSpPr>
              <p:grpSpPr bwMode="auto">
                <a:xfrm flipV="1">
                  <a:off x="1095" y="680"/>
                  <a:ext cx="176" cy="68"/>
                  <a:chOff x="2848" y="848"/>
                  <a:chExt cx="140" cy="98"/>
                </a:xfrm>
              </p:grpSpPr>
              <p:sp>
                <p:nvSpPr>
                  <p:cNvPr id="58401" name="Line 6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48" y="848"/>
                    <a:ext cx="50" cy="2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8402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944" y="946"/>
                    <a:ext cx="44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58403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894" y="850"/>
                    <a:ext cx="52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</p:grpSp>
          <p:sp>
            <p:nvSpPr>
              <p:cNvPr id="58393" name="Line 67"/>
              <p:cNvSpPr>
                <a:spLocks noChangeShapeType="1"/>
              </p:cNvSpPr>
              <p:nvPr/>
            </p:nvSpPr>
            <p:spPr bwMode="auto">
              <a:xfrm>
                <a:off x="535" y="368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58388" name="Line 68"/>
            <p:cNvSpPr>
              <a:spLocks noChangeShapeType="1"/>
            </p:cNvSpPr>
            <p:nvPr/>
          </p:nvSpPr>
          <p:spPr bwMode="auto">
            <a:xfrm>
              <a:off x="2508250" y="2424113"/>
              <a:ext cx="23495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8389" name="Freeform 69"/>
            <p:cNvSpPr>
              <a:spLocks/>
            </p:cNvSpPr>
            <p:nvPr/>
          </p:nvSpPr>
          <p:spPr bwMode="auto">
            <a:xfrm rot="4873784">
              <a:off x="431007" y="923131"/>
              <a:ext cx="1428750" cy="1325563"/>
            </a:xfrm>
            <a:custGeom>
              <a:avLst/>
              <a:gdLst>
                <a:gd name="T0" fmla="*/ 264297 w 1292"/>
                <a:gd name="T1" fmla="*/ 7394 h 1255"/>
                <a:gd name="T2" fmla="*/ 38705 w 1292"/>
                <a:gd name="T3" fmla="*/ 165827 h 1255"/>
                <a:gd name="T4" fmla="*/ 32069 w 1292"/>
                <a:gd name="T5" fmla="*/ 552406 h 1255"/>
                <a:gd name="T6" fmla="*/ 58610 w 1292"/>
                <a:gd name="T7" fmla="*/ 875611 h 1255"/>
                <a:gd name="T8" fmla="*/ 270932 w 1292"/>
                <a:gd name="T9" fmla="*/ 919972 h 1255"/>
                <a:gd name="T10" fmla="*/ 715481 w 1292"/>
                <a:gd name="T11" fmla="*/ 1192479 h 1255"/>
                <a:gd name="T12" fmla="*/ 1100314 w 1292"/>
                <a:gd name="T13" fmla="*/ 1306551 h 1255"/>
                <a:gd name="T14" fmla="*/ 1325907 w 1292"/>
                <a:gd name="T15" fmla="*/ 1078406 h 1255"/>
                <a:gd name="T16" fmla="*/ 1405527 w 1292"/>
                <a:gd name="T17" fmla="*/ 470020 h 1255"/>
                <a:gd name="T18" fmla="*/ 1332542 w 1292"/>
                <a:gd name="T19" fmla="*/ 222864 h 1255"/>
                <a:gd name="T20" fmla="*/ 828277 w 1292"/>
                <a:gd name="T21" fmla="*/ 121466 h 1255"/>
                <a:gd name="T22" fmla="*/ 264297 w 1292"/>
                <a:gd name="T23" fmla="*/ 7394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58390" name="Line 70"/>
            <p:cNvSpPr>
              <a:spLocks noChangeShapeType="1"/>
            </p:cNvSpPr>
            <p:nvPr/>
          </p:nvSpPr>
          <p:spPr bwMode="auto">
            <a:xfrm>
              <a:off x="1676400" y="2051050"/>
              <a:ext cx="498475" cy="261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58391" name="Text Box 71"/>
            <p:cNvSpPr txBox="1">
              <a:spLocks noChangeArrowheads="1"/>
            </p:cNvSpPr>
            <p:nvPr/>
          </p:nvSpPr>
          <p:spPr bwMode="auto">
            <a:xfrm>
              <a:off x="711200" y="1531938"/>
              <a:ext cx="915988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ea typeface="宋体" charset="-122"/>
                </a:rPr>
                <a:t>Internet</a:t>
              </a:r>
            </a:p>
          </p:txBody>
        </p:sp>
      </p:grpSp>
      <p:sp>
        <p:nvSpPr>
          <p:cNvPr id="58371" name="Title 43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72400" cy="1143000"/>
          </a:xfrm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Fiber to the Home</a:t>
            </a:r>
          </a:p>
        </p:txBody>
      </p:sp>
      <p:sp>
        <p:nvSpPr>
          <p:cNvPr id="58372" name="Content Placeholder 45"/>
          <p:cNvSpPr>
            <a:spLocks noGrp="1"/>
          </p:cNvSpPr>
          <p:nvPr>
            <p:ph idx="1"/>
          </p:nvPr>
        </p:nvSpPr>
        <p:spPr>
          <a:xfrm>
            <a:off x="467544" y="4077072"/>
            <a:ext cx="7772400" cy="2376264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2400" dirty="0" smtClean="0">
                <a:ea typeface="宋体" charset="-122"/>
              </a:rPr>
              <a:t>Optical links from central office to the home</a:t>
            </a:r>
          </a:p>
          <a:p>
            <a:r>
              <a:rPr lang="en-US" altLang="zh-CN" sz="2400" dirty="0" smtClean="0">
                <a:ea typeface="宋体" charset="-122"/>
              </a:rPr>
              <a:t>Two competing optical technologies: </a:t>
            </a:r>
          </a:p>
          <a:p>
            <a:pPr lvl="1"/>
            <a:r>
              <a:rPr lang="en-US" altLang="zh-CN" sz="2000" dirty="0" smtClean="0">
                <a:ea typeface="宋体" charset="-122"/>
              </a:rPr>
              <a:t>Passive Optical network (PON) :</a:t>
            </a:r>
            <a:r>
              <a:rPr lang="en-US" altLang="zh-CN" dirty="0" smtClean="0"/>
              <a:t>  uses </a:t>
            </a:r>
            <a:r>
              <a:rPr lang="en-US" altLang="zh-CN" dirty="0" smtClean="0">
                <a:solidFill>
                  <a:srgbClr val="FF0000"/>
                </a:solidFill>
              </a:rPr>
              <a:t>electrically powered switching equipment</a:t>
            </a:r>
            <a:r>
              <a:rPr lang="en-US" altLang="zh-CN" dirty="0" smtClean="0"/>
              <a:t>, such as a router or a switch aggregator, to manage signal distribution and direct signals to specific customers</a:t>
            </a:r>
            <a:endParaRPr lang="en-US" altLang="zh-CN" sz="2000" dirty="0" smtClean="0">
              <a:ea typeface="宋体" charset="-122"/>
            </a:endParaRPr>
          </a:p>
          <a:p>
            <a:pPr lvl="1"/>
            <a:r>
              <a:rPr lang="en-US" altLang="zh-CN" sz="2000" dirty="0" smtClean="0">
                <a:ea typeface="宋体" charset="-122"/>
              </a:rPr>
              <a:t>Active Optical Network (AON):</a:t>
            </a:r>
            <a:r>
              <a:rPr lang="en-US" altLang="zh-CN" dirty="0" smtClean="0"/>
              <a:t> uses </a:t>
            </a:r>
            <a:r>
              <a:rPr lang="en-US" altLang="zh-CN" dirty="0" smtClean="0">
                <a:solidFill>
                  <a:srgbClr val="FF0000"/>
                </a:solidFill>
              </a:rPr>
              <a:t>optical splitters </a:t>
            </a:r>
            <a:r>
              <a:rPr lang="en-US" altLang="zh-CN" dirty="0" smtClean="0"/>
              <a:t>to separate and collect optical signals as they move through the network</a:t>
            </a:r>
            <a:endParaRPr lang="en-US" altLang="zh-CN" sz="2000" dirty="0" smtClean="0">
              <a:ea typeface="宋体" charset="-122"/>
            </a:endParaRPr>
          </a:p>
          <a:p>
            <a:r>
              <a:rPr lang="en-US" altLang="zh-CN" sz="2400" dirty="0" smtClean="0">
                <a:ea typeface="宋体" charset="-122"/>
              </a:rPr>
              <a:t>Much higher Internet rates; fiber also carries television and phone services</a:t>
            </a:r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</p:spPr>
        <p:txBody>
          <a:bodyPr/>
          <a:lstStyle/>
          <a:p>
            <a:fld id="{2E8387D8-65D2-4CDA-9AEC-6DF574309ED5}" type="slidenum">
              <a:rPr lang="en-US" altLang="zh-CN" smtClean="0"/>
              <a:pPr/>
              <a:t>8</a:t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9A939F-0D95-492F-8F73-56BCB9FF1F73}" type="slidenum">
              <a:rPr lang="en-US" altLang="zh-CN" smtClean="0"/>
              <a:pPr/>
              <a:t>9</a:t>
            </a:fld>
            <a:endParaRPr lang="en-US" altLang="zh-CN" dirty="0"/>
          </a:p>
        </p:txBody>
      </p:sp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382000" cy="1143000"/>
          </a:xfrm>
        </p:spPr>
        <p:txBody>
          <a:bodyPr/>
          <a:lstStyle/>
          <a:p>
            <a:r>
              <a:rPr lang="en-US" altLang="zh-CN" sz="3200" dirty="0" smtClean="0">
                <a:ea typeface="宋体" charset="-122"/>
              </a:rPr>
              <a:t>Home networks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1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648544"/>
            <a:ext cx="7770813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400" dirty="0" smtClean="0">
                <a:solidFill>
                  <a:srgbClr val="FF0000"/>
                </a:solidFill>
                <a:ea typeface="宋体" charset="-122"/>
              </a:rPr>
              <a:t>Typical home network components: </a:t>
            </a:r>
          </a:p>
          <a:p>
            <a:r>
              <a:rPr lang="en-US" altLang="zh-CN" sz="2400" dirty="0" smtClean="0">
                <a:ea typeface="宋体" charset="-122"/>
              </a:rPr>
              <a:t>DSL or cable modem</a:t>
            </a:r>
          </a:p>
          <a:p>
            <a:r>
              <a:rPr lang="en-US" altLang="zh-CN" sz="2400" dirty="0" smtClean="0">
                <a:ea typeface="宋体" charset="-122"/>
              </a:rPr>
              <a:t>router/firewall/NAT</a:t>
            </a:r>
          </a:p>
          <a:p>
            <a:r>
              <a:rPr lang="en-US" altLang="zh-CN" sz="2400" dirty="0" smtClean="0">
                <a:ea typeface="宋体" charset="-122"/>
              </a:rPr>
              <a:t>Ethernet</a:t>
            </a:r>
          </a:p>
          <a:p>
            <a:r>
              <a:rPr lang="en-US" altLang="zh-CN" sz="2400" dirty="0" smtClean="0">
                <a:ea typeface="宋体" charset="-122"/>
              </a:rPr>
              <a:t>wireless access point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753225" y="3371850"/>
            <a:ext cx="622300" cy="793750"/>
            <a:chOff x="3908" y="2375"/>
            <a:chExt cx="392" cy="500"/>
          </a:xfrm>
        </p:grpSpPr>
        <p:graphicFrame>
          <p:nvGraphicFramePr>
            <p:cNvPr id="11270" name="Object 5"/>
            <p:cNvGraphicFramePr>
              <a:graphicFrameLocks noChangeAspect="1"/>
            </p:cNvGraphicFramePr>
            <p:nvPr/>
          </p:nvGraphicFramePr>
          <p:xfrm>
            <a:off x="3908" y="2375"/>
            <a:ext cx="366" cy="441"/>
          </p:xfrm>
          <a:graphic>
            <a:graphicData uri="http://schemas.openxmlformats.org/presentationml/2006/ole">
              <p:oleObj spid="_x0000_s75782" name="Clip" r:id="rId4" imgW="819000" imgH="847800" progId="">
                <p:embed/>
              </p:oleObj>
            </a:graphicData>
          </a:graphic>
        </p:graphicFrame>
        <p:graphicFrame>
          <p:nvGraphicFramePr>
            <p:cNvPr id="11271" name="Object 6"/>
            <p:cNvGraphicFramePr>
              <a:graphicFrameLocks noChangeAspect="1"/>
            </p:cNvGraphicFramePr>
            <p:nvPr/>
          </p:nvGraphicFramePr>
          <p:xfrm>
            <a:off x="3966" y="2506"/>
            <a:ext cx="334" cy="369"/>
          </p:xfrm>
          <a:graphic>
            <a:graphicData uri="http://schemas.openxmlformats.org/presentationml/2006/ole">
              <p:oleObj spid="_x0000_s75783" name="Clip" r:id="rId5" imgW="1266840" imgH="1200240" progId="">
                <p:embed/>
              </p:oleObj>
            </a:graphicData>
          </a:graphic>
        </p:graphicFrame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800850" y="4330700"/>
            <a:ext cx="622300" cy="793750"/>
            <a:chOff x="2870" y="1518"/>
            <a:chExt cx="292" cy="320"/>
          </a:xfrm>
        </p:grpSpPr>
        <p:graphicFrame>
          <p:nvGraphicFramePr>
            <p:cNvPr id="11268" name="Object 8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p:oleObj spid="_x0000_s75780" name="Clip" r:id="rId6" imgW="819000" imgH="847800" progId="">
                <p:embed/>
              </p:oleObj>
            </a:graphicData>
          </a:graphic>
        </p:graphicFrame>
        <p:graphicFrame>
          <p:nvGraphicFramePr>
            <p:cNvPr id="11269" name="Object 9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p:oleObj spid="_x0000_s75781" name="Clip" r:id="rId7" imgW="1266840" imgH="1200240" progId="">
                <p:embed/>
              </p:oleObj>
            </a:graphicData>
          </a:graphic>
        </p:graphicFrame>
      </p:grpSp>
      <p:sp>
        <p:nvSpPr>
          <p:cNvPr id="11278" name="Text Box 13"/>
          <p:cNvSpPr txBox="1">
            <a:spLocks noChangeArrowheads="1"/>
          </p:cNvSpPr>
          <p:nvPr/>
        </p:nvSpPr>
        <p:spPr bwMode="auto">
          <a:xfrm>
            <a:off x="6478588" y="5133975"/>
            <a:ext cx="11477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wireless</a:t>
            </a:r>
          </a:p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access </a:t>
            </a:r>
          </a:p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point</a:t>
            </a:r>
            <a:endParaRPr lang="en-US" altLang="zh-CN" sz="200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11279" name="Text Box 14"/>
          <p:cNvSpPr txBox="1">
            <a:spLocks noChangeArrowheads="1"/>
          </p:cNvSpPr>
          <p:nvPr/>
        </p:nvSpPr>
        <p:spPr bwMode="auto">
          <a:xfrm>
            <a:off x="7570788" y="3981450"/>
            <a:ext cx="11477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wireless</a:t>
            </a:r>
          </a:p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laptops</a:t>
            </a:r>
            <a:endParaRPr lang="en-US" altLang="zh-CN" sz="200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11280" name="Text Box 15"/>
          <p:cNvSpPr txBox="1">
            <a:spLocks noChangeArrowheads="1"/>
          </p:cNvSpPr>
          <p:nvPr/>
        </p:nvSpPr>
        <p:spPr bwMode="auto">
          <a:xfrm>
            <a:off x="3613150" y="4498975"/>
            <a:ext cx="1089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router/</a:t>
            </a:r>
          </a:p>
          <a:p>
            <a:pPr algn="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firewall</a:t>
            </a:r>
            <a:endParaRPr lang="en-US" altLang="zh-CN" sz="200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11281" name="Freeform 16"/>
          <p:cNvSpPr>
            <a:spLocks/>
          </p:cNvSpPr>
          <p:nvPr/>
        </p:nvSpPr>
        <p:spPr bwMode="auto">
          <a:xfrm>
            <a:off x="4821238" y="4448175"/>
            <a:ext cx="776287" cy="677863"/>
          </a:xfrm>
          <a:custGeom>
            <a:avLst/>
            <a:gdLst>
              <a:gd name="T0" fmla="*/ 776287 w 489"/>
              <a:gd name="T1" fmla="*/ 677863 h 427"/>
              <a:gd name="T2" fmla="*/ 263525 w 489"/>
              <a:gd name="T3" fmla="*/ 677863 h 427"/>
              <a:gd name="T4" fmla="*/ 0 w 489"/>
              <a:gd name="T5" fmla="*/ 0 h 427"/>
              <a:gd name="T6" fmla="*/ 0 60000 65536"/>
              <a:gd name="T7" fmla="*/ 0 60000 65536"/>
              <a:gd name="T8" fmla="*/ 0 60000 65536"/>
              <a:gd name="T9" fmla="*/ 0 w 489"/>
              <a:gd name="T10" fmla="*/ 0 h 427"/>
              <a:gd name="T11" fmla="*/ 489 w 489"/>
              <a:gd name="T12" fmla="*/ 427 h 4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9" h="427">
                <a:moveTo>
                  <a:pt x="489" y="427"/>
                </a:moveTo>
                <a:lnTo>
                  <a:pt x="166" y="427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graphicFrame>
        <p:nvGraphicFramePr>
          <p:cNvPr id="11266" name="Object 17"/>
          <p:cNvGraphicFramePr>
            <a:graphicFrameLocks noChangeAspect="1"/>
          </p:cNvGraphicFramePr>
          <p:nvPr/>
        </p:nvGraphicFramePr>
        <p:xfrm>
          <a:off x="5526088" y="3222625"/>
          <a:ext cx="598487" cy="579438"/>
        </p:xfrm>
        <a:graphic>
          <a:graphicData uri="http://schemas.openxmlformats.org/presentationml/2006/ole">
            <p:oleObj spid="_x0000_s75778" name="Clip" r:id="rId8" imgW="1305000" imgH="1085760" progId="">
              <p:embed/>
            </p:oleObj>
          </a:graphicData>
        </a:graphic>
      </p:graphicFrame>
      <p:sp>
        <p:nvSpPr>
          <p:cNvPr id="11282" name="Freeform 18"/>
          <p:cNvSpPr>
            <a:spLocks/>
          </p:cNvSpPr>
          <p:nvPr/>
        </p:nvSpPr>
        <p:spPr bwMode="auto">
          <a:xfrm flipV="1">
            <a:off x="5021263" y="4238625"/>
            <a:ext cx="1244600" cy="98425"/>
          </a:xfrm>
          <a:custGeom>
            <a:avLst/>
            <a:gdLst>
              <a:gd name="T0" fmla="*/ 0 w 513"/>
              <a:gd name="T1" fmla="*/ 0 h 1"/>
              <a:gd name="T2" fmla="*/ 1244600 w 513"/>
              <a:gd name="T3" fmla="*/ 0 h 1"/>
              <a:gd name="T4" fmla="*/ 0 60000 65536"/>
              <a:gd name="T5" fmla="*/ 0 60000 65536"/>
              <a:gd name="T6" fmla="*/ 0 w 513"/>
              <a:gd name="T7" fmla="*/ 0 h 1"/>
              <a:gd name="T8" fmla="*/ 513 w 51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3" h="1">
                <a:moveTo>
                  <a:pt x="0" y="0"/>
                </a:moveTo>
                <a:lnTo>
                  <a:pt x="51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graphicFrame>
        <p:nvGraphicFramePr>
          <p:cNvPr id="11267" name="Object 19"/>
          <p:cNvGraphicFramePr>
            <a:graphicFrameLocks noChangeAspect="1"/>
          </p:cNvGraphicFramePr>
          <p:nvPr/>
        </p:nvGraphicFramePr>
        <p:xfrm>
          <a:off x="5553075" y="4951413"/>
          <a:ext cx="598488" cy="579437"/>
        </p:xfrm>
        <a:graphic>
          <a:graphicData uri="http://schemas.openxmlformats.org/presentationml/2006/ole">
            <p:oleObj spid="_x0000_s75779" name="Clip" r:id="rId9" imgW="1305000" imgH="1085760" progId="">
              <p:embed/>
            </p:oleObj>
          </a:graphicData>
        </a:graphic>
      </p:graphicFrame>
      <p:sp>
        <p:nvSpPr>
          <p:cNvPr id="11283" name="modem"/>
          <p:cNvSpPr>
            <a:spLocks noEditPoints="1" noChangeArrowheads="1"/>
          </p:cNvSpPr>
          <p:nvPr/>
        </p:nvSpPr>
        <p:spPr bwMode="auto">
          <a:xfrm>
            <a:off x="2435225" y="4232275"/>
            <a:ext cx="1033463" cy="207963"/>
          </a:xfrm>
          <a:custGeom>
            <a:avLst/>
            <a:gdLst>
              <a:gd name="T0" fmla="*/ 0 w 21600"/>
              <a:gd name="T1" fmla="*/ 477574 h 21600"/>
              <a:gd name="T2" fmla="*/ 6732534 w 21600"/>
              <a:gd name="T3" fmla="*/ 0 h 21600"/>
              <a:gd name="T4" fmla="*/ 42636230 w 21600"/>
              <a:gd name="T5" fmla="*/ 0 h 21600"/>
              <a:gd name="T6" fmla="*/ 49446558 w 21600"/>
              <a:gd name="T7" fmla="*/ 477574 h 21600"/>
              <a:gd name="T8" fmla="*/ 49446558 w 21600"/>
              <a:gd name="T9" fmla="*/ 2002250 h 21600"/>
              <a:gd name="T10" fmla="*/ 0 w 21600"/>
              <a:gd name="T11" fmla="*/ 2002250 h 21600"/>
              <a:gd name="T12" fmla="*/ 24723303 w 21600"/>
              <a:gd name="T13" fmla="*/ 0 h 21600"/>
              <a:gd name="T14" fmla="*/ 24723303 w 21600"/>
              <a:gd name="T15" fmla="*/ 2002250 h 21600"/>
              <a:gd name="T16" fmla="*/ 0 w 21600"/>
              <a:gd name="T17" fmla="*/ 1239912 h 21600"/>
              <a:gd name="T18" fmla="*/ 49446558 w 21600"/>
              <a:gd name="T19" fmla="*/ 1239912 h 216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400 w 21600"/>
              <a:gd name="T31" fmla="*/ 22400 h 21600"/>
              <a:gd name="T32" fmla="*/ 21200 w 21600"/>
              <a:gd name="T33" fmla="*/ 30000 h 2160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11284" name="Freeform 21"/>
          <p:cNvSpPr>
            <a:spLocks/>
          </p:cNvSpPr>
          <p:nvPr/>
        </p:nvSpPr>
        <p:spPr bwMode="auto">
          <a:xfrm>
            <a:off x="3470275" y="4368800"/>
            <a:ext cx="814388" cy="1588"/>
          </a:xfrm>
          <a:custGeom>
            <a:avLst/>
            <a:gdLst>
              <a:gd name="T0" fmla="*/ 0 w 513"/>
              <a:gd name="T1" fmla="*/ 0 h 1"/>
              <a:gd name="T2" fmla="*/ 814388 w 513"/>
              <a:gd name="T3" fmla="*/ 0 h 1"/>
              <a:gd name="T4" fmla="*/ 0 60000 65536"/>
              <a:gd name="T5" fmla="*/ 0 60000 65536"/>
              <a:gd name="T6" fmla="*/ 0 w 513"/>
              <a:gd name="T7" fmla="*/ 0 h 1"/>
              <a:gd name="T8" fmla="*/ 513 w 51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13" h="1">
                <a:moveTo>
                  <a:pt x="0" y="0"/>
                </a:moveTo>
                <a:lnTo>
                  <a:pt x="513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1285" name="Freeform 22"/>
          <p:cNvSpPr>
            <a:spLocks/>
          </p:cNvSpPr>
          <p:nvPr/>
        </p:nvSpPr>
        <p:spPr bwMode="auto">
          <a:xfrm flipV="1">
            <a:off x="4765675" y="3592513"/>
            <a:ext cx="776288" cy="677862"/>
          </a:xfrm>
          <a:custGeom>
            <a:avLst/>
            <a:gdLst>
              <a:gd name="T0" fmla="*/ 776288 w 489"/>
              <a:gd name="T1" fmla="*/ 677862 h 427"/>
              <a:gd name="T2" fmla="*/ 263525 w 489"/>
              <a:gd name="T3" fmla="*/ 677862 h 427"/>
              <a:gd name="T4" fmla="*/ 0 w 489"/>
              <a:gd name="T5" fmla="*/ 0 h 427"/>
              <a:gd name="T6" fmla="*/ 0 60000 65536"/>
              <a:gd name="T7" fmla="*/ 0 60000 65536"/>
              <a:gd name="T8" fmla="*/ 0 60000 65536"/>
              <a:gd name="T9" fmla="*/ 0 w 489"/>
              <a:gd name="T10" fmla="*/ 0 h 427"/>
              <a:gd name="T11" fmla="*/ 489 w 489"/>
              <a:gd name="T12" fmla="*/ 427 h 4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9" h="427">
                <a:moveTo>
                  <a:pt x="489" y="427"/>
                </a:moveTo>
                <a:lnTo>
                  <a:pt x="166" y="427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1286" name="Line 23"/>
          <p:cNvSpPr>
            <a:spLocks noChangeShapeType="1"/>
          </p:cNvSpPr>
          <p:nvPr/>
        </p:nvSpPr>
        <p:spPr bwMode="auto">
          <a:xfrm flipH="1" flipV="1">
            <a:off x="6511925" y="4613275"/>
            <a:ext cx="123825" cy="5826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7" name="Text Box 24"/>
          <p:cNvSpPr txBox="1">
            <a:spLocks noChangeArrowheads="1"/>
          </p:cNvSpPr>
          <p:nvPr/>
        </p:nvSpPr>
        <p:spPr bwMode="auto">
          <a:xfrm>
            <a:off x="2428875" y="4484688"/>
            <a:ext cx="1000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cable</a:t>
            </a:r>
          </a:p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modem</a:t>
            </a:r>
            <a:endParaRPr lang="en-US" altLang="zh-CN" sz="200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11288" name="Line 25"/>
          <p:cNvSpPr>
            <a:spLocks noChangeShapeType="1"/>
          </p:cNvSpPr>
          <p:nvPr/>
        </p:nvSpPr>
        <p:spPr bwMode="auto">
          <a:xfrm>
            <a:off x="1870075" y="4351338"/>
            <a:ext cx="566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89" name="Text Box 26"/>
          <p:cNvSpPr txBox="1">
            <a:spLocks noChangeArrowheads="1"/>
          </p:cNvSpPr>
          <p:nvPr/>
        </p:nvSpPr>
        <p:spPr bwMode="auto">
          <a:xfrm>
            <a:off x="1108075" y="4348163"/>
            <a:ext cx="11715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latin typeface="Comic Sans MS" pitchFamily="66" charset="0"/>
                <a:ea typeface="宋体" charset="-122"/>
              </a:rPr>
              <a:t>to/from</a:t>
            </a:r>
          </a:p>
          <a:p>
            <a:pPr algn="ctr"/>
            <a:r>
              <a:rPr lang="en-US" altLang="zh-CN" sz="2000">
                <a:latin typeface="Comic Sans MS" pitchFamily="66" charset="0"/>
                <a:ea typeface="宋体" charset="-122"/>
              </a:rPr>
              <a:t>cable</a:t>
            </a:r>
          </a:p>
          <a:p>
            <a:pPr algn="ctr"/>
            <a:r>
              <a:rPr lang="en-US" altLang="zh-CN" sz="2000">
                <a:latin typeface="Comic Sans MS" pitchFamily="66" charset="0"/>
                <a:ea typeface="宋体" charset="-122"/>
              </a:rPr>
              <a:t>headend</a:t>
            </a:r>
            <a:endParaRPr lang="en-US" altLang="zh-CN" sz="2000">
              <a:ea typeface="宋体" charset="-122"/>
            </a:endParaRP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4246563" y="4146550"/>
            <a:ext cx="766762" cy="433388"/>
            <a:chOff x="3600" y="219"/>
            <a:chExt cx="360" cy="175"/>
          </a:xfrm>
        </p:grpSpPr>
        <p:sp>
          <p:nvSpPr>
            <p:cNvPr id="11333" name="Oval 2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1334" name="Line 2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35" name="Line 3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36" name="Rectangle 3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zh-CN"/>
            </a:p>
          </p:txBody>
        </p:sp>
        <p:sp>
          <p:nvSpPr>
            <p:cNvPr id="11337" name="Oval 3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343" name="Line 3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4" name="Line 3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5" name="Line 3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" name="Group 3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340" name="Line 3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1" name="Line 3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2" name="Line 4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11291" name="Text Box 41"/>
          <p:cNvSpPr txBox="1">
            <a:spLocks noChangeArrowheads="1"/>
          </p:cNvSpPr>
          <p:nvPr/>
        </p:nvSpPr>
        <p:spPr bwMode="auto">
          <a:xfrm>
            <a:off x="4206875" y="5632450"/>
            <a:ext cx="12620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000">
                <a:solidFill>
                  <a:srgbClr val="FF0000"/>
                </a:solidFill>
                <a:latin typeface="Comic Sans MS" pitchFamily="66" charset="0"/>
                <a:ea typeface="宋体" charset="-122"/>
              </a:rPr>
              <a:t>Ethernet</a:t>
            </a:r>
          </a:p>
          <a:p>
            <a:pPr algn="ctr"/>
            <a:endParaRPr lang="en-US" altLang="zh-CN" sz="2000">
              <a:solidFill>
                <a:srgbClr val="FF0000"/>
              </a:solidFill>
              <a:ea typeface="宋体" charset="-122"/>
            </a:endParaRPr>
          </a:p>
        </p:txBody>
      </p:sp>
      <p:sp>
        <p:nvSpPr>
          <p:cNvPr id="11292" name="Line 42"/>
          <p:cNvSpPr>
            <a:spLocks noChangeShapeType="1"/>
          </p:cNvSpPr>
          <p:nvPr/>
        </p:nvSpPr>
        <p:spPr bwMode="auto">
          <a:xfrm flipV="1">
            <a:off x="4862513" y="4875213"/>
            <a:ext cx="69850" cy="819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93" name="Line 43"/>
          <p:cNvSpPr>
            <a:spLocks noChangeShapeType="1"/>
          </p:cNvSpPr>
          <p:nvPr/>
        </p:nvSpPr>
        <p:spPr bwMode="auto">
          <a:xfrm flipV="1">
            <a:off x="4875213" y="3586163"/>
            <a:ext cx="444500" cy="20939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294" name="Line 44"/>
          <p:cNvSpPr>
            <a:spLocks noChangeShapeType="1"/>
          </p:cNvSpPr>
          <p:nvPr/>
        </p:nvSpPr>
        <p:spPr bwMode="auto">
          <a:xfrm flipV="1">
            <a:off x="4860925" y="5124450"/>
            <a:ext cx="347663" cy="5286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5961063" y="3794125"/>
            <a:ext cx="681037" cy="820738"/>
            <a:chOff x="3221" y="3127"/>
            <a:chExt cx="429" cy="517"/>
          </a:xfrm>
        </p:grpSpPr>
        <p:sp>
          <p:nvSpPr>
            <p:cNvPr id="11296" name="Freeform 46"/>
            <p:cNvSpPr>
              <a:spLocks/>
            </p:cNvSpPr>
            <p:nvPr/>
          </p:nvSpPr>
          <p:spPr bwMode="auto">
            <a:xfrm>
              <a:off x="3336" y="3156"/>
              <a:ext cx="77" cy="85"/>
            </a:xfrm>
            <a:custGeom>
              <a:avLst/>
              <a:gdLst>
                <a:gd name="T0" fmla="*/ 27 w 199"/>
                <a:gd name="T1" fmla="*/ 11 h 232"/>
                <a:gd name="T2" fmla="*/ 21 w 199"/>
                <a:gd name="T3" fmla="*/ 14 h 232"/>
                <a:gd name="T4" fmla="*/ 16 w 199"/>
                <a:gd name="T5" fmla="*/ 18 h 232"/>
                <a:gd name="T6" fmla="*/ 12 w 199"/>
                <a:gd name="T7" fmla="*/ 23 h 232"/>
                <a:gd name="T8" fmla="*/ 8 w 199"/>
                <a:gd name="T9" fmla="*/ 28 h 232"/>
                <a:gd name="T10" fmla="*/ 5 w 199"/>
                <a:gd name="T11" fmla="*/ 33 h 232"/>
                <a:gd name="T12" fmla="*/ 2 w 199"/>
                <a:gd name="T13" fmla="*/ 40 h 232"/>
                <a:gd name="T14" fmla="*/ 1 w 199"/>
                <a:gd name="T15" fmla="*/ 46 h 232"/>
                <a:gd name="T16" fmla="*/ 0 w 199"/>
                <a:gd name="T17" fmla="*/ 52 h 232"/>
                <a:gd name="T18" fmla="*/ 1 w 199"/>
                <a:gd name="T19" fmla="*/ 61 h 232"/>
                <a:gd name="T20" fmla="*/ 5 w 199"/>
                <a:gd name="T21" fmla="*/ 68 h 232"/>
                <a:gd name="T22" fmla="*/ 10 w 199"/>
                <a:gd name="T23" fmla="*/ 74 h 232"/>
                <a:gd name="T24" fmla="*/ 17 w 199"/>
                <a:gd name="T25" fmla="*/ 79 h 232"/>
                <a:gd name="T26" fmla="*/ 26 w 199"/>
                <a:gd name="T27" fmla="*/ 83 h 232"/>
                <a:gd name="T28" fmla="*/ 34 w 199"/>
                <a:gd name="T29" fmla="*/ 84 h 232"/>
                <a:gd name="T30" fmla="*/ 43 w 199"/>
                <a:gd name="T31" fmla="*/ 85 h 232"/>
                <a:gd name="T32" fmla="*/ 52 w 199"/>
                <a:gd name="T33" fmla="*/ 84 h 232"/>
                <a:gd name="T34" fmla="*/ 53 w 199"/>
                <a:gd name="T35" fmla="*/ 84 h 232"/>
                <a:gd name="T36" fmla="*/ 55 w 199"/>
                <a:gd name="T37" fmla="*/ 83 h 232"/>
                <a:gd name="T38" fmla="*/ 57 w 199"/>
                <a:gd name="T39" fmla="*/ 81 h 232"/>
                <a:gd name="T40" fmla="*/ 57 w 199"/>
                <a:gd name="T41" fmla="*/ 80 h 232"/>
                <a:gd name="T42" fmla="*/ 56 w 199"/>
                <a:gd name="T43" fmla="*/ 78 h 232"/>
                <a:gd name="T44" fmla="*/ 55 w 199"/>
                <a:gd name="T45" fmla="*/ 76 h 232"/>
                <a:gd name="T46" fmla="*/ 52 w 199"/>
                <a:gd name="T47" fmla="*/ 74 h 232"/>
                <a:gd name="T48" fmla="*/ 50 w 199"/>
                <a:gd name="T49" fmla="*/ 74 h 232"/>
                <a:gd name="T50" fmla="*/ 45 w 199"/>
                <a:gd name="T51" fmla="*/ 72 h 232"/>
                <a:gd name="T52" fmla="*/ 41 w 199"/>
                <a:gd name="T53" fmla="*/ 71 h 232"/>
                <a:gd name="T54" fmla="*/ 36 w 199"/>
                <a:gd name="T55" fmla="*/ 71 h 232"/>
                <a:gd name="T56" fmla="*/ 32 w 199"/>
                <a:gd name="T57" fmla="*/ 70 h 232"/>
                <a:gd name="T58" fmla="*/ 28 w 199"/>
                <a:gd name="T59" fmla="*/ 69 h 232"/>
                <a:gd name="T60" fmla="*/ 24 w 199"/>
                <a:gd name="T61" fmla="*/ 67 h 232"/>
                <a:gd name="T62" fmla="*/ 21 w 199"/>
                <a:gd name="T63" fmla="*/ 64 h 232"/>
                <a:gd name="T64" fmla="*/ 17 w 199"/>
                <a:gd name="T65" fmla="*/ 61 h 232"/>
                <a:gd name="T66" fmla="*/ 15 w 199"/>
                <a:gd name="T67" fmla="*/ 47 h 232"/>
                <a:gd name="T68" fmla="*/ 19 w 199"/>
                <a:gd name="T69" fmla="*/ 35 h 232"/>
                <a:gd name="T70" fmla="*/ 26 w 199"/>
                <a:gd name="T71" fmla="*/ 26 h 232"/>
                <a:gd name="T72" fmla="*/ 36 w 199"/>
                <a:gd name="T73" fmla="*/ 18 h 232"/>
                <a:gd name="T74" fmla="*/ 47 w 199"/>
                <a:gd name="T75" fmla="*/ 12 h 232"/>
                <a:gd name="T76" fmla="*/ 58 w 199"/>
                <a:gd name="T77" fmla="*/ 8 h 232"/>
                <a:gd name="T78" fmla="*/ 69 w 199"/>
                <a:gd name="T79" fmla="*/ 4 h 232"/>
                <a:gd name="T80" fmla="*/ 77 w 199"/>
                <a:gd name="T81" fmla="*/ 1 h 232"/>
                <a:gd name="T82" fmla="*/ 72 w 199"/>
                <a:gd name="T83" fmla="*/ 0 h 232"/>
                <a:gd name="T84" fmla="*/ 67 w 199"/>
                <a:gd name="T85" fmla="*/ 0 h 232"/>
                <a:gd name="T86" fmla="*/ 60 w 199"/>
                <a:gd name="T87" fmla="*/ 1 h 232"/>
                <a:gd name="T88" fmla="*/ 53 w 199"/>
                <a:gd name="T89" fmla="*/ 1 h 232"/>
                <a:gd name="T90" fmla="*/ 47 w 199"/>
                <a:gd name="T91" fmla="*/ 4 h 232"/>
                <a:gd name="T92" fmla="*/ 40 w 199"/>
                <a:gd name="T93" fmla="*/ 6 h 232"/>
                <a:gd name="T94" fmla="*/ 33 w 199"/>
                <a:gd name="T95" fmla="*/ 8 h 232"/>
                <a:gd name="T96" fmla="*/ 27 w 199"/>
                <a:gd name="T97" fmla="*/ 11 h 2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9"/>
                <a:gd name="T148" fmla="*/ 0 h 232"/>
                <a:gd name="T149" fmla="*/ 199 w 199"/>
                <a:gd name="T150" fmla="*/ 232 h 23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9" h="232">
                  <a:moveTo>
                    <a:pt x="70" y="29"/>
                  </a:moveTo>
                  <a:lnTo>
                    <a:pt x="55" y="39"/>
                  </a:lnTo>
                  <a:lnTo>
                    <a:pt x="42" y="50"/>
                  </a:lnTo>
                  <a:lnTo>
                    <a:pt x="30" y="63"/>
                  </a:lnTo>
                  <a:lnTo>
                    <a:pt x="20" y="77"/>
                  </a:lnTo>
                  <a:lnTo>
                    <a:pt x="12" y="91"/>
                  </a:lnTo>
                  <a:lnTo>
                    <a:pt x="6" y="108"/>
                  </a:lnTo>
                  <a:lnTo>
                    <a:pt x="2" y="125"/>
                  </a:lnTo>
                  <a:lnTo>
                    <a:pt x="0" y="142"/>
                  </a:lnTo>
                  <a:lnTo>
                    <a:pt x="2" y="166"/>
                  </a:lnTo>
                  <a:lnTo>
                    <a:pt x="12" y="186"/>
                  </a:lnTo>
                  <a:lnTo>
                    <a:pt x="26" y="203"/>
                  </a:lnTo>
                  <a:lnTo>
                    <a:pt x="45" y="216"/>
                  </a:lnTo>
                  <a:lnTo>
                    <a:pt x="66" y="226"/>
                  </a:lnTo>
                  <a:lnTo>
                    <a:pt x="88" y="230"/>
                  </a:lnTo>
                  <a:lnTo>
                    <a:pt x="111" y="232"/>
                  </a:lnTo>
                  <a:lnTo>
                    <a:pt x="134" y="228"/>
                  </a:lnTo>
                  <a:lnTo>
                    <a:pt x="138" y="228"/>
                  </a:lnTo>
                  <a:lnTo>
                    <a:pt x="143" y="226"/>
                  </a:lnTo>
                  <a:lnTo>
                    <a:pt x="147" y="222"/>
                  </a:lnTo>
                  <a:lnTo>
                    <a:pt x="148" y="218"/>
                  </a:lnTo>
                  <a:lnTo>
                    <a:pt x="145" y="212"/>
                  </a:lnTo>
                  <a:lnTo>
                    <a:pt x="141" y="207"/>
                  </a:lnTo>
                  <a:lnTo>
                    <a:pt x="135" y="203"/>
                  </a:lnTo>
                  <a:lnTo>
                    <a:pt x="129" y="201"/>
                  </a:lnTo>
                  <a:lnTo>
                    <a:pt x="117" y="197"/>
                  </a:lnTo>
                  <a:lnTo>
                    <a:pt x="105" y="195"/>
                  </a:lnTo>
                  <a:lnTo>
                    <a:pt x="94" y="193"/>
                  </a:lnTo>
                  <a:lnTo>
                    <a:pt x="83" y="190"/>
                  </a:lnTo>
                  <a:lnTo>
                    <a:pt x="73" y="187"/>
                  </a:lnTo>
                  <a:lnTo>
                    <a:pt x="62" y="182"/>
                  </a:lnTo>
                  <a:lnTo>
                    <a:pt x="53" y="176"/>
                  </a:lnTo>
                  <a:lnTo>
                    <a:pt x="43" y="167"/>
                  </a:lnTo>
                  <a:lnTo>
                    <a:pt x="40" y="128"/>
                  </a:lnTo>
                  <a:lnTo>
                    <a:pt x="49" y="96"/>
                  </a:lnTo>
                  <a:lnTo>
                    <a:pt x="68" y="71"/>
                  </a:lnTo>
                  <a:lnTo>
                    <a:pt x="94" y="50"/>
                  </a:lnTo>
                  <a:lnTo>
                    <a:pt x="122" y="34"/>
                  </a:lnTo>
                  <a:lnTo>
                    <a:pt x="151" y="21"/>
                  </a:lnTo>
                  <a:lnTo>
                    <a:pt x="178" y="12"/>
                  </a:lnTo>
                  <a:lnTo>
                    <a:pt x="199" y="4"/>
                  </a:lnTo>
                  <a:lnTo>
                    <a:pt x="186" y="1"/>
                  </a:lnTo>
                  <a:lnTo>
                    <a:pt x="172" y="0"/>
                  </a:lnTo>
                  <a:lnTo>
                    <a:pt x="156" y="2"/>
                  </a:lnTo>
                  <a:lnTo>
                    <a:pt x="138" y="4"/>
                  </a:lnTo>
                  <a:lnTo>
                    <a:pt x="121" y="10"/>
                  </a:lnTo>
                  <a:lnTo>
                    <a:pt x="103" y="16"/>
                  </a:lnTo>
                  <a:lnTo>
                    <a:pt x="86" y="23"/>
                  </a:lnTo>
                  <a:lnTo>
                    <a:pt x="70" y="2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297" name="Freeform 47"/>
            <p:cNvSpPr>
              <a:spLocks/>
            </p:cNvSpPr>
            <p:nvPr/>
          </p:nvSpPr>
          <p:spPr bwMode="auto">
            <a:xfrm>
              <a:off x="3467" y="3153"/>
              <a:ext cx="52" cy="66"/>
            </a:xfrm>
            <a:custGeom>
              <a:avLst/>
              <a:gdLst>
                <a:gd name="T0" fmla="*/ 44 w 128"/>
                <a:gd name="T1" fmla="*/ 22 h 180"/>
                <a:gd name="T2" fmla="*/ 46 w 128"/>
                <a:gd name="T3" fmla="*/ 28 h 180"/>
                <a:gd name="T4" fmla="*/ 45 w 128"/>
                <a:gd name="T5" fmla="*/ 34 h 180"/>
                <a:gd name="T6" fmla="*/ 42 w 128"/>
                <a:gd name="T7" fmla="*/ 40 h 180"/>
                <a:gd name="T8" fmla="*/ 37 w 128"/>
                <a:gd name="T9" fmla="*/ 44 h 180"/>
                <a:gd name="T10" fmla="*/ 31 w 128"/>
                <a:gd name="T11" fmla="*/ 48 h 180"/>
                <a:gd name="T12" fmla="*/ 25 w 128"/>
                <a:gd name="T13" fmla="*/ 53 h 180"/>
                <a:gd name="T14" fmla="*/ 18 w 128"/>
                <a:gd name="T15" fmla="*/ 56 h 180"/>
                <a:gd name="T16" fmla="*/ 12 w 128"/>
                <a:gd name="T17" fmla="*/ 60 h 180"/>
                <a:gd name="T18" fmla="*/ 11 w 128"/>
                <a:gd name="T19" fmla="*/ 62 h 180"/>
                <a:gd name="T20" fmla="*/ 11 w 128"/>
                <a:gd name="T21" fmla="*/ 62 h 180"/>
                <a:gd name="T22" fmla="*/ 11 w 128"/>
                <a:gd name="T23" fmla="*/ 64 h 180"/>
                <a:gd name="T24" fmla="*/ 11 w 128"/>
                <a:gd name="T25" fmla="*/ 65 h 180"/>
                <a:gd name="T26" fmla="*/ 13 w 128"/>
                <a:gd name="T27" fmla="*/ 66 h 180"/>
                <a:gd name="T28" fmla="*/ 14 w 128"/>
                <a:gd name="T29" fmla="*/ 66 h 180"/>
                <a:gd name="T30" fmla="*/ 15 w 128"/>
                <a:gd name="T31" fmla="*/ 66 h 180"/>
                <a:gd name="T32" fmla="*/ 17 w 128"/>
                <a:gd name="T33" fmla="*/ 66 h 180"/>
                <a:gd name="T34" fmla="*/ 24 w 128"/>
                <a:gd name="T35" fmla="*/ 62 h 180"/>
                <a:gd name="T36" fmla="*/ 31 w 128"/>
                <a:gd name="T37" fmla="*/ 58 h 180"/>
                <a:gd name="T38" fmla="*/ 38 w 128"/>
                <a:gd name="T39" fmla="*/ 53 h 180"/>
                <a:gd name="T40" fmla="*/ 44 w 128"/>
                <a:gd name="T41" fmla="*/ 48 h 180"/>
                <a:gd name="T42" fmla="*/ 49 w 128"/>
                <a:gd name="T43" fmla="*/ 42 h 180"/>
                <a:gd name="T44" fmla="*/ 52 w 128"/>
                <a:gd name="T45" fmla="*/ 35 h 180"/>
                <a:gd name="T46" fmla="*/ 52 w 128"/>
                <a:gd name="T47" fmla="*/ 28 h 180"/>
                <a:gd name="T48" fmla="*/ 50 w 128"/>
                <a:gd name="T49" fmla="*/ 20 h 180"/>
                <a:gd name="T50" fmla="*/ 46 w 128"/>
                <a:gd name="T51" fmla="*/ 14 h 180"/>
                <a:gd name="T52" fmla="*/ 39 w 128"/>
                <a:gd name="T53" fmla="*/ 9 h 180"/>
                <a:gd name="T54" fmla="*/ 32 w 128"/>
                <a:gd name="T55" fmla="*/ 5 h 180"/>
                <a:gd name="T56" fmla="*/ 23 w 128"/>
                <a:gd name="T57" fmla="*/ 3 h 180"/>
                <a:gd name="T58" fmla="*/ 15 w 128"/>
                <a:gd name="T59" fmla="*/ 1 h 180"/>
                <a:gd name="T60" fmla="*/ 8 w 128"/>
                <a:gd name="T61" fmla="*/ 0 h 180"/>
                <a:gd name="T62" fmla="*/ 2 w 128"/>
                <a:gd name="T63" fmla="*/ 0 h 180"/>
                <a:gd name="T64" fmla="*/ 0 w 128"/>
                <a:gd name="T65" fmla="*/ 1 h 180"/>
                <a:gd name="T66" fmla="*/ 6 w 128"/>
                <a:gd name="T67" fmla="*/ 3 h 180"/>
                <a:gd name="T68" fmla="*/ 12 w 128"/>
                <a:gd name="T69" fmla="*/ 5 h 180"/>
                <a:gd name="T70" fmla="*/ 19 w 128"/>
                <a:gd name="T71" fmla="*/ 7 h 180"/>
                <a:gd name="T72" fmla="*/ 25 w 128"/>
                <a:gd name="T73" fmla="*/ 8 h 180"/>
                <a:gd name="T74" fmla="*/ 31 w 128"/>
                <a:gd name="T75" fmla="*/ 11 h 180"/>
                <a:gd name="T76" fmla="*/ 36 w 128"/>
                <a:gd name="T77" fmla="*/ 14 h 180"/>
                <a:gd name="T78" fmla="*/ 41 w 128"/>
                <a:gd name="T79" fmla="*/ 17 h 180"/>
                <a:gd name="T80" fmla="*/ 44 w 128"/>
                <a:gd name="T81" fmla="*/ 22 h 18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0"/>
                <a:gd name="T125" fmla="*/ 128 w 128"/>
                <a:gd name="T126" fmla="*/ 180 h 18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0">
                  <a:moveTo>
                    <a:pt x="108" y="59"/>
                  </a:moveTo>
                  <a:lnTo>
                    <a:pt x="113" y="77"/>
                  </a:lnTo>
                  <a:lnTo>
                    <a:pt x="111" y="94"/>
                  </a:lnTo>
                  <a:lnTo>
                    <a:pt x="103" y="108"/>
                  </a:lnTo>
                  <a:lnTo>
                    <a:pt x="91" y="121"/>
                  </a:lnTo>
                  <a:lnTo>
                    <a:pt x="77" y="132"/>
                  </a:lnTo>
                  <a:lnTo>
                    <a:pt x="61" y="144"/>
                  </a:lnTo>
                  <a:lnTo>
                    <a:pt x="45" y="154"/>
                  </a:lnTo>
                  <a:lnTo>
                    <a:pt x="30" y="164"/>
                  </a:lnTo>
                  <a:lnTo>
                    <a:pt x="28" y="168"/>
                  </a:lnTo>
                  <a:lnTo>
                    <a:pt x="27" y="170"/>
                  </a:lnTo>
                  <a:lnTo>
                    <a:pt x="27" y="174"/>
                  </a:lnTo>
                  <a:lnTo>
                    <a:pt x="28" y="177"/>
                  </a:lnTo>
                  <a:lnTo>
                    <a:pt x="32" y="179"/>
                  </a:lnTo>
                  <a:lnTo>
                    <a:pt x="35" y="180"/>
                  </a:lnTo>
                  <a:lnTo>
                    <a:pt x="37" y="180"/>
                  </a:lnTo>
                  <a:lnTo>
                    <a:pt x="41" y="179"/>
                  </a:lnTo>
                  <a:lnTo>
                    <a:pt x="60" y="169"/>
                  </a:lnTo>
                  <a:lnTo>
                    <a:pt x="77" y="158"/>
                  </a:lnTo>
                  <a:lnTo>
                    <a:pt x="94" y="145"/>
                  </a:lnTo>
                  <a:lnTo>
                    <a:pt x="109" y="130"/>
                  </a:lnTo>
                  <a:lnTo>
                    <a:pt x="120" y="114"/>
                  </a:lnTo>
                  <a:lnTo>
                    <a:pt x="127" y="95"/>
                  </a:lnTo>
                  <a:lnTo>
                    <a:pt x="128" y="76"/>
                  </a:lnTo>
                  <a:lnTo>
                    <a:pt x="123" y="55"/>
                  </a:lnTo>
                  <a:lnTo>
                    <a:pt x="113" y="39"/>
                  </a:lnTo>
                  <a:lnTo>
                    <a:pt x="97" y="25"/>
                  </a:lnTo>
                  <a:lnTo>
                    <a:pt x="79" y="15"/>
                  </a:lnTo>
                  <a:lnTo>
                    <a:pt x="57" y="7"/>
                  </a:lnTo>
                  <a:lnTo>
                    <a:pt x="36" y="2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4"/>
                  </a:lnTo>
                  <a:lnTo>
                    <a:pt x="14" y="9"/>
                  </a:lnTo>
                  <a:lnTo>
                    <a:pt x="29" y="14"/>
                  </a:lnTo>
                  <a:lnTo>
                    <a:pt x="46" y="19"/>
                  </a:lnTo>
                  <a:lnTo>
                    <a:pt x="61" y="23"/>
                  </a:lnTo>
                  <a:lnTo>
                    <a:pt x="76" y="29"/>
                  </a:lnTo>
                  <a:lnTo>
                    <a:pt x="89" y="37"/>
                  </a:lnTo>
                  <a:lnTo>
                    <a:pt x="100" y="46"/>
                  </a:lnTo>
                  <a:lnTo>
                    <a:pt x="108" y="5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298" name="Freeform 48"/>
            <p:cNvSpPr>
              <a:spLocks/>
            </p:cNvSpPr>
            <p:nvPr/>
          </p:nvSpPr>
          <p:spPr bwMode="auto">
            <a:xfrm>
              <a:off x="3287" y="3138"/>
              <a:ext cx="126" cy="138"/>
            </a:xfrm>
            <a:custGeom>
              <a:avLst/>
              <a:gdLst>
                <a:gd name="T0" fmla="*/ 39 w 322"/>
                <a:gd name="T1" fmla="*/ 26 h 378"/>
                <a:gd name="T2" fmla="*/ 21 w 322"/>
                <a:gd name="T3" fmla="*/ 42 h 378"/>
                <a:gd name="T4" fmla="*/ 7 w 322"/>
                <a:gd name="T5" fmla="*/ 61 h 378"/>
                <a:gd name="T6" fmla="*/ 0 w 322"/>
                <a:gd name="T7" fmla="*/ 83 h 378"/>
                <a:gd name="T8" fmla="*/ 1 w 322"/>
                <a:gd name="T9" fmla="*/ 97 h 378"/>
                <a:gd name="T10" fmla="*/ 4 w 322"/>
                <a:gd name="T11" fmla="*/ 103 h 378"/>
                <a:gd name="T12" fmla="*/ 7 w 322"/>
                <a:gd name="T13" fmla="*/ 108 h 378"/>
                <a:gd name="T14" fmla="*/ 13 w 322"/>
                <a:gd name="T15" fmla="*/ 113 h 378"/>
                <a:gd name="T16" fmla="*/ 22 w 322"/>
                <a:gd name="T17" fmla="*/ 118 h 378"/>
                <a:gd name="T18" fmla="*/ 34 w 322"/>
                <a:gd name="T19" fmla="*/ 123 h 378"/>
                <a:gd name="T20" fmla="*/ 47 w 322"/>
                <a:gd name="T21" fmla="*/ 128 h 378"/>
                <a:gd name="T22" fmla="*/ 59 w 322"/>
                <a:gd name="T23" fmla="*/ 131 h 378"/>
                <a:gd name="T24" fmla="*/ 73 w 322"/>
                <a:gd name="T25" fmla="*/ 134 h 378"/>
                <a:gd name="T26" fmla="*/ 86 w 322"/>
                <a:gd name="T27" fmla="*/ 135 h 378"/>
                <a:gd name="T28" fmla="*/ 99 w 322"/>
                <a:gd name="T29" fmla="*/ 137 h 378"/>
                <a:gd name="T30" fmla="*/ 113 w 322"/>
                <a:gd name="T31" fmla="*/ 137 h 378"/>
                <a:gd name="T32" fmla="*/ 122 w 322"/>
                <a:gd name="T33" fmla="*/ 138 h 378"/>
                <a:gd name="T34" fmla="*/ 125 w 322"/>
                <a:gd name="T35" fmla="*/ 135 h 378"/>
                <a:gd name="T36" fmla="*/ 126 w 322"/>
                <a:gd name="T37" fmla="*/ 131 h 378"/>
                <a:gd name="T38" fmla="*/ 123 w 322"/>
                <a:gd name="T39" fmla="*/ 129 h 378"/>
                <a:gd name="T40" fmla="*/ 115 w 322"/>
                <a:gd name="T41" fmla="*/ 127 h 378"/>
                <a:gd name="T42" fmla="*/ 103 w 322"/>
                <a:gd name="T43" fmla="*/ 124 h 378"/>
                <a:gd name="T44" fmla="*/ 91 w 322"/>
                <a:gd name="T45" fmla="*/ 123 h 378"/>
                <a:gd name="T46" fmla="*/ 78 w 322"/>
                <a:gd name="T47" fmla="*/ 121 h 378"/>
                <a:gd name="T48" fmla="*/ 67 w 322"/>
                <a:gd name="T49" fmla="*/ 119 h 378"/>
                <a:gd name="T50" fmla="*/ 54 w 322"/>
                <a:gd name="T51" fmla="*/ 116 h 378"/>
                <a:gd name="T52" fmla="*/ 43 w 322"/>
                <a:gd name="T53" fmla="*/ 113 h 378"/>
                <a:gd name="T54" fmla="*/ 31 w 322"/>
                <a:gd name="T55" fmla="*/ 108 h 378"/>
                <a:gd name="T56" fmla="*/ 22 w 322"/>
                <a:gd name="T57" fmla="*/ 103 h 378"/>
                <a:gd name="T58" fmla="*/ 15 w 322"/>
                <a:gd name="T59" fmla="*/ 95 h 378"/>
                <a:gd name="T60" fmla="*/ 13 w 322"/>
                <a:gd name="T61" fmla="*/ 85 h 378"/>
                <a:gd name="T62" fmla="*/ 15 w 322"/>
                <a:gd name="T63" fmla="*/ 73 h 378"/>
                <a:gd name="T64" fmla="*/ 20 w 322"/>
                <a:gd name="T65" fmla="*/ 62 h 378"/>
                <a:gd name="T66" fmla="*/ 28 w 322"/>
                <a:gd name="T67" fmla="*/ 50 h 378"/>
                <a:gd name="T68" fmla="*/ 37 w 322"/>
                <a:gd name="T69" fmla="*/ 40 h 378"/>
                <a:gd name="T70" fmla="*/ 48 w 322"/>
                <a:gd name="T71" fmla="*/ 30 h 378"/>
                <a:gd name="T72" fmla="*/ 60 w 322"/>
                <a:gd name="T73" fmla="*/ 21 h 378"/>
                <a:gd name="T74" fmla="*/ 76 w 322"/>
                <a:gd name="T75" fmla="*/ 14 h 378"/>
                <a:gd name="T76" fmla="*/ 93 w 322"/>
                <a:gd name="T77" fmla="*/ 7 h 378"/>
                <a:gd name="T78" fmla="*/ 103 w 322"/>
                <a:gd name="T79" fmla="*/ 3 h 378"/>
                <a:gd name="T80" fmla="*/ 100 w 322"/>
                <a:gd name="T81" fmla="*/ 0 h 378"/>
                <a:gd name="T82" fmla="*/ 86 w 322"/>
                <a:gd name="T83" fmla="*/ 1 h 378"/>
                <a:gd name="T84" fmla="*/ 70 w 322"/>
                <a:gd name="T85" fmla="*/ 7 h 378"/>
                <a:gd name="T86" fmla="*/ 55 w 322"/>
                <a:gd name="T87" fmla="*/ 14 h 37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2"/>
                <a:gd name="T133" fmla="*/ 0 h 378"/>
                <a:gd name="T134" fmla="*/ 322 w 322"/>
                <a:gd name="T135" fmla="*/ 378 h 37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2" h="378">
                  <a:moveTo>
                    <a:pt x="125" y="49"/>
                  </a:moveTo>
                  <a:lnTo>
                    <a:pt x="100" y="70"/>
                  </a:lnTo>
                  <a:lnTo>
                    <a:pt x="76" y="90"/>
                  </a:lnTo>
                  <a:lnTo>
                    <a:pt x="53" y="115"/>
                  </a:lnTo>
                  <a:lnTo>
                    <a:pt x="34" y="140"/>
                  </a:lnTo>
                  <a:lnTo>
                    <a:pt x="17" y="166"/>
                  </a:lnTo>
                  <a:lnTo>
                    <a:pt x="5" y="195"/>
                  </a:lnTo>
                  <a:lnTo>
                    <a:pt x="0" y="226"/>
                  </a:lnTo>
                  <a:lnTo>
                    <a:pt x="1" y="258"/>
                  </a:lnTo>
                  <a:lnTo>
                    <a:pt x="3" y="266"/>
                  </a:lnTo>
                  <a:lnTo>
                    <a:pt x="5" y="275"/>
                  </a:lnTo>
                  <a:lnTo>
                    <a:pt x="9" y="282"/>
                  </a:lnTo>
                  <a:lnTo>
                    <a:pt x="14" y="290"/>
                  </a:lnTo>
                  <a:lnTo>
                    <a:pt x="19" y="297"/>
                  </a:lnTo>
                  <a:lnTo>
                    <a:pt x="26" y="304"/>
                  </a:lnTo>
                  <a:lnTo>
                    <a:pt x="32" y="310"/>
                  </a:lnTo>
                  <a:lnTo>
                    <a:pt x="41" y="314"/>
                  </a:lnTo>
                  <a:lnTo>
                    <a:pt x="56" y="324"/>
                  </a:lnTo>
                  <a:lnTo>
                    <a:pt x="71" y="332"/>
                  </a:lnTo>
                  <a:lnTo>
                    <a:pt x="86" y="338"/>
                  </a:lnTo>
                  <a:lnTo>
                    <a:pt x="103" y="344"/>
                  </a:lnTo>
                  <a:lnTo>
                    <a:pt x="119" y="350"/>
                  </a:lnTo>
                  <a:lnTo>
                    <a:pt x="136" y="355"/>
                  </a:lnTo>
                  <a:lnTo>
                    <a:pt x="152" y="359"/>
                  </a:lnTo>
                  <a:lnTo>
                    <a:pt x="168" y="363"/>
                  </a:lnTo>
                  <a:lnTo>
                    <a:pt x="186" y="366"/>
                  </a:lnTo>
                  <a:lnTo>
                    <a:pt x="202" y="368"/>
                  </a:lnTo>
                  <a:lnTo>
                    <a:pt x="220" y="371"/>
                  </a:lnTo>
                  <a:lnTo>
                    <a:pt x="238" y="373"/>
                  </a:lnTo>
                  <a:lnTo>
                    <a:pt x="254" y="374"/>
                  </a:lnTo>
                  <a:lnTo>
                    <a:pt x="272" y="375"/>
                  </a:lnTo>
                  <a:lnTo>
                    <a:pt x="289" y="376"/>
                  </a:lnTo>
                  <a:lnTo>
                    <a:pt x="306" y="378"/>
                  </a:lnTo>
                  <a:lnTo>
                    <a:pt x="311" y="378"/>
                  </a:lnTo>
                  <a:lnTo>
                    <a:pt x="316" y="375"/>
                  </a:lnTo>
                  <a:lnTo>
                    <a:pt x="320" y="371"/>
                  </a:lnTo>
                  <a:lnTo>
                    <a:pt x="322" y="366"/>
                  </a:lnTo>
                  <a:lnTo>
                    <a:pt x="322" y="360"/>
                  </a:lnTo>
                  <a:lnTo>
                    <a:pt x="320" y="356"/>
                  </a:lnTo>
                  <a:lnTo>
                    <a:pt x="315" y="352"/>
                  </a:lnTo>
                  <a:lnTo>
                    <a:pt x="309" y="350"/>
                  </a:lnTo>
                  <a:lnTo>
                    <a:pt x="294" y="347"/>
                  </a:lnTo>
                  <a:lnTo>
                    <a:pt x="279" y="344"/>
                  </a:lnTo>
                  <a:lnTo>
                    <a:pt x="263" y="341"/>
                  </a:lnTo>
                  <a:lnTo>
                    <a:pt x="247" y="338"/>
                  </a:lnTo>
                  <a:lnTo>
                    <a:pt x="232" y="336"/>
                  </a:lnTo>
                  <a:lnTo>
                    <a:pt x="216" y="334"/>
                  </a:lnTo>
                  <a:lnTo>
                    <a:pt x="200" y="332"/>
                  </a:lnTo>
                  <a:lnTo>
                    <a:pt x="185" y="328"/>
                  </a:lnTo>
                  <a:lnTo>
                    <a:pt x="170" y="326"/>
                  </a:lnTo>
                  <a:lnTo>
                    <a:pt x="154" y="322"/>
                  </a:lnTo>
                  <a:lnTo>
                    <a:pt x="139" y="318"/>
                  </a:lnTo>
                  <a:lnTo>
                    <a:pt x="124" y="314"/>
                  </a:lnTo>
                  <a:lnTo>
                    <a:pt x="110" y="309"/>
                  </a:lnTo>
                  <a:lnTo>
                    <a:pt x="94" y="303"/>
                  </a:lnTo>
                  <a:lnTo>
                    <a:pt x="80" y="297"/>
                  </a:lnTo>
                  <a:lnTo>
                    <a:pt x="66" y="289"/>
                  </a:lnTo>
                  <a:lnTo>
                    <a:pt x="55" y="281"/>
                  </a:lnTo>
                  <a:lnTo>
                    <a:pt x="45" y="271"/>
                  </a:lnTo>
                  <a:lnTo>
                    <a:pt x="38" y="259"/>
                  </a:lnTo>
                  <a:lnTo>
                    <a:pt x="35" y="245"/>
                  </a:lnTo>
                  <a:lnTo>
                    <a:pt x="34" y="232"/>
                  </a:lnTo>
                  <a:lnTo>
                    <a:pt x="35" y="216"/>
                  </a:lnTo>
                  <a:lnTo>
                    <a:pt x="38" y="200"/>
                  </a:lnTo>
                  <a:lnTo>
                    <a:pt x="43" y="187"/>
                  </a:lnTo>
                  <a:lnTo>
                    <a:pt x="51" y="170"/>
                  </a:lnTo>
                  <a:lnTo>
                    <a:pt x="60" y="152"/>
                  </a:lnTo>
                  <a:lnTo>
                    <a:pt x="71" y="137"/>
                  </a:lnTo>
                  <a:lnTo>
                    <a:pt x="83" y="124"/>
                  </a:lnTo>
                  <a:lnTo>
                    <a:pt x="94" y="110"/>
                  </a:lnTo>
                  <a:lnTo>
                    <a:pt x="107" y="96"/>
                  </a:lnTo>
                  <a:lnTo>
                    <a:pt x="123" y="82"/>
                  </a:lnTo>
                  <a:lnTo>
                    <a:pt x="138" y="69"/>
                  </a:lnTo>
                  <a:lnTo>
                    <a:pt x="153" y="57"/>
                  </a:lnTo>
                  <a:lnTo>
                    <a:pt x="173" y="47"/>
                  </a:lnTo>
                  <a:lnTo>
                    <a:pt x="195" y="38"/>
                  </a:lnTo>
                  <a:lnTo>
                    <a:pt x="218" y="28"/>
                  </a:lnTo>
                  <a:lnTo>
                    <a:pt x="238" y="20"/>
                  </a:lnTo>
                  <a:lnTo>
                    <a:pt x="254" y="13"/>
                  </a:lnTo>
                  <a:lnTo>
                    <a:pt x="264" y="7"/>
                  </a:lnTo>
                  <a:lnTo>
                    <a:pt x="268" y="2"/>
                  </a:lnTo>
                  <a:lnTo>
                    <a:pt x="256" y="0"/>
                  </a:lnTo>
                  <a:lnTo>
                    <a:pt x="240" y="1"/>
                  </a:lnTo>
                  <a:lnTo>
                    <a:pt x="221" y="4"/>
                  </a:lnTo>
                  <a:lnTo>
                    <a:pt x="201" y="10"/>
                  </a:lnTo>
                  <a:lnTo>
                    <a:pt x="180" y="18"/>
                  </a:lnTo>
                  <a:lnTo>
                    <a:pt x="160" y="27"/>
                  </a:lnTo>
                  <a:lnTo>
                    <a:pt x="141" y="38"/>
                  </a:lnTo>
                  <a:lnTo>
                    <a:pt x="125" y="49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299" name="Freeform 49"/>
            <p:cNvSpPr>
              <a:spLocks/>
            </p:cNvSpPr>
            <p:nvPr/>
          </p:nvSpPr>
          <p:spPr bwMode="auto">
            <a:xfrm>
              <a:off x="3465" y="3134"/>
              <a:ext cx="110" cy="92"/>
            </a:xfrm>
            <a:custGeom>
              <a:avLst/>
              <a:gdLst>
                <a:gd name="T0" fmla="*/ 91 w 283"/>
                <a:gd name="T1" fmla="*/ 28 h 252"/>
                <a:gd name="T2" fmla="*/ 96 w 283"/>
                <a:gd name="T3" fmla="*/ 33 h 252"/>
                <a:gd name="T4" fmla="*/ 100 w 283"/>
                <a:gd name="T5" fmla="*/ 39 h 252"/>
                <a:gd name="T6" fmla="*/ 101 w 283"/>
                <a:gd name="T7" fmla="*/ 45 h 252"/>
                <a:gd name="T8" fmla="*/ 101 w 283"/>
                <a:gd name="T9" fmla="*/ 52 h 252"/>
                <a:gd name="T10" fmla="*/ 100 w 283"/>
                <a:gd name="T11" fmla="*/ 57 h 252"/>
                <a:gd name="T12" fmla="*/ 98 w 283"/>
                <a:gd name="T13" fmla="*/ 62 h 252"/>
                <a:gd name="T14" fmla="*/ 95 w 283"/>
                <a:gd name="T15" fmla="*/ 67 h 252"/>
                <a:gd name="T16" fmla="*/ 92 w 283"/>
                <a:gd name="T17" fmla="*/ 70 h 252"/>
                <a:gd name="T18" fmla="*/ 87 w 283"/>
                <a:gd name="T19" fmla="*/ 74 h 252"/>
                <a:gd name="T20" fmla="*/ 84 w 283"/>
                <a:gd name="T21" fmla="*/ 78 h 252"/>
                <a:gd name="T22" fmla="*/ 79 w 283"/>
                <a:gd name="T23" fmla="*/ 82 h 252"/>
                <a:gd name="T24" fmla="*/ 75 w 283"/>
                <a:gd name="T25" fmla="*/ 85 h 252"/>
                <a:gd name="T26" fmla="*/ 74 w 283"/>
                <a:gd name="T27" fmla="*/ 87 h 252"/>
                <a:gd name="T28" fmla="*/ 74 w 283"/>
                <a:gd name="T29" fmla="*/ 88 h 252"/>
                <a:gd name="T30" fmla="*/ 74 w 283"/>
                <a:gd name="T31" fmla="*/ 89 h 252"/>
                <a:gd name="T32" fmla="*/ 75 w 283"/>
                <a:gd name="T33" fmla="*/ 91 h 252"/>
                <a:gd name="T34" fmla="*/ 77 w 283"/>
                <a:gd name="T35" fmla="*/ 91 h 252"/>
                <a:gd name="T36" fmla="*/ 79 w 283"/>
                <a:gd name="T37" fmla="*/ 92 h 252"/>
                <a:gd name="T38" fmla="*/ 80 w 283"/>
                <a:gd name="T39" fmla="*/ 91 h 252"/>
                <a:gd name="T40" fmla="*/ 81 w 283"/>
                <a:gd name="T41" fmla="*/ 91 h 252"/>
                <a:gd name="T42" fmla="*/ 90 w 283"/>
                <a:gd name="T43" fmla="*/ 85 h 252"/>
                <a:gd name="T44" fmla="*/ 98 w 283"/>
                <a:gd name="T45" fmla="*/ 78 h 252"/>
                <a:gd name="T46" fmla="*/ 104 w 283"/>
                <a:gd name="T47" fmla="*/ 70 h 252"/>
                <a:gd name="T48" fmla="*/ 108 w 283"/>
                <a:gd name="T49" fmla="*/ 61 h 252"/>
                <a:gd name="T50" fmla="*/ 110 w 283"/>
                <a:gd name="T51" fmla="*/ 51 h 252"/>
                <a:gd name="T52" fmla="*/ 109 w 283"/>
                <a:gd name="T53" fmla="*/ 42 h 252"/>
                <a:gd name="T54" fmla="*/ 105 w 283"/>
                <a:gd name="T55" fmla="*/ 33 h 252"/>
                <a:gd name="T56" fmla="*/ 98 w 283"/>
                <a:gd name="T57" fmla="*/ 25 h 252"/>
                <a:gd name="T58" fmla="*/ 93 w 283"/>
                <a:gd name="T59" fmla="*/ 21 h 252"/>
                <a:gd name="T60" fmla="*/ 86 w 283"/>
                <a:gd name="T61" fmla="*/ 18 h 252"/>
                <a:gd name="T62" fmla="*/ 79 w 283"/>
                <a:gd name="T63" fmla="*/ 14 h 252"/>
                <a:gd name="T64" fmla="*/ 72 w 283"/>
                <a:gd name="T65" fmla="*/ 11 h 252"/>
                <a:gd name="T66" fmla="*/ 64 w 283"/>
                <a:gd name="T67" fmla="*/ 8 h 252"/>
                <a:gd name="T68" fmla="*/ 56 w 283"/>
                <a:gd name="T69" fmla="*/ 6 h 252"/>
                <a:gd name="T70" fmla="*/ 48 w 283"/>
                <a:gd name="T71" fmla="*/ 5 h 252"/>
                <a:gd name="T72" fmla="*/ 40 w 283"/>
                <a:gd name="T73" fmla="*/ 3 h 252"/>
                <a:gd name="T74" fmla="*/ 32 w 283"/>
                <a:gd name="T75" fmla="*/ 2 h 252"/>
                <a:gd name="T76" fmla="*/ 26 w 283"/>
                <a:gd name="T77" fmla="*/ 1 h 252"/>
                <a:gd name="T78" fmla="*/ 19 w 283"/>
                <a:gd name="T79" fmla="*/ 0 h 252"/>
                <a:gd name="T80" fmla="*/ 13 w 283"/>
                <a:gd name="T81" fmla="*/ 0 h 252"/>
                <a:gd name="T82" fmla="*/ 8 w 283"/>
                <a:gd name="T83" fmla="*/ 0 h 252"/>
                <a:gd name="T84" fmla="*/ 4 w 283"/>
                <a:gd name="T85" fmla="*/ 0 h 252"/>
                <a:gd name="T86" fmla="*/ 2 w 283"/>
                <a:gd name="T87" fmla="*/ 1 h 252"/>
                <a:gd name="T88" fmla="*/ 0 w 283"/>
                <a:gd name="T89" fmla="*/ 2 h 252"/>
                <a:gd name="T90" fmla="*/ 5 w 283"/>
                <a:gd name="T91" fmla="*/ 3 h 252"/>
                <a:gd name="T92" fmla="*/ 9 w 283"/>
                <a:gd name="T93" fmla="*/ 3 h 252"/>
                <a:gd name="T94" fmla="*/ 15 w 283"/>
                <a:gd name="T95" fmla="*/ 4 h 252"/>
                <a:gd name="T96" fmla="*/ 20 w 283"/>
                <a:gd name="T97" fmla="*/ 5 h 252"/>
                <a:gd name="T98" fmla="*/ 26 w 283"/>
                <a:gd name="T99" fmla="*/ 6 h 252"/>
                <a:gd name="T100" fmla="*/ 32 w 283"/>
                <a:gd name="T101" fmla="*/ 7 h 252"/>
                <a:gd name="T102" fmla="*/ 38 w 283"/>
                <a:gd name="T103" fmla="*/ 8 h 252"/>
                <a:gd name="T104" fmla="*/ 44 w 283"/>
                <a:gd name="T105" fmla="*/ 9 h 252"/>
                <a:gd name="T106" fmla="*/ 50 w 283"/>
                <a:gd name="T107" fmla="*/ 11 h 252"/>
                <a:gd name="T108" fmla="*/ 57 w 283"/>
                <a:gd name="T109" fmla="*/ 12 h 252"/>
                <a:gd name="T110" fmla="*/ 63 w 283"/>
                <a:gd name="T111" fmla="*/ 14 h 252"/>
                <a:gd name="T112" fmla="*/ 69 w 283"/>
                <a:gd name="T113" fmla="*/ 16 h 252"/>
                <a:gd name="T114" fmla="*/ 75 w 283"/>
                <a:gd name="T115" fmla="*/ 19 h 252"/>
                <a:gd name="T116" fmla="*/ 81 w 283"/>
                <a:gd name="T117" fmla="*/ 22 h 252"/>
                <a:gd name="T118" fmla="*/ 86 w 283"/>
                <a:gd name="T119" fmla="*/ 25 h 252"/>
                <a:gd name="T120" fmla="*/ 91 w 283"/>
                <a:gd name="T121" fmla="*/ 28 h 2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3"/>
                <a:gd name="T184" fmla="*/ 0 h 252"/>
                <a:gd name="T185" fmla="*/ 283 w 283"/>
                <a:gd name="T186" fmla="*/ 252 h 25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3" h="252">
                  <a:moveTo>
                    <a:pt x="235" y="77"/>
                  </a:moveTo>
                  <a:lnTo>
                    <a:pt x="248" y="91"/>
                  </a:lnTo>
                  <a:lnTo>
                    <a:pt x="256" y="107"/>
                  </a:lnTo>
                  <a:lnTo>
                    <a:pt x="259" y="124"/>
                  </a:lnTo>
                  <a:lnTo>
                    <a:pt x="259" y="142"/>
                  </a:lnTo>
                  <a:lnTo>
                    <a:pt x="257" y="157"/>
                  </a:lnTo>
                  <a:lnTo>
                    <a:pt x="252" y="170"/>
                  </a:lnTo>
                  <a:lnTo>
                    <a:pt x="244" y="183"/>
                  </a:lnTo>
                  <a:lnTo>
                    <a:pt x="236" y="193"/>
                  </a:lnTo>
                  <a:lnTo>
                    <a:pt x="225" y="204"/>
                  </a:lnTo>
                  <a:lnTo>
                    <a:pt x="215" y="214"/>
                  </a:lnTo>
                  <a:lnTo>
                    <a:pt x="204" y="224"/>
                  </a:lnTo>
                  <a:lnTo>
                    <a:pt x="194" y="234"/>
                  </a:lnTo>
                  <a:lnTo>
                    <a:pt x="191" y="238"/>
                  </a:lnTo>
                  <a:lnTo>
                    <a:pt x="191" y="241"/>
                  </a:lnTo>
                  <a:lnTo>
                    <a:pt x="191" y="245"/>
                  </a:lnTo>
                  <a:lnTo>
                    <a:pt x="194" y="248"/>
                  </a:lnTo>
                  <a:lnTo>
                    <a:pt x="197" y="250"/>
                  </a:lnTo>
                  <a:lnTo>
                    <a:pt x="202" y="252"/>
                  </a:lnTo>
                  <a:lnTo>
                    <a:pt x="205" y="250"/>
                  </a:lnTo>
                  <a:lnTo>
                    <a:pt x="209" y="248"/>
                  </a:lnTo>
                  <a:lnTo>
                    <a:pt x="232" y="233"/>
                  </a:lnTo>
                  <a:lnTo>
                    <a:pt x="252" y="214"/>
                  </a:lnTo>
                  <a:lnTo>
                    <a:pt x="268" y="192"/>
                  </a:lnTo>
                  <a:lnTo>
                    <a:pt x="278" y="167"/>
                  </a:lnTo>
                  <a:lnTo>
                    <a:pt x="283" y="141"/>
                  </a:lnTo>
                  <a:lnTo>
                    <a:pt x="280" y="115"/>
                  </a:lnTo>
                  <a:lnTo>
                    <a:pt x="271" y="91"/>
                  </a:lnTo>
                  <a:lnTo>
                    <a:pt x="252" y="69"/>
                  </a:lnTo>
                  <a:lnTo>
                    <a:pt x="238" y="57"/>
                  </a:lnTo>
                  <a:lnTo>
                    <a:pt x="222" y="48"/>
                  </a:lnTo>
                  <a:lnTo>
                    <a:pt x="204" y="39"/>
                  </a:lnTo>
                  <a:lnTo>
                    <a:pt x="184" y="31"/>
                  </a:lnTo>
                  <a:lnTo>
                    <a:pt x="164" y="23"/>
                  </a:lnTo>
                  <a:lnTo>
                    <a:pt x="144" y="17"/>
                  </a:lnTo>
                  <a:lnTo>
                    <a:pt x="123" y="13"/>
                  </a:lnTo>
                  <a:lnTo>
                    <a:pt x="103" y="8"/>
                  </a:lnTo>
                  <a:lnTo>
                    <a:pt x="83" y="5"/>
                  </a:lnTo>
                  <a:lnTo>
                    <a:pt x="66" y="2"/>
                  </a:lnTo>
                  <a:lnTo>
                    <a:pt x="48" y="0"/>
                  </a:lnTo>
                  <a:lnTo>
                    <a:pt x="34" y="0"/>
                  </a:lnTo>
                  <a:lnTo>
                    <a:pt x="21" y="0"/>
                  </a:lnTo>
                  <a:lnTo>
                    <a:pt x="11" y="0"/>
                  </a:lnTo>
                  <a:lnTo>
                    <a:pt x="4" y="2"/>
                  </a:lnTo>
                  <a:lnTo>
                    <a:pt x="0" y="5"/>
                  </a:lnTo>
                  <a:lnTo>
                    <a:pt x="12" y="7"/>
                  </a:lnTo>
                  <a:lnTo>
                    <a:pt x="24" y="8"/>
                  </a:lnTo>
                  <a:lnTo>
                    <a:pt x="38" y="10"/>
                  </a:lnTo>
                  <a:lnTo>
                    <a:pt x="52" y="13"/>
                  </a:lnTo>
                  <a:lnTo>
                    <a:pt x="66" y="16"/>
                  </a:lnTo>
                  <a:lnTo>
                    <a:pt x="82" y="18"/>
                  </a:lnTo>
                  <a:lnTo>
                    <a:pt x="98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4"/>
                  </a:lnTo>
                  <a:lnTo>
                    <a:pt x="162" y="39"/>
                  </a:lnTo>
                  <a:lnTo>
                    <a:pt x="177" y="45"/>
                  </a:lnTo>
                  <a:lnTo>
                    <a:pt x="193" y="52"/>
                  </a:lnTo>
                  <a:lnTo>
                    <a:pt x="208" y="60"/>
                  </a:lnTo>
                  <a:lnTo>
                    <a:pt x="222" y="68"/>
                  </a:lnTo>
                  <a:lnTo>
                    <a:pt x="235" y="77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0" name="Freeform 50"/>
            <p:cNvSpPr>
              <a:spLocks/>
            </p:cNvSpPr>
            <p:nvPr/>
          </p:nvSpPr>
          <p:spPr bwMode="auto">
            <a:xfrm>
              <a:off x="3240" y="3178"/>
              <a:ext cx="44" cy="85"/>
            </a:xfrm>
            <a:custGeom>
              <a:avLst/>
              <a:gdLst>
                <a:gd name="T0" fmla="*/ 0 w 114"/>
                <a:gd name="T1" fmla="*/ 46 h 238"/>
                <a:gd name="T2" fmla="*/ 0 w 114"/>
                <a:gd name="T3" fmla="*/ 53 h 238"/>
                <a:gd name="T4" fmla="*/ 2 w 114"/>
                <a:gd name="T5" fmla="*/ 60 h 238"/>
                <a:gd name="T6" fmla="*/ 5 w 114"/>
                <a:gd name="T7" fmla="*/ 66 h 238"/>
                <a:gd name="T8" fmla="*/ 9 w 114"/>
                <a:gd name="T9" fmla="*/ 71 h 238"/>
                <a:gd name="T10" fmla="*/ 15 w 114"/>
                <a:gd name="T11" fmla="*/ 76 h 238"/>
                <a:gd name="T12" fmla="*/ 21 w 114"/>
                <a:gd name="T13" fmla="*/ 80 h 238"/>
                <a:gd name="T14" fmla="*/ 28 w 114"/>
                <a:gd name="T15" fmla="*/ 83 h 238"/>
                <a:gd name="T16" fmla="*/ 36 w 114"/>
                <a:gd name="T17" fmla="*/ 85 h 238"/>
                <a:gd name="T18" fmla="*/ 38 w 114"/>
                <a:gd name="T19" fmla="*/ 85 h 238"/>
                <a:gd name="T20" fmla="*/ 40 w 114"/>
                <a:gd name="T21" fmla="*/ 84 h 238"/>
                <a:gd name="T22" fmla="*/ 42 w 114"/>
                <a:gd name="T23" fmla="*/ 83 h 238"/>
                <a:gd name="T24" fmla="*/ 43 w 114"/>
                <a:gd name="T25" fmla="*/ 81 h 238"/>
                <a:gd name="T26" fmla="*/ 43 w 114"/>
                <a:gd name="T27" fmla="*/ 79 h 238"/>
                <a:gd name="T28" fmla="*/ 42 w 114"/>
                <a:gd name="T29" fmla="*/ 77 h 238"/>
                <a:gd name="T30" fmla="*/ 41 w 114"/>
                <a:gd name="T31" fmla="*/ 75 h 238"/>
                <a:gd name="T32" fmla="*/ 39 w 114"/>
                <a:gd name="T33" fmla="*/ 75 h 238"/>
                <a:gd name="T34" fmla="*/ 32 w 114"/>
                <a:gd name="T35" fmla="*/ 72 h 238"/>
                <a:gd name="T36" fmla="*/ 25 w 114"/>
                <a:gd name="T37" fmla="*/ 69 h 238"/>
                <a:gd name="T38" fmla="*/ 19 w 114"/>
                <a:gd name="T39" fmla="*/ 64 h 238"/>
                <a:gd name="T40" fmla="*/ 15 w 114"/>
                <a:gd name="T41" fmla="*/ 60 h 238"/>
                <a:gd name="T42" fmla="*/ 12 w 114"/>
                <a:gd name="T43" fmla="*/ 53 h 238"/>
                <a:gd name="T44" fmla="*/ 11 w 114"/>
                <a:gd name="T45" fmla="*/ 47 h 238"/>
                <a:gd name="T46" fmla="*/ 11 w 114"/>
                <a:gd name="T47" fmla="*/ 40 h 238"/>
                <a:gd name="T48" fmla="*/ 14 w 114"/>
                <a:gd name="T49" fmla="*/ 33 h 238"/>
                <a:gd name="T50" fmla="*/ 16 w 114"/>
                <a:gd name="T51" fmla="*/ 27 h 238"/>
                <a:gd name="T52" fmla="*/ 20 w 114"/>
                <a:gd name="T53" fmla="*/ 22 h 238"/>
                <a:gd name="T54" fmla="*/ 24 w 114"/>
                <a:gd name="T55" fmla="*/ 18 h 238"/>
                <a:gd name="T56" fmla="*/ 28 w 114"/>
                <a:gd name="T57" fmla="*/ 14 h 238"/>
                <a:gd name="T58" fmla="*/ 32 w 114"/>
                <a:gd name="T59" fmla="*/ 10 h 238"/>
                <a:gd name="T60" fmla="*/ 37 w 114"/>
                <a:gd name="T61" fmla="*/ 6 h 238"/>
                <a:gd name="T62" fmla="*/ 41 w 114"/>
                <a:gd name="T63" fmla="*/ 3 h 238"/>
                <a:gd name="T64" fmla="*/ 44 w 114"/>
                <a:gd name="T65" fmla="*/ 0 h 238"/>
                <a:gd name="T66" fmla="*/ 41 w 114"/>
                <a:gd name="T67" fmla="*/ 0 h 238"/>
                <a:gd name="T68" fmla="*/ 36 w 114"/>
                <a:gd name="T69" fmla="*/ 2 h 238"/>
                <a:gd name="T70" fmla="*/ 29 w 114"/>
                <a:gd name="T71" fmla="*/ 6 h 238"/>
                <a:gd name="T72" fmla="*/ 22 w 114"/>
                <a:gd name="T73" fmla="*/ 13 h 238"/>
                <a:gd name="T74" fmla="*/ 14 w 114"/>
                <a:gd name="T75" fmla="*/ 20 h 238"/>
                <a:gd name="T76" fmla="*/ 8 w 114"/>
                <a:gd name="T77" fmla="*/ 29 h 238"/>
                <a:gd name="T78" fmla="*/ 3 w 114"/>
                <a:gd name="T79" fmla="*/ 38 h 238"/>
                <a:gd name="T80" fmla="*/ 0 w 114"/>
                <a:gd name="T81" fmla="*/ 46 h 23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4"/>
                <a:gd name="T124" fmla="*/ 0 h 238"/>
                <a:gd name="T125" fmla="*/ 114 w 114"/>
                <a:gd name="T126" fmla="*/ 238 h 238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4" h="238">
                  <a:moveTo>
                    <a:pt x="0" y="130"/>
                  </a:moveTo>
                  <a:lnTo>
                    <a:pt x="0" y="149"/>
                  </a:lnTo>
                  <a:lnTo>
                    <a:pt x="4" y="168"/>
                  </a:lnTo>
                  <a:lnTo>
                    <a:pt x="12" y="185"/>
                  </a:lnTo>
                  <a:lnTo>
                    <a:pt x="24" y="200"/>
                  </a:lnTo>
                  <a:lnTo>
                    <a:pt x="38" y="213"/>
                  </a:lnTo>
                  <a:lnTo>
                    <a:pt x="55" y="224"/>
                  </a:lnTo>
                  <a:lnTo>
                    <a:pt x="73" y="232"/>
                  </a:lnTo>
                  <a:lnTo>
                    <a:pt x="92" y="237"/>
                  </a:lnTo>
                  <a:lnTo>
                    <a:pt x="98" y="238"/>
                  </a:lnTo>
                  <a:lnTo>
                    <a:pt x="104" y="235"/>
                  </a:lnTo>
                  <a:lnTo>
                    <a:pt x="109" y="232"/>
                  </a:lnTo>
                  <a:lnTo>
                    <a:pt x="111" y="227"/>
                  </a:lnTo>
                  <a:lnTo>
                    <a:pt x="111" y="222"/>
                  </a:lnTo>
                  <a:lnTo>
                    <a:pt x="110" y="216"/>
                  </a:lnTo>
                  <a:lnTo>
                    <a:pt x="106" y="211"/>
                  </a:lnTo>
                  <a:lnTo>
                    <a:pt x="100" y="209"/>
                  </a:lnTo>
                  <a:lnTo>
                    <a:pt x="82" y="202"/>
                  </a:lnTo>
                  <a:lnTo>
                    <a:pt x="64" y="193"/>
                  </a:lnTo>
                  <a:lnTo>
                    <a:pt x="50" y="180"/>
                  </a:lnTo>
                  <a:lnTo>
                    <a:pt x="39" y="167"/>
                  </a:lnTo>
                  <a:lnTo>
                    <a:pt x="32" y="149"/>
                  </a:lnTo>
                  <a:lnTo>
                    <a:pt x="29" y="131"/>
                  </a:lnTo>
                  <a:lnTo>
                    <a:pt x="29" y="111"/>
                  </a:lnTo>
                  <a:lnTo>
                    <a:pt x="35" y="91"/>
                  </a:lnTo>
                  <a:lnTo>
                    <a:pt x="42" y="76"/>
                  </a:lnTo>
                  <a:lnTo>
                    <a:pt x="51" y="62"/>
                  </a:lnTo>
                  <a:lnTo>
                    <a:pt x="62" y="49"/>
                  </a:lnTo>
                  <a:lnTo>
                    <a:pt x="73" y="38"/>
                  </a:lnTo>
                  <a:lnTo>
                    <a:pt x="84" y="28"/>
                  </a:lnTo>
                  <a:lnTo>
                    <a:pt x="96" y="18"/>
                  </a:lnTo>
                  <a:lnTo>
                    <a:pt x="106" y="9"/>
                  </a:lnTo>
                  <a:lnTo>
                    <a:pt x="114" y="1"/>
                  </a:lnTo>
                  <a:lnTo>
                    <a:pt x="106" y="0"/>
                  </a:lnTo>
                  <a:lnTo>
                    <a:pt x="93" y="6"/>
                  </a:lnTo>
                  <a:lnTo>
                    <a:pt x="76" y="18"/>
                  </a:lnTo>
                  <a:lnTo>
                    <a:pt x="56" y="36"/>
                  </a:lnTo>
                  <a:lnTo>
                    <a:pt x="37" y="57"/>
                  </a:lnTo>
                  <a:lnTo>
                    <a:pt x="20" y="80"/>
                  </a:lnTo>
                  <a:lnTo>
                    <a:pt x="7" y="106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1" name="Freeform 51"/>
            <p:cNvSpPr>
              <a:spLocks/>
            </p:cNvSpPr>
            <p:nvPr/>
          </p:nvSpPr>
          <p:spPr bwMode="auto">
            <a:xfrm>
              <a:off x="3554" y="3127"/>
              <a:ext cx="96" cy="114"/>
            </a:xfrm>
            <a:custGeom>
              <a:avLst/>
              <a:gdLst>
                <a:gd name="T0" fmla="*/ 81 w 246"/>
                <a:gd name="T1" fmla="*/ 46 h 310"/>
                <a:gd name="T2" fmla="*/ 85 w 246"/>
                <a:gd name="T3" fmla="*/ 53 h 310"/>
                <a:gd name="T4" fmla="*/ 88 w 246"/>
                <a:gd name="T5" fmla="*/ 60 h 310"/>
                <a:gd name="T6" fmla="*/ 86 w 246"/>
                <a:gd name="T7" fmla="*/ 69 h 310"/>
                <a:gd name="T8" fmla="*/ 81 w 246"/>
                <a:gd name="T9" fmla="*/ 77 h 310"/>
                <a:gd name="T10" fmla="*/ 73 w 246"/>
                <a:gd name="T11" fmla="*/ 84 h 310"/>
                <a:gd name="T12" fmla="*/ 65 w 246"/>
                <a:gd name="T13" fmla="*/ 90 h 310"/>
                <a:gd name="T14" fmla="*/ 56 w 246"/>
                <a:gd name="T15" fmla="*/ 97 h 310"/>
                <a:gd name="T16" fmla="*/ 50 w 246"/>
                <a:gd name="T17" fmla="*/ 102 h 310"/>
                <a:gd name="T18" fmla="*/ 48 w 246"/>
                <a:gd name="T19" fmla="*/ 106 h 310"/>
                <a:gd name="T20" fmla="*/ 47 w 246"/>
                <a:gd name="T21" fmla="*/ 109 h 310"/>
                <a:gd name="T22" fmla="*/ 47 w 246"/>
                <a:gd name="T23" fmla="*/ 112 h 310"/>
                <a:gd name="T24" fmla="*/ 51 w 246"/>
                <a:gd name="T25" fmla="*/ 114 h 310"/>
                <a:gd name="T26" fmla="*/ 54 w 246"/>
                <a:gd name="T27" fmla="*/ 114 h 310"/>
                <a:gd name="T28" fmla="*/ 60 w 246"/>
                <a:gd name="T29" fmla="*/ 108 h 310"/>
                <a:gd name="T30" fmla="*/ 70 w 246"/>
                <a:gd name="T31" fmla="*/ 99 h 310"/>
                <a:gd name="T32" fmla="*/ 81 w 246"/>
                <a:gd name="T33" fmla="*/ 90 h 310"/>
                <a:gd name="T34" fmla="*/ 90 w 246"/>
                <a:gd name="T35" fmla="*/ 81 h 310"/>
                <a:gd name="T36" fmla="*/ 96 w 246"/>
                <a:gd name="T37" fmla="*/ 69 h 310"/>
                <a:gd name="T38" fmla="*/ 94 w 246"/>
                <a:gd name="T39" fmla="*/ 56 h 310"/>
                <a:gd name="T40" fmla="*/ 89 w 246"/>
                <a:gd name="T41" fmla="*/ 44 h 310"/>
                <a:gd name="T42" fmla="*/ 78 w 246"/>
                <a:gd name="T43" fmla="*/ 35 h 310"/>
                <a:gd name="T44" fmla="*/ 69 w 246"/>
                <a:gd name="T45" fmla="*/ 27 h 310"/>
                <a:gd name="T46" fmla="*/ 59 w 246"/>
                <a:gd name="T47" fmla="*/ 22 h 310"/>
                <a:gd name="T48" fmla="*/ 49 w 246"/>
                <a:gd name="T49" fmla="*/ 16 h 310"/>
                <a:gd name="T50" fmla="*/ 38 w 246"/>
                <a:gd name="T51" fmla="*/ 10 h 310"/>
                <a:gd name="T52" fmla="*/ 28 w 246"/>
                <a:gd name="T53" fmla="*/ 6 h 310"/>
                <a:gd name="T54" fmla="*/ 18 w 246"/>
                <a:gd name="T55" fmla="*/ 3 h 310"/>
                <a:gd name="T56" fmla="*/ 9 w 246"/>
                <a:gd name="T57" fmla="*/ 0 h 310"/>
                <a:gd name="T58" fmla="*/ 3 w 246"/>
                <a:gd name="T59" fmla="*/ 0 h 310"/>
                <a:gd name="T60" fmla="*/ 3 w 246"/>
                <a:gd name="T61" fmla="*/ 2 h 310"/>
                <a:gd name="T62" fmla="*/ 11 w 246"/>
                <a:gd name="T63" fmla="*/ 5 h 310"/>
                <a:gd name="T64" fmla="*/ 20 w 246"/>
                <a:gd name="T65" fmla="*/ 9 h 310"/>
                <a:gd name="T66" fmla="*/ 30 w 246"/>
                <a:gd name="T67" fmla="*/ 14 h 310"/>
                <a:gd name="T68" fmla="*/ 41 w 246"/>
                <a:gd name="T69" fmla="*/ 19 h 310"/>
                <a:gd name="T70" fmla="*/ 52 w 246"/>
                <a:gd name="T71" fmla="*/ 25 h 310"/>
                <a:gd name="T72" fmla="*/ 64 w 246"/>
                <a:gd name="T73" fmla="*/ 32 h 310"/>
                <a:gd name="T74" fmla="*/ 73 w 246"/>
                <a:gd name="T75" fmla="*/ 39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6"/>
                <a:gd name="T115" fmla="*/ 0 h 310"/>
                <a:gd name="T116" fmla="*/ 246 w 246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6" h="310">
                  <a:moveTo>
                    <a:pt x="199" y="116"/>
                  </a:moveTo>
                  <a:lnTo>
                    <a:pt x="207" y="124"/>
                  </a:lnTo>
                  <a:lnTo>
                    <a:pt x="214" y="133"/>
                  </a:lnTo>
                  <a:lnTo>
                    <a:pt x="219" y="143"/>
                  </a:lnTo>
                  <a:lnTo>
                    <a:pt x="223" y="154"/>
                  </a:lnTo>
                  <a:lnTo>
                    <a:pt x="225" y="164"/>
                  </a:lnTo>
                  <a:lnTo>
                    <a:pt x="225" y="176"/>
                  </a:lnTo>
                  <a:lnTo>
                    <a:pt x="221" y="187"/>
                  </a:lnTo>
                  <a:lnTo>
                    <a:pt x="216" y="197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8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3" y="264"/>
                  </a:lnTo>
                  <a:lnTo>
                    <a:pt x="132" y="274"/>
                  </a:lnTo>
                  <a:lnTo>
                    <a:pt x="129" y="278"/>
                  </a:lnTo>
                  <a:lnTo>
                    <a:pt x="126" y="282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1" y="305"/>
                  </a:lnTo>
                  <a:lnTo>
                    <a:pt x="125" y="309"/>
                  </a:lnTo>
                  <a:lnTo>
                    <a:pt x="130" y="310"/>
                  </a:lnTo>
                  <a:lnTo>
                    <a:pt x="134" y="310"/>
                  </a:lnTo>
                  <a:lnTo>
                    <a:pt x="139" y="309"/>
                  </a:lnTo>
                  <a:lnTo>
                    <a:pt x="143" y="305"/>
                  </a:lnTo>
                  <a:lnTo>
                    <a:pt x="154" y="293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19" y="233"/>
                  </a:lnTo>
                  <a:lnTo>
                    <a:pt x="231" y="219"/>
                  </a:lnTo>
                  <a:lnTo>
                    <a:pt x="239" y="204"/>
                  </a:lnTo>
                  <a:lnTo>
                    <a:pt x="245" y="187"/>
                  </a:lnTo>
                  <a:lnTo>
                    <a:pt x="246" y="170"/>
                  </a:lnTo>
                  <a:lnTo>
                    <a:pt x="242" y="153"/>
                  </a:lnTo>
                  <a:lnTo>
                    <a:pt x="236" y="136"/>
                  </a:lnTo>
                  <a:lnTo>
                    <a:pt x="227" y="120"/>
                  </a:lnTo>
                  <a:lnTo>
                    <a:pt x="215" y="107"/>
                  </a:lnTo>
                  <a:lnTo>
                    <a:pt x="201" y="94"/>
                  </a:lnTo>
                  <a:lnTo>
                    <a:pt x="187" y="82"/>
                  </a:lnTo>
                  <a:lnTo>
                    <a:pt x="177" y="74"/>
                  </a:lnTo>
                  <a:lnTo>
                    <a:pt x="165" y="68"/>
                  </a:lnTo>
                  <a:lnTo>
                    <a:pt x="152" y="60"/>
                  </a:lnTo>
                  <a:lnTo>
                    <a:pt x="139" y="51"/>
                  </a:lnTo>
                  <a:lnTo>
                    <a:pt x="126" y="43"/>
                  </a:lnTo>
                  <a:lnTo>
                    <a:pt x="112" y="35"/>
                  </a:lnTo>
                  <a:lnTo>
                    <a:pt x="98" y="28"/>
                  </a:lnTo>
                  <a:lnTo>
                    <a:pt x="85" y="22"/>
                  </a:lnTo>
                  <a:lnTo>
                    <a:pt x="72" y="16"/>
                  </a:lnTo>
                  <a:lnTo>
                    <a:pt x="59" y="10"/>
                  </a:lnTo>
                  <a:lnTo>
                    <a:pt x="46" y="7"/>
                  </a:lnTo>
                  <a:lnTo>
                    <a:pt x="35" y="3"/>
                  </a:lnTo>
                  <a:lnTo>
                    <a:pt x="24" y="1"/>
                  </a:lnTo>
                  <a:lnTo>
                    <a:pt x="15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8" y="14"/>
                  </a:lnTo>
                  <a:lnTo>
                    <a:pt x="38" y="18"/>
                  </a:lnTo>
                  <a:lnTo>
                    <a:pt x="51" y="24"/>
                  </a:lnTo>
                  <a:lnTo>
                    <a:pt x="64" y="30"/>
                  </a:lnTo>
                  <a:lnTo>
                    <a:pt x="78" y="37"/>
                  </a:lnTo>
                  <a:lnTo>
                    <a:pt x="92" y="43"/>
                  </a:lnTo>
                  <a:lnTo>
                    <a:pt x="106" y="51"/>
                  </a:lnTo>
                  <a:lnTo>
                    <a:pt x="120" y="60"/>
                  </a:lnTo>
                  <a:lnTo>
                    <a:pt x="134" y="69"/>
                  </a:lnTo>
                  <a:lnTo>
                    <a:pt x="148" y="78"/>
                  </a:lnTo>
                  <a:lnTo>
                    <a:pt x="163" y="87"/>
                  </a:lnTo>
                  <a:lnTo>
                    <a:pt x="175" y="96"/>
                  </a:lnTo>
                  <a:lnTo>
                    <a:pt x="187" y="105"/>
                  </a:lnTo>
                  <a:lnTo>
                    <a:pt x="199" y="116"/>
                  </a:lnTo>
                  <a:close/>
                </a:path>
              </a:pathLst>
            </a:custGeom>
            <a:solidFill>
              <a:srgbClr val="C9E8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2" name="Freeform 52"/>
            <p:cNvSpPr>
              <a:spLocks/>
            </p:cNvSpPr>
            <p:nvPr/>
          </p:nvSpPr>
          <p:spPr bwMode="auto">
            <a:xfrm>
              <a:off x="3448" y="3261"/>
              <a:ext cx="33" cy="68"/>
            </a:xfrm>
            <a:custGeom>
              <a:avLst/>
              <a:gdLst>
                <a:gd name="T0" fmla="*/ 12 w 83"/>
                <a:gd name="T1" fmla="*/ 5 h 187"/>
                <a:gd name="T2" fmla="*/ 12 w 83"/>
                <a:gd name="T3" fmla="*/ 3 h 187"/>
                <a:gd name="T4" fmla="*/ 10 w 83"/>
                <a:gd name="T5" fmla="*/ 1 h 187"/>
                <a:gd name="T6" fmla="*/ 8 w 83"/>
                <a:gd name="T7" fmla="*/ 0 h 187"/>
                <a:gd name="T8" fmla="*/ 6 w 83"/>
                <a:gd name="T9" fmla="*/ 0 h 187"/>
                <a:gd name="T10" fmla="*/ 3 w 83"/>
                <a:gd name="T11" fmla="*/ 1 h 187"/>
                <a:gd name="T12" fmla="*/ 1 w 83"/>
                <a:gd name="T13" fmla="*/ 2 h 187"/>
                <a:gd name="T14" fmla="*/ 0 w 83"/>
                <a:gd name="T15" fmla="*/ 4 h 187"/>
                <a:gd name="T16" fmla="*/ 0 w 83"/>
                <a:gd name="T17" fmla="*/ 6 h 187"/>
                <a:gd name="T18" fmla="*/ 2 w 83"/>
                <a:gd name="T19" fmla="*/ 15 h 187"/>
                <a:gd name="T20" fmla="*/ 6 w 83"/>
                <a:gd name="T21" fmla="*/ 26 h 187"/>
                <a:gd name="T22" fmla="*/ 11 w 83"/>
                <a:gd name="T23" fmla="*/ 36 h 187"/>
                <a:gd name="T24" fmla="*/ 16 w 83"/>
                <a:gd name="T25" fmla="*/ 46 h 187"/>
                <a:gd name="T26" fmla="*/ 22 w 83"/>
                <a:gd name="T27" fmla="*/ 55 h 187"/>
                <a:gd name="T28" fmla="*/ 27 w 83"/>
                <a:gd name="T29" fmla="*/ 62 h 187"/>
                <a:gd name="T30" fmla="*/ 31 w 83"/>
                <a:gd name="T31" fmla="*/ 67 h 187"/>
                <a:gd name="T32" fmla="*/ 33 w 83"/>
                <a:gd name="T33" fmla="*/ 68 h 187"/>
                <a:gd name="T34" fmla="*/ 32 w 83"/>
                <a:gd name="T35" fmla="*/ 63 h 187"/>
                <a:gd name="T36" fmla="*/ 30 w 83"/>
                <a:gd name="T37" fmla="*/ 57 h 187"/>
                <a:gd name="T38" fmla="*/ 27 w 83"/>
                <a:gd name="T39" fmla="*/ 50 h 187"/>
                <a:gd name="T40" fmla="*/ 23 w 83"/>
                <a:gd name="T41" fmla="*/ 41 h 187"/>
                <a:gd name="T42" fmla="*/ 20 w 83"/>
                <a:gd name="T43" fmla="*/ 32 h 187"/>
                <a:gd name="T44" fmla="*/ 17 w 83"/>
                <a:gd name="T45" fmla="*/ 23 h 187"/>
                <a:gd name="T46" fmla="*/ 14 w 83"/>
                <a:gd name="T47" fmla="*/ 14 h 187"/>
                <a:gd name="T48" fmla="*/ 12 w 83"/>
                <a:gd name="T49" fmla="*/ 5 h 1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3"/>
                <a:gd name="T76" fmla="*/ 0 h 187"/>
                <a:gd name="T77" fmla="*/ 83 w 83"/>
                <a:gd name="T78" fmla="*/ 187 h 1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3" h="187">
                  <a:moveTo>
                    <a:pt x="31" y="14"/>
                  </a:moveTo>
                  <a:lnTo>
                    <a:pt x="29" y="8"/>
                  </a:lnTo>
                  <a:lnTo>
                    <a:pt x="25" y="3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8" y="2"/>
                  </a:lnTo>
                  <a:lnTo>
                    <a:pt x="3" y="5"/>
                  </a:lnTo>
                  <a:lnTo>
                    <a:pt x="0" y="11"/>
                  </a:lnTo>
                  <a:lnTo>
                    <a:pt x="0" y="17"/>
                  </a:lnTo>
                  <a:lnTo>
                    <a:pt x="5" y="42"/>
                  </a:lnTo>
                  <a:lnTo>
                    <a:pt x="15" y="71"/>
                  </a:lnTo>
                  <a:lnTo>
                    <a:pt x="27" y="100"/>
                  </a:lnTo>
                  <a:lnTo>
                    <a:pt x="41" y="127"/>
                  </a:lnTo>
                  <a:lnTo>
                    <a:pt x="55" y="151"/>
                  </a:lnTo>
                  <a:lnTo>
                    <a:pt x="68" y="171"/>
                  </a:lnTo>
                  <a:lnTo>
                    <a:pt x="77" y="184"/>
                  </a:lnTo>
                  <a:lnTo>
                    <a:pt x="83" y="187"/>
                  </a:lnTo>
                  <a:lnTo>
                    <a:pt x="80" y="174"/>
                  </a:lnTo>
                  <a:lnTo>
                    <a:pt x="75" y="158"/>
                  </a:lnTo>
                  <a:lnTo>
                    <a:pt x="68" y="138"/>
                  </a:lnTo>
                  <a:lnTo>
                    <a:pt x="59" y="113"/>
                  </a:lnTo>
                  <a:lnTo>
                    <a:pt x="51" y="88"/>
                  </a:lnTo>
                  <a:lnTo>
                    <a:pt x="43" y="63"/>
                  </a:lnTo>
                  <a:lnTo>
                    <a:pt x="36" y="38"/>
                  </a:lnTo>
                  <a:lnTo>
                    <a:pt x="31" y="1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3" name="Freeform 53"/>
            <p:cNvSpPr>
              <a:spLocks/>
            </p:cNvSpPr>
            <p:nvPr/>
          </p:nvSpPr>
          <p:spPr bwMode="auto">
            <a:xfrm>
              <a:off x="3434" y="3224"/>
              <a:ext cx="17" cy="35"/>
            </a:xfrm>
            <a:custGeom>
              <a:avLst/>
              <a:gdLst>
                <a:gd name="T0" fmla="*/ 9 w 44"/>
                <a:gd name="T1" fmla="*/ 4 h 94"/>
                <a:gd name="T2" fmla="*/ 8 w 44"/>
                <a:gd name="T3" fmla="*/ 2 h 94"/>
                <a:gd name="T4" fmla="*/ 7 w 44"/>
                <a:gd name="T5" fmla="*/ 1 h 94"/>
                <a:gd name="T6" fmla="*/ 5 w 44"/>
                <a:gd name="T7" fmla="*/ 0 h 94"/>
                <a:gd name="T8" fmla="*/ 4 w 44"/>
                <a:gd name="T9" fmla="*/ 0 h 94"/>
                <a:gd name="T10" fmla="*/ 2 w 44"/>
                <a:gd name="T11" fmla="*/ 0 h 94"/>
                <a:gd name="T12" fmla="*/ 1 w 44"/>
                <a:gd name="T13" fmla="*/ 1 h 94"/>
                <a:gd name="T14" fmla="*/ 0 w 44"/>
                <a:gd name="T15" fmla="*/ 3 h 94"/>
                <a:gd name="T16" fmla="*/ 0 w 44"/>
                <a:gd name="T17" fmla="*/ 4 h 94"/>
                <a:gd name="T18" fmla="*/ 0 w 44"/>
                <a:gd name="T19" fmla="*/ 9 h 94"/>
                <a:gd name="T20" fmla="*/ 2 w 44"/>
                <a:gd name="T21" fmla="*/ 14 h 94"/>
                <a:gd name="T22" fmla="*/ 3 w 44"/>
                <a:gd name="T23" fmla="*/ 19 h 94"/>
                <a:gd name="T24" fmla="*/ 5 w 44"/>
                <a:gd name="T25" fmla="*/ 24 h 94"/>
                <a:gd name="T26" fmla="*/ 8 w 44"/>
                <a:gd name="T27" fmla="*/ 29 h 94"/>
                <a:gd name="T28" fmla="*/ 11 w 44"/>
                <a:gd name="T29" fmla="*/ 32 h 94"/>
                <a:gd name="T30" fmla="*/ 14 w 44"/>
                <a:gd name="T31" fmla="*/ 35 h 94"/>
                <a:gd name="T32" fmla="*/ 16 w 44"/>
                <a:gd name="T33" fmla="*/ 35 h 94"/>
                <a:gd name="T34" fmla="*/ 17 w 44"/>
                <a:gd name="T35" fmla="*/ 28 h 94"/>
                <a:gd name="T36" fmla="*/ 15 w 44"/>
                <a:gd name="T37" fmla="*/ 20 h 94"/>
                <a:gd name="T38" fmla="*/ 12 w 44"/>
                <a:gd name="T39" fmla="*/ 12 h 94"/>
                <a:gd name="T40" fmla="*/ 9 w 44"/>
                <a:gd name="T41" fmla="*/ 4 h 9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4"/>
                <a:gd name="T64" fmla="*/ 0 h 94"/>
                <a:gd name="T65" fmla="*/ 44 w 44"/>
                <a:gd name="T66" fmla="*/ 94 h 9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4" h="94">
                  <a:moveTo>
                    <a:pt x="22" y="10"/>
                  </a:moveTo>
                  <a:lnTo>
                    <a:pt x="21" y="6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24"/>
                  </a:lnTo>
                  <a:lnTo>
                    <a:pt x="4" y="38"/>
                  </a:lnTo>
                  <a:lnTo>
                    <a:pt x="8" y="52"/>
                  </a:lnTo>
                  <a:lnTo>
                    <a:pt x="14" y="65"/>
                  </a:lnTo>
                  <a:lnTo>
                    <a:pt x="21" y="78"/>
                  </a:lnTo>
                  <a:lnTo>
                    <a:pt x="28" y="87"/>
                  </a:lnTo>
                  <a:lnTo>
                    <a:pt x="37" y="93"/>
                  </a:lnTo>
                  <a:lnTo>
                    <a:pt x="42" y="94"/>
                  </a:lnTo>
                  <a:lnTo>
                    <a:pt x="44" y="76"/>
                  </a:lnTo>
                  <a:lnTo>
                    <a:pt x="38" y="54"/>
                  </a:lnTo>
                  <a:lnTo>
                    <a:pt x="31" y="32"/>
                  </a:lnTo>
                  <a:lnTo>
                    <a:pt x="22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4" name="Freeform 54"/>
            <p:cNvSpPr>
              <a:spLocks/>
            </p:cNvSpPr>
            <p:nvPr/>
          </p:nvSpPr>
          <p:spPr bwMode="auto">
            <a:xfrm>
              <a:off x="3420" y="3199"/>
              <a:ext cx="14" cy="20"/>
            </a:xfrm>
            <a:custGeom>
              <a:avLst/>
              <a:gdLst>
                <a:gd name="T0" fmla="*/ 7 w 38"/>
                <a:gd name="T1" fmla="*/ 3 h 54"/>
                <a:gd name="T2" fmla="*/ 7 w 38"/>
                <a:gd name="T3" fmla="*/ 3 h 54"/>
                <a:gd name="T4" fmla="*/ 7 w 38"/>
                <a:gd name="T5" fmla="*/ 3 h 54"/>
                <a:gd name="T6" fmla="*/ 7 w 38"/>
                <a:gd name="T7" fmla="*/ 3 h 54"/>
                <a:gd name="T8" fmla="*/ 7 w 38"/>
                <a:gd name="T9" fmla="*/ 3 h 54"/>
                <a:gd name="T10" fmla="*/ 7 w 38"/>
                <a:gd name="T11" fmla="*/ 1 h 54"/>
                <a:gd name="T12" fmla="*/ 6 w 38"/>
                <a:gd name="T13" fmla="*/ 0 h 54"/>
                <a:gd name="T14" fmla="*/ 4 w 38"/>
                <a:gd name="T15" fmla="*/ 0 h 54"/>
                <a:gd name="T16" fmla="*/ 3 w 38"/>
                <a:gd name="T17" fmla="*/ 0 h 54"/>
                <a:gd name="T18" fmla="*/ 1 w 38"/>
                <a:gd name="T19" fmla="*/ 0 h 54"/>
                <a:gd name="T20" fmla="*/ 0 w 38"/>
                <a:gd name="T21" fmla="*/ 1 h 54"/>
                <a:gd name="T22" fmla="*/ 0 w 38"/>
                <a:gd name="T23" fmla="*/ 3 h 54"/>
                <a:gd name="T24" fmla="*/ 0 w 38"/>
                <a:gd name="T25" fmla="*/ 4 h 54"/>
                <a:gd name="T26" fmla="*/ 0 w 38"/>
                <a:gd name="T27" fmla="*/ 6 h 54"/>
                <a:gd name="T28" fmla="*/ 1 w 38"/>
                <a:gd name="T29" fmla="*/ 9 h 54"/>
                <a:gd name="T30" fmla="*/ 3 w 38"/>
                <a:gd name="T31" fmla="*/ 12 h 54"/>
                <a:gd name="T32" fmla="*/ 5 w 38"/>
                <a:gd name="T33" fmla="*/ 14 h 54"/>
                <a:gd name="T34" fmla="*/ 7 w 38"/>
                <a:gd name="T35" fmla="*/ 17 h 54"/>
                <a:gd name="T36" fmla="*/ 10 w 38"/>
                <a:gd name="T37" fmla="*/ 19 h 54"/>
                <a:gd name="T38" fmla="*/ 12 w 38"/>
                <a:gd name="T39" fmla="*/ 20 h 54"/>
                <a:gd name="T40" fmla="*/ 14 w 38"/>
                <a:gd name="T41" fmla="*/ 20 h 54"/>
                <a:gd name="T42" fmla="*/ 13 w 38"/>
                <a:gd name="T43" fmla="*/ 16 h 54"/>
                <a:gd name="T44" fmla="*/ 12 w 38"/>
                <a:gd name="T45" fmla="*/ 11 h 54"/>
                <a:gd name="T46" fmla="*/ 9 w 38"/>
                <a:gd name="T47" fmla="*/ 6 h 54"/>
                <a:gd name="T48" fmla="*/ 7 w 38"/>
                <a:gd name="T49" fmla="*/ 3 h 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8"/>
                <a:gd name="T76" fmla="*/ 0 h 54"/>
                <a:gd name="T77" fmla="*/ 38 w 38"/>
                <a:gd name="T78" fmla="*/ 54 h 5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8" h="54">
                  <a:moveTo>
                    <a:pt x="20" y="7"/>
                  </a:moveTo>
                  <a:lnTo>
                    <a:pt x="20" y="8"/>
                  </a:lnTo>
                  <a:lnTo>
                    <a:pt x="19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7"/>
                  </a:lnTo>
                  <a:lnTo>
                    <a:pt x="4" y="24"/>
                  </a:lnTo>
                  <a:lnTo>
                    <a:pt x="8" y="32"/>
                  </a:lnTo>
                  <a:lnTo>
                    <a:pt x="14" y="39"/>
                  </a:lnTo>
                  <a:lnTo>
                    <a:pt x="20" y="46"/>
                  </a:lnTo>
                  <a:lnTo>
                    <a:pt x="27" y="50"/>
                  </a:lnTo>
                  <a:lnTo>
                    <a:pt x="33" y="54"/>
                  </a:lnTo>
                  <a:lnTo>
                    <a:pt x="38" y="54"/>
                  </a:lnTo>
                  <a:lnTo>
                    <a:pt x="36" y="42"/>
                  </a:lnTo>
                  <a:lnTo>
                    <a:pt x="32" y="29"/>
                  </a:lnTo>
                  <a:lnTo>
                    <a:pt x="25" y="16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5" name="Freeform 55"/>
            <p:cNvSpPr>
              <a:spLocks/>
            </p:cNvSpPr>
            <p:nvPr/>
          </p:nvSpPr>
          <p:spPr bwMode="auto">
            <a:xfrm>
              <a:off x="3409" y="3182"/>
              <a:ext cx="18" cy="13"/>
            </a:xfrm>
            <a:custGeom>
              <a:avLst/>
              <a:gdLst>
                <a:gd name="T0" fmla="*/ 14 w 52"/>
                <a:gd name="T1" fmla="*/ 10 h 36"/>
                <a:gd name="T2" fmla="*/ 16 w 52"/>
                <a:gd name="T3" fmla="*/ 9 h 36"/>
                <a:gd name="T4" fmla="*/ 18 w 52"/>
                <a:gd name="T5" fmla="*/ 8 h 36"/>
                <a:gd name="T6" fmla="*/ 18 w 52"/>
                <a:gd name="T7" fmla="*/ 6 h 36"/>
                <a:gd name="T8" fmla="*/ 18 w 52"/>
                <a:gd name="T9" fmla="*/ 4 h 36"/>
                <a:gd name="T10" fmla="*/ 17 w 52"/>
                <a:gd name="T11" fmla="*/ 2 h 36"/>
                <a:gd name="T12" fmla="*/ 16 w 52"/>
                <a:gd name="T13" fmla="*/ 1 h 36"/>
                <a:gd name="T14" fmla="*/ 14 w 52"/>
                <a:gd name="T15" fmla="*/ 0 h 36"/>
                <a:gd name="T16" fmla="*/ 12 w 52"/>
                <a:gd name="T17" fmla="*/ 0 h 36"/>
                <a:gd name="T18" fmla="*/ 11 w 52"/>
                <a:gd name="T19" fmla="*/ 0 h 36"/>
                <a:gd name="T20" fmla="*/ 10 w 52"/>
                <a:gd name="T21" fmla="*/ 0 h 36"/>
                <a:gd name="T22" fmla="*/ 7 w 52"/>
                <a:gd name="T23" fmla="*/ 1 h 36"/>
                <a:gd name="T24" fmla="*/ 5 w 52"/>
                <a:gd name="T25" fmla="*/ 3 h 36"/>
                <a:gd name="T26" fmla="*/ 2 w 52"/>
                <a:gd name="T27" fmla="*/ 5 h 36"/>
                <a:gd name="T28" fmla="*/ 1 w 52"/>
                <a:gd name="T29" fmla="*/ 8 h 36"/>
                <a:gd name="T30" fmla="*/ 0 w 52"/>
                <a:gd name="T31" fmla="*/ 10 h 36"/>
                <a:gd name="T32" fmla="*/ 0 w 52"/>
                <a:gd name="T33" fmla="*/ 11 h 36"/>
                <a:gd name="T34" fmla="*/ 1 w 52"/>
                <a:gd name="T35" fmla="*/ 12 h 36"/>
                <a:gd name="T36" fmla="*/ 3 w 52"/>
                <a:gd name="T37" fmla="*/ 13 h 36"/>
                <a:gd name="T38" fmla="*/ 5 w 52"/>
                <a:gd name="T39" fmla="*/ 13 h 36"/>
                <a:gd name="T40" fmla="*/ 6 w 52"/>
                <a:gd name="T41" fmla="*/ 13 h 36"/>
                <a:gd name="T42" fmla="*/ 8 w 52"/>
                <a:gd name="T43" fmla="*/ 12 h 36"/>
                <a:gd name="T44" fmla="*/ 10 w 52"/>
                <a:gd name="T45" fmla="*/ 12 h 36"/>
                <a:gd name="T46" fmla="*/ 12 w 52"/>
                <a:gd name="T47" fmla="*/ 11 h 36"/>
                <a:gd name="T48" fmla="*/ 14 w 52"/>
                <a:gd name="T49" fmla="*/ 10 h 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36"/>
                <a:gd name="T77" fmla="*/ 52 w 52"/>
                <a:gd name="T78" fmla="*/ 36 h 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36">
                  <a:moveTo>
                    <a:pt x="41" y="27"/>
                  </a:moveTo>
                  <a:lnTo>
                    <a:pt x="46" y="24"/>
                  </a:lnTo>
                  <a:lnTo>
                    <a:pt x="51" y="21"/>
                  </a:lnTo>
                  <a:lnTo>
                    <a:pt x="52" y="16"/>
                  </a:lnTo>
                  <a:lnTo>
                    <a:pt x="52" y="12"/>
                  </a:lnTo>
                  <a:lnTo>
                    <a:pt x="50" y="6"/>
                  </a:lnTo>
                  <a:lnTo>
                    <a:pt x="46" y="2"/>
                  </a:lnTo>
                  <a:lnTo>
                    <a:pt x="41" y="0"/>
                  </a:lnTo>
                  <a:lnTo>
                    <a:pt x="36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1" y="4"/>
                  </a:lnTo>
                  <a:lnTo>
                    <a:pt x="13" y="8"/>
                  </a:lnTo>
                  <a:lnTo>
                    <a:pt x="6" y="15"/>
                  </a:lnTo>
                  <a:lnTo>
                    <a:pt x="3" y="22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4" y="33"/>
                  </a:lnTo>
                  <a:lnTo>
                    <a:pt x="9" y="36"/>
                  </a:lnTo>
                  <a:lnTo>
                    <a:pt x="13" y="36"/>
                  </a:lnTo>
                  <a:lnTo>
                    <a:pt x="18" y="36"/>
                  </a:lnTo>
                  <a:lnTo>
                    <a:pt x="24" y="33"/>
                  </a:lnTo>
                  <a:lnTo>
                    <a:pt x="30" y="32"/>
                  </a:lnTo>
                  <a:lnTo>
                    <a:pt x="36" y="30"/>
                  </a:lnTo>
                  <a:lnTo>
                    <a:pt x="41" y="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6" name="Freeform 56"/>
            <p:cNvSpPr>
              <a:spLocks/>
            </p:cNvSpPr>
            <p:nvPr/>
          </p:nvSpPr>
          <p:spPr bwMode="auto">
            <a:xfrm>
              <a:off x="3315" y="3160"/>
              <a:ext cx="77" cy="86"/>
            </a:xfrm>
            <a:custGeom>
              <a:avLst/>
              <a:gdLst>
                <a:gd name="T0" fmla="*/ 28 w 198"/>
                <a:gd name="T1" fmla="*/ 13 h 236"/>
                <a:gd name="T2" fmla="*/ 23 w 198"/>
                <a:gd name="T3" fmla="*/ 17 h 236"/>
                <a:gd name="T4" fmla="*/ 18 w 198"/>
                <a:gd name="T5" fmla="*/ 21 h 236"/>
                <a:gd name="T6" fmla="*/ 13 w 198"/>
                <a:gd name="T7" fmla="*/ 26 h 236"/>
                <a:gd name="T8" fmla="*/ 9 w 198"/>
                <a:gd name="T9" fmla="*/ 31 h 236"/>
                <a:gd name="T10" fmla="*/ 5 w 198"/>
                <a:gd name="T11" fmla="*/ 36 h 236"/>
                <a:gd name="T12" fmla="*/ 3 w 198"/>
                <a:gd name="T13" fmla="*/ 42 h 236"/>
                <a:gd name="T14" fmla="*/ 1 w 198"/>
                <a:gd name="T15" fmla="*/ 47 h 236"/>
                <a:gd name="T16" fmla="*/ 0 w 198"/>
                <a:gd name="T17" fmla="*/ 53 h 236"/>
                <a:gd name="T18" fmla="*/ 1 w 198"/>
                <a:gd name="T19" fmla="*/ 62 h 236"/>
                <a:gd name="T20" fmla="*/ 5 w 198"/>
                <a:gd name="T21" fmla="*/ 69 h 236"/>
                <a:gd name="T22" fmla="*/ 10 w 198"/>
                <a:gd name="T23" fmla="*/ 75 h 236"/>
                <a:gd name="T24" fmla="*/ 17 w 198"/>
                <a:gd name="T25" fmla="*/ 80 h 236"/>
                <a:gd name="T26" fmla="*/ 25 w 198"/>
                <a:gd name="T27" fmla="*/ 83 h 236"/>
                <a:gd name="T28" fmla="*/ 34 w 198"/>
                <a:gd name="T29" fmla="*/ 86 h 236"/>
                <a:gd name="T30" fmla="*/ 43 w 198"/>
                <a:gd name="T31" fmla="*/ 86 h 236"/>
                <a:gd name="T32" fmla="*/ 51 w 198"/>
                <a:gd name="T33" fmla="*/ 85 h 236"/>
                <a:gd name="T34" fmla="*/ 53 w 198"/>
                <a:gd name="T35" fmla="*/ 85 h 236"/>
                <a:gd name="T36" fmla="*/ 55 w 198"/>
                <a:gd name="T37" fmla="*/ 84 h 236"/>
                <a:gd name="T38" fmla="*/ 56 w 198"/>
                <a:gd name="T39" fmla="*/ 82 h 236"/>
                <a:gd name="T40" fmla="*/ 57 w 198"/>
                <a:gd name="T41" fmla="*/ 81 h 236"/>
                <a:gd name="T42" fmla="*/ 56 w 198"/>
                <a:gd name="T43" fmla="*/ 80 h 236"/>
                <a:gd name="T44" fmla="*/ 55 w 198"/>
                <a:gd name="T45" fmla="*/ 80 h 236"/>
                <a:gd name="T46" fmla="*/ 53 w 198"/>
                <a:gd name="T47" fmla="*/ 79 h 236"/>
                <a:gd name="T48" fmla="*/ 51 w 198"/>
                <a:gd name="T49" fmla="*/ 79 h 236"/>
                <a:gd name="T50" fmla="*/ 48 w 198"/>
                <a:gd name="T51" fmla="*/ 79 h 236"/>
                <a:gd name="T52" fmla="*/ 46 w 198"/>
                <a:gd name="T53" fmla="*/ 79 h 236"/>
                <a:gd name="T54" fmla="*/ 44 w 198"/>
                <a:gd name="T55" fmla="*/ 79 h 236"/>
                <a:gd name="T56" fmla="*/ 42 w 198"/>
                <a:gd name="T57" fmla="*/ 79 h 236"/>
                <a:gd name="T58" fmla="*/ 38 w 198"/>
                <a:gd name="T59" fmla="*/ 79 h 236"/>
                <a:gd name="T60" fmla="*/ 34 w 198"/>
                <a:gd name="T61" fmla="*/ 78 h 236"/>
                <a:gd name="T62" fmla="*/ 29 w 198"/>
                <a:gd name="T63" fmla="*/ 78 h 236"/>
                <a:gd name="T64" fmla="*/ 24 w 198"/>
                <a:gd name="T65" fmla="*/ 77 h 236"/>
                <a:gd name="T66" fmla="*/ 20 w 198"/>
                <a:gd name="T67" fmla="*/ 75 h 236"/>
                <a:gd name="T68" fmla="*/ 16 w 198"/>
                <a:gd name="T69" fmla="*/ 73 h 236"/>
                <a:gd name="T70" fmla="*/ 11 w 198"/>
                <a:gd name="T71" fmla="*/ 69 h 236"/>
                <a:gd name="T72" fmla="*/ 7 w 198"/>
                <a:gd name="T73" fmla="*/ 63 h 236"/>
                <a:gd name="T74" fmla="*/ 6 w 198"/>
                <a:gd name="T75" fmla="*/ 57 h 236"/>
                <a:gd name="T76" fmla="*/ 6 w 198"/>
                <a:gd name="T77" fmla="*/ 51 h 236"/>
                <a:gd name="T78" fmla="*/ 8 w 198"/>
                <a:gd name="T79" fmla="*/ 45 h 236"/>
                <a:gd name="T80" fmla="*/ 11 w 198"/>
                <a:gd name="T81" fmla="*/ 40 h 236"/>
                <a:gd name="T82" fmla="*/ 15 w 198"/>
                <a:gd name="T83" fmla="*/ 35 h 236"/>
                <a:gd name="T84" fmla="*/ 19 w 198"/>
                <a:gd name="T85" fmla="*/ 30 h 236"/>
                <a:gd name="T86" fmla="*/ 24 w 198"/>
                <a:gd name="T87" fmla="*/ 26 h 236"/>
                <a:gd name="T88" fmla="*/ 30 w 198"/>
                <a:gd name="T89" fmla="*/ 22 h 236"/>
                <a:gd name="T90" fmla="*/ 37 w 198"/>
                <a:gd name="T91" fmla="*/ 18 h 236"/>
                <a:gd name="T92" fmla="*/ 43 w 198"/>
                <a:gd name="T93" fmla="*/ 14 h 236"/>
                <a:gd name="T94" fmla="*/ 49 w 198"/>
                <a:gd name="T95" fmla="*/ 11 h 236"/>
                <a:gd name="T96" fmla="*/ 55 w 198"/>
                <a:gd name="T97" fmla="*/ 9 h 236"/>
                <a:gd name="T98" fmla="*/ 61 w 198"/>
                <a:gd name="T99" fmla="*/ 7 h 236"/>
                <a:gd name="T100" fmla="*/ 67 w 198"/>
                <a:gd name="T101" fmla="*/ 5 h 236"/>
                <a:gd name="T102" fmla="*/ 72 w 198"/>
                <a:gd name="T103" fmla="*/ 4 h 236"/>
                <a:gd name="T104" fmla="*/ 77 w 198"/>
                <a:gd name="T105" fmla="*/ 3 h 236"/>
                <a:gd name="T106" fmla="*/ 74 w 198"/>
                <a:gd name="T107" fmla="*/ 1 h 236"/>
                <a:gd name="T108" fmla="*/ 69 w 198"/>
                <a:gd name="T109" fmla="*/ 0 h 236"/>
                <a:gd name="T110" fmla="*/ 63 w 198"/>
                <a:gd name="T111" fmla="*/ 1 h 236"/>
                <a:gd name="T112" fmla="*/ 56 w 198"/>
                <a:gd name="T113" fmla="*/ 2 h 236"/>
                <a:gd name="T114" fmla="*/ 48 w 198"/>
                <a:gd name="T115" fmla="*/ 4 h 236"/>
                <a:gd name="T116" fmla="*/ 41 w 198"/>
                <a:gd name="T117" fmla="*/ 7 h 236"/>
                <a:gd name="T118" fmla="*/ 34 w 198"/>
                <a:gd name="T119" fmla="*/ 10 h 236"/>
                <a:gd name="T120" fmla="*/ 28 w 198"/>
                <a:gd name="T121" fmla="*/ 13 h 2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98"/>
                <a:gd name="T184" fmla="*/ 0 h 236"/>
                <a:gd name="T185" fmla="*/ 198 w 198"/>
                <a:gd name="T186" fmla="*/ 236 h 2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98" h="236">
                  <a:moveTo>
                    <a:pt x="73" y="36"/>
                  </a:moveTo>
                  <a:lnTo>
                    <a:pt x="58" y="46"/>
                  </a:lnTo>
                  <a:lnTo>
                    <a:pt x="46" y="58"/>
                  </a:lnTo>
                  <a:lnTo>
                    <a:pt x="33" y="72"/>
                  </a:lnTo>
                  <a:lnTo>
                    <a:pt x="22" y="85"/>
                  </a:lnTo>
                  <a:lnTo>
                    <a:pt x="14" y="100"/>
                  </a:lnTo>
                  <a:lnTo>
                    <a:pt x="7" y="115"/>
                  </a:lnTo>
                  <a:lnTo>
                    <a:pt x="2" y="130"/>
                  </a:lnTo>
                  <a:lnTo>
                    <a:pt x="0" y="146"/>
                  </a:lnTo>
                  <a:lnTo>
                    <a:pt x="2" y="170"/>
                  </a:lnTo>
                  <a:lnTo>
                    <a:pt x="12" y="190"/>
                  </a:lnTo>
                  <a:lnTo>
                    <a:pt x="26" y="207"/>
                  </a:lnTo>
                  <a:lnTo>
                    <a:pt x="43" y="220"/>
                  </a:lnTo>
                  <a:lnTo>
                    <a:pt x="64" y="229"/>
                  </a:lnTo>
                  <a:lnTo>
                    <a:pt x="88" y="235"/>
                  </a:lnTo>
                  <a:lnTo>
                    <a:pt x="110" y="236"/>
                  </a:lnTo>
                  <a:lnTo>
                    <a:pt x="132" y="232"/>
                  </a:lnTo>
                  <a:lnTo>
                    <a:pt x="137" y="232"/>
                  </a:lnTo>
                  <a:lnTo>
                    <a:pt x="142" y="230"/>
                  </a:lnTo>
                  <a:lnTo>
                    <a:pt x="145" y="226"/>
                  </a:lnTo>
                  <a:lnTo>
                    <a:pt x="146" y="221"/>
                  </a:lnTo>
                  <a:lnTo>
                    <a:pt x="145" y="219"/>
                  </a:lnTo>
                  <a:lnTo>
                    <a:pt x="142" y="219"/>
                  </a:lnTo>
                  <a:lnTo>
                    <a:pt x="137" y="217"/>
                  </a:lnTo>
                  <a:lnTo>
                    <a:pt x="131" y="217"/>
                  </a:lnTo>
                  <a:lnTo>
                    <a:pt x="124" y="217"/>
                  </a:lnTo>
                  <a:lnTo>
                    <a:pt x="118" y="217"/>
                  </a:lnTo>
                  <a:lnTo>
                    <a:pt x="112" y="217"/>
                  </a:lnTo>
                  <a:lnTo>
                    <a:pt x="109" y="217"/>
                  </a:lnTo>
                  <a:lnTo>
                    <a:pt x="97" y="216"/>
                  </a:lnTo>
                  <a:lnTo>
                    <a:pt x="87" y="215"/>
                  </a:lnTo>
                  <a:lnTo>
                    <a:pt x="75" y="214"/>
                  </a:lnTo>
                  <a:lnTo>
                    <a:pt x="63" y="211"/>
                  </a:lnTo>
                  <a:lnTo>
                    <a:pt x="51" y="207"/>
                  </a:lnTo>
                  <a:lnTo>
                    <a:pt x="40" y="199"/>
                  </a:lnTo>
                  <a:lnTo>
                    <a:pt x="29" y="189"/>
                  </a:lnTo>
                  <a:lnTo>
                    <a:pt x="17" y="174"/>
                  </a:lnTo>
                  <a:lnTo>
                    <a:pt x="15" y="157"/>
                  </a:lnTo>
                  <a:lnTo>
                    <a:pt x="16" y="141"/>
                  </a:lnTo>
                  <a:lnTo>
                    <a:pt x="21" y="124"/>
                  </a:lnTo>
                  <a:lnTo>
                    <a:pt x="28" y="109"/>
                  </a:lnTo>
                  <a:lnTo>
                    <a:pt x="39" y="96"/>
                  </a:lnTo>
                  <a:lnTo>
                    <a:pt x="50" y="82"/>
                  </a:lnTo>
                  <a:lnTo>
                    <a:pt x="63" y="70"/>
                  </a:lnTo>
                  <a:lnTo>
                    <a:pt x="78" y="59"/>
                  </a:lnTo>
                  <a:lnTo>
                    <a:pt x="94" y="49"/>
                  </a:lnTo>
                  <a:lnTo>
                    <a:pt x="110" y="39"/>
                  </a:lnTo>
                  <a:lnTo>
                    <a:pt x="126" y="31"/>
                  </a:lnTo>
                  <a:lnTo>
                    <a:pt x="142" y="24"/>
                  </a:lnTo>
                  <a:lnTo>
                    <a:pt x="158" y="19"/>
                  </a:lnTo>
                  <a:lnTo>
                    <a:pt x="172" y="13"/>
                  </a:lnTo>
                  <a:lnTo>
                    <a:pt x="186" y="10"/>
                  </a:lnTo>
                  <a:lnTo>
                    <a:pt x="198" y="7"/>
                  </a:lnTo>
                  <a:lnTo>
                    <a:pt x="190" y="3"/>
                  </a:lnTo>
                  <a:lnTo>
                    <a:pt x="177" y="0"/>
                  </a:lnTo>
                  <a:lnTo>
                    <a:pt x="162" y="3"/>
                  </a:lnTo>
                  <a:lnTo>
                    <a:pt x="144" y="6"/>
                  </a:lnTo>
                  <a:lnTo>
                    <a:pt x="124" y="12"/>
                  </a:lnTo>
                  <a:lnTo>
                    <a:pt x="105" y="19"/>
                  </a:lnTo>
                  <a:lnTo>
                    <a:pt x="88" y="28"/>
                  </a:lnTo>
                  <a:lnTo>
                    <a:pt x="73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7" name="Freeform 57"/>
            <p:cNvSpPr>
              <a:spLocks/>
            </p:cNvSpPr>
            <p:nvPr/>
          </p:nvSpPr>
          <p:spPr bwMode="auto">
            <a:xfrm>
              <a:off x="3446" y="3160"/>
              <a:ext cx="52" cy="66"/>
            </a:xfrm>
            <a:custGeom>
              <a:avLst/>
              <a:gdLst>
                <a:gd name="T0" fmla="*/ 44 w 128"/>
                <a:gd name="T1" fmla="*/ 22 h 183"/>
                <a:gd name="T2" fmla="*/ 45 w 128"/>
                <a:gd name="T3" fmla="*/ 29 h 183"/>
                <a:gd name="T4" fmla="*/ 44 w 128"/>
                <a:gd name="T5" fmla="*/ 35 h 183"/>
                <a:gd name="T6" fmla="*/ 41 w 128"/>
                <a:gd name="T7" fmla="*/ 40 h 183"/>
                <a:gd name="T8" fmla="*/ 36 w 128"/>
                <a:gd name="T9" fmla="*/ 44 h 183"/>
                <a:gd name="T10" fmla="*/ 30 w 128"/>
                <a:gd name="T11" fmla="*/ 48 h 183"/>
                <a:gd name="T12" fmla="*/ 24 w 128"/>
                <a:gd name="T13" fmla="*/ 52 h 183"/>
                <a:gd name="T14" fmla="*/ 17 w 128"/>
                <a:gd name="T15" fmla="*/ 56 h 183"/>
                <a:gd name="T16" fmla="*/ 12 w 128"/>
                <a:gd name="T17" fmla="*/ 60 h 183"/>
                <a:gd name="T18" fmla="*/ 11 w 128"/>
                <a:gd name="T19" fmla="*/ 61 h 183"/>
                <a:gd name="T20" fmla="*/ 11 w 128"/>
                <a:gd name="T21" fmla="*/ 62 h 183"/>
                <a:gd name="T22" fmla="*/ 11 w 128"/>
                <a:gd name="T23" fmla="*/ 63 h 183"/>
                <a:gd name="T24" fmla="*/ 11 w 128"/>
                <a:gd name="T25" fmla="*/ 65 h 183"/>
                <a:gd name="T26" fmla="*/ 12 w 128"/>
                <a:gd name="T27" fmla="*/ 66 h 183"/>
                <a:gd name="T28" fmla="*/ 14 w 128"/>
                <a:gd name="T29" fmla="*/ 66 h 183"/>
                <a:gd name="T30" fmla="*/ 15 w 128"/>
                <a:gd name="T31" fmla="*/ 66 h 183"/>
                <a:gd name="T32" fmla="*/ 17 w 128"/>
                <a:gd name="T33" fmla="*/ 66 h 183"/>
                <a:gd name="T34" fmla="*/ 24 w 128"/>
                <a:gd name="T35" fmla="*/ 62 h 183"/>
                <a:gd name="T36" fmla="*/ 31 w 128"/>
                <a:gd name="T37" fmla="*/ 58 h 183"/>
                <a:gd name="T38" fmla="*/ 37 w 128"/>
                <a:gd name="T39" fmla="*/ 53 h 183"/>
                <a:gd name="T40" fmla="*/ 44 w 128"/>
                <a:gd name="T41" fmla="*/ 48 h 183"/>
                <a:gd name="T42" fmla="*/ 48 w 128"/>
                <a:gd name="T43" fmla="*/ 42 h 183"/>
                <a:gd name="T44" fmla="*/ 51 w 128"/>
                <a:gd name="T45" fmla="*/ 35 h 183"/>
                <a:gd name="T46" fmla="*/ 52 w 128"/>
                <a:gd name="T47" fmla="*/ 28 h 183"/>
                <a:gd name="T48" fmla="*/ 50 w 128"/>
                <a:gd name="T49" fmla="*/ 21 h 183"/>
                <a:gd name="T50" fmla="*/ 45 w 128"/>
                <a:gd name="T51" fmla="*/ 15 h 183"/>
                <a:gd name="T52" fmla="*/ 40 w 128"/>
                <a:gd name="T53" fmla="*/ 10 h 183"/>
                <a:gd name="T54" fmla="*/ 32 w 128"/>
                <a:gd name="T55" fmla="*/ 6 h 183"/>
                <a:gd name="T56" fmla="*/ 25 w 128"/>
                <a:gd name="T57" fmla="*/ 3 h 183"/>
                <a:gd name="T58" fmla="*/ 17 w 128"/>
                <a:gd name="T59" fmla="*/ 1 h 183"/>
                <a:gd name="T60" fmla="*/ 9 w 128"/>
                <a:gd name="T61" fmla="*/ 0 h 183"/>
                <a:gd name="T62" fmla="*/ 4 w 128"/>
                <a:gd name="T63" fmla="*/ 0 h 183"/>
                <a:gd name="T64" fmla="*/ 0 w 128"/>
                <a:gd name="T65" fmla="*/ 2 h 183"/>
                <a:gd name="T66" fmla="*/ 7 w 128"/>
                <a:gd name="T67" fmla="*/ 4 h 183"/>
                <a:gd name="T68" fmla="*/ 13 w 128"/>
                <a:gd name="T69" fmla="*/ 5 h 183"/>
                <a:gd name="T70" fmla="*/ 19 w 128"/>
                <a:gd name="T71" fmla="*/ 6 h 183"/>
                <a:gd name="T72" fmla="*/ 26 w 128"/>
                <a:gd name="T73" fmla="*/ 8 h 183"/>
                <a:gd name="T74" fmla="*/ 31 w 128"/>
                <a:gd name="T75" fmla="*/ 10 h 183"/>
                <a:gd name="T76" fmla="*/ 37 w 128"/>
                <a:gd name="T77" fmla="*/ 13 h 183"/>
                <a:gd name="T78" fmla="*/ 41 w 128"/>
                <a:gd name="T79" fmla="*/ 17 h 183"/>
                <a:gd name="T80" fmla="*/ 44 w 128"/>
                <a:gd name="T81" fmla="*/ 22 h 18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8"/>
                <a:gd name="T124" fmla="*/ 0 h 183"/>
                <a:gd name="T125" fmla="*/ 128 w 128"/>
                <a:gd name="T126" fmla="*/ 183 h 18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8" h="183">
                  <a:moveTo>
                    <a:pt x="108" y="61"/>
                  </a:moveTo>
                  <a:lnTo>
                    <a:pt x="111" y="80"/>
                  </a:lnTo>
                  <a:lnTo>
                    <a:pt x="109" y="97"/>
                  </a:lnTo>
                  <a:lnTo>
                    <a:pt x="101" y="110"/>
                  </a:lnTo>
                  <a:lnTo>
                    <a:pt x="89" y="123"/>
                  </a:lnTo>
                  <a:lnTo>
                    <a:pt x="75" y="134"/>
                  </a:lnTo>
                  <a:lnTo>
                    <a:pt x="60" y="145"/>
                  </a:lnTo>
                  <a:lnTo>
                    <a:pt x="43" y="156"/>
                  </a:lnTo>
                  <a:lnTo>
                    <a:pt x="29" y="167"/>
                  </a:lnTo>
                  <a:lnTo>
                    <a:pt x="27" y="170"/>
                  </a:lnTo>
                  <a:lnTo>
                    <a:pt x="26" y="172"/>
                  </a:lnTo>
                  <a:lnTo>
                    <a:pt x="26" y="176"/>
                  </a:lnTo>
                  <a:lnTo>
                    <a:pt x="28" y="179"/>
                  </a:lnTo>
                  <a:lnTo>
                    <a:pt x="30" y="182"/>
                  </a:lnTo>
                  <a:lnTo>
                    <a:pt x="34" y="183"/>
                  </a:lnTo>
                  <a:lnTo>
                    <a:pt x="37" y="183"/>
                  </a:lnTo>
                  <a:lnTo>
                    <a:pt x="41" y="182"/>
                  </a:lnTo>
                  <a:lnTo>
                    <a:pt x="58" y="171"/>
                  </a:lnTo>
                  <a:lnTo>
                    <a:pt x="76" y="160"/>
                  </a:lnTo>
                  <a:lnTo>
                    <a:pt x="92" y="147"/>
                  </a:lnTo>
                  <a:lnTo>
                    <a:pt x="108" y="132"/>
                  </a:lnTo>
                  <a:lnTo>
                    <a:pt x="118" y="116"/>
                  </a:lnTo>
                  <a:lnTo>
                    <a:pt x="125" y="98"/>
                  </a:lnTo>
                  <a:lnTo>
                    <a:pt x="128" y="78"/>
                  </a:lnTo>
                  <a:lnTo>
                    <a:pt x="123" y="58"/>
                  </a:lnTo>
                  <a:lnTo>
                    <a:pt x="112" y="41"/>
                  </a:lnTo>
                  <a:lnTo>
                    <a:pt x="98" y="28"/>
                  </a:lnTo>
                  <a:lnTo>
                    <a:pt x="80" y="16"/>
                  </a:lnTo>
                  <a:lnTo>
                    <a:pt x="61" y="8"/>
                  </a:lnTo>
                  <a:lnTo>
                    <a:pt x="41" y="2"/>
                  </a:lnTo>
                  <a:lnTo>
                    <a:pt x="23" y="0"/>
                  </a:lnTo>
                  <a:lnTo>
                    <a:pt x="9" y="1"/>
                  </a:lnTo>
                  <a:lnTo>
                    <a:pt x="0" y="6"/>
                  </a:lnTo>
                  <a:lnTo>
                    <a:pt x="16" y="10"/>
                  </a:lnTo>
                  <a:lnTo>
                    <a:pt x="33" y="14"/>
                  </a:lnTo>
                  <a:lnTo>
                    <a:pt x="48" y="17"/>
                  </a:lnTo>
                  <a:lnTo>
                    <a:pt x="63" y="22"/>
                  </a:lnTo>
                  <a:lnTo>
                    <a:pt x="77" y="28"/>
                  </a:lnTo>
                  <a:lnTo>
                    <a:pt x="90" y="36"/>
                  </a:lnTo>
                  <a:lnTo>
                    <a:pt x="101" y="46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8" name="Freeform 58"/>
            <p:cNvSpPr>
              <a:spLocks/>
            </p:cNvSpPr>
            <p:nvPr/>
          </p:nvSpPr>
          <p:spPr bwMode="auto">
            <a:xfrm>
              <a:off x="3266" y="3145"/>
              <a:ext cx="124" cy="138"/>
            </a:xfrm>
            <a:custGeom>
              <a:avLst/>
              <a:gdLst>
                <a:gd name="T0" fmla="*/ 39 w 323"/>
                <a:gd name="T1" fmla="*/ 25 h 379"/>
                <a:gd name="T2" fmla="*/ 21 w 323"/>
                <a:gd name="T3" fmla="*/ 42 h 379"/>
                <a:gd name="T4" fmla="*/ 7 w 323"/>
                <a:gd name="T5" fmla="*/ 61 h 379"/>
                <a:gd name="T6" fmla="*/ 0 w 323"/>
                <a:gd name="T7" fmla="*/ 83 h 379"/>
                <a:gd name="T8" fmla="*/ 2 w 323"/>
                <a:gd name="T9" fmla="*/ 97 h 379"/>
                <a:gd name="T10" fmla="*/ 4 w 323"/>
                <a:gd name="T11" fmla="*/ 103 h 379"/>
                <a:gd name="T12" fmla="*/ 8 w 323"/>
                <a:gd name="T13" fmla="*/ 109 h 379"/>
                <a:gd name="T14" fmla="*/ 13 w 323"/>
                <a:gd name="T15" fmla="*/ 113 h 379"/>
                <a:gd name="T16" fmla="*/ 22 w 323"/>
                <a:gd name="T17" fmla="*/ 118 h 379"/>
                <a:gd name="T18" fmla="*/ 33 w 323"/>
                <a:gd name="T19" fmla="*/ 124 h 379"/>
                <a:gd name="T20" fmla="*/ 46 w 323"/>
                <a:gd name="T21" fmla="*/ 128 h 379"/>
                <a:gd name="T22" fmla="*/ 59 w 323"/>
                <a:gd name="T23" fmla="*/ 131 h 379"/>
                <a:gd name="T24" fmla="*/ 72 w 323"/>
                <a:gd name="T25" fmla="*/ 134 h 379"/>
                <a:gd name="T26" fmla="*/ 85 w 323"/>
                <a:gd name="T27" fmla="*/ 135 h 379"/>
                <a:gd name="T28" fmla="*/ 98 w 323"/>
                <a:gd name="T29" fmla="*/ 137 h 379"/>
                <a:gd name="T30" fmla="*/ 111 w 323"/>
                <a:gd name="T31" fmla="*/ 138 h 379"/>
                <a:gd name="T32" fmla="*/ 120 w 323"/>
                <a:gd name="T33" fmla="*/ 138 h 379"/>
                <a:gd name="T34" fmla="*/ 123 w 323"/>
                <a:gd name="T35" fmla="*/ 135 h 379"/>
                <a:gd name="T36" fmla="*/ 124 w 323"/>
                <a:gd name="T37" fmla="*/ 131 h 379"/>
                <a:gd name="T38" fmla="*/ 121 w 323"/>
                <a:gd name="T39" fmla="*/ 128 h 379"/>
                <a:gd name="T40" fmla="*/ 113 w 323"/>
                <a:gd name="T41" fmla="*/ 128 h 379"/>
                <a:gd name="T42" fmla="*/ 101 w 323"/>
                <a:gd name="T43" fmla="*/ 127 h 379"/>
                <a:gd name="T44" fmla="*/ 89 w 323"/>
                <a:gd name="T45" fmla="*/ 127 h 379"/>
                <a:gd name="T46" fmla="*/ 77 w 323"/>
                <a:gd name="T47" fmla="*/ 125 h 379"/>
                <a:gd name="T48" fmla="*/ 64 w 323"/>
                <a:gd name="T49" fmla="*/ 123 h 379"/>
                <a:gd name="T50" fmla="*/ 52 w 323"/>
                <a:gd name="T51" fmla="*/ 120 h 379"/>
                <a:gd name="T52" fmla="*/ 41 w 323"/>
                <a:gd name="T53" fmla="*/ 117 h 379"/>
                <a:gd name="T54" fmla="*/ 29 w 323"/>
                <a:gd name="T55" fmla="*/ 111 h 379"/>
                <a:gd name="T56" fmla="*/ 20 w 323"/>
                <a:gd name="T57" fmla="*/ 106 h 379"/>
                <a:gd name="T58" fmla="*/ 13 w 323"/>
                <a:gd name="T59" fmla="*/ 98 h 379"/>
                <a:gd name="T60" fmla="*/ 12 w 323"/>
                <a:gd name="T61" fmla="*/ 87 h 379"/>
                <a:gd name="T62" fmla="*/ 15 w 323"/>
                <a:gd name="T63" fmla="*/ 72 h 379"/>
                <a:gd name="T64" fmla="*/ 20 w 323"/>
                <a:gd name="T65" fmla="*/ 60 h 379"/>
                <a:gd name="T66" fmla="*/ 26 w 323"/>
                <a:gd name="T67" fmla="*/ 50 h 379"/>
                <a:gd name="T68" fmla="*/ 34 w 323"/>
                <a:gd name="T69" fmla="*/ 40 h 379"/>
                <a:gd name="T70" fmla="*/ 44 w 323"/>
                <a:gd name="T71" fmla="*/ 32 h 379"/>
                <a:gd name="T72" fmla="*/ 55 w 323"/>
                <a:gd name="T73" fmla="*/ 23 h 379"/>
                <a:gd name="T74" fmla="*/ 69 w 323"/>
                <a:gd name="T75" fmla="*/ 15 h 379"/>
                <a:gd name="T76" fmla="*/ 84 w 323"/>
                <a:gd name="T77" fmla="*/ 8 h 379"/>
                <a:gd name="T78" fmla="*/ 97 w 323"/>
                <a:gd name="T79" fmla="*/ 3 h 379"/>
                <a:gd name="T80" fmla="*/ 98 w 323"/>
                <a:gd name="T81" fmla="*/ 0 h 379"/>
                <a:gd name="T82" fmla="*/ 85 w 323"/>
                <a:gd name="T83" fmla="*/ 2 h 379"/>
                <a:gd name="T84" fmla="*/ 69 w 323"/>
                <a:gd name="T85" fmla="*/ 7 h 379"/>
                <a:gd name="T86" fmla="*/ 55 w 323"/>
                <a:gd name="T87" fmla="*/ 14 h 3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323"/>
                <a:gd name="T133" fmla="*/ 0 h 379"/>
                <a:gd name="T134" fmla="*/ 323 w 323"/>
                <a:gd name="T135" fmla="*/ 379 h 3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323" h="379">
                  <a:moveTo>
                    <a:pt x="126" y="50"/>
                  </a:moveTo>
                  <a:lnTo>
                    <a:pt x="101" y="70"/>
                  </a:lnTo>
                  <a:lnTo>
                    <a:pt x="76" y="92"/>
                  </a:lnTo>
                  <a:lnTo>
                    <a:pt x="54" y="115"/>
                  </a:lnTo>
                  <a:lnTo>
                    <a:pt x="34" y="140"/>
                  </a:lnTo>
                  <a:lnTo>
                    <a:pt x="18" y="167"/>
                  </a:lnTo>
                  <a:lnTo>
                    <a:pt x="6" y="196"/>
                  </a:lnTo>
                  <a:lnTo>
                    <a:pt x="0" y="227"/>
                  </a:lnTo>
                  <a:lnTo>
                    <a:pt x="1" y="259"/>
                  </a:lnTo>
                  <a:lnTo>
                    <a:pt x="4" y="267"/>
                  </a:lnTo>
                  <a:lnTo>
                    <a:pt x="7" y="277"/>
                  </a:lnTo>
                  <a:lnTo>
                    <a:pt x="11" y="283"/>
                  </a:lnTo>
                  <a:lnTo>
                    <a:pt x="15" y="291"/>
                  </a:lnTo>
                  <a:lnTo>
                    <a:pt x="21" y="298"/>
                  </a:lnTo>
                  <a:lnTo>
                    <a:pt x="27" y="305"/>
                  </a:lnTo>
                  <a:lnTo>
                    <a:pt x="34" y="311"/>
                  </a:lnTo>
                  <a:lnTo>
                    <a:pt x="41" y="316"/>
                  </a:lnTo>
                  <a:lnTo>
                    <a:pt x="57" y="325"/>
                  </a:lnTo>
                  <a:lnTo>
                    <a:pt x="72" y="333"/>
                  </a:lnTo>
                  <a:lnTo>
                    <a:pt x="87" y="340"/>
                  </a:lnTo>
                  <a:lnTo>
                    <a:pt x="103" y="345"/>
                  </a:lnTo>
                  <a:lnTo>
                    <a:pt x="120" y="351"/>
                  </a:lnTo>
                  <a:lnTo>
                    <a:pt x="136" y="356"/>
                  </a:lnTo>
                  <a:lnTo>
                    <a:pt x="153" y="360"/>
                  </a:lnTo>
                  <a:lnTo>
                    <a:pt x="169" y="364"/>
                  </a:lnTo>
                  <a:lnTo>
                    <a:pt x="187" y="367"/>
                  </a:lnTo>
                  <a:lnTo>
                    <a:pt x="204" y="370"/>
                  </a:lnTo>
                  <a:lnTo>
                    <a:pt x="221" y="372"/>
                  </a:lnTo>
                  <a:lnTo>
                    <a:pt x="238" y="374"/>
                  </a:lnTo>
                  <a:lnTo>
                    <a:pt x="256" y="375"/>
                  </a:lnTo>
                  <a:lnTo>
                    <a:pt x="273" y="376"/>
                  </a:lnTo>
                  <a:lnTo>
                    <a:pt x="290" y="378"/>
                  </a:lnTo>
                  <a:lnTo>
                    <a:pt x="307" y="379"/>
                  </a:lnTo>
                  <a:lnTo>
                    <a:pt x="312" y="379"/>
                  </a:lnTo>
                  <a:lnTo>
                    <a:pt x="317" y="375"/>
                  </a:lnTo>
                  <a:lnTo>
                    <a:pt x="320" y="372"/>
                  </a:lnTo>
                  <a:lnTo>
                    <a:pt x="323" y="366"/>
                  </a:lnTo>
                  <a:lnTo>
                    <a:pt x="323" y="360"/>
                  </a:lnTo>
                  <a:lnTo>
                    <a:pt x="320" y="356"/>
                  </a:lnTo>
                  <a:lnTo>
                    <a:pt x="316" y="352"/>
                  </a:lnTo>
                  <a:lnTo>
                    <a:pt x="311" y="351"/>
                  </a:lnTo>
                  <a:lnTo>
                    <a:pt x="295" y="351"/>
                  </a:lnTo>
                  <a:lnTo>
                    <a:pt x="279" y="351"/>
                  </a:lnTo>
                  <a:lnTo>
                    <a:pt x="263" y="350"/>
                  </a:lnTo>
                  <a:lnTo>
                    <a:pt x="248" y="349"/>
                  </a:lnTo>
                  <a:lnTo>
                    <a:pt x="231" y="348"/>
                  </a:lnTo>
                  <a:lnTo>
                    <a:pt x="215" y="345"/>
                  </a:lnTo>
                  <a:lnTo>
                    <a:pt x="200" y="343"/>
                  </a:lnTo>
                  <a:lnTo>
                    <a:pt x="183" y="341"/>
                  </a:lnTo>
                  <a:lnTo>
                    <a:pt x="168" y="337"/>
                  </a:lnTo>
                  <a:lnTo>
                    <a:pt x="151" y="334"/>
                  </a:lnTo>
                  <a:lnTo>
                    <a:pt x="136" y="329"/>
                  </a:lnTo>
                  <a:lnTo>
                    <a:pt x="121" y="325"/>
                  </a:lnTo>
                  <a:lnTo>
                    <a:pt x="106" y="320"/>
                  </a:lnTo>
                  <a:lnTo>
                    <a:pt x="92" y="313"/>
                  </a:lnTo>
                  <a:lnTo>
                    <a:pt x="76" y="306"/>
                  </a:lnTo>
                  <a:lnTo>
                    <a:pt x="62" y="300"/>
                  </a:lnTo>
                  <a:lnTo>
                    <a:pt x="51" y="291"/>
                  </a:lnTo>
                  <a:lnTo>
                    <a:pt x="41" y="280"/>
                  </a:lnTo>
                  <a:lnTo>
                    <a:pt x="35" y="269"/>
                  </a:lnTo>
                  <a:lnTo>
                    <a:pt x="31" y="255"/>
                  </a:lnTo>
                  <a:lnTo>
                    <a:pt x="31" y="239"/>
                  </a:lnTo>
                  <a:lnTo>
                    <a:pt x="33" y="218"/>
                  </a:lnTo>
                  <a:lnTo>
                    <a:pt x="38" y="197"/>
                  </a:lnTo>
                  <a:lnTo>
                    <a:pt x="42" y="182"/>
                  </a:lnTo>
                  <a:lnTo>
                    <a:pt x="51" y="165"/>
                  </a:lnTo>
                  <a:lnTo>
                    <a:pt x="60" y="150"/>
                  </a:lnTo>
                  <a:lnTo>
                    <a:pt x="68" y="136"/>
                  </a:lnTo>
                  <a:lnTo>
                    <a:pt x="79" y="124"/>
                  </a:lnTo>
                  <a:lnTo>
                    <a:pt x="89" y="111"/>
                  </a:lnTo>
                  <a:lnTo>
                    <a:pt x="101" y="100"/>
                  </a:lnTo>
                  <a:lnTo>
                    <a:pt x="114" y="88"/>
                  </a:lnTo>
                  <a:lnTo>
                    <a:pt x="129" y="76"/>
                  </a:lnTo>
                  <a:lnTo>
                    <a:pt x="144" y="64"/>
                  </a:lnTo>
                  <a:lnTo>
                    <a:pt x="162" y="53"/>
                  </a:lnTo>
                  <a:lnTo>
                    <a:pt x="181" y="41"/>
                  </a:lnTo>
                  <a:lnTo>
                    <a:pt x="201" y="31"/>
                  </a:lnTo>
                  <a:lnTo>
                    <a:pt x="219" y="22"/>
                  </a:lnTo>
                  <a:lnTo>
                    <a:pt x="237" y="14"/>
                  </a:lnTo>
                  <a:lnTo>
                    <a:pt x="253" y="7"/>
                  </a:lnTo>
                  <a:lnTo>
                    <a:pt x="268" y="1"/>
                  </a:lnTo>
                  <a:lnTo>
                    <a:pt x="255" y="0"/>
                  </a:lnTo>
                  <a:lnTo>
                    <a:pt x="238" y="1"/>
                  </a:lnTo>
                  <a:lnTo>
                    <a:pt x="221" y="5"/>
                  </a:lnTo>
                  <a:lnTo>
                    <a:pt x="201" y="11"/>
                  </a:lnTo>
                  <a:lnTo>
                    <a:pt x="181" y="19"/>
                  </a:lnTo>
                  <a:lnTo>
                    <a:pt x="161" y="28"/>
                  </a:lnTo>
                  <a:lnTo>
                    <a:pt x="142" y="39"/>
                  </a:lnTo>
                  <a:lnTo>
                    <a:pt x="126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09" name="Freeform 59"/>
            <p:cNvSpPr>
              <a:spLocks/>
            </p:cNvSpPr>
            <p:nvPr/>
          </p:nvSpPr>
          <p:spPr bwMode="auto">
            <a:xfrm>
              <a:off x="3441" y="3140"/>
              <a:ext cx="111" cy="92"/>
            </a:xfrm>
            <a:custGeom>
              <a:avLst/>
              <a:gdLst>
                <a:gd name="T0" fmla="*/ 92 w 282"/>
                <a:gd name="T1" fmla="*/ 28 h 253"/>
                <a:gd name="T2" fmla="*/ 98 w 282"/>
                <a:gd name="T3" fmla="*/ 33 h 253"/>
                <a:gd name="T4" fmla="*/ 100 w 282"/>
                <a:gd name="T5" fmla="*/ 39 h 253"/>
                <a:gd name="T6" fmla="*/ 102 w 282"/>
                <a:gd name="T7" fmla="*/ 45 h 253"/>
                <a:gd name="T8" fmla="*/ 102 w 282"/>
                <a:gd name="T9" fmla="*/ 52 h 253"/>
                <a:gd name="T10" fmla="*/ 101 w 282"/>
                <a:gd name="T11" fmla="*/ 58 h 253"/>
                <a:gd name="T12" fmla="*/ 99 w 282"/>
                <a:gd name="T13" fmla="*/ 62 h 253"/>
                <a:gd name="T14" fmla="*/ 96 w 282"/>
                <a:gd name="T15" fmla="*/ 67 h 253"/>
                <a:gd name="T16" fmla="*/ 93 w 282"/>
                <a:gd name="T17" fmla="*/ 71 h 253"/>
                <a:gd name="T18" fmla="*/ 89 w 282"/>
                <a:gd name="T19" fmla="*/ 75 h 253"/>
                <a:gd name="T20" fmla="*/ 85 w 282"/>
                <a:gd name="T21" fmla="*/ 78 h 253"/>
                <a:gd name="T22" fmla="*/ 80 w 282"/>
                <a:gd name="T23" fmla="*/ 82 h 253"/>
                <a:gd name="T24" fmla="*/ 76 w 282"/>
                <a:gd name="T25" fmla="*/ 86 h 253"/>
                <a:gd name="T26" fmla="*/ 75 w 282"/>
                <a:gd name="T27" fmla="*/ 87 h 253"/>
                <a:gd name="T28" fmla="*/ 75 w 282"/>
                <a:gd name="T29" fmla="*/ 88 h 253"/>
                <a:gd name="T30" fmla="*/ 75 w 282"/>
                <a:gd name="T31" fmla="*/ 89 h 253"/>
                <a:gd name="T32" fmla="*/ 76 w 282"/>
                <a:gd name="T33" fmla="*/ 91 h 253"/>
                <a:gd name="T34" fmla="*/ 78 w 282"/>
                <a:gd name="T35" fmla="*/ 92 h 253"/>
                <a:gd name="T36" fmla="*/ 79 w 282"/>
                <a:gd name="T37" fmla="*/ 92 h 253"/>
                <a:gd name="T38" fmla="*/ 81 w 282"/>
                <a:gd name="T39" fmla="*/ 92 h 253"/>
                <a:gd name="T40" fmla="*/ 82 w 282"/>
                <a:gd name="T41" fmla="*/ 91 h 253"/>
                <a:gd name="T42" fmla="*/ 91 w 282"/>
                <a:gd name="T43" fmla="*/ 85 h 253"/>
                <a:gd name="T44" fmla="*/ 99 w 282"/>
                <a:gd name="T45" fmla="*/ 78 h 253"/>
                <a:gd name="T46" fmla="*/ 105 w 282"/>
                <a:gd name="T47" fmla="*/ 70 h 253"/>
                <a:gd name="T48" fmla="*/ 109 w 282"/>
                <a:gd name="T49" fmla="*/ 61 h 253"/>
                <a:gd name="T50" fmla="*/ 111 w 282"/>
                <a:gd name="T51" fmla="*/ 51 h 253"/>
                <a:gd name="T52" fmla="*/ 110 w 282"/>
                <a:gd name="T53" fmla="*/ 42 h 253"/>
                <a:gd name="T54" fmla="*/ 106 w 282"/>
                <a:gd name="T55" fmla="*/ 33 h 253"/>
                <a:gd name="T56" fmla="*/ 99 w 282"/>
                <a:gd name="T57" fmla="*/ 25 h 253"/>
                <a:gd name="T58" fmla="*/ 93 w 282"/>
                <a:gd name="T59" fmla="*/ 21 h 253"/>
                <a:gd name="T60" fmla="*/ 87 w 282"/>
                <a:gd name="T61" fmla="*/ 17 h 253"/>
                <a:gd name="T62" fmla="*/ 80 w 282"/>
                <a:gd name="T63" fmla="*/ 14 h 253"/>
                <a:gd name="T64" fmla="*/ 72 w 282"/>
                <a:gd name="T65" fmla="*/ 11 h 253"/>
                <a:gd name="T66" fmla="*/ 64 w 282"/>
                <a:gd name="T67" fmla="*/ 9 h 253"/>
                <a:gd name="T68" fmla="*/ 56 w 282"/>
                <a:gd name="T69" fmla="*/ 7 h 253"/>
                <a:gd name="T70" fmla="*/ 48 w 282"/>
                <a:gd name="T71" fmla="*/ 5 h 253"/>
                <a:gd name="T72" fmla="*/ 40 w 282"/>
                <a:gd name="T73" fmla="*/ 3 h 253"/>
                <a:gd name="T74" fmla="*/ 32 w 282"/>
                <a:gd name="T75" fmla="*/ 2 h 253"/>
                <a:gd name="T76" fmla="*/ 25 w 282"/>
                <a:gd name="T77" fmla="*/ 1 h 253"/>
                <a:gd name="T78" fmla="*/ 18 w 282"/>
                <a:gd name="T79" fmla="*/ 0 h 253"/>
                <a:gd name="T80" fmla="*/ 13 w 282"/>
                <a:gd name="T81" fmla="*/ 0 h 253"/>
                <a:gd name="T82" fmla="*/ 7 w 282"/>
                <a:gd name="T83" fmla="*/ 0 h 253"/>
                <a:gd name="T84" fmla="*/ 4 w 282"/>
                <a:gd name="T85" fmla="*/ 0 h 253"/>
                <a:gd name="T86" fmla="*/ 2 w 282"/>
                <a:gd name="T87" fmla="*/ 1 h 253"/>
                <a:gd name="T88" fmla="*/ 0 w 282"/>
                <a:gd name="T89" fmla="*/ 2 h 253"/>
                <a:gd name="T90" fmla="*/ 5 w 282"/>
                <a:gd name="T91" fmla="*/ 3 h 253"/>
                <a:gd name="T92" fmla="*/ 10 w 282"/>
                <a:gd name="T93" fmla="*/ 3 h 253"/>
                <a:gd name="T94" fmla="*/ 15 w 282"/>
                <a:gd name="T95" fmla="*/ 4 h 253"/>
                <a:gd name="T96" fmla="*/ 20 w 282"/>
                <a:gd name="T97" fmla="*/ 5 h 253"/>
                <a:gd name="T98" fmla="*/ 26 w 282"/>
                <a:gd name="T99" fmla="*/ 6 h 253"/>
                <a:gd name="T100" fmla="*/ 32 w 282"/>
                <a:gd name="T101" fmla="*/ 7 h 253"/>
                <a:gd name="T102" fmla="*/ 38 w 282"/>
                <a:gd name="T103" fmla="*/ 8 h 253"/>
                <a:gd name="T104" fmla="*/ 45 w 282"/>
                <a:gd name="T105" fmla="*/ 9 h 253"/>
                <a:gd name="T106" fmla="*/ 51 w 282"/>
                <a:gd name="T107" fmla="*/ 11 h 253"/>
                <a:gd name="T108" fmla="*/ 57 w 282"/>
                <a:gd name="T109" fmla="*/ 13 h 253"/>
                <a:gd name="T110" fmla="*/ 64 w 282"/>
                <a:gd name="T111" fmla="*/ 15 h 253"/>
                <a:gd name="T112" fmla="*/ 70 w 282"/>
                <a:gd name="T113" fmla="*/ 17 h 253"/>
                <a:gd name="T114" fmla="*/ 76 w 282"/>
                <a:gd name="T115" fmla="*/ 19 h 253"/>
                <a:gd name="T116" fmla="*/ 82 w 282"/>
                <a:gd name="T117" fmla="*/ 22 h 253"/>
                <a:gd name="T118" fmla="*/ 87 w 282"/>
                <a:gd name="T119" fmla="*/ 25 h 253"/>
                <a:gd name="T120" fmla="*/ 92 w 282"/>
                <a:gd name="T121" fmla="*/ 28 h 25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2"/>
                <a:gd name="T184" fmla="*/ 0 h 253"/>
                <a:gd name="T185" fmla="*/ 282 w 282"/>
                <a:gd name="T186" fmla="*/ 253 h 25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2" h="253">
                  <a:moveTo>
                    <a:pt x="235" y="78"/>
                  </a:moveTo>
                  <a:lnTo>
                    <a:pt x="248" y="92"/>
                  </a:lnTo>
                  <a:lnTo>
                    <a:pt x="255" y="108"/>
                  </a:lnTo>
                  <a:lnTo>
                    <a:pt x="259" y="125"/>
                  </a:lnTo>
                  <a:lnTo>
                    <a:pt x="259" y="144"/>
                  </a:lnTo>
                  <a:lnTo>
                    <a:pt x="257" y="159"/>
                  </a:lnTo>
                  <a:lnTo>
                    <a:pt x="252" y="171"/>
                  </a:lnTo>
                  <a:lnTo>
                    <a:pt x="244" y="184"/>
                  </a:lnTo>
                  <a:lnTo>
                    <a:pt x="236" y="194"/>
                  </a:lnTo>
                  <a:lnTo>
                    <a:pt x="225" y="206"/>
                  </a:lnTo>
                  <a:lnTo>
                    <a:pt x="215" y="215"/>
                  </a:lnTo>
                  <a:lnTo>
                    <a:pt x="204" y="225"/>
                  </a:lnTo>
                  <a:lnTo>
                    <a:pt x="194" y="236"/>
                  </a:lnTo>
                  <a:lnTo>
                    <a:pt x="191" y="239"/>
                  </a:lnTo>
                  <a:lnTo>
                    <a:pt x="190" y="242"/>
                  </a:lnTo>
                  <a:lnTo>
                    <a:pt x="191" y="246"/>
                  </a:lnTo>
                  <a:lnTo>
                    <a:pt x="194" y="249"/>
                  </a:lnTo>
                  <a:lnTo>
                    <a:pt x="197" y="252"/>
                  </a:lnTo>
                  <a:lnTo>
                    <a:pt x="201" y="253"/>
                  </a:lnTo>
                  <a:lnTo>
                    <a:pt x="205" y="252"/>
                  </a:lnTo>
                  <a:lnTo>
                    <a:pt x="209" y="249"/>
                  </a:lnTo>
                  <a:lnTo>
                    <a:pt x="232" y="234"/>
                  </a:lnTo>
                  <a:lnTo>
                    <a:pt x="251" y="215"/>
                  </a:lnTo>
                  <a:lnTo>
                    <a:pt x="267" y="192"/>
                  </a:lnTo>
                  <a:lnTo>
                    <a:pt x="278" y="168"/>
                  </a:lnTo>
                  <a:lnTo>
                    <a:pt x="282" y="141"/>
                  </a:lnTo>
                  <a:lnTo>
                    <a:pt x="279" y="116"/>
                  </a:lnTo>
                  <a:lnTo>
                    <a:pt x="270" y="92"/>
                  </a:lnTo>
                  <a:lnTo>
                    <a:pt x="251" y="70"/>
                  </a:lnTo>
                  <a:lnTo>
                    <a:pt x="237" y="59"/>
                  </a:lnTo>
                  <a:lnTo>
                    <a:pt x="221" y="48"/>
                  </a:lnTo>
                  <a:lnTo>
                    <a:pt x="202" y="39"/>
                  </a:lnTo>
                  <a:lnTo>
                    <a:pt x="183" y="31"/>
                  </a:lnTo>
                  <a:lnTo>
                    <a:pt x="163" y="24"/>
                  </a:lnTo>
                  <a:lnTo>
                    <a:pt x="142" y="18"/>
                  </a:lnTo>
                  <a:lnTo>
                    <a:pt x="122" y="13"/>
                  </a:lnTo>
                  <a:lnTo>
                    <a:pt x="101" y="8"/>
                  </a:lnTo>
                  <a:lnTo>
                    <a:pt x="82" y="5"/>
                  </a:lnTo>
                  <a:lnTo>
                    <a:pt x="63" y="2"/>
                  </a:lnTo>
                  <a:lnTo>
                    <a:pt x="47" y="0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6"/>
                  </a:lnTo>
                  <a:lnTo>
                    <a:pt x="12" y="8"/>
                  </a:lnTo>
                  <a:lnTo>
                    <a:pt x="25" y="9"/>
                  </a:lnTo>
                  <a:lnTo>
                    <a:pt x="38" y="12"/>
                  </a:lnTo>
                  <a:lnTo>
                    <a:pt x="52" y="14"/>
                  </a:lnTo>
                  <a:lnTo>
                    <a:pt x="67" y="16"/>
                  </a:lnTo>
                  <a:lnTo>
                    <a:pt x="82" y="18"/>
                  </a:lnTo>
                  <a:lnTo>
                    <a:pt x="97" y="22"/>
                  </a:lnTo>
                  <a:lnTo>
                    <a:pt x="114" y="25"/>
                  </a:lnTo>
                  <a:lnTo>
                    <a:pt x="129" y="30"/>
                  </a:lnTo>
                  <a:lnTo>
                    <a:pt x="146" y="35"/>
                  </a:lnTo>
                  <a:lnTo>
                    <a:pt x="162" y="40"/>
                  </a:lnTo>
                  <a:lnTo>
                    <a:pt x="177" y="46"/>
                  </a:lnTo>
                  <a:lnTo>
                    <a:pt x="192" y="53"/>
                  </a:lnTo>
                  <a:lnTo>
                    <a:pt x="208" y="60"/>
                  </a:lnTo>
                  <a:lnTo>
                    <a:pt x="222" y="69"/>
                  </a:lnTo>
                  <a:lnTo>
                    <a:pt x="235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10" name="Freeform 60"/>
            <p:cNvSpPr>
              <a:spLocks/>
            </p:cNvSpPr>
            <p:nvPr/>
          </p:nvSpPr>
          <p:spPr bwMode="auto">
            <a:xfrm>
              <a:off x="3221" y="3191"/>
              <a:ext cx="45" cy="85"/>
            </a:xfrm>
            <a:custGeom>
              <a:avLst/>
              <a:gdLst>
                <a:gd name="T0" fmla="*/ 0 w 115"/>
                <a:gd name="T1" fmla="*/ 46 h 236"/>
                <a:gd name="T2" fmla="*/ 0 w 115"/>
                <a:gd name="T3" fmla="*/ 53 h 236"/>
                <a:gd name="T4" fmla="*/ 2 w 115"/>
                <a:gd name="T5" fmla="*/ 60 h 236"/>
                <a:gd name="T6" fmla="*/ 5 w 115"/>
                <a:gd name="T7" fmla="*/ 66 h 236"/>
                <a:gd name="T8" fmla="*/ 9 w 115"/>
                <a:gd name="T9" fmla="*/ 71 h 236"/>
                <a:gd name="T10" fmla="*/ 15 w 115"/>
                <a:gd name="T11" fmla="*/ 76 h 236"/>
                <a:gd name="T12" fmla="*/ 22 w 115"/>
                <a:gd name="T13" fmla="*/ 80 h 236"/>
                <a:gd name="T14" fmla="*/ 29 w 115"/>
                <a:gd name="T15" fmla="*/ 83 h 236"/>
                <a:gd name="T16" fmla="*/ 36 w 115"/>
                <a:gd name="T17" fmla="*/ 85 h 236"/>
                <a:gd name="T18" fmla="*/ 38 w 115"/>
                <a:gd name="T19" fmla="*/ 85 h 236"/>
                <a:gd name="T20" fmla="*/ 41 w 115"/>
                <a:gd name="T21" fmla="*/ 84 h 236"/>
                <a:gd name="T22" fmla="*/ 43 w 115"/>
                <a:gd name="T23" fmla="*/ 83 h 236"/>
                <a:gd name="T24" fmla="*/ 43 w 115"/>
                <a:gd name="T25" fmla="*/ 81 h 236"/>
                <a:gd name="T26" fmla="*/ 43 w 115"/>
                <a:gd name="T27" fmla="*/ 79 h 236"/>
                <a:gd name="T28" fmla="*/ 43 w 115"/>
                <a:gd name="T29" fmla="*/ 77 h 236"/>
                <a:gd name="T30" fmla="*/ 42 w 115"/>
                <a:gd name="T31" fmla="*/ 76 h 236"/>
                <a:gd name="T32" fmla="*/ 40 w 115"/>
                <a:gd name="T33" fmla="*/ 75 h 236"/>
                <a:gd name="T34" fmla="*/ 32 w 115"/>
                <a:gd name="T35" fmla="*/ 72 h 236"/>
                <a:gd name="T36" fmla="*/ 25 w 115"/>
                <a:gd name="T37" fmla="*/ 69 h 236"/>
                <a:gd name="T38" fmla="*/ 20 w 115"/>
                <a:gd name="T39" fmla="*/ 64 h 236"/>
                <a:gd name="T40" fmla="*/ 16 w 115"/>
                <a:gd name="T41" fmla="*/ 59 h 236"/>
                <a:gd name="T42" fmla="*/ 13 w 115"/>
                <a:gd name="T43" fmla="*/ 53 h 236"/>
                <a:gd name="T44" fmla="*/ 11 w 115"/>
                <a:gd name="T45" fmla="*/ 47 h 236"/>
                <a:gd name="T46" fmla="*/ 11 w 115"/>
                <a:gd name="T47" fmla="*/ 40 h 236"/>
                <a:gd name="T48" fmla="*/ 14 w 115"/>
                <a:gd name="T49" fmla="*/ 32 h 236"/>
                <a:gd name="T50" fmla="*/ 17 w 115"/>
                <a:gd name="T51" fmla="*/ 27 h 236"/>
                <a:gd name="T52" fmla="*/ 22 w 115"/>
                <a:gd name="T53" fmla="*/ 22 h 236"/>
                <a:gd name="T54" fmla="*/ 27 w 115"/>
                <a:gd name="T55" fmla="*/ 17 h 236"/>
                <a:gd name="T56" fmla="*/ 33 w 115"/>
                <a:gd name="T57" fmla="*/ 12 h 236"/>
                <a:gd name="T58" fmla="*/ 38 w 115"/>
                <a:gd name="T59" fmla="*/ 8 h 236"/>
                <a:gd name="T60" fmla="*/ 43 w 115"/>
                <a:gd name="T61" fmla="*/ 4 h 236"/>
                <a:gd name="T62" fmla="*/ 45 w 115"/>
                <a:gd name="T63" fmla="*/ 2 h 236"/>
                <a:gd name="T64" fmla="*/ 45 w 115"/>
                <a:gd name="T65" fmla="*/ 0 h 236"/>
                <a:gd name="T66" fmla="*/ 40 w 115"/>
                <a:gd name="T67" fmla="*/ 1 h 236"/>
                <a:gd name="T68" fmla="*/ 33 w 115"/>
                <a:gd name="T69" fmla="*/ 4 h 236"/>
                <a:gd name="T70" fmla="*/ 27 w 115"/>
                <a:gd name="T71" fmla="*/ 9 h 236"/>
                <a:gd name="T72" fmla="*/ 19 w 115"/>
                <a:gd name="T73" fmla="*/ 15 h 236"/>
                <a:gd name="T74" fmla="*/ 13 w 115"/>
                <a:gd name="T75" fmla="*/ 22 h 236"/>
                <a:gd name="T76" fmla="*/ 7 w 115"/>
                <a:gd name="T77" fmla="*/ 30 h 236"/>
                <a:gd name="T78" fmla="*/ 2 w 115"/>
                <a:gd name="T79" fmla="*/ 38 h 236"/>
                <a:gd name="T80" fmla="*/ 0 w 115"/>
                <a:gd name="T81" fmla="*/ 46 h 2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15"/>
                <a:gd name="T124" fmla="*/ 0 h 236"/>
                <a:gd name="T125" fmla="*/ 115 w 115"/>
                <a:gd name="T126" fmla="*/ 236 h 2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15" h="236">
                  <a:moveTo>
                    <a:pt x="0" y="128"/>
                  </a:moveTo>
                  <a:lnTo>
                    <a:pt x="0" y="148"/>
                  </a:lnTo>
                  <a:lnTo>
                    <a:pt x="5" y="166"/>
                  </a:lnTo>
                  <a:lnTo>
                    <a:pt x="13" y="184"/>
                  </a:lnTo>
                  <a:lnTo>
                    <a:pt x="24" y="198"/>
                  </a:lnTo>
                  <a:lnTo>
                    <a:pt x="39" y="211"/>
                  </a:lnTo>
                  <a:lnTo>
                    <a:pt x="55" y="223"/>
                  </a:lnTo>
                  <a:lnTo>
                    <a:pt x="74" y="231"/>
                  </a:lnTo>
                  <a:lnTo>
                    <a:pt x="92" y="235"/>
                  </a:lnTo>
                  <a:lnTo>
                    <a:pt x="98" y="236"/>
                  </a:lnTo>
                  <a:lnTo>
                    <a:pt x="104" y="234"/>
                  </a:lnTo>
                  <a:lnTo>
                    <a:pt x="109" y="231"/>
                  </a:lnTo>
                  <a:lnTo>
                    <a:pt x="111" y="226"/>
                  </a:lnTo>
                  <a:lnTo>
                    <a:pt x="111" y="220"/>
                  </a:lnTo>
                  <a:lnTo>
                    <a:pt x="110" y="215"/>
                  </a:lnTo>
                  <a:lnTo>
                    <a:pt x="107" y="210"/>
                  </a:lnTo>
                  <a:lnTo>
                    <a:pt x="101" y="208"/>
                  </a:lnTo>
                  <a:lnTo>
                    <a:pt x="82" y="201"/>
                  </a:lnTo>
                  <a:lnTo>
                    <a:pt x="64" y="192"/>
                  </a:lnTo>
                  <a:lnTo>
                    <a:pt x="50" y="179"/>
                  </a:lnTo>
                  <a:lnTo>
                    <a:pt x="40" y="165"/>
                  </a:lnTo>
                  <a:lnTo>
                    <a:pt x="33" y="148"/>
                  </a:lnTo>
                  <a:lnTo>
                    <a:pt x="29" y="130"/>
                  </a:lnTo>
                  <a:lnTo>
                    <a:pt x="29" y="110"/>
                  </a:lnTo>
                  <a:lnTo>
                    <a:pt x="35" y="89"/>
                  </a:lnTo>
                  <a:lnTo>
                    <a:pt x="43" y="74"/>
                  </a:lnTo>
                  <a:lnTo>
                    <a:pt x="56" y="60"/>
                  </a:lnTo>
                  <a:lnTo>
                    <a:pt x="70" y="46"/>
                  </a:lnTo>
                  <a:lnTo>
                    <a:pt x="85" y="33"/>
                  </a:lnTo>
                  <a:lnTo>
                    <a:pt x="98" y="23"/>
                  </a:lnTo>
                  <a:lnTo>
                    <a:pt x="109" y="12"/>
                  </a:lnTo>
                  <a:lnTo>
                    <a:pt x="115" y="6"/>
                  </a:lnTo>
                  <a:lnTo>
                    <a:pt x="115" y="0"/>
                  </a:lnTo>
                  <a:lnTo>
                    <a:pt x="102" y="4"/>
                  </a:lnTo>
                  <a:lnTo>
                    <a:pt x="85" y="12"/>
                  </a:lnTo>
                  <a:lnTo>
                    <a:pt x="68" y="26"/>
                  </a:lnTo>
                  <a:lnTo>
                    <a:pt x="49" y="42"/>
                  </a:lnTo>
                  <a:lnTo>
                    <a:pt x="32" y="61"/>
                  </a:lnTo>
                  <a:lnTo>
                    <a:pt x="17" y="82"/>
                  </a:lnTo>
                  <a:lnTo>
                    <a:pt x="6" y="105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1311" name="Freeform 61"/>
            <p:cNvSpPr>
              <a:spLocks/>
            </p:cNvSpPr>
            <p:nvPr/>
          </p:nvSpPr>
          <p:spPr bwMode="auto">
            <a:xfrm>
              <a:off x="3533" y="3134"/>
              <a:ext cx="96" cy="114"/>
            </a:xfrm>
            <a:custGeom>
              <a:avLst/>
              <a:gdLst>
                <a:gd name="T0" fmla="*/ 82 w 245"/>
                <a:gd name="T1" fmla="*/ 46 h 310"/>
                <a:gd name="T2" fmla="*/ 86 w 245"/>
                <a:gd name="T3" fmla="*/ 53 h 310"/>
                <a:gd name="T4" fmla="*/ 89 w 245"/>
                <a:gd name="T5" fmla="*/ 60 h 310"/>
                <a:gd name="T6" fmla="*/ 87 w 245"/>
                <a:gd name="T7" fmla="*/ 69 h 310"/>
                <a:gd name="T8" fmla="*/ 82 w 245"/>
                <a:gd name="T9" fmla="*/ 77 h 310"/>
                <a:gd name="T10" fmla="*/ 74 w 245"/>
                <a:gd name="T11" fmla="*/ 84 h 310"/>
                <a:gd name="T12" fmla="*/ 65 w 245"/>
                <a:gd name="T13" fmla="*/ 90 h 310"/>
                <a:gd name="T14" fmla="*/ 56 w 245"/>
                <a:gd name="T15" fmla="*/ 97 h 310"/>
                <a:gd name="T16" fmla="*/ 50 w 245"/>
                <a:gd name="T17" fmla="*/ 102 h 310"/>
                <a:gd name="T18" fmla="*/ 49 w 245"/>
                <a:gd name="T19" fmla="*/ 106 h 310"/>
                <a:gd name="T20" fmla="*/ 47 w 245"/>
                <a:gd name="T21" fmla="*/ 109 h 310"/>
                <a:gd name="T22" fmla="*/ 48 w 245"/>
                <a:gd name="T23" fmla="*/ 113 h 310"/>
                <a:gd name="T24" fmla="*/ 51 w 245"/>
                <a:gd name="T25" fmla="*/ 114 h 310"/>
                <a:gd name="T26" fmla="*/ 54 w 245"/>
                <a:gd name="T27" fmla="*/ 114 h 310"/>
                <a:gd name="T28" fmla="*/ 60 w 245"/>
                <a:gd name="T29" fmla="*/ 107 h 310"/>
                <a:gd name="T30" fmla="*/ 71 w 245"/>
                <a:gd name="T31" fmla="*/ 99 h 310"/>
                <a:gd name="T32" fmla="*/ 81 w 245"/>
                <a:gd name="T33" fmla="*/ 90 h 310"/>
                <a:gd name="T34" fmla="*/ 90 w 245"/>
                <a:gd name="T35" fmla="*/ 81 h 310"/>
                <a:gd name="T36" fmla="*/ 96 w 245"/>
                <a:gd name="T37" fmla="*/ 68 h 310"/>
                <a:gd name="T38" fmla="*/ 95 w 245"/>
                <a:gd name="T39" fmla="*/ 56 h 310"/>
                <a:gd name="T40" fmla="*/ 89 w 245"/>
                <a:gd name="T41" fmla="*/ 44 h 310"/>
                <a:gd name="T42" fmla="*/ 80 w 245"/>
                <a:gd name="T43" fmla="*/ 34 h 310"/>
                <a:gd name="T44" fmla="*/ 69 w 245"/>
                <a:gd name="T45" fmla="*/ 28 h 310"/>
                <a:gd name="T46" fmla="*/ 59 w 245"/>
                <a:gd name="T47" fmla="*/ 22 h 310"/>
                <a:gd name="T48" fmla="*/ 48 w 245"/>
                <a:gd name="T49" fmla="*/ 17 h 310"/>
                <a:gd name="T50" fmla="*/ 36 w 245"/>
                <a:gd name="T51" fmla="*/ 11 h 310"/>
                <a:gd name="T52" fmla="*/ 26 w 245"/>
                <a:gd name="T53" fmla="*/ 7 h 310"/>
                <a:gd name="T54" fmla="*/ 16 w 245"/>
                <a:gd name="T55" fmla="*/ 3 h 310"/>
                <a:gd name="T56" fmla="*/ 8 w 245"/>
                <a:gd name="T57" fmla="*/ 0 h 310"/>
                <a:gd name="T58" fmla="*/ 2 w 245"/>
                <a:gd name="T59" fmla="*/ 0 h 310"/>
                <a:gd name="T60" fmla="*/ 4 w 245"/>
                <a:gd name="T61" fmla="*/ 3 h 310"/>
                <a:gd name="T62" fmla="*/ 14 w 245"/>
                <a:gd name="T63" fmla="*/ 7 h 310"/>
                <a:gd name="T64" fmla="*/ 24 w 245"/>
                <a:gd name="T65" fmla="*/ 11 h 310"/>
                <a:gd name="T66" fmla="*/ 34 w 245"/>
                <a:gd name="T67" fmla="*/ 16 h 310"/>
                <a:gd name="T68" fmla="*/ 44 w 245"/>
                <a:gd name="T69" fmla="*/ 21 h 310"/>
                <a:gd name="T70" fmla="*/ 54 w 245"/>
                <a:gd name="T71" fmla="*/ 26 h 310"/>
                <a:gd name="T72" fmla="*/ 65 w 245"/>
                <a:gd name="T73" fmla="*/ 32 h 310"/>
                <a:gd name="T74" fmla="*/ 74 w 245"/>
                <a:gd name="T75" fmla="*/ 39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45"/>
                <a:gd name="T115" fmla="*/ 0 h 310"/>
                <a:gd name="T116" fmla="*/ 245 w 245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45" h="310">
                  <a:moveTo>
                    <a:pt x="200" y="116"/>
                  </a:moveTo>
                  <a:lnTo>
                    <a:pt x="208" y="124"/>
                  </a:lnTo>
                  <a:lnTo>
                    <a:pt x="214" y="133"/>
                  </a:lnTo>
                  <a:lnTo>
                    <a:pt x="220" y="144"/>
                  </a:lnTo>
                  <a:lnTo>
                    <a:pt x="223" y="154"/>
                  </a:lnTo>
                  <a:lnTo>
                    <a:pt x="226" y="164"/>
                  </a:lnTo>
                  <a:lnTo>
                    <a:pt x="224" y="176"/>
                  </a:lnTo>
                  <a:lnTo>
                    <a:pt x="222" y="187"/>
                  </a:lnTo>
                  <a:lnTo>
                    <a:pt x="216" y="198"/>
                  </a:lnTo>
                  <a:lnTo>
                    <a:pt x="208" y="209"/>
                  </a:lnTo>
                  <a:lnTo>
                    <a:pt x="199" y="219"/>
                  </a:lnTo>
                  <a:lnTo>
                    <a:pt x="188" y="229"/>
                  </a:lnTo>
                  <a:lnTo>
                    <a:pt x="177" y="238"/>
                  </a:lnTo>
                  <a:lnTo>
                    <a:pt x="166" y="246"/>
                  </a:lnTo>
                  <a:lnTo>
                    <a:pt x="154" y="255"/>
                  </a:lnTo>
                  <a:lnTo>
                    <a:pt x="142" y="264"/>
                  </a:lnTo>
                  <a:lnTo>
                    <a:pt x="132" y="275"/>
                  </a:lnTo>
                  <a:lnTo>
                    <a:pt x="128" y="278"/>
                  </a:lnTo>
                  <a:lnTo>
                    <a:pt x="126" y="283"/>
                  </a:lnTo>
                  <a:lnTo>
                    <a:pt x="124" y="287"/>
                  </a:lnTo>
                  <a:lnTo>
                    <a:pt x="121" y="292"/>
                  </a:lnTo>
                  <a:lnTo>
                    <a:pt x="120" y="296"/>
                  </a:lnTo>
                  <a:lnTo>
                    <a:pt x="120" y="301"/>
                  </a:lnTo>
                  <a:lnTo>
                    <a:pt x="122" y="306"/>
                  </a:lnTo>
                  <a:lnTo>
                    <a:pt x="126" y="309"/>
                  </a:lnTo>
                  <a:lnTo>
                    <a:pt x="131" y="310"/>
                  </a:lnTo>
                  <a:lnTo>
                    <a:pt x="135" y="310"/>
                  </a:lnTo>
                  <a:lnTo>
                    <a:pt x="139" y="309"/>
                  </a:lnTo>
                  <a:lnTo>
                    <a:pt x="142" y="306"/>
                  </a:lnTo>
                  <a:lnTo>
                    <a:pt x="154" y="292"/>
                  </a:lnTo>
                  <a:lnTo>
                    <a:pt x="167" y="280"/>
                  </a:lnTo>
                  <a:lnTo>
                    <a:pt x="180" y="269"/>
                  </a:lnTo>
                  <a:lnTo>
                    <a:pt x="194" y="257"/>
                  </a:lnTo>
                  <a:lnTo>
                    <a:pt x="207" y="246"/>
                  </a:lnTo>
                  <a:lnTo>
                    <a:pt x="220" y="233"/>
                  </a:lnTo>
                  <a:lnTo>
                    <a:pt x="230" y="219"/>
                  </a:lnTo>
                  <a:lnTo>
                    <a:pt x="238" y="204"/>
                  </a:lnTo>
                  <a:lnTo>
                    <a:pt x="244" y="186"/>
                  </a:lnTo>
                  <a:lnTo>
                    <a:pt x="245" y="169"/>
                  </a:lnTo>
                  <a:lnTo>
                    <a:pt x="243" y="152"/>
                  </a:lnTo>
                  <a:lnTo>
                    <a:pt x="237" y="134"/>
                  </a:lnTo>
                  <a:lnTo>
                    <a:pt x="228" y="119"/>
                  </a:lnTo>
                  <a:lnTo>
                    <a:pt x="217" y="105"/>
                  </a:lnTo>
                  <a:lnTo>
                    <a:pt x="203" y="93"/>
                  </a:lnTo>
                  <a:lnTo>
                    <a:pt x="188" y="83"/>
                  </a:lnTo>
                  <a:lnTo>
                    <a:pt x="176" y="76"/>
                  </a:lnTo>
                  <a:lnTo>
                    <a:pt x="163" y="69"/>
                  </a:lnTo>
                  <a:lnTo>
                    <a:pt x="151" y="61"/>
                  </a:lnTo>
                  <a:lnTo>
                    <a:pt x="136" y="54"/>
                  </a:lnTo>
                  <a:lnTo>
                    <a:pt x="122" y="46"/>
                  </a:lnTo>
                  <a:lnTo>
                    <a:pt x="107" y="39"/>
                  </a:lnTo>
                  <a:lnTo>
                    <a:pt x="93" y="31"/>
                  </a:lnTo>
                  <a:lnTo>
                    <a:pt x="79" y="24"/>
                  </a:lnTo>
                  <a:lnTo>
                    <a:pt x="66" y="18"/>
                  </a:lnTo>
                  <a:lnTo>
                    <a:pt x="53" y="13"/>
                  </a:lnTo>
                  <a:lnTo>
                    <a:pt x="40" y="8"/>
                  </a:lnTo>
                  <a:lnTo>
                    <a:pt x="30" y="5"/>
                  </a:lnTo>
                  <a:lnTo>
                    <a:pt x="20" y="1"/>
                  </a:lnTo>
                  <a:lnTo>
                    <a:pt x="12" y="0"/>
                  </a:lnTo>
                  <a:lnTo>
                    <a:pt x="5" y="0"/>
                  </a:lnTo>
                  <a:lnTo>
                    <a:pt x="0" y="2"/>
                  </a:lnTo>
                  <a:lnTo>
                    <a:pt x="11" y="8"/>
                  </a:lnTo>
                  <a:lnTo>
                    <a:pt x="23" y="14"/>
                  </a:lnTo>
                  <a:lnTo>
                    <a:pt x="36" y="20"/>
                  </a:lnTo>
                  <a:lnTo>
                    <a:pt x="47" y="25"/>
                  </a:lnTo>
                  <a:lnTo>
                    <a:pt x="60" y="31"/>
                  </a:lnTo>
                  <a:lnTo>
                    <a:pt x="73" y="37"/>
                  </a:lnTo>
                  <a:lnTo>
                    <a:pt x="86" y="44"/>
                  </a:lnTo>
                  <a:lnTo>
                    <a:pt x="99" y="51"/>
                  </a:lnTo>
                  <a:lnTo>
                    <a:pt x="113" y="57"/>
                  </a:lnTo>
                  <a:lnTo>
                    <a:pt x="126" y="64"/>
                  </a:lnTo>
                  <a:lnTo>
                    <a:pt x="139" y="71"/>
                  </a:lnTo>
                  <a:lnTo>
                    <a:pt x="152" y="79"/>
                  </a:lnTo>
                  <a:lnTo>
                    <a:pt x="165" y="88"/>
                  </a:lnTo>
                  <a:lnTo>
                    <a:pt x="176" y="96"/>
                  </a:lnTo>
                  <a:lnTo>
                    <a:pt x="188" y="106"/>
                  </a:lnTo>
                  <a:lnTo>
                    <a:pt x="200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grpSp>
          <p:nvGrpSpPr>
            <p:cNvPr id="8" name="Group 62"/>
            <p:cNvGrpSpPr>
              <a:grpSpLocks/>
            </p:cNvGrpSpPr>
            <p:nvPr/>
          </p:nvGrpSpPr>
          <p:grpSpPr bwMode="auto">
            <a:xfrm>
              <a:off x="3334" y="3292"/>
              <a:ext cx="290" cy="352"/>
              <a:chOff x="3774" y="2423"/>
              <a:chExt cx="189" cy="286"/>
            </a:xfrm>
          </p:grpSpPr>
          <p:sp>
            <p:nvSpPr>
              <p:cNvPr id="11327" name="Rectangle 63"/>
              <p:cNvSpPr>
                <a:spLocks noChangeArrowheads="1"/>
              </p:cNvSpPr>
              <p:nvPr/>
            </p:nvSpPr>
            <p:spPr bwMode="auto">
              <a:xfrm>
                <a:off x="3790" y="2610"/>
                <a:ext cx="153" cy="5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28" name="Rectangle 64"/>
              <p:cNvSpPr>
                <a:spLocks noChangeArrowheads="1"/>
              </p:cNvSpPr>
              <p:nvPr/>
            </p:nvSpPr>
            <p:spPr bwMode="auto">
              <a:xfrm>
                <a:off x="3774" y="2653"/>
                <a:ext cx="189" cy="5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29" name="Rectangle 65"/>
              <p:cNvSpPr>
                <a:spLocks noChangeArrowheads="1"/>
              </p:cNvSpPr>
              <p:nvPr/>
            </p:nvSpPr>
            <p:spPr bwMode="auto">
              <a:xfrm>
                <a:off x="3808" y="2564"/>
                <a:ext cx="119" cy="5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818" y="2518"/>
                <a:ext cx="97" cy="5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828" y="2472"/>
                <a:ext cx="74" cy="5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839" y="2423"/>
                <a:ext cx="51" cy="5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</p:grpSp>
        <p:grpSp>
          <p:nvGrpSpPr>
            <p:cNvPr id="9" name="Group 69"/>
            <p:cNvGrpSpPr>
              <a:grpSpLocks/>
            </p:cNvGrpSpPr>
            <p:nvPr/>
          </p:nvGrpSpPr>
          <p:grpSpPr bwMode="auto">
            <a:xfrm>
              <a:off x="3420" y="3341"/>
              <a:ext cx="105" cy="46"/>
              <a:chOff x="3420" y="3341"/>
              <a:chExt cx="105" cy="46"/>
            </a:xfrm>
          </p:grpSpPr>
          <p:sp>
            <p:nvSpPr>
              <p:cNvPr id="11325" name="Rectangle 70"/>
              <p:cNvSpPr>
                <a:spLocks noChangeArrowheads="1"/>
              </p:cNvSpPr>
              <p:nvPr/>
            </p:nvSpPr>
            <p:spPr bwMode="auto">
              <a:xfrm>
                <a:off x="3438" y="3341"/>
                <a:ext cx="72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26" name="Rectangle 71"/>
              <p:cNvSpPr>
                <a:spLocks noChangeArrowheads="1"/>
              </p:cNvSpPr>
              <p:nvPr/>
            </p:nvSpPr>
            <p:spPr bwMode="auto">
              <a:xfrm>
                <a:off x="3420" y="3355"/>
                <a:ext cx="105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</p:grpSp>
        <p:grpSp>
          <p:nvGrpSpPr>
            <p:cNvPr id="10" name="Group 72"/>
            <p:cNvGrpSpPr>
              <a:grpSpLocks/>
            </p:cNvGrpSpPr>
            <p:nvPr/>
          </p:nvGrpSpPr>
          <p:grpSpPr bwMode="auto">
            <a:xfrm>
              <a:off x="3409" y="3398"/>
              <a:ext cx="135" cy="46"/>
              <a:chOff x="3420" y="3341"/>
              <a:chExt cx="105" cy="46"/>
            </a:xfrm>
          </p:grpSpPr>
          <p:sp>
            <p:nvSpPr>
              <p:cNvPr id="11323" name="Rectangle 73"/>
              <p:cNvSpPr>
                <a:spLocks noChangeArrowheads="1"/>
              </p:cNvSpPr>
              <p:nvPr/>
            </p:nvSpPr>
            <p:spPr bwMode="auto">
              <a:xfrm>
                <a:off x="3438" y="3341"/>
                <a:ext cx="72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24" name="Rectangle 74"/>
              <p:cNvSpPr>
                <a:spLocks noChangeArrowheads="1"/>
              </p:cNvSpPr>
              <p:nvPr/>
            </p:nvSpPr>
            <p:spPr bwMode="auto">
              <a:xfrm>
                <a:off x="3420" y="3355"/>
                <a:ext cx="105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</p:grpSp>
        <p:grpSp>
          <p:nvGrpSpPr>
            <p:cNvPr id="11" name="Group 75"/>
            <p:cNvGrpSpPr>
              <a:grpSpLocks/>
            </p:cNvGrpSpPr>
            <p:nvPr/>
          </p:nvGrpSpPr>
          <p:grpSpPr bwMode="auto">
            <a:xfrm>
              <a:off x="3392" y="3455"/>
              <a:ext cx="168" cy="46"/>
              <a:chOff x="3420" y="3341"/>
              <a:chExt cx="105" cy="46"/>
            </a:xfrm>
          </p:grpSpPr>
          <p:sp>
            <p:nvSpPr>
              <p:cNvPr id="11321" name="Rectangle 76"/>
              <p:cNvSpPr>
                <a:spLocks noChangeArrowheads="1"/>
              </p:cNvSpPr>
              <p:nvPr/>
            </p:nvSpPr>
            <p:spPr bwMode="auto">
              <a:xfrm>
                <a:off x="3438" y="3341"/>
                <a:ext cx="72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22" name="Rectangle 77"/>
              <p:cNvSpPr>
                <a:spLocks noChangeArrowheads="1"/>
              </p:cNvSpPr>
              <p:nvPr/>
            </p:nvSpPr>
            <p:spPr bwMode="auto">
              <a:xfrm>
                <a:off x="3420" y="3355"/>
                <a:ext cx="105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</p:grpSp>
        <p:grpSp>
          <p:nvGrpSpPr>
            <p:cNvPr id="12" name="Group 78"/>
            <p:cNvGrpSpPr>
              <a:grpSpLocks/>
            </p:cNvGrpSpPr>
            <p:nvPr/>
          </p:nvGrpSpPr>
          <p:grpSpPr bwMode="auto">
            <a:xfrm>
              <a:off x="3378" y="3512"/>
              <a:ext cx="203" cy="46"/>
              <a:chOff x="3420" y="3341"/>
              <a:chExt cx="105" cy="46"/>
            </a:xfrm>
          </p:grpSpPr>
          <p:sp>
            <p:nvSpPr>
              <p:cNvPr id="11319" name="Rectangle 79"/>
              <p:cNvSpPr>
                <a:spLocks noChangeArrowheads="1"/>
              </p:cNvSpPr>
              <p:nvPr/>
            </p:nvSpPr>
            <p:spPr bwMode="auto">
              <a:xfrm>
                <a:off x="3438" y="3341"/>
                <a:ext cx="72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  <p:sp>
            <p:nvSpPr>
              <p:cNvPr id="11320" name="Rectangle 80"/>
              <p:cNvSpPr>
                <a:spLocks noChangeArrowheads="1"/>
              </p:cNvSpPr>
              <p:nvPr/>
            </p:nvSpPr>
            <p:spPr bwMode="auto">
              <a:xfrm>
                <a:off x="3420" y="3355"/>
                <a:ext cx="105" cy="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zh-CN"/>
              </a:p>
            </p:txBody>
          </p:sp>
        </p:grpSp>
        <p:sp>
          <p:nvSpPr>
            <p:cNvPr id="11317" name="Rectangle 81"/>
            <p:cNvSpPr>
              <a:spLocks noChangeArrowheads="1"/>
            </p:cNvSpPr>
            <p:nvPr/>
          </p:nvSpPr>
          <p:spPr bwMode="auto">
            <a:xfrm>
              <a:off x="3363" y="3561"/>
              <a:ext cx="226" cy="33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  <p:sp>
          <p:nvSpPr>
            <p:cNvPr id="11318" name="Rectangle 82"/>
            <p:cNvSpPr>
              <a:spLocks noChangeArrowheads="1"/>
            </p:cNvSpPr>
            <p:nvPr/>
          </p:nvSpPr>
          <p:spPr bwMode="auto">
            <a:xfrm>
              <a:off x="3382" y="3580"/>
              <a:ext cx="232" cy="3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774</TotalTime>
  <Words>826</Words>
  <Application>Microsoft Office PowerPoint</Application>
  <PresentationFormat>全屏显示(4:3)</PresentationFormat>
  <Paragraphs>304</Paragraphs>
  <Slides>22</Slides>
  <Notes>12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4" baseType="lpstr">
      <vt:lpstr>Apothecary</vt:lpstr>
      <vt:lpstr>Clip</vt:lpstr>
      <vt:lpstr>Transmission Media</vt:lpstr>
      <vt:lpstr>Residential access: cable modems</vt:lpstr>
      <vt:lpstr>Residential access: cable modems</vt:lpstr>
      <vt:lpstr>Cable Network Architecture: Overview</vt:lpstr>
      <vt:lpstr>Cable Network Architecture: Overview</vt:lpstr>
      <vt:lpstr>Cable Network Architecture: Overview</vt:lpstr>
      <vt:lpstr>Cable Network Architecture: Overview</vt:lpstr>
      <vt:lpstr>Fiber to the Home</vt:lpstr>
      <vt:lpstr>Home networks</vt:lpstr>
      <vt:lpstr>Physical Media</vt:lpstr>
      <vt:lpstr>Physical Media: coax, fiber</vt:lpstr>
      <vt:lpstr>Physical media: radio</vt:lpstr>
      <vt:lpstr>Analog and Digital Transmissions</vt:lpstr>
      <vt:lpstr>Data Encoding Techniques</vt:lpstr>
      <vt:lpstr>Digital Data, Digital Signals [the technique used in a number of LANs]</vt:lpstr>
      <vt:lpstr>Binary Encoding</vt:lpstr>
      <vt:lpstr>Non-Return to Zero (NRZ)</vt:lpstr>
      <vt:lpstr>Problem: Consecutive 1s or 0s</vt:lpstr>
      <vt:lpstr>NRZI</vt:lpstr>
      <vt:lpstr>Manchester</vt:lpstr>
      <vt:lpstr>Different Encoding Schemes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Hubs, Switches and Bridges</dc:title>
  <dc:creator>Maryam Elahi</dc:creator>
  <cp:lastModifiedBy>Rebekah</cp:lastModifiedBy>
  <cp:revision>103</cp:revision>
  <dcterms:created xsi:type="dcterms:W3CDTF">2012-03-09T01:23:00Z</dcterms:created>
  <dcterms:modified xsi:type="dcterms:W3CDTF">2012-03-31T05:46:53Z</dcterms:modified>
</cp:coreProperties>
</file>