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80" r:id="rId23"/>
    <p:sldId id="283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9" autoAdjust="0"/>
  </p:normalViewPr>
  <p:slideViewPr>
    <p:cSldViewPr>
      <p:cViewPr>
        <p:scale>
          <a:sx n="113" d="100"/>
          <a:sy n="113" d="100"/>
        </p:scale>
        <p:origin x="-3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02FF6-8AB3-4D88-8C13-B3117AC68015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1F1EB-A232-49B1-8406-0A75FEB0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7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32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2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5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32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44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38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95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9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2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416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10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6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10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97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5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81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8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68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DA20-5752-453C-A45A-510E55C10414}" type="datetime1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D3B6-A7A1-45A2-8667-A21024B8274E}" type="datetime1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E271-0FF6-4503-B154-F5A54A7B65C3}" type="datetime1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1A5D-1721-41E2-97CA-6DC4597EF8B9}" type="datetime1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A0C-28A8-44D0-B8BB-E2DB121884AF}" type="datetime1">
              <a:rPr lang="en-US" smtClean="0"/>
              <a:t>1/15/2012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464-EA2A-4436-8D3B-EA9336A833DD}" type="datetime1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F023-8D05-4FBC-95B8-5A1BF930D5E3}" type="datetime1">
              <a:rPr lang="en-US" smtClean="0"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C971-9D95-4BD9-BA3F-1BA73EF5DEA4}" type="datetime1">
              <a:rPr lang="en-US" smtClean="0"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40D-1150-4F5C-889D-6D0F6F8DC12C}" type="datetime1">
              <a:rPr lang="en-US" smtClean="0"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CEF7-0DC0-430F-A9B4-E7989052B6E7}" type="datetime1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5172-2568-4F4B-80CD-719568841107}" type="datetime1">
              <a:rPr lang="en-US" smtClean="0"/>
              <a:t>1/15/2012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FEAC79-D0A8-405D-B954-351093DD9E6C}" type="datetime1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42E02E-1CB3-47E7-82B1-BCA8A5B87E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doc/tutorial/variabl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su.edu.sa/jebari_chaker/papers/C_for_Java_Programmers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hgs/teaching/ap/slides/CforJavaProgrammers.pp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su.edu.sa/jebari_chaker/papers/C_for_Java_Programmers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eej.us/guide/bgnet/output/html/multipage/index.html" TargetMode="External"/><Relationship Id="rId4" Type="http://schemas.openxmlformats.org/officeDocument/2006/relationships/hyperlink" Target="http://www.cprogramming.com/tutorial/c-tutorial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CPSC 441 Tutorial – January 16, 2012</a:t>
            </a:r>
          </a:p>
          <a:p>
            <a:r>
              <a:rPr lang="en-US" smtClean="0"/>
              <a:t>TA: Maryam </a:t>
            </a:r>
            <a:r>
              <a:rPr lang="en-US" dirty="0" smtClean="0"/>
              <a:t>Elahi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mtClean="0"/>
              <a:t>to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Data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60022"/>
              </p:ext>
            </p:extLst>
          </p:nvPr>
        </p:nvGraphicFramePr>
        <p:xfrm>
          <a:off x="304800" y="1371600"/>
          <a:ext cx="8534401" cy="4816770"/>
        </p:xfrm>
        <a:graphic>
          <a:graphicData uri="http://schemas.openxmlformats.org/drawingml/2006/table">
            <a:tbl>
              <a:tblPr/>
              <a:tblGrid>
                <a:gridCol w="1691503"/>
                <a:gridCol w="3032897"/>
                <a:gridCol w="1349633"/>
                <a:gridCol w="2460368"/>
              </a:tblGrid>
              <a:tr h="282292"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Name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Description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Size</a:t>
                      </a:r>
                      <a:r>
                        <a:rPr lang="en-US" sz="1700" dirty="0" smtClean="0">
                          <a:effectLst/>
                        </a:rPr>
                        <a:t>* (32bit)</a:t>
                      </a:r>
                      <a:endParaRPr lang="en-US" sz="1700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Range</a:t>
                      </a:r>
                      <a:r>
                        <a:rPr lang="en-US" sz="1700" dirty="0" smtClean="0">
                          <a:effectLst/>
                        </a:rPr>
                        <a:t>* (32bit system)</a:t>
                      </a:r>
                      <a:endParaRPr lang="en-US" sz="1700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1027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char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Character or small 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1byte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-128 to 127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255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27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short </a:t>
                      </a:r>
                      <a:r>
                        <a:rPr lang="en-US" sz="1700" b="1" dirty="0" err="1">
                          <a:effectLst/>
                        </a:rPr>
                        <a:t>int</a:t>
                      </a:r>
                      <a:r>
                        <a:rPr lang="en-US" sz="1700" b="1" dirty="0">
                          <a:effectLst/>
                        </a:rPr>
                        <a:t> (short)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Short 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-32768 to 32767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65535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053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effectLst/>
                        </a:rPr>
                        <a:t>int</a:t>
                      </a:r>
                      <a:endParaRPr lang="en-US" sz="1700" b="1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4bytes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-2147483648 to 2147483647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4294967295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053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long </a:t>
                      </a:r>
                      <a:r>
                        <a:rPr lang="en-US" sz="1700" b="1" dirty="0" err="1">
                          <a:effectLst/>
                        </a:rPr>
                        <a:t>int</a:t>
                      </a:r>
                      <a:r>
                        <a:rPr lang="en-US" sz="1700" b="1" dirty="0">
                          <a:effectLst/>
                        </a:rPr>
                        <a:t> (long)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Long 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-2147483648 to 2147483647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4294967295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2926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effectLst/>
                        </a:rPr>
                        <a:t>bool</a:t>
                      </a:r>
                      <a:endParaRPr lang="en-US" sz="1700" b="1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Boolean value. It can take one of two values: true or false.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1byte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true or false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92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float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Floating point number.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+/- 3.4e +/- 38 (~7 digits)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09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double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Double precision floating point number.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+/- 1.7e +/- 308 (~15 digits)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09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long double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Long double precision floating point number.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+/- 1.7e +/- 308 (~15 digits)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14638" y="1611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200" y="6172200"/>
            <a:ext cx="7903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*Size</a:t>
            </a:r>
            <a:r>
              <a:rPr lang="en-US" dirty="0"/>
              <a:t> and </a:t>
            </a:r>
            <a:r>
              <a:rPr lang="en-US" i="1" dirty="0"/>
              <a:t>Range</a:t>
            </a:r>
            <a:r>
              <a:rPr lang="en-US" dirty="0"/>
              <a:t> depend on the system the program is compiled for.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6477000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From: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://www.cplusplus.com/doc/tutorial/variables/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21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Typecasting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11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876800"/>
            <a:ext cx="80581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600200"/>
            <a:ext cx="80581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9058" y="6409267"/>
            <a:ext cx="792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Caution: </a:t>
            </a:r>
            <a:r>
              <a:rPr lang="en-US" dirty="0" smtClean="0"/>
              <a:t>be careful with typecasting, especially implicit conversions.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36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Array declaration: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a[];</a:t>
            </a:r>
          </a:p>
          <a:p>
            <a:endParaRPr lang="en-US" dirty="0" smtClean="0"/>
          </a:p>
          <a:p>
            <a:r>
              <a:rPr lang="en-US" dirty="0" smtClean="0"/>
              <a:t>C/C</a:t>
            </a:r>
            <a:r>
              <a:rPr lang="en-US" dirty="0"/>
              <a:t>++ arrays have no length </a:t>
            </a:r>
            <a:r>
              <a:rPr lang="en-US" dirty="0" smtClean="0"/>
              <a:t>attribute!</a:t>
            </a:r>
          </a:p>
          <a:p>
            <a:pPr lvl="1"/>
            <a:r>
              <a:rPr lang="en-US" dirty="0" smtClean="0"/>
              <a:t>Note: when </a:t>
            </a:r>
            <a:r>
              <a:rPr lang="en-US" dirty="0"/>
              <a:t>passing an array to a function, typically you have to pass the array size as a separate argument as well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You </a:t>
            </a:r>
            <a:r>
              <a:rPr lang="en-US" dirty="0"/>
              <a:t>have to take care of array bounds yourself</a:t>
            </a:r>
          </a:p>
          <a:p>
            <a:pPr marL="411480" lvl="1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input[10];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input[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= 20;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out of bound!</a:t>
            </a: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= 5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 of bound!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This code could compile and run, but most likely, you’ll see unexpected behavior or crash your program.</a:t>
            </a:r>
          </a:p>
          <a:p>
            <a:endParaRPr lang="en-US" dirty="0" smtClean="0"/>
          </a:p>
          <a:p>
            <a:r>
              <a:rPr lang="en-US" dirty="0" smtClean="0"/>
              <a:t>Array’s </a:t>
            </a:r>
            <a:r>
              <a:rPr lang="en-US" dirty="0"/>
              <a:t>name is a pointer to its first </a:t>
            </a:r>
            <a:r>
              <a:rPr lang="en-US" dirty="0" smtClean="0"/>
              <a:t>element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/>
              <a:t> is a way to </a:t>
            </a:r>
            <a:r>
              <a:rPr lang="en-US" sz="2200" i="1" dirty="0"/>
              <a:t>logically</a:t>
            </a:r>
            <a:r>
              <a:rPr lang="en-US" sz="2200" dirty="0"/>
              <a:t> group related </a:t>
            </a:r>
            <a:r>
              <a:rPr lang="en-US" sz="2200" dirty="0" smtClean="0"/>
              <a:t>types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very similar to (but not same as) C++/java </a:t>
            </a:r>
            <a:r>
              <a:rPr lang="en-US" b="1" dirty="0" smtClean="0"/>
              <a:t>classes</a:t>
            </a:r>
          </a:p>
          <a:p>
            <a:pPr lvl="1"/>
            <a:r>
              <a:rPr lang="en-US" dirty="0" smtClean="0"/>
              <a:t>Is somehow a </a:t>
            </a:r>
            <a:r>
              <a:rPr lang="en-US" dirty="0"/>
              <a:t>class without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Members are always public (no encapsulation concept in c)</a:t>
            </a:r>
          </a:p>
          <a:p>
            <a:pPr lvl="1"/>
            <a:endParaRPr lang="en-US" dirty="0" smtClean="0"/>
          </a:p>
          <a:p>
            <a:r>
              <a:rPr lang="en-US" sz="2200" dirty="0" smtClean="0"/>
              <a:t>A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/>
              <a:t> component can be of any type (including other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/>
              <a:t> types), but cannot be </a:t>
            </a:r>
            <a:r>
              <a:rPr lang="en-US" sz="2200" dirty="0" smtClean="0"/>
              <a:t>recursive</a:t>
            </a:r>
          </a:p>
          <a:p>
            <a:endParaRPr lang="en-US" sz="2200" dirty="0" smtClean="0"/>
          </a:p>
          <a:p>
            <a:r>
              <a:rPr lang="en-US" sz="2200" dirty="0" smtClean="0"/>
              <a:t>Example: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4953000"/>
            <a:ext cx="28956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4300" lvl="1"/>
            <a:r>
              <a:rPr lang="en-US" dirty="0" err="1">
                <a:solidFill>
                  <a:prstClr val="black"/>
                </a:solidFill>
                <a:latin typeface="Consolas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student{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char* name;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unsigned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ID;</a:t>
            </a:r>
          </a:p>
          <a:p>
            <a:pPr marL="114300" lvl="1"/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struct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Address;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};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4951274"/>
            <a:ext cx="28956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4300" lvl="1"/>
            <a:r>
              <a:rPr lang="en-US" dirty="0" err="1">
                <a:solidFill>
                  <a:prstClr val="black"/>
                </a:solidFill>
                <a:latin typeface="Consolas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address{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char*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street;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 smtClean="0">
                <a:solidFill>
                  <a:prstClr val="black"/>
                </a:solidFill>
                <a:latin typeface="Consolas"/>
              </a:rPr>
              <a:t>    char* city;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char* zip;</a:t>
            </a:r>
          </a:p>
          <a:p>
            <a:pPr marL="114300" lvl="1"/>
            <a:r>
              <a:rPr lang="en-US" dirty="0" smtClean="0">
                <a:solidFill>
                  <a:prstClr val="black"/>
                </a:solidFill>
                <a:latin typeface="Consolas"/>
              </a:rPr>
              <a:t>};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pointer is just an address to some </a:t>
            </a:r>
            <a:r>
              <a:rPr lang="en-US" dirty="0" smtClean="0"/>
              <a:t>memory location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variable</a:t>
            </a:r>
          </a:p>
          <a:p>
            <a:pPr lvl="1"/>
            <a:r>
              <a:rPr lang="en-US" dirty="0"/>
              <a:t>Some dynamically allocated memory</a:t>
            </a:r>
          </a:p>
          <a:p>
            <a:pPr lvl="1"/>
            <a:r>
              <a:rPr lang="en-US" dirty="0"/>
              <a:t>Some function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cs typeface="Courier New" pitchFamily="49" charset="0"/>
              </a:rPr>
              <a:t> 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4369181"/>
            <a:ext cx="205739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&amp;</a:t>
            </a:r>
            <a:r>
              <a:rPr lang="en-US" sz="1600" dirty="0" err="1" smtClean="0"/>
              <a:t>x</a:t>
            </a:r>
            <a:r>
              <a:rPr lang="en-US" sz="1600" dirty="0" smtClean="0"/>
              <a:t> (address of </a:t>
            </a:r>
            <a:r>
              <a:rPr lang="en-US" sz="1600" dirty="0" err="1" smtClean="0"/>
              <a:t>x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07531" y="436251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91000" y="4629210"/>
            <a:ext cx="100806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42816" y="3973894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*p = &amp;x;</a:t>
            </a:r>
            <a:endParaRPr lang="en-US" b="1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032301" y="3962400"/>
            <a:ext cx="1723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x = 4;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33598" y="5957887"/>
            <a:ext cx="205739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Address of allocated 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42816" y="5562600"/>
            <a:ext cx="4182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*p = </a:t>
            </a:r>
            <a:r>
              <a:rPr lang="en-US" b="1" dirty="0" err="1" smtClean="0">
                <a:latin typeface="Courier New" charset="0"/>
              </a:rPr>
              <a:t>malloc</a:t>
            </a:r>
            <a:r>
              <a:rPr lang="en-US" b="1" dirty="0" smtClean="0">
                <a:latin typeface="Courier New" charset="0"/>
              </a:rPr>
              <a:t> (</a:t>
            </a:r>
            <a:r>
              <a:rPr lang="en-US" b="1" dirty="0" err="1" smtClean="0">
                <a:latin typeface="Courier New" charset="0"/>
              </a:rPr>
              <a:t>sizeof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);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7531" y="6034087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191000" y="6300787"/>
            <a:ext cx="100806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585028" y="6034087"/>
            <a:ext cx="1085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allocated 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60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u="sng" dirty="0"/>
              <a:t>Declaration</a:t>
            </a:r>
            <a:r>
              <a:rPr lang="en-US" sz="2200" dirty="0"/>
              <a:t>:  </a:t>
            </a:r>
            <a:r>
              <a:rPr lang="en-US" sz="2100" dirty="0"/>
              <a:t>using “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100" dirty="0"/>
              <a:t>” symbol before variable name.</a:t>
            </a:r>
          </a:p>
          <a:p>
            <a:pPr marL="411480" lvl="1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 //creates pointer to integer</a:t>
            </a:r>
            <a:endParaRPr lang="en-US" sz="1400" b="1" dirty="0"/>
          </a:p>
          <a:p>
            <a:endParaRPr lang="en-US" u="sng" dirty="0" smtClean="0"/>
          </a:p>
          <a:p>
            <a:r>
              <a:rPr lang="en-US" sz="2200" u="sng" dirty="0" smtClean="0"/>
              <a:t>Allocation</a:t>
            </a:r>
            <a:r>
              <a:rPr lang="en-US" sz="2200" dirty="0"/>
              <a:t>:   </a:t>
            </a:r>
            <a:r>
              <a:rPr lang="en-US" sz="2100" dirty="0"/>
              <a:t>allocate new memory to a pointer using the </a:t>
            </a:r>
            <a:r>
              <a:rPr lang="en-US" sz="2100" dirty="0" smtClean="0"/>
              <a:t>keyword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100" dirty="0" smtClean="0"/>
              <a:t> </a:t>
            </a:r>
            <a:r>
              <a:rPr lang="en-US" sz="2100" dirty="0"/>
              <a:t>in </a:t>
            </a:r>
            <a:r>
              <a:rPr lang="en-US" sz="2100" dirty="0" smtClean="0"/>
              <a:t>C (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100" dirty="0" smtClean="0"/>
              <a:t> in C++)</a:t>
            </a:r>
            <a:endParaRPr lang="en-US" sz="2100" dirty="0"/>
          </a:p>
          <a:p>
            <a:pPr marL="411480" lvl="1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*p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*p =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));  //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array of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200" u="sng" dirty="0" err="1" smtClean="0"/>
              <a:t>Deallocation</a:t>
            </a:r>
            <a:r>
              <a:rPr lang="en-US" sz="2200" u="sng" dirty="0" smtClean="0"/>
              <a:t>:</a:t>
            </a:r>
            <a:r>
              <a:rPr lang="en-US" sz="2200" b="1" dirty="0" smtClean="0"/>
              <a:t> </a:t>
            </a:r>
            <a:r>
              <a:rPr lang="en-US" sz="2200" dirty="0" smtClean="0"/>
              <a:t>clear the allocated memory when you are done using it.  Otherwise, Memory Leak!!!  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free(p);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2200" u="sng" dirty="0" smtClean="0"/>
          </a:p>
          <a:p>
            <a:r>
              <a:rPr lang="en-US" sz="2200" u="sng" dirty="0" smtClean="0"/>
              <a:t>Dereferencing</a:t>
            </a:r>
            <a:r>
              <a:rPr lang="en-US" sz="2200" dirty="0" smtClean="0"/>
              <a:t>: accessing data from the pointer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*p;</a:t>
            </a:r>
          </a:p>
          <a:p>
            <a:pPr marL="41148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C, string is an array of </a:t>
            </a:r>
            <a:r>
              <a:rPr lang="en-US" b="1" dirty="0">
                <a:latin typeface="Courier New" charset="0"/>
              </a:rPr>
              <a:t>char</a:t>
            </a:r>
            <a:r>
              <a:rPr lang="en-US" dirty="0"/>
              <a:t> </a:t>
            </a:r>
            <a:r>
              <a:rPr lang="en-US" dirty="0" smtClean="0"/>
              <a:t>terminated with </a:t>
            </a:r>
            <a:r>
              <a:rPr lang="en-US" dirty="0"/>
              <a:t>“\0” (a null </a:t>
            </a:r>
            <a:r>
              <a:rPr lang="en-US" dirty="0" smtClean="0"/>
              <a:t>terminator: ‘\0’)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hello” = hello\0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Declaring </a:t>
            </a:r>
            <a:r>
              <a:rPr lang="en-US" dirty="0"/>
              <a:t>and initialize a string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US" sz="1800" b="1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800" b="1" dirty="0" smtClean="0">
                <a:latin typeface="Courier New" charset="0"/>
              </a:rPr>
              <a:t>char str1[10];           </a:t>
            </a:r>
            <a:r>
              <a:rPr lang="en-US" sz="1400" dirty="0" smtClean="0">
                <a:latin typeface="Courier New" charset="0"/>
              </a:rPr>
              <a:t>// a </a:t>
            </a:r>
            <a:r>
              <a:rPr lang="en-US" sz="1400" dirty="0">
                <a:latin typeface="Courier New" charset="0"/>
              </a:rPr>
              <a:t>string of 10 </a:t>
            </a:r>
            <a:r>
              <a:rPr lang="en-US" sz="1400" dirty="0" smtClean="0">
                <a:latin typeface="Courier New" charset="0"/>
              </a:rPr>
              <a:t>characters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</a:rPr>
              <a:t>char </a:t>
            </a:r>
            <a:r>
              <a:rPr lang="en-US" sz="1800" b="1" dirty="0" smtClean="0">
                <a:latin typeface="Courier New" charset="0"/>
              </a:rPr>
              <a:t>str2[10]={“hello”}; </a:t>
            </a:r>
            <a:r>
              <a:rPr lang="en-US" sz="1400" dirty="0" smtClean="0">
                <a:latin typeface="Courier New" charset="0"/>
              </a:rPr>
              <a:t>//initialized string </a:t>
            </a:r>
            <a:endParaRPr lang="en-US" sz="1600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1800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</a:rPr>
              <a:t>char *</a:t>
            </a:r>
            <a:r>
              <a:rPr lang="en-US" sz="1800" b="1" dirty="0" smtClean="0">
                <a:latin typeface="Courier New" charset="0"/>
              </a:rPr>
              <a:t>strp1; </a:t>
            </a:r>
            <a:r>
              <a:rPr lang="en-US" sz="1800" dirty="0" smtClean="0">
                <a:latin typeface="Courier New" charset="0"/>
              </a:rPr>
              <a:t>		 </a:t>
            </a:r>
            <a:r>
              <a:rPr lang="en-US" sz="1400" dirty="0" smtClean="0">
                <a:latin typeface="Courier New" charset="0"/>
              </a:rPr>
              <a:t>// </a:t>
            </a:r>
            <a:r>
              <a:rPr lang="en-US" sz="1400" dirty="0">
                <a:latin typeface="Courier New" charset="0"/>
              </a:rPr>
              <a:t>a char pointer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smtClean="0">
                <a:latin typeface="Courier New" charset="0"/>
              </a:rPr>
              <a:t>char </a:t>
            </a:r>
            <a:r>
              <a:rPr lang="en-US" sz="1800" b="1" dirty="0">
                <a:latin typeface="Courier New" charset="0"/>
              </a:rPr>
              <a:t>*</a:t>
            </a:r>
            <a:r>
              <a:rPr lang="en-US" sz="1800" b="1" dirty="0" smtClean="0">
                <a:latin typeface="Courier New" charset="0"/>
              </a:rPr>
              <a:t>strp2 = </a:t>
            </a:r>
            <a:r>
              <a:rPr lang="en-US" sz="1800" b="1" dirty="0" err="1" smtClean="0">
                <a:latin typeface="Courier New" charset="0"/>
              </a:rPr>
              <a:t>malloc</a:t>
            </a:r>
            <a:r>
              <a:rPr lang="en-US" sz="1800" b="1" dirty="0" smtClean="0">
                <a:latin typeface="Courier New" charset="0"/>
              </a:rPr>
              <a:t>(</a:t>
            </a:r>
            <a:r>
              <a:rPr lang="en-US" sz="1800" b="1" dirty="0" err="1" smtClean="0">
                <a:latin typeface="Courier New" charset="0"/>
              </a:rPr>
              <a:t>sizeof</a:t>
            </a:r>
            <a:r>
              <a:rPr lang="en-US" sz="1800" b="1" dirty="0" smtClean="0">
                <a:latin typeface="Courier New" charset="0"/>
              </a:rPr>
              <a:t>(char)*10);</a:t>
            </a:r>
            <a:endParaRPr lang="en-US" sz="1400" b="1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400" dirty="0" smtClean="0">
                <a:latin typeface="Courier New" charset="0"/>
              </a:rPr>
              <a:t>		// a char pointer initialized to point to a </a:t>
            </a:r>
            <a:r>
              <a:rPr lang="en-US" sz="1400" dirty="0" err="1" smtClean="0">
                <a:latin typeface="Courier New" charset="0"/>
              </a:rPr>
              <a:t>chunck</a:t>
            </a:r>
            <a:r>
              <a:rPr lang="en-US" sz="1400" dirty="0" smtClean="0">
                <a:latin typeface="Courier New" charset="0"/>
              </a:rPr>
              <a:t> of memory.</a:t>
            </a:r>
            <a:endParaRPr lang="en-US" dirty="0" smtClean="0"/>
          </a:p>
          <a:p>
            <a:pPr lvl="1">
              <a:buNone/>
            </a:pPr>
            <a:endParaRPr lang="en-US" sz="1800" b="1" dirty="0">
              <a:latin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2200" dirty="0">
                <a:latin typeface="Lucida Console" charset="0"/>
              </a:rPr>
              <a:t>#include &lt;</a:t>
            </a:r>
            <a:r>
              <a:rPr lang="en-US" sz="2200" dirty="0" err="1">
                <a:latin typeface="Lucida Console" charset="0"/>
              </a:rPr>
              <a:t>string.h</a:t>
            </a:r>
            <a:r>
              <a:rPr lang="en-US" sz="2200" dirty="0">
                <a:latin typeface="Lucida Console" charset="0"/>
              </a:rPr>
              <a:t>&gt;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Functions:</a:t>
            </a:r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char *source)</a:t>
            </a:r>
          </a:p>
          <a:p>
            <a:pPr lvl="1"/>
            <a:r>
              <a:rPr lang="en-US" dirty="0"/>
              <a:t>copies chars from source array into </a:t>
            </a:r>
            <a:r>
              <a:rPr lang="en-US" dirty="0" err="1"/>
              <a:t>dest</a:t>
            </a:r>
            <a:r>
              <a:rPr lang="en-US" dirty="0"/>
              <a:t> array up to </a:t>
            </a:r>
            <a:r>
              <a:rPr lang="en-US" dirty="0" smtClean="0"/>
              <a:t>NUL</a:t>
            </a:r>
            <a:endParaRPr lang="en-US" dirty="0"/>
          </a:p>
          <a:p>
            <a:endParaRPr lang="en-US" dirty="0" smtClean="0">
              <a:latin typeface="Lucida Console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*source,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copies </a:t>
            </a:r>
            <a:r>
              <a:rPr lang="en-US" dirty="0"/>
              <a:t>chars; stops after </a:t>
            </a:r>
            <a:r>
              <a:rPr lang="en-US" dirty="0" err="1"/>
              <a:t>num</a:t>
            </a:r>
            <a:r>
              <a:rPr lang="en-US" dirty="0"/>
              <a:t> chars if no NUL before that; </a:t>
            </a:r>
            <a:r>
              <a:rPr lang="en-US" dirty="0" smtClean="0"/>
              <a:t>appends NUL</a:t>
            </a:r>
            <a:endParaRPr lang="en-US" dirty="0"/>
          </a:p>
          <a:p>
            <a:endParaRPr lang="en-US" sz="2600" dirty="0" smtClean="0">
              <a:latin typeface="Lucida Console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char *source)</a:t>
            </a:r>
          </a:p>
          <a:p>
            <a:pPr lvl="1"/>
            <a:r>
              <a:rPr lang="en-US" dirty="0"/>
              <a:t>returns number of chars, excluding NUL</a:t>
            </a:r>
          </a:p>
          <a:p>
            <a:endParaRPr lang="en-US" sz="2600" dirty="0" smtClean="0">
              <a:latin typeface="Lucida Console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char *source,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returns pointer to first occurrence of </a:t>
            </a:r>
            <a:r>
              <a:rPr lang="en-US" dirty="0" err="1"/>
              <a:t>ch</a:t>
            </a:r>
            <a:r>
              <a:rPr lang="en-US" dirty="0"/>
              <a:t> in source; NUL if none</a:t>
            </a:r>
          </a:p>
          <a:p>
            <a:endParaRPr lang="en-US" sz="2600" dirty="0" smtClean="0">
              <a:latin typeface="Lucida Console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char *source,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char *search)</a:t>
            </a:r>
          </a:p>
          <a:p>
            <a:pPr lvl="1"/>
            <a:r>
              <a:rPr lang="en-US" dirty="0"/>
              <a:t>return pointer to first occurrence of search in source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Lucida Console" charset="0"/>
              </a:rPr>
              <a:t>int</a:t>
            </a:r>
            <a:r>
              <a:rPr lang="en-US" sz="2000" dirty="0">
                <a:latin typeface="Lucida Console" charset="0"/>
              </a:rPr>
              <a:t> </a:t>
            </a:r>
            <a:r>
              <a:rPr lang="en-US" sz="2000" dirty="0" err="1">
                <a:latin typeface="Lucida Console" charset="0"/>
              </a:rPr>
              <a:t>sscanf</a:t>
            </a:r>
            <a:r>
              <a:rPr lang="en-US" sz="2000" dirty="0">
                <a:latin typeface="Lucida Console" charset="0"/>
              </a:rPr>
              <a:t>(char *string, char *format, ...)</a:t>
            </a:r>
          </a:p>
          <a:p>
            <a:pPr lvl="1"/>
            <a:r>
              <a:rPr lang="en-US" dirty="0"/>
              <a:t>parse the contents of string according to format</a:t>
            </a:r>
          </a:p>
          <a:p>
            <a:pPr lvl="1"/>
            <a:r>
              <a:rPr lang="en-US" dirty="0"/>
              <a:t>return the number of successful conversions</a:t>
            </a:r>
          </a:p>
          <a:p>
            <a:endParaRPr lang="en-US" sz="2000" dirty="0" smtClean="0">
              <a:latin typeface="Lucida Console" charset="0"/>
            </a:endParaRPr>
          </a:p>
          <a:p>
            <a:r>
              <a:rPr lang="en-US" sz="2000" dirty="0" err="1" smtClean="0">
                <a:latin typeface="Lucida Console" charset="0"/>
              </a:rPr>
              <a:t>int</a:t>
            </a:r>
            <a:r>
              <a:rPr lang="en-US" sz="2000" dirty="0" smtClean="0">
                <a:latin typeface="Lucida Console" charset="0"/>
              </a:rPr>
              <a:t> </a:t>
            </a:r>
            <a:r>
              <a:rPr lang="en-US" sz="2000" dirty="0" err="1">
                <a:latin typeface="Lucida Console" charset="0"/>
              </a:rPr>
              <a:t>sprintf</a:t>
            </a:r>
            <a:r>
              <a:rPr lang="en-US" sz="2000" dirty="0">
                <a:latin typeface="Lucida Console" charset="0"/>
              </a:rPr>
              <a:t>(char *buffer, char *format, ...)</a:t>
            </a:r>
          </a:p>
          <a:p>
            <a:pPr lvl="1"/>
            <a:r>
              <a:rPr lang="en-US" dirty="0"/>
              <a:t>produce a string formatted according to </a:t>
            </a:r>
            <a:r>
              <a:rPr lang="en-US" dirty="0" smtClean="0"/>
              <a:t>format directives </a:t>
            </a:r>
            <a:r>
              <a:rPr lang="en-US" dirty="0"/>
              <a:t>and place this string into the buffer</a:t>
            </a:r>
          </a:p>
          <a:p>
            <a:pPr lvl="1"/>
            <a:r>
              <a:rPr lang="en-US" dirty="0"/>
              <a:t>return number of successful conversions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Formatted strings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4F02-FE9A-EA47-B7F6-08143006F84D}" type="slidenum">
              <a:rPr lang="en-US"/>
              <a:pPr/>
              <a:t>19</a:t>
            </a:fld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Formatting codes for </a:t>
            </a:r>
            <a:r>
              <a:rPr lang="en-US" dirty="0" err="1">
                <a:latin typeface="Lucida Console" charset="0"/>
              </a:rPr>
              <a:t>sscanf</a:t>
            </a:r>
            <a:endParaRPr lang="en-US" dirty="0">
              <a:latin typeface="Lucida Console" charset="0"/>
            </a:endParaRPr>
          </a:p>
          <a:p>
            <a:endParaRPr lang="en-US" dirty="0">
              <a:latin typeface="Lucida Console" charset="0"/>
            </a:endParaRPr>
          </a:p>
        </p:txBody>
      </p:sp>
      <p:graphicFrame>
        <p:nvGraphicFramePr>
          <p:cNvPr id="15059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30942"/>
              </p:ext>
            </p:extLst>
          </p:nvPr>
        </p:nvGraphicFramePr>
        <p:xfrm>
          <a:off x="1371600" y="2364421"/>
          <a:ext cx="6324600" cy="3960179"/>
        </p:xfrm>
        <a:graphic>
          <a:graphicData uri="http://schemas.openxmlformats.org/drawingml/2006/table">
            <a:tbl>
              <a:tblPr/>
              <a:tblGrid>
                <a:gridCol w="990600"/>
                <a:gridCol w="4191000"/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%c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matches a single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%d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matches an integer in 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%f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matches a real number (ddd.dd)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%s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matches a string up to white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%[^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matches string up to next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6336268"/>
            <a:ext cx="731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http://www.cs.columbia.edu/~hgs/teaching/ap/slides/CforJavaProgrammers.ppt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18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VS.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3995929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 program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functions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function </a:t>
            </a:r>
            <a:r>
              <a:rPr lang="en-US" dirty="0" smtClean="0"/>
              <a:t>“main()” is called by the operating system as the starting function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Compile output: executable file. </a:t>
            </a:r>
            <a:r>
              <a:rPr lang="en-US" dirty="0"/>
              <a:t>Running</a:t>
            </a:r>
            <a:r>
              <a:rPr lang="en-US" dirty="0" smtClean="0"/>
              <a:t> the </a:t>
            </a:r>
            <a:r>
              <a:rPr lang="en-US" dirty="0"/>
              <a:t>executable (default name </a:t>
            </a:r>
            <a:r>
              <a:rPr lang="en-US" dirty="0" err="1"/>
              <a:t>a.out</a:t>
            </a:r>
            <a:r>
              <a:rPr lang="en-US" dirty="0"/>
              <a:t>) starts main function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Typically</a:t>
            </a:r>
            <a:r>
              <a:rPr lang="en-US" dirty="0"/>
              <a:t>, single program with all user code linked in – but can be dynamic libraries (.</a:t>
            </a:r>
            <a:r>
              <a:rPr lang="en-US" dirty="0" err="1"/>
              <a:t>dll</a:t>
            </a:r>
            <a:r>
              <a:rPr lang="en-US" dirty="0"/>
              <a:t>, .so)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3995929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Java program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classes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/>
              <a:t>containing main method is starting class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Compile output: jar file. Running “java </a:t>
            </a:r>
            <a:r>
              <a:rPr lang="en-US" dirty="0" err="1" smtClean="0"/>
              <a:t>StartClass</a:t>
            </a:r>
            <a:r>
              <a:rPr lang="en-US" dirty="0" smtClean="0"/>
              <a:t>” </a:t>
            </a:r>
            <a:r>
              <a:rPr lang="en-US" dirty="0"/>
              <a:t>invokes </a:t>
            </a:r>
            <a:r>
              <a:rPr lang="en-US" dirty="0" err="1"/>
              <a:t>StartClass.main</a:t>
            </a:r>
            <a:r>
              <a:rPr lang="en-US" dirty="0"/>
              <a:t> method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JVM </a:t>
            </a:r>
            <a:r>
              <a:rPr lang="en-US" dirty="0"/>
              <a:t>loads other classes as required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9271" y="5924490"/>
            <a:ext cx="8229600" cy="40011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C++ is C extended with object oriented functionality (and more!)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Formatted strings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E445-0EA9-2C4F-8EDD-8D3C84D73EA9}" type="slidenum">
              <a:rPr lang="en-US"/>
              <a:pPr/>
              <a:t>20</a:t>
            </a:fld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Formatting codes for </a:t>
            </a:r>
            <a:r>
              <a:rPr lang="en-US" dirty="0" err="1">
                <a:latin typeface="Lucida Console" charset="0"/>
              </a:rPr>
              <a:t>sprintf</a:t>
            </a:r>
            <a:endParaRPr lang="en-US" dirty="0">
              <a:latin typeface="Lucida Console" charset="0"/>
            </a:endParaRPr>
          </a:p>
          <a:p>
            <a:r>
              <a:rPr lang="en-US" sz="2000" dirty="0"/>
              <a:t>Values normally right-justified; use negative field width to get left-justified</a:t>
            </a:r>
          </a:p>
          <a:p>
            <a:endParaRPr lang="en-US" dirty="0"/>
          </a:p>
        </p:txBody>
      </p:sp>
      <p:graphicFrame>
        <p:nvGraphicFramePr>
          <p:cNvPr id="15160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52862"/>
              </p:ext>
            </p:extLst>
          </p:nvPr>
        </p:nvGraphicFramePr>
        <p:xfrm>
          <a:off x="914400" y="2970847"/>
          <a:ext cx="7162800" cy="3353753"/>
        </p:xfrm>
        <a:graphic>
          <a:graphicData uri="http://schemas.openxmlformats.org/drawingml/2006/table">
            <a:tbl>
              <a:tblPr/>
              <a:tblGrid>
                <a:gridCol w="1230313"/>
                <a:gridCol w="4102100"/>
                <a:gridCol w="183038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%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 in field of n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%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integer in field of n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int,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%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real number in width n, m decimals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float,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%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real number in width n, m digits of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float,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%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first m chars from string in width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6336268"/>
            <a:ext cx="731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http://www.cs.columbia.edu/~hgs/teaching/ap/slides/CforJavaProgrammers.ppt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748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7096-B522-1549-A89B-C6F61FC9617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9438"/>
            <a:ext cx="77724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Standard C </a:t>
            </a:r>
            <a:r>
              <a:rPr lang="en-US" dirty="0"/>
              <a:t>library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953000"/>
          </a:xfrm>
        </p:spPr>
        <p:txBody>
          <a:bodyPr>
            <a:no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b="1" dirty="0" smtClean="0">
                <a:latin typeface="Lucida Console" charset="0"/>
              </a:rPr>
              <a:t>#include &lt;</a:t>
            </a:r>
            <a:r>
              <a:rPr lang="en-US" sz="2000" b="1" dirty="0" err="1" smtClean="0">
                <a:latin typeface="Lucida Console" charset="0"/>
              </a:rPr>
              <a:t>stdio.h</a:t>
            </a:r>
            <a:r>
              <a:rPr lang="en-US" sz="2000" b="1" dirty="0" smtClean="0">
                <a:latin typeface="Lucida Console" charset="0"/>
              </a:rPr>
              <a:t>&gt;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Formatted I/O</a:t>
            </a:r>
          </a:p>
          <a:p>
            <a:pPr marL="411480" lvl="1" indent="0">
              <a:lnSpc>
                <a:spcPct val="90000"/>
              </a:lnSpc>
              <a:buNone/>
            </a:pPr>
            <a:endParaRPr lang="en-US" sz="1600" dirty="0" smtClean="0">
              <a:latin typeface="Lucida Console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scan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*format, ...)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read from standard input and store according to format.</a:t>
            </a:r>
          </a:p>
          <a:p>
            <a:pPr marL="411480" lvl="1" indent="0">
              <a:lnSpc>
                <a:spcPct val="90000"/>
              </a:lnSpc>
              <a:buNone/>
            </a:pPr>
            <a:endParaRPr lang="en-US" sz="1800" dirty="0" smtClean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*format, ...)</a:t>
            </a:r>
          </a:p>
          <a:p>
            <a:pPr lvl="1"/>
            <a:r>
              <a:rPr lang="en-US" sz="1800" dirty="0" smtClean="0"/>
              <a:t>write to standard output according to format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File I/O:  </a:t>
            </a:r>
            <a:r>
              <a:rPr lang="en-US" sz="1800" b="1" dirty="0" smtClean="0">
                <a:latin typeface="Courier New" charset="0"/>
              </a:rPr>
              <a:t>FILE *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latin typeface="Courier New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FILE 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*path,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*mode)</a:t>
            </a:r>
          </a:p>
          <a:p>
            <a:pPr lvl="1"/>
            <a:r>
              <a:rPr lang="en-US" sz="1800" dirty="0" smtClean="0"/>
              <a:t>open a file and return the file descriptor</a:t>
            </a:r>
          </a:p>
          <a:p>
            <a:pPr marL="411480" lvl="1" indent="0">
              <a:buNone/>
            </a:pPr>
            <a:endParaRPr lang="en-US" sz="1800" b="1" dirty="0" smtClean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 *stream)</a:t>
            </a:r>
          </a:p>
          <a:p>
            <a:pPr lvl="1"/>
            <a:r>
              <a:rPr lang="en-US" sz="1800" dirty="0" smtClean="0"/>
              <a:t>close the file; return 0 if successful, EOF if not</a:t>
            </a:r>
          </a:p>
        </p:txBody>
      </p:sp>
    </p:spTree>
    <p:extLst>
      <p:ext uri="{BB962C8B-B14F-4D97-AF65-F5344CB8AC3E}">
        <p14:creationId xmlns:p14="http://schemas.microsoft.com/office/powerpoint/2010/main" val="16059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73563"/>
          </a:xfrm>
        </p:spPr>
        <p:txBody>
          <a:bodyPr/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Lucida Console" charset="0"/>
              </a:rPr>
              <a:t>#include &lt;</a:t>
            </a:r>
            <a:r>
              <a:rPr lang="en-US" sz="2000" b="1" dirty="0" err="1">
                <a:latin typeface="Lucida Console" charset="0"/>
              </a:rPr>
              <a:t>stdio.h</a:t>
            </a:r>
            <a:r>
              <a:rPr lang="en-US" sz="2000" b="1" dirty="0">
                <a:latin typeface="Lucida Console" charset="0"/>
              </a:rPr>
              <a:t>&gt;</a:t>
            </a: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Other </a:t>
            </a:r>
            <a:r>
              <a:rPr lang="en-US" sz="2000" dirty="0"/>
              <a:t>I/O operations:</a:t>
            </a:r>
            <a:endParaRPr lang="en-US" sz="2000" dirty="0">
              <a:latin typeface="Courier New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1800" dirty="0"/>
              <a:t>read the next character from </a:t>
            </a:r>
            <a:r>
              <a:rPr lang="en-US" sz="1800" dirty="0" err="1"/>
              <a:t>stdin</a:t>
            </a:r>
            <a:r>
              <a:rPr lang="en-US" sz="1800" dirty="0"/>
              <a:t>;  returns EOF if </a:t>
            </a:r>
            <a:r>
              <a:rPr lang="en-US" sz="1800" dirty="0" smtClean="0"/>
              <a:t>none</a:t>
            </a:r>
          </a:p>
          <a:p>
            <a:pPr marL="411480" lvl="1" indent="0">
              <a:buNone/>
            </a:pPr>
            <a:endParaRPr lang="en-US" sz="1800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size, FILE *in)</a:t>
            </a:r>
          </a:p>
          <a:p>
            <a:pPr lvl="1"/>
            <a:r>
              <a:rPr lang="en-US" sz="1800" dirty="0"/>
              <a:t>read the next line from a file into </a:t>
            </a:r>
            <a:r>
              <a:rPr lang="en-US" sz="1800" dirty="0" err="1" smtClean="0"/>
              <a:t>buf</a:t>
            </a:r>
            <a:endParaRPr lang="en-US" sz="1800" dirty="0" smtClean="0"/>
          </a:p>
          <a:p>
            <a:pPr lvl="1"/>
            <a:endParaRPr lang="en-US" sz="1800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FILE *out)</a:t>
            </a:r>
          </a:p>
          <a:p>
            <a:pPr lvl="1"/>
            <a:r>
              <a:rPr lang="en-US" sz="1800" dirty="0"/>
              <a:t>output the string to a file, stopping at ‘\</a:t>
            </a:r>
            <a:r>
              <a:rPr lang="en-US" sz="1800" dirty="0" smtClean="0"/>
              <a:t>0’</a:t>
            </a:r>
          </a:p>
          <a:p>
            <a:pPr lvl="1"/>
            <a:r>
              <a:rPr lang="en-US" sz="1800" dirty="0" smtClean="0"/>
              <a:t>returns </a:t>
            </a:r>
            <a:r>
              <a:rPr lang="en-US" sz="1800" dirty="0"/>
              <a:t>number of characters written or EOF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write some code!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C program: </a:t>
            </a:r>
          </a:p>
          <a:p>
            <a:pPr lvl="1"/>
            <a:r>
              <a:rPr lang="en-US" dirty="0" smtClean="0"/>
              <a:t>Input: list of grades of student homework.</a:t>
            </a:r>
          </a:p>
          <a:p>
            <a:pPr lvl="1"/>
            <a:r>
              <a:rPr lang="en-US" dirty="0" smtClean="0"/>
              <a:t>Output: The computed final marks.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05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73563"/>
          </a:xfrm>
        </p:spPr>
        <p:txBody>
          <a:bodyPr/>
          <a:lstStyle/>
          <a:p>
            <a:r>
              <a:rPr lang="en-US" sz="2000" dirty="0"/>
              <a:t>C for Java </a:t>
            </a:r>
            <a:r>
              <a:rPr lang="en-US" sz="2000" dirty="0" smtClean="0"/>
              <a:t>programmers:</a:t>
            </a:r>
          </a:p>
          <a:p>
            <a:pPr marL="114300" indent="0">
              <a:buNone/>
            </a:pPr>
            <a:r>
              <a:rPr lang="en-US" sz="1600" dirty="0" smtClean="0">
                <a:hlinkClick r:id="rId3"/>
              </a:rPr>
              <a:t>http://faculty.ksu.edu.sa/jebari_chaker/papers/C_for_Java_Programmers.pdf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http://www.cs.columbia.edu/~hgs/teaching/ap/slides/CforJavaProgrammers.ppt</a:t>
            </a:r>
          </a:p>
          <a:p>
            <a:endParaRPr lang="en-US" sz="2000" dirty="0" smtClean="0"/>
          </a:p>
          <a:p>
            <a:r>
              <a:rPr lang="en-US" sz="2000" dirty="0" smtClean="0"/>
              <a:t>C tutorial:</a:t>
            </a:r>
          </a:p>
          <a:p>
            <a:pPr marL="114300" indent="0">
              <a:buNone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://www.cprogramming.com/tutorial/c-tutorial.html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r>
              <a:rPr lang="en-US" sz="2000" dirty="0" smtClean="0"/>
              <a:t>Socket programming with C: (for next session)</a:t>
            </a:r>
          </a:p>
          <a:p>
            <a:pPr lvl="1"/>
            <a:r>
              <a:rPr lang="en-US" sz="1600" dirty="0" err="1"/>
              <a:t>Beej's</a:t>
            </a:r>
            <a:r>
              <a:rPr lang="en-US" sz="1600" dirty="0"/>
              <a:t> Guide to Network </a:t>
            </a:r>
            <a:r>
              <a:rPr lang="en-US" sz="1600" dirty="0" smtClean="0"/>
              <a:t>Programming Using </a:t>
            </a:r>
            <a:r>
              <a:rPr lang="en-US" sz="1600" dirty="0"/>
              <a:t>Internet </a:t>
            </a:r>
            <a:r>
              <a:rPr lang="en-US" sz="1600" dirty="0" smtClean="0"/>
              <a:t>Sockets</a:t>
            </a:r>
            <a:r>
              <a:rPr lang="en-US" sz="1600" dirty="0">
                <a:hlinkClick r:id="rId5"/>
              </a:rPr>
              <a:t> http://beej.us/guide/bgnet/output/html/multipage/index.html</a:t>
            </a:r>
            <a:endParaRPr lang="en-US" sz="1600" dirty="0" smtClean="0"/>
          </a:p>
          <a:p>
            <a:pPr lvl="1"/>
            <a:endParaRPr lang="en-US" sz="1600" dirty="0"/>
          </a:p>
          <a:p>
            <a:pPr marL="411480" lvl="1" indent="0">
              <a:buNone/>
            </a:pPr>
            <a:endParaRPr lang="en-US" sz="1600" dirty="0">
              <a:hlinkClick r:id="rId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0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C</a:t>
            </a:r>
          </a:p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4300" indent="0">
              <a:buNone/>
            </a:pP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char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[])) {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Hello world!\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4300" indent="0">
              <a:buNone/>
            </a:pP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----------------------------------------</a:t>
            </a:r>
          </a:p>
          <a:p>
            <a:pPr marL="114300" indent="0">
              <a:buNone/>
            </a:pP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C++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[]) {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"Hello world!" &lt;&lt;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pPr marL="1143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Simple C/C++ example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200"/>
          </a:xfrm>
        </p:spPr>
        <p:txBody>
          <a:bodyPr>
            <a:normAutofit/>
          </a:bodyPr>
          <a:lstStyle/>
          <a:p>
            <a:r>
              <a:rPr lang="en-US" sz="2000" dirty="0" err="1"/>
              <a:t>gcc</a:t>
            </a:r>
            <a:r>
              <a:rPr lang="en-US" sz="2000" dirty="0"/>
              <a:t> invokes C compiler</a:t>
            </a:r>
          </a:p>
          <a:p>
            <a:r>
              <a:rPr lang="en-US" sz="2000" dirty="0" err="1"/>
              <a:t>gcc</a:t>
            </a:r>
            <a:r>
              <a:rPr lang="en-US" sz="2000" dirty="0"/>
              <a:t> translates C program into executable for some target</a:t>
            </a:r>
          </a:p>
          <a:p>
            <a:r>
              <a:rPr lang="en-US" sz="2000" dirty="0"/>
              <a:t>default file name </a:t>
            </a:r>
            <a:r>
              <a:rPr lang="en-US" sz="2000" dirty="0" err="1"/>
              <a:t>a.out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Example: compile and run </a:t>
            </a:r>
            <a:r>
              <a:rPr lang="en-US" sz="2000" dirty="0" err="1" smtClean="0"/>
              <a:t>hello.c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939381"/>
            <a:ext cx="8229600" cy="21867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hello.c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Hello, World!</a:t>
            </a:r>
          </a:p>
          <a:p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hello.c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–o hello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./hello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Hello, World!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compile C++, use g++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Example: compile and run </a:t>
            </a:r>
            <a:r>
              <a:rPr lang="en-US" sz="2000" dirty="0" err="1" smtClean="0"/>
              <a:t>hello.c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939381"/>
            <a:ext cx="8229600" cy="21867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g++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hello.c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Hello, World!</a:t>
            </a:r>
          </a:p>
          <a:p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g++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hello.c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–o hello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./hello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Hello, World!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</a:p>
          <a:p>
            <a:pPr lvl="1"/>
            <a:r>
              <a:rPr lang="en-US" dirty="0" smtClean="0"/>
              <a:t>1. Write code</a:t>
            </a:r>
          </a:p>
          <a:p>
            <a:pPr lvl="1"/>
            <a:r>
              <a:rPr lang="en-US" dirty="0" smtClean="0"/>
              <a:t>2. Compile</a:t>
            </a:r>
          </a:p>
          <a:p>
            <a:pPr lvl="1"/>
            <a:r>
              <a:rPr lang="en-US" dirty="0" smtClean="0"/>
              <a:t>3.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6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038600"/>
            <a:ext cx="49815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209800"/>
            <a:ext cx="49815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7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useful command </a:t>
            </a:r>
            <a:r>
              <a:rPr lang="en-US" smtClean="0"/>
              <a:t>line </a:t>
            </a:r>
            <a:r>
              <a:rPr lang="en-US" smtClean="0"/>
              <a:t>options:</a:t>
            </a:r>
            <a:endParaRPr lang="en-US" dirty="0" smtClean="0"/>
          </a:p>
          <a:p>
            <a:pPr lvl="1"/>
            <a:r>
              <a:rPr lang="en-US" dirty="0" smtClean="0"/>
              <a:t>[-o file]: specifies the output file for object or executable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[-Wall]: show all warnings (highly recommended)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[-l </a:t>
            </a:r>
            <a:r>
              <a:rPr lang="en-US" dirty="0" err="1" smtClean="0"/>
              <a:t>libnam</a:t>
            </a:r>
            <a:r>
              <a:rPr lang="en-US" dirty="0" smtClean="0"/>
              <a:t>]: Links the library </a:t>
            </a:r>
            <a:r>
              <a:rPr lang="en-US" dirty="0" err="1" smtClean="0"/>
              <a:t>libname</a:t>
            </a:r>
            <a:r>
              <a:rPr lang="en-US" dirty="0" smtClean="0"/>
              <a:t>, e.g., -</a:t>
            </a:r>
            <a:r>
              <a:rPr lang="en-US" dirty="0" err="1" smtClean="0"/>
              <a:t>lsocket</a:t>
            </a:r>
            <a:endParaRPr lang="en-US" dirty="0" smtClean="0"/>
          </a:p>
          <a:p>
            <a:pPr lvl="2"/>
            <a:r>
              <a:rPr lang="en-US" dirty="0" smtClean="0"/>
              <a:t>If you get errors saying the library cannot be found, make sure the path is correctly set, and you </a:t>
            </a:r>
            <a:r>
              <a:rPr lang="en-US" i="1" dirty="0" smtClean="0"/>
              <a:t>do</a:t>
            </a:r>
            <a:r>
              <a:rPr lang="en-US" dirty="0" smtClean="0"/>
              <a:t> have the libraries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main(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argc</a:t>
            </a:r>
            <a:r>
              <a:rPr lang="en-US" b="1" dirty="0">
                <a:latin typeface="Courier New" charset="0"/>
              </a:rPr>
              <a:t>, char </a:t>
            </a:r>
            <a:r>
              <a:rPr lang="en-US" b="1" dirty="0" smtClean="0">
                <a:latin typeface="Courier New" charset="0"/>
              </a:rPr>
              <a:t>*</a:t>
            </a:r>
            <a:r>
              <a:rPr lang="en-US" b="1" dirty="0" err="1" smtClean="0">
                <a:latin typeface="Courier New" charset="0"/>
              </a:rPr>
              <a:t>argv</a:t>
            </a:r>
            <a:r>
              <a:rPr lang="en-US" b="1" dirty="0" smtClean="0">
                <a:latin typeface="Courier New" charset="0"/>
              </a:rPr>
              <a:t>[])</a:t>
            </a:r>
          </a:p>
          <a:p>
            <a:pPr marL="114300" indent="0">
              <a:buNone/>
            </a:pPr>
            <a:endParaRPr lang="en-US" b="1" dirty="0">
              <a:latin typeface="Courier New" charset="0"/>
            </a:endParaRPr>
          </a:p>
          <a:p>
            <a:r>
              <a:rPr lang="en-US" sz="2200" dirty="0" err="1" smtClean="0"/>
              <a:t>argc</a:t>
            </a:r>
            <a:r>
              <a:rPr lang="en-US" sz="2200" dirty="0" smtClean="0"/>
              <a:t>: number of arguments passed to the program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argv</a:t>
            </a:r>
            <a:r>
              <a:rPr lang="en-US" sz="2200" dirty="0" smtClean="0"/>
              <a:t>: array of strings showing command line arguments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executable + space-separated arguments</a:t>
            </a:r>
          </a:p>
          <a:p>
            <a:pPr lvl="1"/>
            <a:r>
              <a:rPr lang="en-US" dirty="0" smtClean="0"/>
              <a:t>Name of executable is stored in </a:t>
            </a:r>
            <a:r>
              <a:rPr lang="en-US" dirty="0" err="1" smtClean="0"/>
              <a:t>argv</a:t>
            </a:r>
            <a:r>
              <a:rPr lang="en-US" dirty="0" smtClean="0"/>
              <a:t>[0]</a:t>
            </a:r>
          </a:p>
          <a:p>
            <a:endParaRPr lang="en-US" dirty="0" smtClean="0"/>
          </a:p>
          <a:p>
            <a:r>
              <a:rPr lang="en-US" sz="2200" dirty="0" smtClean="0"/>
              <a:t>The return value is </a:t>
            </a:r>
            <a:r>
              <a:rPr lang="en-US" sz="2200" dirty="0" err="1" smtClean="0">
                <a:latin typeface="Courier New" charset="0"/>
              </a:rPr>
              <a:t>int</a:t>
            </a:r>
            <a:r>
              <a:rPr lang="en-US" sz="2200" dirty="0" smtClean="0"/>
              <a:t> </a:t>
            </a:r>
          </a:p>
          <a:p>
            <a:pPr lvl="1"/>
            <a:r>
              <a:rPr lang="en-US" dirty="0" smtClean="0"/>
              <a:t>convention</a:t>
            </a:r>
            <a:r>
              <a:rPr lang="en-US" dirty="0"/>
              <a:t>: 0 means success, &gt; 0 some </a:t>
            </a:r>
            <a:r>
              <a:rPr lang="en-US" dirty="0" smtClean="0"/>
              <a:t>error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arguments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t>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98082"/>
            <a:ext cx="56769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6769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2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470</TotalTime>
  <Words>1514</Words>
  <Application>Microsoft Office PowerPoint</Application>
  <PresentationFormat>On-screen Show (4:3)</PresentationFormat>
  <Paragraphs>364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Introduction to C</vt:lpstr>
      <vt:lpstr>C VS. Java</vt:lpstr>
      <vt:lpstr>Simple C/C++ example</vt:lpstr>
      <vt:lpstr>Compiling C</vt:lpstr>
      <vt:lpstr>Compiling C++</vt:lpstr>
      <vt:lpstr>Hands on</vt:lpstr>
      <vt:lpstr>Some OPTIONS</vt:lpstr>
      <vt:lpstr>main Arguments</vt:lpstr>
      <vt:lpstr>Passing arguments example</vt:lpstr>
      <vt:lpstr>Primitive Data Types</vt:lpstr>
      <vt:lpstr>Typecasting example</vt:lpstr>
      <vt:lpstr>Arrays</vt:lpstr>
      <vt:lpstr>Structures</vt:lpstr>
      <vt:lpstr>Pointers</vt:lpstr>
      <vt:lpstr>Pointers in C</vt:lpstr>
      <vt:lpstr>String</vt:lpstr>
      <vt:lpstr>String library</vt:lpstr>
      <vt:lpstr>Formatted strings</vt:lpstr>
      <vt:lpstr>Formatted strings</vt:lpstr>
      <vt:lpstr>Formatted strings</vt:lpstr>
      <vt:lpstr>Standard C library</vt:lpstr>
      <vt:lpstr>Standard C library</vt:lpstr>
      <vt:lpstr>Lets write some code!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C/C++</dc:title>
  <dc:creator>Maryam Elahi</dc:creator>
  <cp:lastModifiedBy>Reza</cp:lastModifiedBy>
  <cp:revision>66</cp:revision>
  <dcterms:created xsi:type="dcterms:W3CDTF">2012-01-12T02:04:27Z</dcterms:created>
  <dcterms:modified xsi:type="dcterms:W3CDTF">2012-01-16T03:54:03Z</dcterms:modified>
</cp:coreProperties>
</file>