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6" r:id="rId19"/>
    <p:sldId id="277" r:id="rId20"/>
    <p:sldId id="278" r:id="rId21"/>
    <p:sldId id="281" r:id="rId22"/>
    <p:sldId id="280" r:id="rId23"/>
    <p:sldId id="283" r:id="rId24"/>
    <p:sldId id="28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9" autoAdjust="0"/>
  </p:normalViewPr>
  <p:slideViewPr>
    <p:cSldViewPr>
      <p:cViewPr>
        <p:scale>
          <a:sx n="113" d="100"/>
          <a:sy n="113" d="100"/>
        </p:scale>
        <p:origin x="-3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02FF6-8AB3-4D88-8C13-B3117AC68015}" type="datetimeFigureOut">
              <a:rPr lang="en-US" smtClean="0"/>
              <a:t>1/15/2012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01F1EB-A232-49B1-8406-0A75FEB01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708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677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9321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6320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9350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327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443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389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953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2996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22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416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7310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9869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410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0974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8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358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81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810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66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446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9686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01F1EB-A232-49B1-8406-0A75FEB0183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737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DA20-5752-453C-A45A-510E55C10414}" type="datetime1">
              <a:rPr lang="en-US" smtClean="0"/>
              <a:t>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042E02E-1CB3-47E7-82B1-BCA8A5B87EC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D3B6-A7A1-45A2-8667-A21024B8274E}" type="datetime1">
              <a:rPr lang="en-US" smtClean="0"/>
              <a:t>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E271-0FF6-4503-B154-F5A54A7B65C3}" type="datetime1">
              <a:rPr lang="en-US" smtClean="0"/>
              <a:t>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1A5D-1721-41E2-97CA-6DC4597EF8B9}" type="datetime1">
              <a:rPr lang="en-US" smtClean="0"/>
              <a:t>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6A0C-28A8-44D0-B8BB-E2DB121884AF}" type="datetime1">
              <a:rPr lang="en-US" smtClean="0"/>
              <a:t>1/15/2012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5B464-EA2A-4436-8D3B-EA9336A833DD}" type="datetime1">
              <a:rPr lang="en-US" smtClean="0"/>
              <a:t>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F023-8D05-4FBC-95B8-5A1BF930D5E3}" type="datetime1">
              <a:rPr lang="en-US" smtClean="0"/>
              <a:t>1/15/2012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C971-9D95-4BD9-BA3F-1BA73EF5DEA4}" type="datetime1">
              <a:rPr lang="en-US" smtClean="0"/>
              <a:t>1/15/2012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B40D-1150-4F5C-889D-6D0F6F8DC12C}" type="datetime1">
              <a:rPr lang="en-US" smtClean="0"/>
              <a:t>1/15/2012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3CEF7-0DC0-430F-A9B4-E7989052B6E7}" type="datetime1">
              <a:rPr lang="en-US" smtClean="0"/>
              <a:t>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5172-2568-4F4B-80CD-719568841107}" type="datetime1">
              <a:rPr lang="en-US" smtClean="0"/>
              <a:t>1/15/2012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AFEAC79-D0A8-405D-B954-351093DD9E6C}" type="datetime1">
              <a:rPr lang="en-US" smtClean="0"/>
              <a:t>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042E02E-1CB3-47E7-82B1-BCA8A5B87EC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usplus.com/doc/tutorial/variables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.ksu.edu.sa/jebari_chaker/papers/C_for_Java_Programmers.pdf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olumbia.edu/~hgs/teaching/ap/slides/CforJavaProgrammers.ppt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.ksu.edu.sa/jebari_chaker/papers/C_for_Java_Programmers.pdf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eej.us/guide/bgnet/output/html/multipage/index.html" TargetMode="External"/><Relationship Id="rId4" Type="http://schemas.openxmlformats.org/officeDocument/2006/relationships/hyperlink" Target="http://www.cprogramming.com/tutorial/c-tutorial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CPSC 441 Tutorial – January 16, 2012</a:t>
            </a:r>
          </a:p>
          <a:p>
            <a:r>
              <a:rPr lang="en-US" smtClean="0"/>
              <a:t>TA: Maryam </a:t>
            </a:r>
            <a:r>
              <a:rPr lang="en-US" dirty="0" smtClean="0"/>
              <a:t>Elahi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r>
              <a:rPr lang="en-US" smtClean="0"/>
              <a:t>to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69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Primitive Data Types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060022"/>
              </p:ext>
            </p:extLst>
          </p:nvPr>
        </p:nvGraphicFramePr>
        <p:xfrm>
          <a:off x="304800" y="1371600"/>
          <a:ext cx="8534401" cy="4816770"/>
        </p:xfrm>
        <a:graphic>
          <a:graphicData uri="http://schemas.openxmlformats.org/drawingml/2006/table">
            <a:tbl>
              <a:tblPr/>
              <a:tblGrid>
                <a:gridCol w="1691503"/>
                <a:gridCol w="3032897"/>
                <a:gridCol w="1349633"/>
                <a:gridCol w="2460368"/>
              </a:tblGrid>
              <a:tr h="282292">
                <a:tc>
                  <a:txBody>
                    <a:bodyPr/>
                    <a:lstStyle/>
                    <a:p>
                      <a:r>
                        <a:rPr lang="en-US" sz="1700" dirty="0">
                          <a:effectLst/>
                        </a:rPr>
                        <a:t>Name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effectLst/>
                        </a:rPr>
                        <a:t>Description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effectLst/>
                        </a:rPr>
                        <a:t>Size</a:t>
                      </a:r>
                      <a:r>
                        <a:rPr lang="en-US" sz="1700" dirty="0" smtClean="0">
                          <a:effectLst/>
                        </a:rPr>
                        <a:t>* (32bit)</a:t>
                      </a:r>
                      <a:endParaRPr lang="en-US" sz="1700" dirty="0">
                        <a:effectLst/>
                      </a:endParaRP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effectLst/>
                        </a:rPr>
                        <a:t>Range</a:t>
                      </a:r>
                      <a:r>
                        <a:rPr lang="en-US" sz="1700" dirty="0" smtClean="0">
                          <a:effectLst/>
                        </a:rPr>
                        <a:t>* (32bit system)</a:t>
                      </a:r>
                      <a:endParaRPr lang="en-US" sz="1700" dirty="0">
                        <a:effectLst/>
                      </a:endParaRP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441027">
                <a:tc>
                  <a:txBody>
                    <a:bodyPr/>
                    <a:lstStyle/>
                    <a:p>
                      <a:r>
                        <a:rPr lang="en-US" sz="1700" b="1" dirty="0">
                          <a:effectLst/>
                        </a:rPr>
                        <a:t>char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effectLst/>
                        </a:rPr>
                        <a:t>Character or small integer.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1byte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signed: -128 to 127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unsigned: 0 to 255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1027">
                <a:tc>
                  <a:txBody>
                    <a:bodyPr/>
                    <a:lstStyle/>
                    <a:p>
                      <a:r>
                        <a:rPr lang="en-US" sz="1700" b="1" dirty="0">
                          <a:effectLst/>
                        </a:rPr>
                        <a:t>short </a:t>
                      </a:r>
                      <a:r>
                        <a:rPr lang="en-US" sz="1700" b="1" dirty="0" err="1">
                          <a:effectLst/>
                        </a:rPr>
                        <a:t>int</a:t>
                      </a:r>
                      <a:r>
                        <a:rPr lang="en-US" sz="1700" b="1" dirty="0">
                          <a:effectLst/>
                        </a:rPr>
                        <a:t> (short)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effectLst/>
                        </a:rPr>
                        <a:t>Short Integer.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2bytes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signed: -32768 to 32767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unsigned: 0 to 65535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3053"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effectLst/>
                        </a:rPr>
                        <a:t>int</a:t>
                      </a:r>
                      <a:endParaRPr lang="en-US" sz="1700" b="1" dirty="0">
                        <a:effectLst/>
                      </a:endParaRP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effectLst/>
                        </a:rPr>
                        <a:t>Integer.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effectLst/>
                        </a:rPr>
                        <a:t>4bytes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signed: -2147483648 to 2147483647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unsigned: 0 to 4294967295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3053">
                <a:tc>
                  <a:txBody>
                    <a:bodyPr/>
                    <a:lstStyle/>
                    <a:p>
                      <a:r>
                        <a:rPr lang="en-US" sz="1700" b="1" dirty="0">
                          <a:effectLst/>
                        </a:rPr>
                        <a:t>long </a:t>
                      </a:r>
                      <a:r>
                        <a:rPr lang="en-US" sz="1700" b="1" dirty="0" err="1">
                          <a:effectLst/>
                        </a:rPr>
                        <a:t>int</a:t>
                      </a:r>
                      <a:r>
                        <a:rPr lang="en-US" sz="1700" b="1" dirty="0">
                          <a:effectLst/>
                        </a:rPr>
                        <a:t> (long)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Long integer.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4bytes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signed: -2147483648 to 2147483647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unsigned: 0 to 4294967295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72926">
                <a:tc>
                  <a:txBody>
                    <a:bodyPr/>
                    <a:lstStyle/>
                    <a:p>
                      <a:r>
                        <a:rPr lang="en-US" sz="1700" b="1" dirty="0" err="1">
                          <a:effectLst/>
                        </a:rPr>
                        <a:t>bool</a:t>
                      </a:r>
                      <a:endParaRPr lang="en-US" sz="1700" b="1" dirty="0">
                        <a:effectLst/>
                      </a:endParaRP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Boolean value. It can take one of two values: true or false.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1byte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true or false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2292">
                <a:tc>
                  <a:txBody>
                    <a:bodyPr/>
                    <a:lstStyle/>
                    <a:p>
                      <a:r>
                        <a:rPr lang="en-US" sz="1700" b="1" dirty="0">
                          <a:effectLst/>
                        </a:rPr>
                        <a:t>float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Floating point number.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4bytes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+/- 3.4e +/- 38 (~7 digits)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7609">
                <a:tc>
                  <a:txBody>
                    <a:bodyPr/>
                    <a:lstStyle/>
                    <a:p>
                      <a:r>
                        <a:rPr lang="en-US" sz="1700" b="1" dirty="0">
                          <a:effectLst/>
                        </a:rPr>
                        <a:t>double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Double precision floating point number.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8bytes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+/- 1.7e +/- 308 (~15 digits)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7609">
                <a:tc>
                  <a:txBody>
                    <a:bodyPr/>
                    <a:lstStyle/>
                    <a:p>
                      <a:r>
                        <a:rPr lang="en-US" sz="1700" b="1" dirty="0">
                          <a:effectLst/>
                        </a:rPr>
                        <a:t>long double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effectLst/>
                        </a:rPr>
                        <a:t>Long double precision floating point number.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>
                          <a:effectLst/>
                        </a:rPr>
                        <a:t>8bytes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+/- 1.7e +/- 308 (~15 digits)</a:t>
                      </a:r>
                    </a:p>
                  </a:txBody>
                  <a:tcPr marL="39050" marR="39050" marT="19525" marB="195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814638" y="16113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0200" y="6172200"/>
            <a:ext cx="7903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*Size</a:t>
            </a:r>
            <a:r>
              <a:rPr lang="en-US" dirty="0"/>
              <a:t> and </a:t>
            </a:r>
            <a:r>
              <a:rPr lang="en-US" i="1" dirty="0"/>
              <a:t>Range</a:t>
            </a:r>
            <a:r>
              <a:rPr lang="en-US" dirty="0"/>
              <a:t> depend on the system the program is compiled for.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5800" y="6477000"/>
            <a:ext cx="7315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>From: </a:t>
            </a:r>
            <a:r>
              <a:rPr lang="en-US" sz="1200" dirty="0" smtClean="0">
                <a:hlinkClick r:id="rId3"/>
              </a:rPr>
              <a:t>http</a:t>
            </a:r>
            <a:r>
              <a:rPr lang="en-US" sz="1200" dirty="0">
                <a:hlinkClick r:id="rId3"/>
              </a:rPr>
              <a:t>://www.cplusplus.com/doc/tutorial/variables/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8211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Typecasting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11</a:t>
            </a:fld>
            <a:endParaRPr lang="en-US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876800"/>
            <a:ext cx="805815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1600200"/>
            <a:ext cx="8058150" cy="347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09058" y="6409267"/>
            <a:ext cx="792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Caution: </a:t>
            </a:r>
            <a:r>
              <a:rPr lang="en-US" dirty="0" smtClean="0"/>
              <a:t>be careful with typecasting, especially implicit conversions.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5364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Array declaration: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a[];</a:t>
            </a:r>
          </a:p>
          <a:p>
            <a:endParaRPr lang="en-US" dirty="0" smtClean="0"/>
          </a:p>
          <a:p>
            <a:r>
              <a:rPr lang="en-US" dirty="0" smtClean="0"/>
              <a:t>C/C</a:t>
            </a:r>
            <a:r>
              <a:rPr lang="en-US" dirty="0"/>
              <a:t>++ arrays have no length </a:t>
            </a:r>
            <a:r>
              <a:rPr lang="en-US" dirty="0" smtClean="0"/>
              <a:t>attribute!</a:t>
            </a:r>
          </a:p>
          <a:p>
            <a:pPr lvl="1"/>
            <a:r>
              <a:rPr lang="en-US" dirty="0" smtClean="0"/>
              <a:t>Note: when </a:t>
            </a:r>
            <a:r>
              <a:rPr lang="en-US" dirty="0"/>
              <a:t>passing an array to a function, typically you have to pass the array size as a separate argument as well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 You </a:t>
            </a:r>
            <a:r>
              <a:rPr lang="en-US" dirty="0"/>
              <a:t>have to take care of array bounds yourself</a:t>
            </a:r>
          </a:p>
          <a:p>
            <a:pPr marL="411480" lvl="1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input[10];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411480" lvl="1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input[</a:t>
            </a:r>
            <a:r>
              <a:rPr lang="en-US" sz="1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] = 20;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// out of bound!</a:t>
            </a:r>
          </a:p>
          <a:p>
            <a:pPr marL="411480" lvl="1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] = 5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out of bound!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This code could compile and run, but most likely, you’ll see unexpected behavior or crash your program.</a:t>
            </a:r>
          </a:p>
          <a:p>
            <a:endParaRPr lang="en-US" dirty="0" smtClean="0"/>
          </a:p>
          <a:p>
            <a:r>
              <a:rPr lang="en-US" dirty="0" smtClean="0"/>
              <a:t>Array’s </a:t>
            </a:r>
            <a:r>
              <a:rPr lang="en-US" dirty="0"/>
              <a:t>name is a pointer to its first </a:t>
            </a:r>
            <a:r>
              <a:rPr lang="en-US" dirty="0" smtClean="0"/>
              <a:t>element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0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C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dirty="0"/>
              <a:t> is a way to </a:t>
            </a:r>
            <a:r>
              <a:rPr lang="en-US" sz="2200" i="1" dirty="0"/>
              <a:t>logically</a:t>
            </a:r>
            <a:r>
              <a:rPr lang="en-US" sz="2200" dirty="0"/>
              <a:t> group related </a:t>
            </a:r>
            <a:r>
              <a:rPr lang="en-US" sz="2200" dirty="0" smtClean="0"/>
              <a:t>types</a:t>
            </a:r>
          </a:p>
          <a:p>
            <a:pPr lvl="1"/>
            <a:r>
              <a:rPr lang="en-US" dirty="0" smtClean="0"/>
              <a:t>Is </a:t>
            </a:r>
            <a:r>
              <a:rPr lang="en-US" dirty="0"/>
              <a:t>very similar to (but not same as) C++/java </a:t>
            </a:r>
            <a:r>
              <a:rPr lang="en-US" b="1" dirty="0" smtClean="0"/>
              <a:t>classes</a:t>
            </a:r>
          </a:p>
          <a:p>
            <a:pPr lvl="1"/>
            <a:r>
              <a:rPr lang="en-US" dirty="0" smtClean="0"/>
              <a:t>Is somehow a </a:t>
            </a:r>
            <a:r>
              <a:rPr lang="en-US" dirty="0"/>
              <a:t>class without </a:t>
            </a:r>
            <a:r>
              <a:rPr lang="en-US" dirty="0" smtClean="0"/>
              <a:t>methods</a:t>
            </a:r>
          </a:p>
          <a:p>
            <a:pPr lvl="1"/>
            <a:r>
              <a:rPr lang="en-US" dirty="0" smtClean="0"/>
              <a:t>Members are always public (no encapsulation concept in c)</a:t>
            </a:r>
          </a:p>
          <a:p>
            <a:pPr lvl="1"/>
            <a:endParaRPr lang="en-US" dirty="0" smtClean="0"/>
          </a:p>
          <a:p>
            <a:r>
              <a:rPr lang="en-US" sz="2200" dirty="0" smtClean="0"/>
              <a:t>A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dirty="0"/>
              <a:t> component can be of any type (including other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dirty="0"/>
              <a:t> types), but cannot be </a:t>
            </a:r>
            <a:r>
              <a:rPr lang="en-US" sz="2200" dirty="0" smtClean="0"/>
              <a:t>recursive</a:t>
            </a:r>
          </a:p>
          <a:p>
            <a:endParaRPr lang="en-US" sz="2200" dirty="0" smtClean="0"/>
          </a:p>
          <a:p>
            <a:r>
              <a:rPr lang="en-US" sz="2200" dirty="0" smtClean="0"/>
              <a:t>Example:</a:t>
            </a:r>
            <a:endParaRPr lang="en-US" sz="1400" dirty="0">
              <a:solidFill>
                <a:prstClr val="black"/>
              </a:solidFill>
              <a:latin typeface="Consolas"/>
            </a:endParaRPr>
          </a:p>
          <a:p>
            <a:endParaRPr lang="en-US" sz="2200" dirty="0" smtClean="0"/>
          </a:p>
          <a:p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867400" y="4953000"/>
            <a:ext cx="2895600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14300" lvl="1"/>
            <a:r>
              <a:rPr lang="en-US" dirty="0" err="1">
                <a:solidFill>
                  <a:prstClr val="black"/>
                </a:solidFill>
                <a:latin typeface="Consolas"/>
              </a:rPr>
              <a:t>struct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student{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14300" lvl="1"/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char* name;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14300" lvl="1"/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unsigned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ID;</a:t>
            </a:r>
          </a:p>
          <a:p>
            <a:pPr marL="114300" lvl="1"/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struct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Address;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14300" lvl="1"/>
            <a:r>
              <a:rPr lang="en-US" dirty="0">
                <a:solidFill>
                  <a:prstClr val="black"/>
                </a:solidFill>
                <a:latin typeface="Consolas"/>
              </a:rPr>
              <a:t>};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67000" y="4951274"/>
            <a:ext cx="2895600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14300" lvl="1"/>
            <a:r>
              <a:rPr lang="en-US" dirty="0" err="1">
                <a:solidFill>
                  <a:prstClr val="black"/>
                </a:solidFill>
                <a:latin typeface="Consolas"/>
              </a:rPr>
              <a:t>struct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address{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14300" lvl="1"/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  char*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street;</a:t>
            </a:r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pPr marL="114300" lvl="1"/>
            <a:r>
              <a:rPr lang="en-US" dirty="0" smtClean="0">
                <a:solidFill>
                  <a:prstClr val="black"/>
                </a:solidFill>
                <a:latin typeface="Consolas"/>
              </a:rPr>
              <a:t>    char* city;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14300" lvl="1"/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  char* zip;</a:t>
            </a:r>
          </a:p>
          <a:p>
            <a:pPr marL="114300" lvl="1"/>
            <a:r>
              <a:rPr lang="en-US" dirty="0" smtClean="0">
                <a:solidFill>
                  <a:prstClr val="black"/>
                </a:solidFill>
                <a:latin typeface="Consolas"/>
              </a:rPr>
              <a:t>};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45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pointer is just an address to some </a:t>
            </a:r>
            <a:r>
              <a:rPr lang="en-US" dirty="0" smtClean="0"/>
              <a:t>memory location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Another </a:t>
            </a:r>
            <a:r>
              <a:rPr lang="en-US" dirty="0"/>
              <a:t>variable</a:t>
            </a:r>
          </a:p>
          <a:p>
            <a:pPr lvl="1"/>
            <a:r>
              <a:rPr lang="en-US" dirty="0"/>
              <a:t>Some dynamically allocated memory</a:t>
            </a:r>
          </a:p>
          <a:p>
            <a:pPr lvl="1"/>
            <a:r>
              <a:rPr lang="en-US" dirty="0"/>
              <a:t>Some function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>
                <a:cs typeface="Courier New" pitchFamily="49" charset="0"/>
              </a:rPr>
              <a:t> </a:t>
            </a:r>
            <a:endParaRPr lang="en-US" dirty="0" smtClean="0"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133600" y="4369181"/>
            <a:ext cx="2057399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/>
              <a:t>&amp;</a:t>
            </a:r>
            <a:r>
              <a:rPr lang="en-US" sz="1600" dirty="0" err="1" smtClean="0"/>
              <a:t>x</a:t>
            </a:r>
            <a:r>
              <a:rPr lang="en-US" sz="1600" dirty="0" smtClean="0"/>
              <a:t> (address of </a:t>
            </a:r>
            <a:r>
              <a:rPr lang="en-US" sz="1600" dirty="0" err="1" smtClean="0"/>
              <a:t>x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207531" y="4362510"/>
            <a:ext cx="1219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4191000" y="4629210"/>
            <a:ext cx="1008064" cy="457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242816" y="3973894"/>
            <a:ext cx="18389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 smtClean="0">
                <a:latin typeface="Courier New" charset="0"/>
              </a:rPr>
              <a:t>int</a:t>
            </a:r>
            <a:r>
              <a:rPr lang="en-US" b="1" dirty="0" smtClean="0">
                <a:latin typeface="Courier New" charset="0"/>
              </a:rPr>
              <a:t> *p = &amp;x;</a:t>
            </a:r>
            <a:endParaRPr lang="en-US" b="1" dirty="0"/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5032301" y="3962400"/>
            <a:ext cx="17235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 smtClean="0">
                <a:latin typeface="Courier New" charset="0"/>
              </a:rPr>
              <a:t>int</a:t>
            </a:r>
            <a:r>
              <a:rPr lang="en-US" sz="2000" b="1" dirty="0" smtClean="0">
                <a:latin typeface="Courier New" charset="0"/>
              </a:rPr>
              <a:t> x = 4;</a:t>
            </a:r>
            <a:endParaRPr lang="en-US" sz="2000" b="1" dirty="0">
              <a:latin typeface="Courier New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133598" y="5957887"/>
            <a:ext cx="2057399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Address of allocated </a:t>
            </a:r>
          </a:p>
          <a:p>
            <a:pPr algn="ctr"/>
            <a:r>
              <a:rPr lang="en-US" sz="1400" dirty="0" smtClean="0"/>
              <a:t>memory</a:t>
            </a:r>
            <a:endParaRPr lang="en-US" sz="1400" dirty="0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242816" y="5562600"/>
            <a:ext cx="41825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 smtClean="0">
                <a:latin typeface="Courier New" charset="0"/>
              </a:rPr>
              <a:t>int</a:t>
            </a:r>
            <a:r>
              <a:rPr lang="en-US" b="1" dirty="0" smtClean="0">
                <a:latin typeface="Courier New" charset="0"/>
              </a:rPr>
              <a:t> *p = </a:t>
            </a:r>
            <a:r>
              <a:rPr lang="en-US" b="1" dirty="0" err="1" smtClean="0">
                <a:latin typeface="Courier New" charset="0"/>
              </a:rPr>
              <a:t>malloc</a:t>
            </a:r>
            <a:r>
              <a:rPr lang="en-US" b="1" dirty="0" smtClean="0">
                <a:latin typeface="Courier New" charset="0"/>
              </a:rPr>
              <a:t> (</a:t>
            </a:r>
            <a:r>
              <a:rPr lang="en-US" b="1" dirty="0" err="1" smtClean="0">
                <a:latin typeface="Courier New" charset="0"/>
              </a:rPr>
              <a:t>sizeof</a:t>
            </a:r>
            <a:r>
              <a:rPr lang="en-US" b="1" dirty="0" smtClean="0">
                <a:latin typeface="Courier New" charset="0"/>
              </a:rPr>
              <a:t> </a:t>
            </a:r>
            <a:r>
              <a:rPr lang="en-US" b="1" dirty="0" err="1" smtClean="0">
                <a:latin typeface="Courier New" charset="0"/>
              </a:rPr>
              <a:t>int</a:t>
            </a:r>
            <a:r>
              <a:rPr lang="en-US" b="1" dirty="0" smtClean="0">
                <a:latin typeface="Courier New" charset="0"/>
              </a:rPr>
              <a:t>);</a:t>
            </a:r>
            <a:endParaRPr lang="en-US" b="1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207531" y="6034087"/>
            <a:ext cx="1219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4191000" y="6300787"/>
            <a:ext cx="1008064" cy="457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6585028" y="6034087"/>
            <a:ext cx="10855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allocated </a:t>
            </a:r>
          </a:p>
          <a:p>
            <a:pPr algn="ctr"/>
            <a:r>
              <a:rPr lang="en-US" sz="1400" dirty="0" smtClean="0"/>
              <a:t>memory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5600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200" u="sng" dirty="0"/>
              <a:t>Declaration</a:t>
            </a:r>
            <a:r>
              <a:rPr lang="en-US" sz="2200" dirty="0"/>
              <a:t>:  </a:t>
            </a:r>
            <a:r>
              <a:rPr lang="en-US" sz="2100" dirty="0"/>
              <a:t>using “</a:t>
            </a:r>
            <a:r>
              <a:rPr lang="en-US" sz="21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100" dirty="0"/>
              <a:t>” symbol before variable name.</a:t>
            </a:r>
          </a:p>
          <a:p>
            <a:pPr marL="411480" lvl="1" indent="0">
              <a:buNone/>
            </a:pP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NULL; //creates pointer to integer</a:t>
            </a:r>
            <a:endParaRPr lang="en-US" sz="1400" b="1" dirty="0"/>
          </a:p>
          <a:p>
            <a:endParaRPr lang="en-US" u="sng" dirty="0" smtClean="0"/>
          </a:p>
          <a:p>
            <a:r>
              <a:rPr lang="en-US" sz="2200" u="sng" dirty="0" smtClean="0"/>
              <a:t>Allocation</a:t>
            </a:r>
            <a:r>
              <a:rPr lang="en-US" sz="2200" dirty="0"/>
              <a:t>:   </a:t>
            </a:r>
            <a:r>
              <a:rPr lang="en-US" sz="2100" dirty="0"/>
              <a:t>allocate new memory to a pointer using the </a:t>
            </a:r>
            <a:r>
              <a:rPr lang="en-US" sz="2100" dirty="0" smtClean="0"/>
              <a:t>keyword </a:t>
            </a:r>
            <a:r>
              <a:rPr lang="en-US" sz="2100" b="1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100" dirty="0" smtClean="0"/>
              <a:t> </a:t>
            </a:r>
            <a:r>
              <a:rPr lang="en-US" sz="2100" dirty="0"/>
              <a:t>in </a:t>
            </a:r>
            <a:r>
              <a:rPr lang="en-US" sz="2100" dirty="0" smtClean="0"/>
              <a:t>C (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100" dirty="0" smtClean="0"/>
              <a:t> in C++)</a:t>
            </a:r>
            <a:endParaRPr lang="en-US" sz="2100" dirty="0"/>
          </a:p>
          <a:p>
            <a:pPr marL="411480" lvl="1" indent="0">
              <a:buNone/>
            </a:pP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*p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411480" lvl="1" indent="0">
              <a:buNone/>
            </a:pP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*p = 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*)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(10 *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));  //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array of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41148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endParaRPr lang="en-US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200" u="sng" dirty="0" err="1" smtClean="0"/>
              <a:t>Deallocation</a:t>
            </a:r>
            <a:r>
              <a:rPr lang="en-US" sz="2200" u="sng" dirty="0" smtClean="0"/>
              <a:t>:</a:t>
            </a:r>
            <a:r>
              <a:rPr lang="en-US" sz="2200" b="1" dirty="0" smtClean="0"/>
              <a:t> </a:t>
            </a:r>
            <a:r>
              <a:rPr lang="en-US" sz="2200" dirty="0" smtClean="0"/>
              <a:t>clear the allocated memory when you are done using it.  Otherwise, Memory Leak!!!  </a:t>
            </a:r>
          </a:p>
          <a:p>
            <a:pPr marL="0" lvl="1" indent="0">
              <a:spcBef>
                <a:spcPts val="580"/>
              </a:spcBef>
              <a:buClr>
                <a:schemeClr val="accent1"/>
              </a:buCl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free(p);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endParaRPr lang="en-US" sz="2200" u="sng" dirty="0" smtClean="0"/>
          </a:p>
          <a:p>
            <a:r>
              <a:rPr lang="en-US" sz="2200" u="sng" dirty="0" smtClean="0"/>
              <a:t>Dereferencing</a:t>
            </a:r>
            <a:r>
              <a:rPr lang="en-US" sz="2200" dirty="0" smtClean="0"/>
              <a:t>: accessing data from the pointer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x = *p;</a:t>
            </a:r>
          </a:p>
          <a:p>
            <a:pPr marL="411480" lvl="1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42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C, string is an array of </a:t>
            </a:r>
            <a:r>
              <a:rPr lang="en-US" b="1" dirty="0">
                <a:latin typeface="Courier New" charset="0"/>
              </a:rPr>
              <a:t>char</a:t>
            </a:r>
            <a:r>
              <a:rPr lang="en-US" dirty="0"/>
              <a:t> </a:t>
            </a:r>
            <a:r>
              <a:rPr lang="en-US" dirty="0" smtClean="0"/>
              <a:t>terminated with </a:t>
            </a:r>
            <a:r>
              <a:rPr lang="en-US" dirty="0"/>
              <a:t>“\0” (a null </a:t>
            </a:r>
            <a:r>
              <a:rPr lang="en-US" dirty="0" smtClean="0"/>
              <a:t>terminator: ‘\0’)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hello” = hello\0 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Declaring </a:t>
            </a:r>
            <a:r>
              <a:rPr lang="en-US" dirty="0"/>
              <a:t>and initialize a string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endParaRPr lang="en-US" sz="1800" b="1" dirty="0" smtClean="0">
              <a:latin typeface="Courier New" charset="0"/>
            </a:endParaRP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US" sz="1800" b="1" dirty="0" smtClean="0">
                <a:latin typeface="Courier New" charset="0"/>
              </a:rPr>
              <a:t>char str1[10];           </a:t>
            </a:r>
            <a:r>
              <a:rPr lang="en-US" sz="1400" dirty="0" smtClean="0">
                <a:latin typeface="Courier New" charset="0"/>
              </a:rPr>
              <a:t>// a </a:t>
            </a:r>
            <a:r>
              <a:rPr lang="en-US" sz="1400" dirty="0">
                <a:latin typeface="Courier New" charset="0"/>
              </a:rPr>
              <a:t>string of 10 </a:t>
            </a:r>
            <a:r>
              <a:rPr lang="en-US" sz="1400" dirty="0" smtClean="0">
                <a:latin typeface="Courier New" charset="0"/>
              </a:rPr>
              <a:t>characters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b="1" dirty="0">
                <a:latin typeface="Courier New" charset="0"/>
              </a:rPr>
              <a:t>char </a:t>
            </a:r>
            <a:r>
              <a:rPr lang="en-US" sz="1800" b="1" dirty="0" smtClean="0">
                <a:latin typeface="Courier New" charset="0"/>
              </a:rPr>
              <a:t>str2[10]={“hello”}; </a:t>
            </a:r>
            <a:r>
              <a:rPr lang="en-US" sz="1400" dirty="0" smtClean="0">
                <a:latin typeface="Courier New" charset="0"/>
              </a:rPr>
              <a:t>//initialized string </a:t>
            </a:r>
            <a:endParaRPr lang="en-US" sz="1600" dirty="0" smtClean="0">
              <a:latin typeface="Courier New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1800" dirty="0" smtClean="0">
              <a:latin typeface="Courier New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lang="en-US" sz="1800" b="1" dirty="0">
                <a:latin typeface="Courier New" charset="0"/>
              </a:rPr>
              <a:t>char *</a:t>
            </a:r>
            <a:r>
              <a:rPr lang="en-US" sz="1800" b="1" dirty="0" smtClean="0">
                <a:latin typeface="Courier New" charset="0"/>
              </a:rPr>
              <a:t>strp1; </a:t>
            </a:r>
            <a:r>
              <a:rPr lang="en-US" sz="1800" dirty="0" smtClean="0">
                <a:latin typeface="Courier New" charset="0"/>
              </a:rPr>
              <a:t>		 </a:t>
            </a:r>
            <a:r>
              <a:rPr lang="en-US" sz="1400" dirty="0" smtClean="0">
                <a:latin typeface="Courier New" charset="0"/>
              </a:rPr>
              <a:t>// </a:t>
            </a:r>
            <a:r>
              <a:rPr lang="en-US" sz="1400" dirty="0">
                <a:latin typeface="Courier New" charset="0"/>
              </a:rPr>
              <a:t>a char pointer</a:t>
            </a:r>
          </a:p>
          <a:p>
            <a:pPr lvl="1">
              <a:lnSpc>
                <a:spcPct val="90000"/>
              </a:lnSpc>
              <a:buNone/>
            </a:pPr>
            <a:endParaRPr lang="en-US" sz="1800" dirty="0" smtClean="0">
              <a:latin typeface="Courier New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lang="en-US" sz="1800" b="1" dirty="0" smtClean="0">
                <a:latin typeface="Courier New" charset="0"/>
              </a:rPr>
              <a:t>char </a:t>
            </a:r>
            <a:r>
              <a:rPr lang="en-US" sz="1800" b="1" dirty="0">
                <a:latin typeface="Courier New" charset="0"/>
              </a:rPr>
              <a:t>*</a:t>
            </a:r>
            <a:r>
              <a:rPr lang="en-US" sz="1800" b="1" dirty="0" smtClean="0">
                <a:latin typeface="Courier New" charset="0"/>
              </a:rPr>
              <a:t>strp2 = </a:t>
            </a:r>
            <a:r>
              <a:rPr lang="en-US" sz="1800" b="1" dirty="0" err="1" smtClean="0">
                <a:latin typeface="Courier New" charset="0"/>
              </a:rPr>
              <a:t>malloc</a:t>
            </a:r>
            <a:r>
              <a:rPr lang="en-US" sz="1800" b="1" dirty="0" smtClean="0">
                <a:latin typeface="Courier New" charset="0"/>
              </a:rPr>
              <a:t>(</a:t>
            </a:r>
            <a:r>
              <a:rPr lang="en-US" sz="1800" b="1" dirty="0" err="1" smtClean="0">
                <a:latin typeface="Courier New" charset="0"/>
              </a:rPr>
              <a:t>sizeof</a:t>
            </a:r>
            <a:r>
              <a:rPr lang="en-US" sz="1800" b="1" dirty="0" smtClean="0">
                <a:latin typeface="Courier New" charset="0"/>
              </a:rPr>
              <a:t>(char)*10);</a:t>
            </a:r>
            <a:endParaRPr lang="en-US" sz="1400" b="1" dirty="0">
              <a:latin typeface="Courier New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lang="en-US" sz="1400" dirty="0" smtClean="0">
                <a:latin typeface="Courier New" charset="0"/>
              </a:rPr>
              <a:t>		// a char pointer initialized to point to a </a:t>
            </a:r>
            <a:r>
              <a:rPr lang="en-US" sz="1400" dirty="0" err="1" smtClean="0">
                <a:latin typeface="Courier New" charset="0"/>
              </a:rPr>
              <a:t>chunck</a:t>
            </a:r>
            <a:r>
              <a:rPr lang="en-US" sz="1400" dirty="0" smtClean="0">
                <a:latin typeface="Courier New" charset="0"/>
              </a:rPr>
              <a:t> of memory.</a:t>
            </a:r>
            <a:endParaRPr lang="en-US" dirty="0" smtClean="0"/>
          </a:p>
          <a:p>
            <a:pPr lvl="1">
              <a:buNone/>
            </a:pPr>
            <a:endParaRPr lang="en-US" sz="1800" b="1" dirty="0">
              <a:latin typeface="Courier New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2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en-US" sz="2200" dirty="0">
                <a:latin typeface="Lucida Console" charset="0"/>
              </a:rPr>
              <a:t>#include &lt;</a:t>
            </a:r>
            <a:r>
              <a:rPr lang="en-US" sz="2200" dirty="0" err="1">
                <a:latin typeface="Lucida Console" charset="0"/>
              </a:rPr>
              <a:t>string.h</a:t>
            </a:r>
            <a:r>
              <a:rPr lang="en-US" sz="2200" dirty="0">
                <a:latin typeface="Lucida Console" charset="0"/>
              </a:rPr>
              <a:t>&gt;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Functions:</a:t>
            </a:r>
            <a:endParaRPr lang="en-US" dirty="0"/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(char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dest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char *source)</a:t>
            </a:r>
          </a:p>
          <a:p>
            <a:pPr lvl="1"/>
            <a:r>
              <a:rPr lang="en-US" dirty="0"/>
              <a:t>copies chars from source array into </a:t>
            </a:r>
            <a:r>
              <a:rPr lang="en-US" dirty="0" err="1"/>
              <a:t>dest</a:t>
            </a:r>
            <a:r>
              <a:rPr lang="en-US" dirty="0"/>
              <a:t> array up to </a:t>
            </a:r>
            <a:r>
              <a:rPr lang="en-US" dirty="0" smtClean="0"/>
              <a:t>NUL</a:t>
            </a:r>
            <a:endParaRPr lang="en-US" dirty="0"/>
          </a:p>
          <a:p>
            <a:endParaRPr lang="en-US" dirty="0" smtClean="0">
              <a:latin typeface="Lucida Console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strncpy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(char 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dest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char *source,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dirty="0" smtClean="0"/>
              <a:t>copies </a:t>
            </a:r>
            <a:r>
              <a:rPr lang="en-US" dirty="0"/>
              <a:t>chars; stops after </a:t>
            </a:r>
            <a:r>
              <a:rPr lang="en-US" dirty="0" err="1"/>
              <a:t>num</a:t>
            </a:r>
            <a:r>
              <a:rPr lang="en-US" dirty="0"/>
              <a:t> chars if no NUL before that; </a:t>
            </a:r>
            <a:r>
              <a:rPr lang="en-US" dirty="0" smtClean="0"/>
              <a:t>appends NUL</a:t>
            </a:r>
            <a:endParaRPr lang="en-US" dirty="0"/>
          </a:p>
          <a:p>
            <a:endParaRPr lang="en-US" sz="2600" dirty="0" smtClean="0">
              <a:latin typeface="Lucida Console" charset="0"/>
            </a:endParaRP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char *source)</a:t>
            </a:r>
          </a:p>
          <a:p>
            <a:pPr lvl="1"/>
            <a:r>
              <a:rPr lang="en-US" dirty="0"/>
              <a:t>returns number of chars, excluding NUL</a:t>
            </a:r>
          </a:p>
          <a:p>
            <a:endParaRPr lang="en-US" sz="2600" dirty="0" smtClean="0">
              <a:latin typeface="Lucida Console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strchr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char *source,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char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dirty="0"/>
              <a:t>returns pointer to first occurrence of </a:t>
            </a:r>
            <a:r>
              <a:rPr lang="en-US" dirty="0" err="1"/>
              <a:t>ch</a:t>
            </a:r>
            <a:r>
              <a:rPr lang="en-US" dirty="0"/>
              <a:t> in source; NUL if none</a:t>
            </a:r>
          </a:p>
          <a:p>
            <a:endParaRPr lang="en-US" sz="2600" dirty="0" smtClean="0">
              <a:latin typeface="Lucida Console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strstr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char *source,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char *search)</a:t>
            </a:r>
          </a:p>
          <a:p>
            <a:pPr lvl="1"/>
            <a:r>
              <a:rPr lang="en-US" dirty="0"/>
              <a:t>return pointer to first occurrence of search in source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3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Formatted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>
                <a:latin typeface="Lucida Console" charset="0"/>
              </a:rPr>
              <a:t>int</a:t>
            </a:r>
            <a:r>
              <a:rPr lang="en-US" sz="2000" dirty="0">
                <a:latin typeface="Lucida Console" charset="0"/>
              </a:rPr>
              <a:t> </a:t>
            </a:r>
            <a:r>
              <a:rPr lang="en-US" sz="2000" dirty="0" err="1">
                <a:latin typeface="Lucida Console" charset="0"/>
              </a:rPr>
              <a:t>sscanf</a:t>
            </a:r>
            <a:r>
              <a:rPr lang="en-US" sz="2000" dirty="0">
                <a:latin typeface="Lucida Console" charset="0"/>
              </a:rPr>
              <a:t>(char *string, char *format, ...)</a:t>
            </a:r>
          </a:p>
          <a:p>
            <a:pPr lvl="1"/>
            <a:r>
              <a:rPr lang="en-US" dirty="0"/>
              <a:t>parse the contents of string according to format</a:t>
            </a:r>
          </a:p>
          <a:p>
            <a:pPr lvl="1"/>
            <a:r>
              <a:rPr lang="en-US" dirty="0"/>
              <a:t>return the number of successful conversions</a:t>
            </a:r>
          </a:p>
          <a:p>
            <a:endParaRPr lang="en-US" sz="2000" dirty="0" smtClean="0">
              <a:latin typeface="Lucida Console" charset="0"/>
            </a:endParaRPr>
          </a:p>
          <a:p>
            <a:r>
              <a:rPr lang="en-US" sz="2000" dirty="0" err="1" smtClean="0">
                <a:latin typeface="Lucida Console" charset="0"/>
              </a:rPr>
              <a:t>int</a:t>
            </a:r>
            <a:r>
              <a:rPr lang="en-US" sz="2000" dirty="0" smtClean="0">
                <a:latin typeface="Lucida Console" charset="0"/>
              </a:rPr>
              <a:t> </a:t>
            </a:r>
            <a:r>
              <a:rPr lang="en-US" sz="2000" dirty="0" err="1">
                <a:latin typeface="Lucida Console" charset="0"/>
              </a:rPr>
              <a:t>sprintf</a:t>
            </a:r>
            <a:r>
              <a:rPr lang="en-US" sz="2000" dirty="0">
                <a:latin typeface="Lucida Console" charset="0"/>
              </a:rPr>
              <a:t>(char *buffer, char *format, ...)</a:t>
            </a:r>
          </a:p>
          <a:p>
            <a:pPr lvl="1"/>
            <a:r>
              <a:rPr lang="en-US" dirty="0"/>
              <a:t>produce a string formatted according to </a:t>
            </a:r>
            <a:r>
              <a:rPr lang="en-US" dirty="0" smtClean="0"/>
              <a:t>format directives </a:t>
            </a:r>
            <a:r>
              <a:rPr lang="en-US" dirty="0"/>
              <a:t>and place this string into the buffer</a:t>
            </a:r>
          </a:p>
          <a:p>
            <a:pPr lvl="1"/>
            <a:r>
              <a:rPr lang="en-US" dirty="0"/>
              <a:t>return number of successful conversions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Formatted strings</a:t>
            </a:r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4F02-FE9A-EA47-B7F6-08143006F84D}" type="slidenum">
              <a:rPr lang="en-US"/>
              <a:pPr/>
              <a:t>19</a:t>
            </a:fld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Formatting codes for </a:t>
            </a:r>
            <a:r>
              <a:rPr lang="en-US" dirty="0" err="1">
                <a:latin typeface="Lucida Console" charset="0"/>
              </a:rPr>
              <a:t>sscanf</a:t>
            </a:r>
            <a:endParaRPr lang="en-US" dirty="0">
              <a:latin typeface="Lucida Console" charset="0"/>
            </a:endParaRPr>
          </a:p>
          <a:p>
            <a:endParaRPr lang="en-US" dirty="0">
              <a:latin typeface="Lucida Console" charset="0"/>
            </a:endParaRPr>
          </a:p>
        </p:txBody>
      </p:sp>
      <p:graphicFrame>
        <p:nvGraphicFramePr>
          <p:cNvPr id="150596" name="Group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930942"/>
              </p:ext>
            </p:extLst>
          </p:nvPr>
        </p:nvGraphicFramePr>
        <p:xfrm>
          <a:off x="1371600" y="2364421"/>
          <a:ext cx="6324600" cy="3960179"/>
        </p:xfrm>
        <a:graphic>
          <a:graphicData uri="http://schemas.openxmlformats.org/drawingml/2006/table">
            <a:tbl>
              <a:tblPr/>
              <a:tblGrid>
                <a:gridCol w="990600"/>
                <a:gridCol w="4191000"/>
                <a:gridCol w="11430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meaning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variable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charset="0"/>
                        </a:rPr>
                        <a:t>%c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matches a single character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charset="0"/>
                        </a:rPr>
                        <a:t>%d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matches an integer in decimal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5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charset="0"/>
                        </a:rPr>
                        <a:t>%f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matches a real number (ddd.dd)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float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charset="0"/>
                        </a:rPr>
                        <a:t>%s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matches a string up to white space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char 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charset="0"/>
                        </a:rPr>
                        <a:t>%[^</a:t>
                      </a: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charset="0"/>
                        </a:rPr>
                        <a:t>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matches string up to next </a:t>
                      </a: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 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char 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85800" y="6336268"/>
            <a:ext cx="7315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3"/>
              </a:rPr>
              <a:t>http://www.cs.columbia.edu/~hgs/teaching/ap/slides/CforJavaProgrammers.ppt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189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VS.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3995929"/>
          </a:xfrm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 program</a:t>
            </a:r>
          </a:p>
          <a:p>
            <a:pPr lvl="1"/>
            <a:r>
              <a:rPr lang="en-US" dirty="0" smtClean="0"/>
              <a:t>Collection </a:t>
            </a:r>
            <a:r>
              <a:rPr lang="en-US" dirty="0"/>
              <a:t>of functions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One </a:t>
            </a:r>
            <a:r>
              <a:rPr lang="en-US" dirty="0"/>
              <a:t>function </a:t>
            </a:r>
            <a:r>
              <a:rPr lang="en-US" dirty="0" smtClean="0"/>
              <a:t>“main()” is called by the operating system as the starting function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Compile output: executable file. </a:t>
            </a:r>
            <a:r>
              <a:rPr lang="en-US" dirty="0"/>
              <a:t>Running</a:t>
            </a:r>
            <a:r>
              <a:rPr lang="en-US" dirty="0" smtClean="0"/>
              <a:t> the </a:t>
            </a:r>
            <a:r>
              <a:rPr lang="en-US" dirty="0"/>
              <a:t>executable (default name </a:t>
            </a:r>
            <a:r>
              <a:rPr lang="en-US" dirty="0" err="1"/>
              <a:t>a.out</a:t>
            </a:r>
            <a:r>
              <a:rPr lang="en-US" dirty="0"/>
              <a:t>) starts main function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Typically</a:t>
            </a:r>
            <a:r>
              <a:rPr lang="en-US" dirty="0"/>
              <a:t>, single program with all user code linked in – but can be dynamic libraries (.</a:t>
            </a:r>
            <a:r>
              <a:rPr lang="en-US" dirty="0" err="1"/>
              <a:t>dll</a:t>
            </a:r>
            <a:r>
              <a:rPr lang="en-US" dirty="0"/>
              <a:t>, .so)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3995929"/>
          </a:xfrm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Java program</a:t>
            </a:r>
          </a:p>
          <a:p>
            <a:pPr lvl="1"/>
            <a:r>
              <a:rPr lang="en-US" dirty="0" smtClean="0"/>
              <a:t>Collection </a:t>
            </a:r>
            <a:r>
              <a:rPr lang="en-US" dirty="0"/>
              <a:t>of classes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Class </a:t>
            </a:r>
            <a:r>
              <a:rPr lang="en-US" dirty="0"/>
              <a:t>containing main method is starting class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Compile output: jar file. Running “java </a:t>
            </a:r>
            <a:r>
              <a:rPr lang="en-US" dirty="0" err="1" smtClean="0"/>
              <a:t>StartClass</a:t>
            </a:r>
            <a:r>
              <a:rPr lang="en-US" dirty="0" smtClean="0"/>
              <a:t>” </a:t>
            </a:r>
            <a:r>
              <a:rPr lang="en-US" dirty="0"/>
              <a:t>invokes </a:t>
            </a:r>
            <a:r>
              <a:rPr lang="en-US" dirty="0" err="1"/>
              <a:t>StartClass.main</a:t>
            </a:r>
            <a:r>
              <a:rPr lang="en-US" dirty="0"/>
              <a:t> method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JVM </a:t>
            </a:r>
            <a:r>
              <a:rPr lang="en-US" dirty="0"/>
              <a:t>loads other classes as required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9271" y="5924490"/>
            <a:ext cx="8229600" cy="400110"/>
          </a:xfrm>
          <a:prstGeom prst="rect">
            <a:avLst/>
          </a:prstGeom>
          <a:noFill/>
          <a:ln w="31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</a:rPr>
              <a:t>C++ is C extended with object oriented functionality (and more!)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2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Formatted strings</a:t>
            </a:r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E445-0EA9-2C4F-8EDD-8D3C84D73EA9}" type="slidenum">
              <a:rPr lang="en-US"/>
              <a:pPr/>
              <a:t>20</a:t>
            </a:fld>
            <a:endParaRPr lang="en-US"/>
          </a:p>
        </p:txBody>
      </p:sp>
      <p:sp>
        <p:nvSpPr>
          <p:cNvPr id="151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/>
              <a:t>Formatting codes for </a:t>
            </a:r>
            <a:r>
              <a:rPr lang="en-US" dirty="0" err="1">
                <a:latin typeface="Lucida Console" charset="0"/>
              </a:rPr>
              <a:t>sprintf</a:t>
            </a:r>
            <a:endParaRPr lang="en-US" dirty="0">
              <a:latin typeface="Lucida Console" charset="0"/>
            </a:endParaRPr>
          </a:p>
          <a:p>
            <a:r>
              <a:rPr lang="en-US" sz="2000" dirty="0"/>
              <a:t>Values normally right-justified; use negative field width to get left-justified</a:t>
            </a:r>
          </a:p>
          <a:p>
            <a:endParaRPr lang="en-US" dirty="0"/>
          </a:p>
        </p:txBody>
      </p:sp>
      <p:graphicFrame>
        <p:nvGraphicFramePr>
          <p:cNvPr id="151607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952862"/>
              </p:ext>
            </p:extLst>
          </p:nvPr>
        </p:nvGraphicFramePr>
        <p:xfrm>
          <a:off x="914400" y="2970847"/>
          <a:ext cx="7162800" cy="3353753"/>
        </p:xfrm>
        <a:graphic>
          <a:graphicData uri="http://schemas.openxmlformats.org/drawingml/2006/table">
            <a:tbl>
              <a:tblPr/>
              <a:tblGrid>
                <a:gridCol w="1230313"/>
                <a:gridCol w="4102100"/>
                <a:gridCol w="1830387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meaning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variable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%</a:t>
                      </a: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char in field of n spaces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%</a:t>
                      </a: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integer in field of n spaces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int, long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%</a:t>
                      </a:r>
                      <a:r>
                        <a:rPr kumimoji="0" lang="en-US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.</a:t>
                      </a:r>
                      <a:r>
                        <a:rPr kumimoji="0" lang="en-US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f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real number in width n, m decimals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float, double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%</a:t>
                      </a: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.</a:t>
                      </a: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real number in width n, m digits of </a:t>
                      </a: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precision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float, double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%</a:t>
                      </a: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.</a:t>
                      </a: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first m chars from string in width 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char 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85800" y="6336268"/>
            <a:ext cx="7315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3"/>
              </a:rPr>
              <a:t>http://www.cs.columbia.edu/~hgs/teaching/ap/slides/CforJavaProgrammers.ppt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7481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7096-B522-1549-A89B-C6F61FC96178}" type="slidenum">
              <a:rPr lang="en-US"/>
              <a:pPr/>
              <a:t>21</a:t>
            </a:fld>
            <a:endParaRPr lang="en-US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79438"/>
            <a:ext cx="77724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Standard C </a:t>
            </a:r>
            <a:r>
              <a:rPr lang="en-US" dirty="0"/>
              <a:t>library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305800" cy="4953000"/>
          </a:xfrm>
        </p:spPr>
        <p:txBody>
          <a:bodyPr>
            <a:noAutofit/>
          </a:bodyPr>
          <a:lstStyle/>
          <a:p>
            <a:pPr marL="114300" indent="0">
              <a:lnSpc>
                <a:spcPct val="90000"/>
              </a:lnSpc>
              <a:buNone/>
            </a:pPr>
            <a:r>
              <a:rPr lang="en-US" sz="2000" b="1" dirty="0" smtClean="0">
                <a:latin typeface="Lucida Console" charset="0"/>
              </a:rPr>
              <a:t>#include &lt;</a:t>
            </a:r>
            <a:r>
              <a:rPr lang="en-US" sz="2000" b="1" dirty="0" err="1" smtClean="0">
                <a:latin typeface="Lucida Console" charset="0"/>
              </a:rPr>
              <a:t>stdio.h</a:t>
            </a:r>
            <a:r>
              <a:rPr lang="en-US" sz="2000" b="1" dirty="0" smtClean="0">
                <a:latin typeface="Lucida Console" charset="0"/>
              </a:rPr>
              <a:t>&gt;</a:t>
            </a:r>
            <a:endParaRPr lang="en-US" sz="2000" b="1" dirty="0" smtClean="0"/>
          </a:p>
          <a:p>
            <a:pPr>
              <a:lnSpc>
                <a:spcPct val="90000"/>
              </a:lnSpc>
            </a:pPr>
            <a:r>
              <a:rPr lang="en-US" sz="1800" dirty="0" smtClean="0"/>
              <a:t>Formatted I/O</a:t>
            </a:r>
          </a:p>
          <a:p>
            <a:pPr marL="411480" lvl="1" indent="0">
              <a:lnSpc>
                <a:spcPct val="90000"/>
              </a:lnSpc>
              <a:buNone/>
            </a:pPr>
            <a:endParaRPr lang="en-US" sz="1600" dirty="0" smtClean="0">
              <a:latin typeface="Lucida Console" charset="0"/>
            </a:endParaRPr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scan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char *format, ...) 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read from standard input and store according to format.</a:t>
            </a:r>
          </a:p>
          <a:p>
            <a:pPr marL="411480" lvl="1" indent="0">
              <a:lnSpc>
                <a:spcPct val="90000"/>
              </a:lnSpc>
              <a:buNone/>
            </a:pPr>
            <a:endParaRPr lang="en-US" sz="1800" dirty="0" smtClean="0"/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char *format, ...)</a:t>
            </a:r>
          </a:p>
          <a:p>
            <a:pPr lvl="1"/>
            <a:r>
              <a:rPr lang="en-US" sz="1800" dirty="0" smtClean="0"/>
              <a:t>write to standard output according to format</a:t>
            </a:r>
          </a:p>
          <a:p>
            <a:pPr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1800" dirty="0" smtClean="0"/>
              <a:t>File I/O:  </a:t>
            </a:r>
            <a:r>
              <a:rPr lang="en-US" sz="1800" b="1" dirty="0" smtClean="0">
                <a:latin typeface="Courier New" charset="0"/>
              </a:rPr>
              <a:t>FILE *</a:t>
            </a:r>
          </a:p>
          <a:p>
            <a:pPr>
              <a:lnSpc>
                <a:spcPct val="90000"/>
              </a:lnSpc>
            </a:pPr>
            <a:endParaRPr lang="en-US" sz="2000" b="1" dirty="0" smtClean="0">
              <a:latin typeface="Courier New" charset="0"/>
            </a:endParaRPr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FILE *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char *path,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char *mode)</a:t>
            </a:r>
          </a:p>
          <a:p>
            <a:pPr lvl="1"/>
            <a:r>
              <a:rPr lang="en-US" sz="1800" dirty="0" smtClean="0"/>
              <a:t>open a file and return the file descriptor</a:t>
            </a:r>
          </a:p>
          <a:p>
            <a:pPr marL="411480" lvl="1" indent="0">
              <a:buNone/>
            </a:pPr>
            <a:endParaRPr lang="en-US" sz="1800" b="1" dirty="0" smtClean="0"/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(FILE *stream)</a:t>
            </a:r>
          </a:p>
          <a:p>
            <a:pPr lvl="1"/>
            <a:r>
              <a:rPr lang="en-US" sz="1800" dirty="0" smtClean="0"/>
              <a:t>close the file; return 0 if successful, EOF if not</a:t>
            </a:r>
          </a:p>
        </p:txBody>
      </p:sp>
    </p:spTree>
    <p:extLst>
      <p:ext uri="{BB962C8B-B14F-4D97-AF65-F5344CB8AC3E}">
        <p14:creationId xmlns:p14="http://schemas.microsoft.com/office/powerpoint/2010/main" val="160595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C library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73563"/>
          </a:xfrm>
        </p:spPr>
        <p:txBody>
          <a:bodyPr/>
          <a:lstStyle/>
          <a:p>
            <a:pPr marL="114300" indent="0">
              <a:lnSpc>
                <a:spcPct val="90000"/>
              </a:lnSpc>
              <a:buNone/>
            </a:pPr>
            <a:r>
              <a:rPr lang="en-US" sz="2000" b="1" dirty="0">
                <a:latin typeface="Lucida Console" charset="0"/>
              </a:rPr>
              <a:t>#include &lt;</a:t>
            </a:r>
            <a:r>
              <a:rPr lang="en-US" sz="2000" b="1" dirty="0" err="1">
                <a:latin typeface="Lucida Console" charset="0"/>
              </a:rPr>
              <a:t>stdio.h</a:t>
            </a:r>
            <a:r>
              <a:rPr lang="en-US" sz="2000" b="1" dirty="0">
                <a:latin typeface="Lucida Console" charset="0"/>
              </a:rPr>
              <a:t>&gt;</a:t>
            </a:r>
            <a:endParaRPr lang="en-US" sz="2000" b="1" dirty="0"/>
          </a:p>
          <a:p>
            <a:pPr>
              <a:lnSpc>
                <a:spcPct val="90000"/>
              </a:lnSpc>
            </a:pPr>
            <a:r>
              <a:rPr lang="en-US" sz="2000" dirty="0" smtClean="0"/>
              <a:t>Other </a:t>
            </a:r>
            <a:r>
              <a:rPr lang="en-US" sz="2000" dirty="0"/>
              <a:t>I/O operations:</a:t>
            </a:r>
            <a:endParaRPr lang="en-US" sz="2000" dirty="0">
              <a:latin typeface="Courier New" charset="0"/>
            </a:endParaRPr>
          </a:p>
          <a:p>
            <a:pPr marL="411480" lvl="1" indent="0">
              <a:lnSpc>
                <a:spcPct val="90000"/>
              </a:lnSpc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getchar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sz="1800" dirty="0"/>
              <a:t>read the next character from </a:t>
            </a:r>
            <a:r>
              <a:rPr lang="en-US" sz="1800" dirty="0" err="1"/>
              <a:t>stdin</a:t>
            </a:r>
            <a:r>
              <a:rPr lang="en-US" sz="1800" dirty="0"/>
              <a:t>;  returns EOF if </a:t>
            </a:r>
            <a:r>
              <a:rPr lang="en-US" sz="1800" dirty="0" smtClean="0"/>
              <a:t>none</a:t>
            </a:r>
          </a:p>
          <a:p>
            <a:pPr marL="411480" lvl="1" indent="0">
              <a:buNone/>
            </a:pPr>
            <a:endParaRPr lang="en-US" sz="1800" dirty="0"/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fgets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(char *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size, FILE *in)</a:t>
            </a:r>
          </a:p>
          <a:p>
            <a:pPr lvl="1"/>
            <a:r>
              <a:rPr lang="en-US" sz="1800" dirty="0"/>
              <a:t>read the next line from a file into </a:t>
            </a:r>
            <a:r>
              <a:rPr lang="en-US" sz="1800" dirty="0" err="1" smtClean="0"/>
              <a:t>buf</a:t>
            </a:r>
            <a:endParaRPr lang="en-US" sz="1800" dirty="0" smtClean="0"/>
          </a:p>
          <a:p>
            <a:pPr lvl="1"/>
            <a:endParaRPr lang="en-US" sz="1800" dirty="0"/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fputs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char *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FILE *out)</a:t>
            </a:r>
          </a:p>
          <a:p>
            <a:pPr lvl="1"/>
            <a:r>
              <a:rPr lang="en-US" sz="1800" dirty="0"/>
              <a:t>output the string to a file, stopping at ‘\</a:t>
            </a:r>
            <a:r>
              <a:rPr lang="en-US" sz="1800" dirty="0" smtClean="0"/>
              <a:t>0’</a:t>
            </a:r>
          </a:p>
          <a:p>
            <a:pPr lvl="1"/>
            <a:r>
              <a:rPr lang="en-US" sz="1800" dirty="0" smtClean="0"/>
              <a:t>returns </a:t>
            </a:r>
            <a:r>
              <a:rPr lang="en-US" sz="1800" dirty="0"/>
              <a:t>number of characters written or EOF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6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write some code!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C program: </a:t>
            </a:r>
          </a:p>
          <a:p>
            <a:pPr lvl="1"/>
            <a:r>
              <a:rPr lang="en-US" dirty="0" smtClean="0"/>
              <a:t>Input: list of grades of student homework.</a:t>
            </a:r>
          </a:p>
          <a:p>
            <a:pPr lvl="1"/>
            <a:r>
              <a:rPr lang="en-US" dirty="0" smtClean="0"/>
              <a:t>Output: The computed final marks.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2055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382000" cy="4373563"/>
          </a:xfrm>
        </p:spPr>
        <p:txBody>
          <a:bodyPr/>
          <a:lstStyle/>
          <a:p>
            <a:r>
              <a:rPr lang="en-US" sz="2000" dirty="0"/>
              <a:t>C for Java </a:t>
            </a:r>
            <a:r>
              <a:rPr lang="en-US" sz="2000" dirty="0" smtClean="0"/>
              <a:t>programmers:</a:t>
            </a:r>
          </a:p>
          <a:p>
            <a:pPr marL="114300" indent="0">
              <a:buNone/>
            </a:pPr>
            <a:r>
              <a:rPr lang="en-US" sz="1600" dirty="0" smtClean="0">
                <a:hlinkClick r:id="rId3"/>
              </a:rPr>
              <a:t>http://faculty.ksu.edu.sa/jebari_chaker/papers/C_for_Java_Programmers.pdf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>
                <a:hlinkClick r:id="rId3"/>
              </a:rPr>
              <a:t>http://www.cs.columbia.edu/~hgs/teaching/ap/slides/CforJavaProgrammers.ppt</a:t>
            </a:r>
          </a:p>
          <a:p>
            <a:endParaRPr lang="en-US" sz="2000" dirty="0" smtClean="0"/>
          </a:p>
          <a:p>
            <a:r>
              <a:rPr lang="en-US" sz="2000" dirty="0" smtClean="0"/>
              <a:t>C tutorial:</a:t>
            </a:r>
          </a:p>
          <a:p>
            <a:pPr marL="114300" indent="0">
              <a:buNone/>
            </a:pPr>
            <a:r>
              <a:rPr lang="en-US" sz="1600" dirty="0" smtClean="0">
                <a:hlinkClick r:id="rId4"/>
              </a:rPr>
              <a:t>http</a:t>
            </a:r>
            <a:r>
              <a:rPr lang="en-US" sz="1600" dirty="0">
                <a:hlinkClick r:id="rId4"/>
              </a:rPr>
              <a:t>://www.cprogramming.com/tutorial/c-tutorial.html</a:t>
            </a:r>
            <a:r>
              <a:rPr lang="en-US" sz="1600" dirty="0"/>
              <a:t/>
            </a:r>
            <a:br>
              <a:rPr lang="en-US" sz="1600" dirty="0"/>
            </a:br>
            <a:endParaRPr lang="en-US" sz="1600" dirty="0" smtClean="0"/>
          </a:p>
          <a:p>
            <a:r>
              <a:rPr lang="en-US" sz="2000" dirty="0" smtClean="0"/>
              <a:t>Socket programming with C: (for next session)</a:t>
            </a:r>
          </a:p>
          <a:p>
            <a:pPr lvl="1"/>
            <a:r>
              <a:rPr lang="en-US" sz="1600" dirty="0" err="1"/>
              <a:t>Beej's</a:t>
            </a:r>
            <a:r>
              <a:rPr lang="en-US" sz="1600" dirty="0"/>
              <a:t> Guide to Network </a:t>
            </a:r>
            <a:r>
              <a:rPr lang="en-US" sz="1600" dirty="0" smtClean="0"/>
              <a:t>Programming Using </a:t>
            </a:r>
            <a:r>
              <a:rPr lang="en-US" sz="1600" dirty="0"/>
              <a:t>Internet </a:t>
            </a:r>
            <a:r>
              <a:rPr lang="en-US" sz="1600" dirty="0" smtClean="0"/>
              <a:t>Sockets</a:t>
            </a:r>
            <a:r>
              <a:rPr lang="en-US" sz="1600" dirty="0">
                <a:hlinkClick r:id="rId5"/>
              </a:rPr>
              <a:t> http://beej.us/guide/bgnet/output/html/multipage/index.html</a:t>
            </a:r>
            <a:endParaRPr lang="en-US" sz="1600" dirty="0" smtClean="0"/>
          </a:p>
          <a:p>
            <a:pPr lvl="1"/>
            <a:endParaRPr lang="en-US" sz="1600" dirty="0"/>
          </a:p>
          <a:p>
            <a:pPr marL="411480" lvl="1" indent="0">
              <a:buNone/>
            </a:pPr>
            <a:endParaRPr lang="en-US" sz="1600" dirty="0">
              <a:hlinkClick r:id="rId3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06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 C</a:t>
            </a:r>
          </a:p>
          <a:p>
            <a:pPr marL="114300" indent="0">
              <a:buNone/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include &lt;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4300" indent="0">
              <a:buNone/>
            </a:pP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main(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char 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[])) {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Hello world!\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");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0;</a:t>
            </a:r>
          </a:p>
          <a:p>
            <a:pPr marL="114300" indent="0">
              <a:buNone/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114300" indent="0">
              <a:buNone/>
            </a:pP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----------------------------------------</a:t>
            </a:r>
          </a:p>
          <a:p>
            <a:pPr marL="114300" indent="0">
              <a:buNone/>
            </a:pP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C++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include &lt;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4300" indent="0">
              <a:buNone/>
            </a:pP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[]) {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&lt;&lt; "Hello world!" &lt;&lt;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return 0;</a:t>
            </a:r>
          </a:p>
          <a:p>
            <a:pPr marL="114300" indent="0">
              <a:buNone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Simple C/C++ example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1981200"/>
          </a:xfrm>
        </p:spPr>
        <p:txBody>
          <a:bodyPr>
            <a:normAutofit/>
          </a:bodyPr>
          <a:lstStyle/>
          <a:p>
            <a:r>
              <a:rPr lang="en-US" sz="2000" dirty="0" err="1"/>
              <a:t>gcc</a:t>
            </a:r>
            <a:r>
              <a:rPr lang="en-US" sz="2000" dirty="0"/>
              <a:t> invokes C compiler</a:t>
            </a:r>
          </a:p>
          <a:p>
            <a:r>
              <a:rPr lang="en-US" sz="2000" dirty="0" err="1"/>
              <a:t>gcc</a:t>
            </a:r>
            <a:r>
              <a:rPr lang="en-US" sz="2000" dirty="0"/>
              <a:t> translates C program into executable for some target</a:t>
            </a:r>
          </a:p>
          <a:p>
            <a:r>
              <a:rPr lang="en-US" sz="2000" dirty="0"/>
              <a:t>default file name </a:t>
            </a:r>
            <a:r>
              <a:rPr lang="en-US" sz="2000" dirty="0" err="1"/>
              <a:t>a.out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Example: compile and run </a:t>
            </a:r>
            <a:r>
              <a:rPr lang="en-US" sz="2000" dirty="0" err="1" smtClean="0"/>
              <a:t>hello.c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4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114800"/>
            <a:ext cx="82296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3939381"/>
            <a:ext cx="8229600" cy="218678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700" b="1" dirty="0" err="1" smtClean="0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err="1" smtClean="0">
                <a:latin typeface="Courier New" pitchFamily="49" charset="0"/>
                <a:cs typeface="Courier New" pitchFamily="49" charset="0"/>
              </a:rPr>
              <a:t>hello.c</a:t>
            </a:r>
            <a:endParaRPr lang="en-US" sz="1700" b="1" dirty="0" smtClean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Font typeface="Arial" pitchFamily="34" charset="0"/>
              <a:buNone/>
            </a:pP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700" b="1" dirty="0" err="1" smtClean="0">
                <a:latin typeface="Courier New" pitchFamily="49" charset="0"/>
                <a:cs typeface="Courier New" pitchFamily="49" charset="0"/>
              </a:rPr>
              <a:t>a.out</a:t>
            </a:r>
            <a:endParaRPr lang="en-US" sz="1700" b="1" dirty="0" smtClean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Font typeface="Arial" pitchFamily="34" charset="0"/>
              <a:buNone/>
            </a:pP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Hello, World!</a:t>
            </a:r>
          </a:p>
          <a:p>
            <a:endParaRPr lang="en-US" sz="1700" b="1" dirty="0" smtClean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Font typeface="Arial" pitchFamily="34" charset="0"/>
              <a:buNone/>
            </a:pP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700" b="1" dirty="0" err="1" smtClean="0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err="1" smtClean="0">
                <a:latin typeface="Courier New" pitchFamily="49" charset="0"/>
                <a:cs typeface="Courier New" pitchFamily="49" charset="0"/>
              </a:rPr>
              <a:t>hello.c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–o hello</a:t>
            </a:r>
          </a:p>
          <a:p>
            <a:pPr marL="114300" indent="0">
              <a:buFont typeface="Arial" pitchFamily="34" charset="0"/>
              <a:buNone/>
            </a:pP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$ ./hello</a:t>
            </a:r>
          </a:p>
          <a:p>
            <a:pPr marL="114300" indent="0">
              <a:buFont typeface="Arial" pitchFamily="34" charset="0"/>
              <a:buNone/>
            </a:pP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Hello, World!</a:t>
            </a:r>
          </a:p>
          <a:p>
            <a:endParaRPr lang="en-US" sz="1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70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C++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1981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To compile C++, use g++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Example: compile and run </a:t>
            </a:r>
            <a:r>
              <a:rPr lang="en-US" sz="2000" dirty="0" err="1" smtClean="0"/>
              <a:t>hello.c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5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114800"/>
            <a:ext cx="82296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3939381"/>
            <a:ext cx="8229600" cy="218678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$ g++ </a:t>
            </a:r>
            <a:r>
              <a:rPr lang="en-US" sz="1700" b="1" dirty="0" err="1" smtClean="0">
                <a:latin typeface="Courier New" pitchFamily="49" charset="0"/>
                <a:cs typeface="Courier New" pitchFamily="49" charset="0"/>
              </a:rPr>
              <a:t>hello.c</a:t>
            </a:r>
            <a:endParaRPr lang="en-US" sz="1700" b="1" dirty="0" smtClean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Font typeface="Arial" pitchFamily="34" charset="0"/>
              <a:buNone/>
            </a:pP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700" b="1" dirty="0" err="1" smtClean="0">
                <a:latin typeface="Courier New" pitchFamily="49" charset="0"/>
                <a:cs typeface="Courier New" pitchFamily="49" charset="0"/>
              </a:rPr>
              <a:t>a.out</a:t>
            </a:r>
            <a:endParaRPr lang="en-US" sz="1700" b="1" dirty="0" smtClean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Font typeface="Arial" pitchFamily="34" charset="0"/>
              <a:buNone/>
            </a:pP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Hello, World!</a:t>
            </a:r>
          </a:p>
          <a:p>
            <a:endParaRPr lang="en-US" sz="1700" b="1" dirty="0" smtClean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Font typeface="Arial" pitchFamily="34" charset="0"/>
              <a:buNone/>
            </a:pP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g++ </a:t>
            </a:r>
            <a:r>
              <a:rPr lang="en-US" sz="1700" b="1" dirty="0" err="1" smtClean="0">
                <a:latin typeface="Courier New" pitchFamily="49" charset="0"/>
                <a:cs typeface="Courier New" pitchFamily="49" charset="0"/>
              </a:rPr>
              <a:t>hello.c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–o hello</a:t>
            </a:r>
          </a:p>
          <a:p>
            <a:pPr marL="114300" indent="0">
              <a:buFont typeface="Arial" pitchFamily="34" charset="0"/>
              <a:buNone/>
            </a:pP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$ ./hello</a:t>
            </a:r>
          </a:p>
          <a:p>
            <a:pPr marL="114300" indent="0">
              <a:buFont typeface="Arial" pitchFamily="34" charset="0"/>
              <a:buNone/>
            </a:pP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Hello, World!</a:t>
            </a:r>
          </a:p>
          <a:p>
            <a:endParaRPr lang="en-US" sz="1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17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Hands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Demo:</a:t>
            </a:r>
          </a:p>
          <a:p>
            <a:pPr lvl="1"/>
            <a:r>
              <a:rPr lang="en-US" dirty="0" smtClean="0"/>
              <a:t>1. Write code</a:t>
            </a:r>
          </a:p>
          <a:p>
            <a:pPr lvl="1"/>
            <a:r>
              <a:rPr lang="en-US" dirty="0" smtClean="0"/>
              <a:t>2. Compile</a:t>
            </a:r>
          </a:p>
          <a:p>
            <a:pPr lvl="1"/>
            <a:r>
              <a:rPr lang="en-US" dirty="0" smtClean="0"/>
              <a:t>3. Run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6</a:t>
            </a:fld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0" y="4038600"/>
            <a:ext cx="4981575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0" y="2209800"/>
            <a:ext cx="4981575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575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useful command </a:t>
            </a:r>
            <a:r>
              <a:rPr lang="en-US" smtClean="0"/>
              <a:t>line </a:t>
            </a:r>
            <a:r>
              <a:rPr lang="en-US" smtClean="0"/>
              <a:t>options:</a:t>
            </a:r>
            <a:endParaRPr lang="en-US" dirty="0" smtClean="0"/>
          </a:p>
          <a:p>
            <a:pPr lvl="1"/>
            <a:r>
              <a:rPr lang="en-US" dirty="0" smtClean="0"/>
              <a:t>[-o file]: specifies the output file for object or executable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[-Wall]: show all warnings (highly recommended)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[-l </a:t>
            </a:r>
            <a:r>
              <a:rPr lang="en-US" dirty="0" err="1" smtClean="0"/>
              <a:t>libnam</a:t>
            </a:r>
            <a:r>
              <a:rPr lang="en-US" dirty="0" smtClean="0"/>
              <a:t>]: Links the library </a:t>
            </a:r>
            <a:r>
              <a:rPr lang="en-US" dirty="0" err="1" smtClean="0"/>
              <a:t>libname</a:t>
            </a:r>
            <a:r>
              <a:rPr lang="en-US" dirty="0" smtClean="0"/>
              <a:t>, e.g., -</a:t>
            </a:r>
            <a:r>
              <a:rPr lang="en-US" dirty="0" err="1" smtClean="0"/>
              <a:t>lsocket</a:t>
            </a:r>
            <a:endParaRPr lang="en-US" dirty="0" smtClean="0"/>
          </a:p>
          <a:p>
            <a:pPr lvl="2"/>
            <a:r>
              <a:rPr lang="en-US" dirty="0" smtClean="0"/>
              <a:t>If you get errors saying the library cannot be found, make sure the path is correctly set, and you </a:t>
            </a:r>
            <a:r>
              <a:rPr lang="en-US" i="1" dirty="0" smtClean="0"/>
              <a:t>do</a:t>
            </a:r>
            <a:r>
              <a:rPr lang="en-US" dirty="0" smtClean="0"/>
              <a:t> have the libraries you need.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2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b="1" dirty="0" err="1" smtClean="0">
                <a:latin typeface="Courier New" charset="0"/>
              </a:rPr>
              <a:t>int</a:t>
            </a:r>
            <a:r>
              <a:rPr lang="en-US" b="1" dirty="0" smtClean="0">
                <a:latin typeface="Courier New" charset="0"/>
              </a:rPr>
              <a:t> </a:t>
            </a:r>
            <a:r>
              <a:rPr lang="en-US" b="1" dirty="0">
                <a:latin typeface="Courier New" charset="0"/>
              </a:rPr>
              <a:t>main(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argc</a:t>
            </a:r>
            <a:r>
              <a:rPr lang="en-US" b="1" dirty="0">
                <a:latin typeface="Courier New" charset="0"/>
              </a:rPr>
              <a:t>, char </a:t>
            </a:r>
            <a:r>
              <a:rPr lang="en-US" b="1" dirty="0" smtClean="0">
                <a:latin typeface="Courier New" charset="0"/>
              </a:rPr>
              <a:t>*</a:t>
            </a:r>
            <a:r>
              <a:rPr lang="en-US" b="1" dirty="0" err="1" smtClean="0">
                <a:latin typeface="Courier New" charset="0"/>
              </a:rPr>
              <a:t>argv</a:t>
            </a:r>
            <a:r>
              <a:rPr lang="en-US" b="1" dirty="0" smtClean="0">
                <a:latin typeface="Courier New" charset="0"/>
              </a:rPr>
              <a:t>[])</a:t>
            </a:r>
          </a:p>
          <a:p>
            <a:pPr marL="114300" indent="0">
              <a:buNone/>
            </a:pPr>
            <a:endParaRPr lang="en-US" b="1" dirty="0">
              <a:latin typeface="Courier New" charset="0"/>
            </a:endParaRPr>
          </a:p>
          <a:p>
            <a:r>
              <a:rPr lang="en-US" sz="2200" dirty="0" err="1" smtClean="0"/>
              <a:t>argc</a:t>
            </a:r>
            <a:r>
              <a:rPr lang="en-US" sz="2200" dirty="0" smtClean="0"/>
              <a:t>: number of arguments passed to the program</a:t>
            </a:r>
          </a:p>
          <a:p>
            <a:endParaRPr lang="en-US" sz="2200" dirty="0" smtClean="0"/>
          </a:p>
          <a:p>
            <a:r>
              <a:rPr lang="en-US" sz="2200" dirty="0" err="1" smtClean="0"/>
              <a:t>argv</a:t>
            </a:r>
            <a:r>
              <a:rPr lang="en-US" sz="2200" dirty="0" smtClean="0"/>
              <a:t>: array of strings showing command line arguments</a:t>
            </a:r>
          </a:p>
          <a:p>
            <a:pPr lvl="1"/>
            <a:r>
              <a:rPr lang="en-US" dirty="0" smtClean="0"/>
              <a:t>Name </a:t>
            </a:r>
            <a:r>
              <a:rPr lang="en-US" dirty="0"/>
              <a:t>of executable + space-separated arguments</a:t>
            </a:r>
          </a:p>
          <a:p>
            <a:pPr lvl="1"/>
            <a:r>
              <a:rPr lang="en-US" dirty="0" smtClean="0"/>
              <a:t>Name of executable is stored in </a:t>
            </a:r>
            <a:r>
              <a:rPr lang="en-US" dirty="0" err="1" smtClean="0"/>
              <a:t>argv</a:t>
            </a:r>
            <a:r>
              <a:rPr lang="en-US" dirty="0" smtClean="0"/>
              <a:t>[0]</a:t>
            </a:r>
          </a:p>
          <a:p>
            <a:endParaRPr lang="en-US" dirty="0" smtClean="0"/>
          </a:p>
          <a:p>
            <a:r>
              <a:rPr lang="en-US" sz="2200" dirty="0" smtClean="0"/>
              <a:t>The return value is </a:t>
            </a:r>
            <a:r>
              <a:rPr lang="en-US" sz="2200" dirty="0" err="1" smtClean="0">
                <a:latin typeface="Courier New" charset="0"/>
              </a:rPr>
              <a:t>int</a:t>
            </a:r>
            <a:r>
              <a:rPr lang="en-US" sz="2200" dirty="0" smtClean="0"/>
              <a:t> </a:t>
            </a:r>
          </a:p>
          <a:p>
            <a:pPr lvl="1"/>
            <a:r>
              <a:rPr lang="en-US" dirty="0" smtClean="0"/>
              <a:t>convention</a:t>
            </a:r>
            <a:r>
              <a:rPr lang="en-US" dirty="0"/>
              <a:t>: 0 means success, &gt; 0 some </a:t>
            </a:r>
            <a:r>
              <a:rPr lang="en-US" dirty="0" smtClean="0"/>
              <a:t>error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0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arguments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E02E-1CB3-47E7-82B1-BCA8A5B87ECF}" type="slidenum">
              <a:rPr lang="en-US" smtClean="0"/>
              <a:t>9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98082"/>
            <a:ext cx="5676900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343400"/>
            <a:ext cx="5676900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021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470</TotalTime>
  <Words>1514</Words>
  <Application>Microsoft Office PowerPoint</Application>
  <PresentationFormat>On-screen Show (4:3)</PresentationFormat>
  <Paragraphs>364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Apothecary</vt:lpstr>
      <vt:lpstr>Introduction to C</vt:lpstr>
      <vt:lpstr>C VS. Java</vt:lpstr>
      <vt:lpstr>Simple C/C++ example</vt:lpstr>
      <vt:lpstr>Compiling C</vt:lpstr>
      <vt:lpstr>Compiling C++</vt:lpstr>
      <vt:lpstr>Hands on</vt:lpstr>
      <vt:lpstr>Some OPTIONS</vt:lpstr>
      <vt:lpstr>main Arguments</vt:lpstr>
      <vt:lpstr>Passing arguments example</vt:lpstr>
      <vt:lpstr>Primitive Data Types</vt:lpstr>
      <vt:lpstr>Typecasting example</vt:lpstr>
      <vt:lpstr>Arrays</vt:lpstr>
      <vt:lpstr>Structures</vt:lpstr>
      <vt:lpstr>Pointers</vt:lpstr>
      <vt:lpstr>Pointers in C</vt:lpstr>
      <vt:lpstr>String</vt:lpstr>
      <vt:lpstr>String library</vt:lpstr>
      <vt:lpstr>Formatted strings</vt:lpstr>
      <vt:lpstr>Formatted strings</vt:lpstr>
      <vt:lpstr>Formatted strings</vt:lpstr>
      <vt:lpstr>Standard C library</vt:lpstr>
      <vt:lpstr>Standard C library</vt:lpstr>
      <vt:lpstr>Lets write some code!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C/C++</dc:title>
  <dc:creator>Maryam Elahi</dc:creator>
  <cp:lastModifiedBy>Reza</cp:lastModifiedBy>
  <cp:revision>66</cp:revision>
  <dcterms:created xsi:type="dcterms:W3CDTF">2012-01-12T02:04:27Z</dcterms:created>
  <dcterms:modified xsi:type="dcterms:W3CDTF">2012-01-16T03:54:03Z</dcterms:modified>
</cp:coreProperties>
</file>