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9" r:id="rId3"/>
    <p:sldId id="260" r:id="rId4"/>
    <p:sldId id="261" r:id="rId5"/>
    <p:sldId id="262" r:id="rId6"/>
    <p:sldId id="264" r:id="rId7"/>
    <p:sldId id="288" r:id="rId8"/>
    <p:sldId id="287" r:id="rId9"/>
    <p:sldId id="289" r:id="rId10"/>
    <p:sldId id="280" r:id="rId11"/>
    <p:sldId id="281" r:id="rId12"/>
    <p:sldId id="269" r:id="rId13"/>
    <p:sldId id="283" r:id="rId14"/>
    <p:sldId id="271" r:id="rId15"/>
    <p:sldId id="282" r:id="rId16"/>
    <p:sldId id="272" r:id="rId17"/>
    <p:sldId id="273" r:id="rId18"/>
    <p:sldId id="274" r:id="rId19"/>
    <p:sldId id="284" r:id="rId20"/>
    <p:sldId id="286" r:id="rId21"/>
    <p:sldId id="28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2253" autoAdjust="0"/>
  </p:normalViewPr>
  <p:slideViewPr>
    <p:cSldViewPr>
      <p:cViewPr>
        <p:scale>
          <a:sx n="80" d="100"/>
          <a:sy n="80" d="100"/>
        </p:scale>
        <p:origin x="-1272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26A1C-4B65-4D1F-AF53-A0BA95C93820}" type="datetimeFigureOut">
              <a:rPr lang="zh-CN" altLang="en-US" smtClean="0"/>
              <a:t>2012/2/27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6FD9FD-05FB-4D24-8B65-87BFAAA4FA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52085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02FF6-8AB3-4D88-8C13-B3117AC68015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01F1EB-A232-49B1-8406-0A75FEB018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7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7084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AE54E-DE7C-4763-B74E-46B05DFB892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5351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AE54E-DE7C-4763-B74E-46B05DFB892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0664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AE54E-DE7C-4763-B74E-46B05DFB892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5351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AE54E-DE7C-4763-B74E-46B05DFB892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045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AE54E-DE7C-4763-B74E-46B05DFB892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2817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AE54E-DE7C-4763-B74E-46B05DFB892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940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AE54E-DE7C-4763-B74E-46B05DFB892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322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AE54E-DE7C-4763-B74E-46B05DFB8922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071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069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AE54E-DE7C-4763-B74E-46B05DFB892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24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AE54E-DE7C-4763-B74E-46B05DFB892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381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AE54E-DE7C-4763-B74E-46B05DFB892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004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AE54E-DE7C-4763-B74E-46B05DFB892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28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AE54E-DE7C-4763-B74E-46B05DFB892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5351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AE54E-DE7C-4763-B74E-46B05DFB892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535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AE54E-DE7C-4763-B74E-46B05DFB892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5351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AE54E-DE7C-4763-B74E-46B05DFB892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424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CCD9-141E-4A9E-89C9-CABFA56CC79B}" type="datetime1">
              <a:rPr lang="en-US" altLang="zh-CN" smtClean="0"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5E0C9-E6B6-4735-B59D-357FC63EF15D}" type="datetime1">
              <a:rPr lang="en-US" altLang="zh-CN" smtClean="0"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FCC9-DF69-4596-B3E4-48F007F8E654}" type="datetime1">
              <a:rPr lang="en-US" altLang="zh-CN" smtClean="0"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1371600"/>
            <a:ext cx="43815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371600"/>
            <a:ext cx="43815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4770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0866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98A471ED-16EE-4043-8237-4F58E8E6CE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971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1371600"/>
            <a:ext cx="43815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371600"/>
            <a:ext cx="43815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86300" y="3886200"/>
            <a:ext cx="43815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4770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0866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62D17853-0B64-4620-B503-E7EC834353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02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439D4-FD15-45C3-B91B-06F08247D891}" type="datetime1">
              <a:rPr lang="en-US" altLang="zh-CN" smtClean="0"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7C41-8F10-41CD-9D8B-65ED40C49C65}" type="datetime1">
              <a:rPr lang="en-US" altLang="zh-CN" smtClean="0"/>
              <a:t>2/27/2012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6DBD-2008-4BA9-9DF0-C0BCB93BF5C0}" type="datetime1">
              <a:rPr lang="en-US" altLang="zh-CN" smtClean="0"/>
              <a:t>2/27/2012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45073-058E-43F4-9828-27A578D3BD94}" type="datetime1">
              <a:rPr lang="en-US" altLang="zh-CN" smtClean="0"/>
              <a:t>2/27/2012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0D29A-4959-422B-A067-D95631BFC8AA}" type="datetime1">
              <a:rPr lang="en-US" altLang="zh-CN" smtClean="0"/>
              <a:t>2/27/2012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42162-F5C0-4025-8EA3-E691B7D510C5}" type="datetime1">
              <a:rPr lang="en-US" altLang="zh-CN" smtClean="0"/>
              <a:t>2/27/2012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BDDF8-4C99-43BD-98A4-1358B0A0A4FC}" type="datetime1">
              <a:rPr lang="en-US" altLang="zh-CN" smtClean="0"/>
              <a:t>2/27/2012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32DCD-D087-44BA-9378-C7EDD2DE744F}" type="datetime1">
              <a:rPr lang="en-US" altLang="zh-CN" smtClean="0"/>
              <a:t>2/27/2012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FA375D2-A78B-49A4-ABBE-912A098202B2}" type="datetime1">
              <a:rPr lang="en-US" altLang="zh-CN" smtClean="0"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8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9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0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pdf/rfc2616.pdf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CPSC 441 Tutorial – February 27, 2012</a:t>
            </a:r>
          </a:p>
          <a:p>
            <a:r>
              <a:rPr lang="en-US" dirty="0" smtClean="0"/>
              <a:t>TA: </a:t>
            </a:r>
            <a:r>
              <a:rPr lang="en-US" dirty="0" smtClean="0"/>
              <a:t>Maryam </a:t>
            </a:r>
            <a:r>
              <a:rPr lang="en-US" dirty="0" err="1" smtClean="0"/>
              <a:t>Elahi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Internet Protocol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5494867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Some of the slide contents are courtesy of the authors of the the following textbooks:</a:t>
            </a:r>
            <a:endParaRPr lang="en-US" sz="1200" dirty="0"/>
          </a:p>
          <a:p>
            <a:r>
              <a:rPr lang="en-US" sz="1200" dirty="0" smtClean="0"/>
              <a:t>- “</a:t>
            </a:r>
            <a:r>
              <a:rPr lang="en-US" sz="1200" dirty="0"/>
              <a:t>Mastering Computer Networks: An Internet Lab Manual”, J. </a:t>
            </a:r>
            <a:r>
              <a:rPr lang="en-US" sz="1200" dirty="0" err="1"/>
              <a:t>Liebeherr</a:t>
            </a:r>
            <a:r>
              <a:rPr lang="en-US" sz="1200" dirty="0"/>
              <a:t>, M. El </a:t>
            </a:r>
            <a:r>
              <a:rPr lang="en-US" sz="1200" dirty="0" err="1"/>
              <a:t>Zarki</a:t>
            </a:r>
            <a:r>
              <a:rPr lang="en-US" sz="1200" dirty="0"/>
              <a:t>, Addison-Wesley, 2003. </a:t>
            </a:r>
            <a:endParaRPr lang="en-US" sz="1200" dirty="0" smtClean="0"/>
          </a:p>
          <a:p>
            <a:r>
              <a:rPr lang="en-US" sz="1200" dirty="0" smtClean="0"/>
              <a:t>- “</a:t>
            </a:r>
            <a:r>
              <a:rPr lang="en-US" sz="1200" dirty="0"/>
              <a:t>Computer Networking: A Top Down Approach”, 5th edition.  Jim Kurose, Keith Ross Addison-Wesley, 2009. </a:t>
            </a:r>
          </a:p>
          <a:p>
            <a:pPr algn="ctr"/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60069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66700" y="5791200"/>
            <a:ext cx="8610600" cy="762000"/>
          </a:xfrm>
        </p:spPr>
        <p:txBody>
          <a:bodyPr>
            <a:normAutofit fontScale="62500" lnSpcReduction="20000"/>
          </a:bodyPr>
          <a:lstStyle/>
          <a:p>
            <a:pPr>
              <a:tabLst>
                <a:tab pos="914400" algn="l"/>
                <a:tab pos="1828800" algn="l"/>
                <a:tab pos="5661025" algn="l"/>
              </a:tabLst>
            </a:pPr>
            <a:r>
              <a:rPr lang="en-US" b="1" dirty="0">
                <a:solidFill>
                  <a:srgbClr val="C00000"/>
                </a:solidFill>
              </a:rPr>
              <a:t>Version (4 bits)</a:t>
            </a:r>
            <a:r>
              <a:rPr lang="en-US" dirty="0">
                <a:solidFill>
                  <a:srgbClr val="C00000"/>
                </a:solidFill>
              </a:rPr>
              <a:t>: </a:t>
            </a:r>
            <a:r>
              <a:rPr lang="en-US" dirty="0"/>
              <a:t>current version is 4, next version will be 6.</a:t>
            </a:r>
            <a:endParaRPr lang="en-US" b="1" dirty="0">
              <a:solidFill>
                <a:srgbClr val="FF0000"/>
              </a:solidFill>
            </a:endParaRPr>
          </a:p>
          <a:p>
            <a:pPr>
              <a:tabLst>
                <a:tab pos="914400" algn="l"/>
                <a:tab pos="1828800" algn="l"/>
                <a:tab pos="5661025" algn="l"/>
              </a:tabLst>
            </a:pPr>
            <a:r>
              <a:rPr lang="en-US" b="1" dirty="0">
                <a:solidFill>
                  <a:srgbClr val="C00000"/>
                </a:solidFill>
              </a:rPr>
              <a:t>Header length (4 bits)</a:t>
            </a:r>
            <a:r>
              <a:rPr lang="en-US" dirty="0">
                <a:solidFill>
                  <a:srgbClr val="C00000"/>
                </a:solidFill>
              </a:rPr>
              <a:t>: </a:t>
            </a:r>
            <a:r>
              <a:rPr lang="en-US" dirty="0"/>
              <a:t>length of IP header, in multiples of 4 </a:t>
            </a:r>
            <a:r>
              <a:rPr lang="en-US" dirty="0" smtClean="0"/>
              <a:t>bytes</a:t>
            </a:r>
          </a:p>
          <a:p>
            <a:pPr>
              <a:tabLst>
                <a:tab pos="914400" algn="l"/>
                <a:tab pos="1828800" algn="l"/>
                <a:tab pos="5661025" algn="l"/>
              </a:tabLst>
            </a:pPr>
            <a:r>
              <a:rPr lang="en-US" b="1" dirty="0" smtClean="0">
                <a:solidFill>
                  <a:srgbClr val="C00000"/>
                </a:solidFill>
              </a:rPr>
              <a:t>DS: </a:t>
            </a:r>
            <a:r>
              <a:rPr lang="en-US" dirty="0" smtClean="0"/>
              <a:t>Type of service, or type of data (used to specify priority or request low-delay routes)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</a:t>
            </a:r>
            <a:r>
              <a:rPr lang="en-US" dirty="0" smtClean="0"/>
              <a:t>Datagram Fields</a:t>
            </a:r>
            <a:endParaRPr lang="en-US" dirty="0"/>
          </a:p>
        </p:txBody>
      </p:sp>
      <p:sp>
        <p:nvSpPr>
          <p:cNvPr id="56327" name="Rectangle 1031"/>
          <p:cNvSpPr>
            <a:spLocks noChangeArrowheads="1"/>
          </p:cNvSpPr>
          <p:nvPr/>
        </p:nvSpPr>
        <p:spPr bwMode="auto">
          <a:xfrm>
            <a:off x="0" y="2052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6326" name="Object 10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16389"/>
              </p:ext>
            </p:extLst>
          </p:nvPr>
        </p:nvGraphicFramePr>
        <p:xfrm>
          <a:off x="304800" y="1447800"/>
          <a:ext cx="8610600" cy="435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0" name="Visio" r:id="rId4" imgW="7713161" imgH="3912781" progId="">
                  <p:embed/>
                </p:oleObj>
              </mc:Choice>
              <mc:Fallback>
                <p:oleObj name="Visio" r:id="rId4" imgW="7713161" imgH="3912781" progId="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447800"/>
                        <a:ext cx="8610600" cy="4357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1066800" y="2052638"/>
            <a:ext cx="762000" cy="309562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981200" y="1981200"/>
            <a:ext cx="762000" cy="457200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124200" y="2052638"/>
            <a:ext cx="762000" cy="309562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4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66700" y="5791200"/>
            <a:ext cx="8610600" cy="762000"/>
          </a:xfrm>
        </p:spPr>
        <p:txBody>
          <a:bodyPr>
            <a:normAutofit/>
          </a:bodyPr>
          <a:lstStyle/>
          <a:p>
            <a:pPr>
              <a:tabLst>
                <a:tab pos="914400" algn="l"/>
                <a:tab pos="1828800" algn="l"/>
                <a:tab pos="5661025" algn="l"/>
              </a:tabLst>
            </a:pPr>
            <a:r>
              <a:rPr lang="en-US" sz="1800" b="1" dirty="0">
                <a:solidFill>
                  <a:srgbClr val="C00000"/>
                </a:solidFill>
              </a:rPr>
              <a:t>Identification (16 bits):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/>
              <a:t>Unique identification of a datagram from a host. Incremented whenever a datagram is transmitted</a:t>
            </a:r>
          </a:p>
          <a:p>
            <a:pPr>
              <a:tabLst>
                <a:tab pos="914400" algn="l"/>
                <a:tab pos="1828800" algn="l"/>
                <a:tab pos="5661025" algn="l"/>
              </a:tabLst>
            </a:pPr>
            <a:endParaRPr lang="en-US" sz="1800" b="1" dirty="0">
              <a:solidFill>
                <a:srgbClr val="C00000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</a:t>
            </a:r>
            <a:r>
              <a:rPr lang="en-US" dirty="0" smtClean="0"/>
              <a:t>Datagram Fields</a:t>
            </a:r>
            <a:endParaRPr lang="en-US" dirty="0"/>
          </a:p>
        </p:txBody>
      </p:sp>
      <p:sp>
        <p:nvSpPr>
          <p:cNvPr id="56327" name="Rectangle 1031"/>
          <p:cNvSpPr>
            <a:spLocks noChangeArrowheads="1"/>
          </p:cNvSpPr>
          <p:nvPr/>
        </p:nvSpPr>
        <p:spPr bwMode="auto">
          <a:xfrm>
            <a:off x="0" y="2052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6326" name="Object 10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5627304"/>
              </p:ext>
            </p:extLst>
          </p:nvPr>
        </p:nvGraphicFramePr>
        <p:xfrm>
          <a:off x="304800" y="1447800"/>
          <a:ext cx="8610600" cy="435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3" name="Visio" r:id="rId4" imgW="7713161" imgH="3912781" progId="">
                  <p:embed/>
                </p:oleObj>
              </mc:Choice>
              <mc:Fallback>
                <p:oleObj name="Visio" r:id="rId4" imgW="7713161" imgH="3912781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447800"/>
                        <a:ext cx="8610600" cy="4357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2209800" y="2509838"/>
            <a:ext cx="1219200" cy="309562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43000" y="2895600"/>
            <a:ext cx="1600200" cy="309562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33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662864-DCA4-4AD7-A704-5BA2E7F8ED73}" type="slidenum">
              <a:rPr lang="en-US"/>
              <a:pPr/>
              <a:t>12</a:t>
            </a:fld>
            <a:endParaRPr lang="en-US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to live</a:t>
            </a:r>
            <a:endParaRPr lang="en-US" dirty="0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914400" algn="l"/>
                <a:tab pos="1828800" algn="l"/>
                <a:tab pos="5661025" algn="l"/>
              </a:tabLst>
            </a:pPr>
            <a:r>
              <a:rPr lang="en-US" b="1" dirty="0">
                <a:solidFill>
                  <a:srgbClr val="C00000"/>
                </a:solidFill>
              </a:rPr>
              <a:t>Time To Live (TTL) (1 byte):</a:t>
            </a:r>
            <a:r>
              <a:rPr lang="en-US" dirty="0">
                <a:solidFill>
                  <a:srgbClr val="C00000"/>
                </a:solidFill>
              </a:rPr>
              <a:t> </a:t>
            </a:r>
          </a:p>
          <a:p>
            <a:pPr lvl="1">
              <a:tabLst>
                <a:tab pos="914400" algn="l"/>
                <a:tab pos="1828800" algn="l"/>
                <a:tab pos="5661025" algn="l"/>
              </a:tabLst>
            </a:pPr>
            <a:r>
              <a:rPr lang="en-US" dirty="0"/>
              <a:t>Specifies longest paths before datagram </a:t>
            </a:r>
            <a:r>
              <a:rPr lang="en-US" dirty="0" smtClean="0"/>
              <a:t>is </a:t>
            </a:r>
            <a:r>
              <a:rPr lang="en-US" dirty="0"/>
              <a:t>dropped</a:t>
            </a:r>
          </a:p>
          <a:p>
            <a:pPr lvl="1">
              <a:tabLst>
                <a:tab pos="914400" algn="l"/>
                <a:tab pos="1828800" algn="l"/>
                <a:tab pos="5661025" algn="l"/>
              </a:tabLst>
            </a:pPr>
            <a:r>
              <a:rPr lang="en-US" dirty="0"/>
              <a:t>Role of TTL field: </a:t>
            </a:r>
            <a:r>
              <a:rPr lang="en-US" dirty="0" smtClean="0"/>
              <a:t>Ensure </a:t>
            </a:r>
            <a:r>
              <a:rPr lang="en-US" dirty="0"/>
              <a:t>that packet is eventually dropped when a </a:t>
            </a:r>
            <a:r>
              <a:rPr lang="en-US" i="1" dirty="0">
                <a:solidFill>
                  <a:srgbClr val="0070C0"/>
                </a:solidFill>
              </a:rPr>
              <a:t>routing loop</a:t>
            </a:r>
            <a:r>
              <a:rPr lang="en-US" dirty="0"/>
              <a:t> occurs</a:t>
            </a:r>
          </a:p>
          <a:p>
            <a:pPr lvl="1">
              <a:buFontTx/>
              <a:buNone/>
              <a:tabLst>
                <a:tab pos="914400" algn="l"/>
                <a:tab pos="1828800" algn="l"/>
                <a:tab pos="5661025" algn="l"/>
              </a:tabLst>
            </a:pPr>
            <a:endParaRPr lang="en-US" dirty="0" smtClean="0"/>
          </a:p>
          <a:p>
            <a:pPr lvl="1">
              <a:buFontTx/>
              <a:buNone/>
              <a:tabLst>
                <a:tab pos="914400" algn="l"/>
                <a:tab pos="1828800" algn="l"/>
                <a:tab pos="5661025" algn="l"/>
              </a:tabLst>
            </a:pPr>
            <a:r>
              <a:rPr lang="en-US" dirty="0" smtClean="0"/>
              <a:t>Used </a:t>
            </a:r>
            <a:r>
              <a:rPr lang="en-US" dirty="0"/>
              <a:t>as follows:</a:t>
            </a:r>
          </a:p>
          <a:p>
            <a:pPr lvl="1">
              <a:tabLst>
                <a:tab pos="914400" algn="l"/>
                <a:tab pos="1828800" algn="l"/>
                <a:tab pos="5661025" algn="l"/>
              </a:tabLst>
            </a:pPr>
            <a:r>
              <a:rPr lang="en-US" dirty="0"/>
              <a:t>Sender sets the value (e.g., 64)</a:t>
            </a:r>
          </a:p>
          <a:p>
            <a:pPr lvl="1">
              <a:tabLst>
                <a:tab pos="914400" algn="l"/>
                <a:tab pos="1828800" algn="l"/>
                <a:tab pos="5661025" algn="l"/>
              </a:tabLst>
            </a:pPr>
            <a:r>
              <a:rPr lang="en-US" dirty="0"/>
              <a:t>Each router decrements the value by 1</a:t>
            </a:r>
          </a:p>
          <a:p>
            <a:pPr lvl="1">
              <a:tabLst>
                <a:tab pos="914400" algn="l"/>
                <a:tab pos="1828800" algn="l"/>
                <a:tab pos="5661025" algn="l"/>
              </a:tabLst>
            </a:pPr>
            <a:r>
              <a:rPr lang="en-US" dirty="0"/>
              <a:t>When the value reaches 0, the datagram is </a:t>
            </a:r>
            <a:r>
              <a:rPr lang="en-US" dirty="0" smtClean="0"/>
              <a:t>dropped</a:t>
            </a:r>
            <a:endParaRPr lang="en-US" dirty="0"/>
          </a:p>
        </p:txBody>
      </p:sp>
      <p:sp>
        <p:nvSpPr>
          <p:cNvPr id="179204" name="Rectangle 4"/>
          <p:cNvSpPr>
            <a:spLocks noChangeArrowheads="1"/>
          </p:cNvSpPr>
          <p:nvPr/>
        </p:nvSpPr>
        <p:spPr bwMode="auto">
          <a:xfrm>
            <a:off x="914400" y="4953000"/>
            <a:ext cx="1676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3" tIns="45717" rIns="91433" bIns="45717" anchor="ctr"/>
          <a:lstStyle/>
          <a:p>
            <a:endParaRPr lang="en-US"/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1600200" y="533400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3" tIns="45717" rIns="91433" bIns="45717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29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66700" y="5486400"/>
            <a:ext cx="8610600" cy="1066800"/>
          </a:xfrm>
        </p:spPr>
        <p:txBody>
          <a:bodyPr>
            <a:normAutofit fontScale="70000" lnSpcReduction="20000"/>
          </a:bodyPr>
          <a:lstStyle/>
          <a:p>
            <a:pPr>
              <a:tabLst>
                <a:tab pos="914400" algn="l"/>
                <a:tab pos="1828800" algn="l"/>
                <a:tab pos="5661025" algn="l"/>
              </a:tabLst>
            </a:pPr>
            <a:r>
              <a:rPr lang="en-US" b="1" dirty="0">
                <a:solidFill>
                  <a:srgbClr val="C00000"/>
                </a:solidFill>
              </a:rPr>
              <a:t>Protocol (1 byte):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/>
              <a:t>Specifies </a:t>
            </a:r>
            <a:r>
              <a:rPr lang="en-US" dirty="0"/>
              <a:t>the higher-layer </a:t>
            </a:r>
            <a:r>
              <a:rPr lang="en-US" dirty="0" smtClean="0"/>
              <a:t>protocol (e.g. TCP and UDP) for </a:t>
            </a:r>
            <a:r>
              <a:rPr lang="en-US" altLang="zh-CN" dirty="0" smtClean="0"/>
              <a:t>demultiplexing</a:t>
            </a:r>
            <a:r>
              <a:rPr lang="en-US" altLang="zh-CN" dirty="0" smtClean="0"/>
              <a:t>.</a:t>
            </a:r>
            <a:endParaRPr lang="en-US" dirty="0" smtClean="0"/>
          </a:p>
          <a:p>
            <a:pPr>
              <a:tabLst>
                <a:tab pos="914400" algn="l"/>
                <a:tab pos="1828800" algn="l"/>
                <a:tab pos="5661025" algn="l"/>
              </a:tabLst>
            </a:pPr>
            <a:r>
              <a:rPr lang="en-US" b="1" dirty="0">
                <a:solidFill>
                  <a:srgbClr val="C00000"/>
                </a:solidFill>
              </a:rPr>
              <a:t>Header checksum (2 bytes):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/>
              <a:t>A simple 16-bit long checksum of the header</a:t>
            </a:r>
          </a:p>
          <a:p>
            <a:pPr>
              <a:tabLst>
                <a:tab pos="914400" algn="l"/>
                <a:tab pos="1828800" algn="l"/>
                <a:tab pos="5661025" algn="l"/>
              </a:tabLst>
            </a:pPr>
            <a:endParaRPr lang="en-US" dirty="0" smtClean="0"/>
          </a:p>
          <a:p>
            <a:pPr>
              <a:tabLst>
                <a:tab pos="914400" algn="l"/>
                <a:tab pos="1828800" algn="l"/>
                <a:tab pos="5661025" algn="l"/>
              </a:tabLst>
            </a:pPr>
            <a:endParaRPr lang="en-US" sz="1800" b="1" dirty="0">
              <a:solidFill>
                <a:srgbClr val="C00000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</a:t>
            </a:r>
            <a:r>
              <a:rPr lang="en-US" dirty="0" smtClean="0"/>
              <a:t>Datagram Fields</a:t>
            </a:r>
            <a:endParaRPr lang="en-US" dirty="0"/>
          </a:p>
        </p:txBody>
      </p:sp>
      <p:sp>
        <p:nvSpPr>
          <p:cNvPr id="56327" name="Rectangle 1031"/>
          <p:cNvSpPr>
            <a:spLocks noChangeArrowheads="1"/>
          </p:cNvSpPr>
          <p:nvPr/>
        </p:nvSpPr>
        <p:spPr bwMode="auto">
          <a:xfrm>
            <a:off x="0" y="2052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6326" name="Object 10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2011287"/>
              </p:ext>
            </p:extLst>
          </p:nvPr>
        </p:nvGraphicFramePr>
        <p:xfrm>
          <a:off x="304800" y="1447800"/>
          <a:ext cx="8153400" cy="4126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Visio" r:id="rId4" imgW="7713161" imgH="3912781" progId="">
                  <p:embed/>
                </p:oleObj>
              </mc:Choice>
              <mc:Fallback>
                <p:oleObj name="Visio" r:id="rId4" imgW="7713161" imgH="3912781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447800"/>
                        <a:ext cx="8153400" cy="41263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3124200" y="2895600"/>
            <a:ext cx="1219200" cy="309562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334000" y="2895600"/>
            <a:ext cx="1905000" cy="309562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42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5E0744-7A83-491F-9C58-EBA7F01B8AA8}" type="slidenum">
              <a:rPr lang="en-US"/>
              <a:pPr/>
              <a:t>14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rest</a:t>
            </a: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tabLst>
                <a:tab pos="914400" algn="l"/>
                <a:tab pos="1828800" algn="l"/>
                <a:tab pos="5661025" algn="l"/>
              </a:tabLst>
            </a:pPr>
            <a:r>
              <a:rPr lang="en-US" b="1" dirty="0" smtClean="0">
                <a:solidFill>
                  <a:srgbClr val="C00000"/>
                </a:solidFill>
              </a:rPr>
              <a:t>Source and Destination IPs</a:t>
            </a:r>
          </a:p>
          <a:p>
            <a:pPr>
              <a:tabLst>
                <a:tab pos="914400" algn="l"/>
                <a:tab pos="1828800" algn="l"/>
                <a:tab pos="5661025" algn="l"/>
              </a:tabLst>
            </a:pPr>
            <a:endParaRPr lang="en-US" b="1" dirty="0" smtClean="0">
              <a:solidFill>
                <a:srgbClr val="C00000"/>
              </a:solidFill>
            </a:endParaRPr>
          </a:p>
          <a:p>
            <a:pPr>
              <a:tabLst>
                <a:tab pos="914400" algn="l"/>
                <a:tab pos="1828800" algn="l"/>
                <a:tab pos="5661025" algn="l"/>
              </a:tabLst>
            </a:pPr>
            <a:r>
              <a:rPr lang="en-US" b="1" dirty="0" smtClean="0">
                <a:solidFill>
                  <a:srgbClr val="C00000"/>
                </a:solidFill>
              </a:rPr>
              <a:t>Options</a:t>
            </a:r>
            <a:r>
              <a:rPr lang="en-US" b="1" dirty="0">
                <a:solidFill>
                  <a:srgbClr val="C00000"/>
                </a:solidFill>
              </a:rPr>
              <a:t>:</a:t>
            </a:r>
            <a:r>
              <a:rPr lang="en-US" dirty="0"/>
              <a:t> </a:t>
            </a:r>
          </a:p>
          <a:p>
            <a:pPr marL="1143000" lvl="2">
              <a:tabLst>
                <a:tab pos="914400" algn="l"/>
                <a:tab pos="1828800" algn="l"/>
                <a:tab pos="5661025" algn="l"/>
              </a:tabLst>
            </a:pPr>
            <a:r>
              <a:rPr lang="en-US" dirty="0"/>
              <a:t>Security restrictions</a:t>
            </a:r>
          </a:p>
          <a:p>
            <a:pPr marL="1143000" lvl="2">
              <a:tabLst>
                <a:tab pos="914400" algn="l"/>
                <a:tab pos="1828800" algn="l"/>
                <a:tab pos="5661025" algn="l"/>
              </a:tabLst>
            </a:pPr>
            <a:r>
              <a:rPr lang="en-US" dirty="0"/>
              <a:t>Record Route: </a:t>
            </a:r>
            <a:r>
              <a:rPr lang="en-US" sz="2000" dirty="0"/>
              <a:t>each router that processes the packet adds its IP address to the header.</a:t>
            </a:r>
            <a:r>
              <a:rPr lang="en-US" dirty="0"/>
              <a:t> </a:t>
            </a:r>
          </a:p>
          <a:p>
            <a:pPr marL="1143000" lvl="2">
              <a:tabLst>
                <a:tab pos="914400" algn="l"/>
                <a:tab pos="1828800" algn="l"/>
                <a:tab pos="5661025" algn="l"/>
              </a:tabLst>
            </a:pPr>
            <a:r>
              <a:rPr lang="en-US" dirty="0"/>
              <a:t>Timestamp: </a:t>
            </a:r>
            <a:r>
              <a:rPr lang="en-US" sz="2000" dirty="0"/>
              <a:t>each router that processes the packet adds its IP address and time to the header.</a:t>
            </a:r>
            <a:r>
              <a:rPr lang="en-US" dirty="0"/>
              <a:t> </a:t>
            </a:r>
            <a:endParaRPr lang="en-US" sz="2000" dirty="0"/>
          </a:p>
          <a:p>
            <a:pPr marL="1143000" lvl="2">
              <a:tabLst>
                <a:tab pos="914400" algn="l"/>
                <a:tab pos="1828800" algn="l"/>
                <a:tab pos="5661025" algn="l"/>
              </a:tabLst>
            </a:pPr>
            <a:r>
              <a:rPr lang="en-US" dirty="0"/>
              <a:t>(loose) Source Routing: </a:t>
            </a:r>
            <a:r>
              <a:rPr lang="en-US" sz="2000" dirty="0"/>
              <a:t>specifies a list of routers that must be traversed.</a:t>
            </a:r>
          </a:p>
          <a:p>
            <a:pPr marL="1143000" lvl="2">
              <a:tabLst>
                <a:tab pos="914400" algn="l"/>
                <a:tab pos="1828800" algn="l"/>
                <a:tab pos="5661025" algn="l"/>
              </a:tabLst>
            </a:pPr>
            <a:r>
              <a:rPr lang="en-US" dirty="0"/>
              <a:t>(strict) Source Routing: </a:t>
            </a:r>
            <a:r>
              <a:rPr lang="en-US" sz="2000" dirty="0"/>
              <a:t>specifies a list of the only routers that can  be traversed.</a:t>
            </a:r>
          </a:p>
          <a:p>
            <a:pPr>
              <a:tabLst>
                <a:tab pos="914400" algn="l"/>
                <a:tab pos="1828800" algn="l"/>
                <a:tab pos="5661025" algn="l"/>
              </a:tabLst>
            </a:pPr>
            <a:endParaRPr lang="en-US" b="1" dirty="0" smtClean="0">
              <a:solidFill>
                <a:srgbClr val="C00000"/>
              </a:solidFill>
            </a:endParaRPr>
          </a:p>
          <a:p>
            <a:pPr>
              <a:tabLst>
                <a:tab pos="914400" algn="l"/>
                <a:tab pos="1828800" algn="l"/>
                <a:tab pos="5661025" algn="l"/>
              </a:tabLst>
            </a:pPr>
            <a:r>
              <a:rPr lang="en-US" b="1" dirty="0" smtClean="0">
                <a:solidFill>
                  <a:srgbClr val="C00000"/>
                </a:solidFill>
              </a:rPr>
              <a:t>Padding</a:t>
            </a:r>
            <a:r>
              <a:rPr lang="en-US" b="1" dirty="0">
                <a:solidFill>
                  <a:srgbClr val="C00000"/>
                </a:solidFill>
              </a:rPr>
              <a:t>: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Padding bytes are added to ensure that header ends on a 4-byte boundary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1600200" y="533400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3" tIns="45717" rIns="91433" bIns="45717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84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66700" y="5791200"/>
            <a:ext cx="8610600" cy="762000"/>
          </a:xfrm>
        </p:spPr>
        <p:txBody>
          <a:bodyPr>
            <a:normAutofit fontScale="62500" lnSpcReduction="20000"/>
          </a:bodyPr>
          <a:lstStyle/>
          <a:p>
            <a:pPr>
              <a:tabLst>
                <a:tab pos="914400" algn="l"/>
                <a:tab pos="1828800" algn="l"/>
                <a:tab pos="5661025" algn="l"/>
              </a:tabLst>
            </a:pPr>
            <a:r>
              <a:rPr lang="en-US" b="1" dirty="0">
                <a:solidFill>
                  <a:srgbClr val="C00000"/>
                </a:solidFill>
              </a:rPr>
              <a:t>Flags (3  bits): 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First </a:t>
            </a:r>
            <a:r>
              <a:rPr lang="en-US" dirty="0"/>
              <a:t>bit always set to </a:t>
            </a:r>
            <a:r>
              <a:rPr lang="en-US" dirty="0" smtClean="0"/>
              <a:t>0, </a:t>
            </a:r>
            <a:r>
              <a:rPr lang="en-US" dirty="0" smtClean="0">
                <a:solidFill>
                  <a:srgbClr val="C00000"/>
                </a:solidFill>
              </a:rPr>
              <a:t>DF</a:t>
            </a:r>
            <a:r>
              <a:rPr lang="en-US" dirty="0" smtClean="0"/>
              <a:t> </a:t>
            </a:r>
            <a:r>
              <a:rPr lang="en-US" dirty="0"/>
              <a:t>bit (Do not fragment</a:t>
            </a:r>
            <a:r>
              <a:rPr lang="en-US" dirty="0" smtClean="0"/>
              <a:t>), </a:t>
            </a:r>
            <a:r>
              <a:rPr lang="en-US" dirty="0" smtClean="0">
                <a:solidFill>
                  <a:srgbClr val="C00000"/>
                </a:solidFill>
              </a:rPr>
              <a:t>MF</a:t>
            </a:r>
            <a:r>
              <a:rPr lang="en-US" dirty="0" smtClean="0"/>
              <a:t> </a:t>
            </a:r>
            <a:r>
              <a:rPr lang="en-US" dirty="0"/>
              <a:t>bit (More fragments) </a:t>
            </a:r>
            <a:endParaRPr lang="en-US" dirty="0" smtClean="0"/>
          </a:p>
          <a:p>
            <a:r>
              <a:rPr lang="en-US" b="1" dirty="0" smtClean="0">
                <a:solidFill>
                  <a:srgbClr val="C00000"/>
                </a:solidFill>
              </a:rPr>
              <a:t>Fragment offset:</a:t>
            </a:r>
            <a:r>
              <a:rPr lang="en-US" dirty="0" smtClean="0"/>
              <a:t> For fragmentation/reassembly</a:t>
            </a:r>
            <a:endParaRPr lang="en-US" dirty="0"/>
          </a:p>
          <a:p>
            <a:pPr>
              <a:tabLst>
                <a:tab pos="914400" algn="l"/>
                <a:tab pos="1828800" algn="l"/>
                <a:tab pos="5661025" algn="l"/>
              </a:tabLst>
            </a:pPr>
            <a:endParaRPr lang="en-US" dirty="0"/>
          </a:p>
          <a:p>
            <a:pPr>
              <a:tabLst>
                <a:tab pos="914400" algn="l"/>
                <a:tab pos="1828800" algn="l"/>
                <a:tab pos="5661025" algn="l"/>
              </a:tabLst>
            </a:pPr>
            <a:endParaRPr lang="en-US" sz="1800" b="1" dirty="0">
              <a:solidFill>
                <a:srgbClr val="C00000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Fragment flags and offset</a:t>
            </a:r>
            <a:endParaRPr lang="en-US" dirty="0"/>
          </a:p>
        </p:txBody>
      </p:sp>
      <p:sp>
        <p:nvSpPr>
          <p:cNvPr id="56327" name="Rectangle 1031"/>
          <p:cNvSpPr>
            <a:spLocks noChangeArrowheads="1"/>
          </p:cNvSpPr>
          <p:nvPr/>
        </p:nvSpPr>
        <p:spPr bwMode="auto">
          <a:xfrm>
            <a:off x="0" y="2052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6326" name="Object 10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7643713"/>
              </p:ext>
            </p:extLst>
          </p:nvPr>
        </p:nvGraphicFramePr>
        <p:xfrm>
          <a:off x="304800" y="1447800"/>
          <a:ext cx="8610600" cy="435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7" name="Visio" r:id="rId4" imgW="7713161" imgH="3912781" progId="">
                  <p:embed/>
                </p:oleObj>
              </mc:Choice>
              <mc:Fallback>
                <p:oleObj name="Visio" r:id="rId4" imgW="7713161" imgH="3912781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447800"/>
                        <a:ext cx="8610600" cy="4357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4572000" y="2362200"/>
            <a:ext cx="3810000" cy="533400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08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Maximum Transmission Unit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866" y="1828800"/>
            <a:ext cx="8678334" cy="4724400"/>
          </a:xfrm>
        </p:spPr>
        <p:txBody>
          <a:bodyPr>
            <a:normAutofit lnSpcReduction="10000"/>
          </a:bodyPr>
          <a:lstStyle/>
          <a:p>
            <a:pPr>
              <a:tabLst>
                <a:tab pos="2222500" algn="l"/>
                <a:tab pos="4921250" algn="l"/>
                <a:tab pos="6508750" algn="l"/>
              </a:tabLst>
            </a:pPr>
            <a:r>
              <a:rPr lang="en-US" sz="2000" dirty="0"/>
              <a:t>Maximum size of IP datagram is 65535, but the data link layer protocol generally imposes a limit that is much smaller</a:t>
            </a:r>
          </a:p>
          <a:p>
            <a:pPr>
              <a:tabLst>
                <a:tab pos="2222500" algn="l"/>
                <a:tab pos="4921250" algn="l"/>
                <a:tab pos="6508750" algn="l"/>
              </a:tabLst>
            </a:pPr>
            <a:endParaRPr lang="en-US" sz="2000" dirty="0"/>
          </a:p>
          <a:p>
            <a:pPr>
              <a:tabLst>
                <a:tab pos="2222500" algn="l"/>
                <a:tab pos="4921250" algn="l"/>
                <a:tab pos="6508750" algn="l"/>
              </a:tabLst>
            </a:pPr>
            <a:r>
              <a:rPr lang="en-US" sz="2000" dirty="0"/>
              <a:t>Example: </a:t>
            </a:r>
          </a:p>
          <a:p>
            <a:pPr lvl="1">
              <a:tabLst>
                <a:tab pos="2222500" algn="l"/>
                <a:tab pos="4921250" algn="l"/>
                <a:tab pos="6508750" algn="l"/>
              </a:tabLst>
            </a:pPr>
            <a:r>
              <a:rPr lang="en-US" sz="2000" dirty="0"/>
              <a:t>Ethernet frames have a maximum payload of 1500 bytes</a:t>
            </a:r>
          </a:p>
          <a:p>
            <a:pPr lvl="1">
              <a:buFontTx/>
              <a:buNone/>
              <a:tabLst>
                <a:tab pos="2222500" algn="l"/>
                <a:tab pos="4921250" algn="l"/>
                <a:tab pos="6508750" algn="l"/>
              </a:tabLst>
            </a:pPr>
            <a:r>
              <a:rPr lang="en-US" sz="2000" dirty="0">
                <a:sym typeface="Wingdings" charset="2"/>
              </a:rPr>
              <a:t>	 </a:t>
            </a:r>
            <a:r>
              <a:rPr lang="en-US" sz="2000" dirty="0"/>
              <a:t>IP datagrams encapsulated in Ethernet frame cannot be longer than 1500 bytes</a:t>
            </a:r>
          </a:p>
          <a:p>
            <a:pPr lvl="1">
              <a:buFontTx/>
              <a:buNone/>
              <a:tabLst>
                <a:tab pos="2222500" algn="l"/>
                <a:tab pos="4921250" algn="l"/>
                <a:tab pos="6508750" algn="l"/>
              </a:tabLst>
            </a:pPr>
            <a:endParaRPr lang="en-US" sz="2000" dirty="0"/>
          </a:p>
          <a:p>
            <a:pPr>
              <a:tabLst>
                <a:tab pos="2222500" algn="l"/>
                <a:tab pos="4921250" algn="l"/>
                <a:tab pos="6508750" algn="l"/>
              </a:tabLst>
            </a:pPr>
            <a:r>
              <a:rPr lang="en-US" sz="2000" dirty="0"/>
              <a:t>The limit on the maximum IP datagram size, imposed by the data link protocol is called </a:t>
            </a:r>
            <a:r>
              <a:rPr lang="en-US" sz="2000" b="1" dirty="0">
                <a:solidFill>
                  <a:srgbClr val="0070C0"/>
                </a:solidFill>
              </a:rPr>
              <a:t>maximum transmission unit  (MTU</a:t>
            </a:r>
            <a:r>
              <a:rPr lang="en-US" sz="2000" b="1" dirty="0" smtClean="0">
                <a:solidFill>
                  <a:srgbClr val="0070C0"/>
                </a:solidFill>
              </a:rPr>
              <a:t>)</a:t>
            </a:r>
          </a:p>
          <a:p>
            <a:pPr>
              <a:tabLst>
                <a:tab pos="2222500" algn="l"/>
                <a:tab pos="4921250" algn="l"/>
                <a:tab pos="6508750" algn="l"/>
              </a:tabLst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indent="-342900">
              <a:buFontTx/>
              <a:buChar char="•"/>
              <a:tabLst>
                <a:tab pos="2222500" algn="l"/>
                <a:tab pos="4921250" algn="l"/>
                <a:tab pos="6508750" algn="l"/>
              </a:tabLst>
            </a:pPr>
            <a:r>
              <a:rPr lang="en-US" sz="2000" dirty="0">
                <a:latin typeface="Arial" charset="0"/>
              </a:rPr>
              <a:t>MTUs for various data link protocols: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 	</a:t>
            </a:r>
          </a:p>
          <a:p>
            <a:pPr marL="457200" lvl="1" indent="0">
              <a:lnSpc>
                <a:spcPct val="70000"/>
              </a:lnSpc>
              <a:buNone/>
              <a:tabLst>
                <a:tab pos="2222500" algn="l"/>
                <a:tab pos="4921250" algn="l"/>
                <a:tab pos="6508750" algn="l"/>
              </a:tabLst>
            </a:pPr>
            <a:r>
              <a:rPr lang="en-US" sz="1800" dirty="0" smtClean="0">
                <a:solidFill>
                  <a:srgbClr val="0000FF"/>
                </a:solidFill>
                <a:latin typeface="Arial" charset="0"/>
              </a:rPr>
              <a:t>-- Ethernet</a:t>
            </a:r>
            <a:r>
              <a:rPr lang="en-US" sz="1800" dirty="0">
                <a:solidFill>
                  <a:srgbClr val="0000FF"/>
                </a:solidFill>
                <a:latin typeface="Arial" charset="0"/>
              </a:rPr>
              <a:t>: 	</a:t>
            </a:r>
            <a:r>
              <a:rPr lang="en-US" sz="1800" dirty="0" smtClean="0">
                <a:solidFill>
                  <a:srgbClr val="0000FF"/>
                </a:solidFill>
                <a:latin typeface="Arial" charset="0"/>
              </a:rPr>
              <a:t>1500	--  FDDI</a:t>
            </a:r>
            <a:r>
              <a:rPr lang="en-US" sz="1800" dirty="0">
                <a:solidFill>
                  <a:srgbClr val="0000FF"/>
                </a:solidFill>
                <a:latin typeface="Arial" charset="0"/>
              </a:rPr>
              <a:t>:	</a:t>
            </a:r>
            <a:r>
              <a:rPr lang="en-US" sz="1800" dirty="0" smtClean="0">
                <a:solidFill>
                  <a:srgbClr val="0000FF"/>
                </a:solidFill>
                <a:latin typeface="Arial" charset="0"/>
              </a:rPr>
              <a:t>	4352</a:t>
            </a:r>
          </a:p>
          <a:p>
            <a:pPr marL="457200" lvl="1" indent="0">
              <a:lnSpc>
                <a:spcPct val="70000"/>
              </a:lnSpc>
              <a:buNone/>
              <a:tabLst>
                <a:tab pos="2222500" algn="l"/>
                <a:tab pos="4921250" algn="l"/>
                <a:tab pos="6508750" algn="l"/>
              </a:tabLst>
            </a:pPr>
            <a:r>
              <a:rPr lang="en-US" sz="1800" dirty="0" smtClean="0">
                <a:solidFill>
                  <a:srgbClr val="0000FF"/>
                </a:solidFill>
                <a:latin typeface="Arial" charset="0"/>
              </a:rPr>
              <a:t>-- 802.3:	1492	--  ATM AAL5: 		9180</a:t>
            </a:r>
          </a:p>
          <a:p>
            <a:pPr marL="457200" lvl="1" indent="0">
              <a:lnSpc>
                <a:spcPct val="70000"/>
              </a:lnSpc>
              <a:buNone/>
              <a:tabLst>
                <a:tab pos="2222500" algn="l"/>
                <a:tab pos="4921250" algn="l"/>
                <a:tab pos="6508750" algn="l"/>
              </a:tabLst>
            </a:pPr>
            <a:r>
              <a:rPr lang="en-US" sz="1800" dirty="0" smtClean="0">
                <a:solidFill>
                  <a:srgbClr val="0000FF"/>
                </a:solidFill>
                <a:latin typeface="Arial" charset="0"/>
              </a:rPr>
              <a:t>-- 802.5</a:t>
            </a:r>
            <a:r>
              <a:rPr lang="en-US" sz="1800" dirty="0">
                <a:solidFill>
                  <a:srgbClr val="0000FF"/>
                </a:solidFill>
                <a:latin typeface="Arial" charset="0"/>
              </a:rPr>
              <a:t>: 	4464	</a:t>
            </a:r>
            <a:r>
              <a:rPr lang="en-US" sz="1800" dirty="0" smtClean="0">
                <a:solidFill>
                  <a:srgbClr val="0000FF"/>
                </a:solidFill>
                <a:latin typeface="Arial" charset="0"/>
              </a:rPr>
              <a:t>--  802.11(WLAN): </a:t>
            </a:r>
            <a:r>
              <a:rPr lang="en-US" sz="1800" dirty="0">
                <a:solidFill>
                  <a:srgbClr val="0000FF"/>
                </a:solidFill>
                <a:latin typeface="Arial" charset="0"/>
              </a:rPr>
              <a:t>	</a:t>
            </a:r>
            <a:r>
              <a:rPr lang="en-US" sz="1800" dirty="0" smtClean="0">
                <a:solidFill>
                  <a:srgbClr val="0000FF"/>
                </a:solidFill>
                <a:latin typeface="Arial" charset="0"/>
              </a:rPr>
              <a:t>2272</a:t>
            </a:r>
            <a:endParaRPr lang="en-US" sz="1800" dirty="0">
              <a:latin typeface="Arial" charset="0"/>
            </a:endParaRPr>
          </a:p>
          <a:p>
            <a:pPr>
              <a:tabLst>
                <a:tab pos="2222500" algn="l"/>
                <a:tab pos="4921250" algn="l"/>
                <a:tab pos="6508750" algn="l"/>
              </a:tabLst>
            </a:pP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70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Fragmentation</a:t>
            </a:r>
          </a:p>
        </p:txBody>
      </p:sp>
      <p:graphicFrame>
        <p:nvGraphicFramePr>
          <p:cNvPr id="140291" name="Object 3"/>
          <p:cNvGraphicFramePr>
            <a:graphicFrameLocks noGrp="1" noChangeAspect="1"/>
          </p:cNvGraphicFramePr>
          <p:nvPr>
            <p:ph type="body" idx="1"/>
            <p:extLst>
              <p:ext uri="{D42A27DB-BD31-4B8C-83A1-F6EECF244321}">
                <p14:modId xmlns:p14="http://schemas.microsoft.com/office/powerpoint/2010/main" val="2932520820"/>
              </p:ext>
            </p:extLst>
          </p:nvPr>
        </p:nvGraphicFramePr>
        <p:xfrm>
          <a:off x="0" y="2733675"/>
          <a:ext cx="8718550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VISIO" r:id="rId4" imgW="8165592" imgH="1508760" progId="">
                  <p:embed/>
                </p:oleObj>
              </mc:Choice>
              <mc:Fallback>
                <p:oleObj name="VISIO" r:id="rId4" imgW="8165592" imgH="1508760" progId="">
                  <p:embed/>
                  <p:pic>
                    <p:nvPicPr>
                      <p:cNvPr id="0" name="Picture 2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733675"/>
                        <a:ext cx="8718550" cy="160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0293" name="Rectangle 5"/>
          <p:cNvSpPr>
            <a:spLocks noChangeArrowheads="1"/>
          </p:cNvSpPr>
          <p:nvPr/>
        </p:nvSpPr>
        <p:spPr bwMode="auto">
          <a:xfrm>
            <a:off x="609600" y="4406900"/>
            <a:ext cx="8610600" cy="1477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3" tIns="45717" rIns="91433" bIns="45717">
            <a:spAutoFit/>
          </a:bodyPr>
          <a:lstStyle/>
          <a:p>
            <a:r>
              <a:rPr lang="en-US" dirty="0">
                <a:latin typeface="Arial" charset="0"/>
              </a:rPr>
              <a:t>MTUs: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FDDI: 4352</a:t>
            </a:r>
            <a:r>
              <a:rPr lang="en-US" dirty="0">
                <a:solidFill>
                  <a:srgbClr val="0000FF"/>
                </a:solidFill>
              </a:rPr>
              <a:t>		     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Ethernet: 1500</a:t>
            </a:r>
          </a:p>
          <a:p>
            <a:endParaRPr lang="en-US" dirty="0">
              <a:solidFill>
                <a:srgbClr val="0000FF"/>
              </a:solidFill>
              <a:latin typeface="Arial" charset="0"/>
            </a:endParaRPr>
          </a:p>
          <a:p>
            <a:pPr>
              <a:buFontTx/>
              <a:buChar char="•"/>
            </a:pPr>
            <a:r>
              <a:rPr lang="en-US" dirty="0">
                <a:latin typeface="Arial" charset="0"/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Fragmentation</a:t>
            </a:r>
            <a:r>
              <a:rPr lang="en-US" dirty="0"/>
              <a:t>: </a:t>
            </a:r>
          </a:p>
          <a:p>
            <a:pPr lvl="1">
              <a:buFontTx/>
              <a:buChar char="•"/>
            </a:pPr>
            <a:r>
              <a:rPr lang="en-US" dirty="0">
                <a:latin typeface="Arial" charset="0"/>
              </a:rPr>
              <a:t> IP router splits the datagram into several datagram</a:t>
            </a:r>
          </a:p>
          <a:p>
            <a:pPr lvl="1">
              <a:buFontTx/>
              <a:buChar char="•"/>
            </a:pPr>
            <a:r>
              <a:rPr lang="en-US" dirty="0">
                <a:latin typeface="Arial" charset="0"/>
              </a:rPr>
              <a:t> Fragments are reassembled at receiver</a:t>
            </a:r>
            <a:endParaRPr lang="en-US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40294" name="Rectangle 6"/>
          <p:cNvSpPr>
            <a:spLocks noChangeArrowheads="1"/>
          </p:cNvSpPr>
          <p:nvPr/>
        </p:nvSpPr>
        <p:spPr bwMode="auto">
          <a:xfrm>
            <a:off x="381000" y="1752600"/>
            <a:ext cx="80772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3" tIns="45717" rIns="91433" bIns="45717"/>
          <a:lstStyle/>
          <a:p>
            <a:pPr marL="342900" indent="-342900">
              <a:spcBef>
                <a:spcPct val="20000"/>
              </a:spcBef>
              <a:buFontTx/>
              <a:buChar char="•"/>
              <a:tabLst>
                <a:tab pos="2222500" algn="l"/>
                <a:tab pos="4921250" algn="l"/>
                <a:tab pos="6508750" algn="l"/>
              </a:tabLst>
            </a:pPr>
            <a:r>
              <a:rPr lang="en-US" dirty="0">
                <a:solidFill>
                  <a:srgbClr val="C00000"/>
                </a:solidFill>
                <a:latin typeface="Arial" charset="0"/>
              </a:rPr>
              <a:t>What if the size of  an IP datagram exceeds the MTU?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tabLst>
                <a:tab pos="2222500" algn="l"/>
                <a:tab pos="4921250" algn="l"/>
                <a:tab pos="6508750" algn="l"/>
              </a:tabLst>
            </a:pPr>
            <a:r>
              <a:rPr lang="en-US" dirty="0">
                <a:latin typeface="Arial" charset="0"/>
              </a:rPr>
              <a:t>	IP datagram is fragmented into smaller units.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FontTx/>
              <a:buChar char="•"/>
              <a:tabLst>
                <a:tab pos="2222500" algn="l"/>
                <a:tab pos="4921250" algn="l"/>
                <a:tab pos="6508750" algn="l"/>
              </a:tabLst>
            </a:pPr>
            <a:endParaRPr lang="en-US" dirty="0">
              <a:solidFill>
                <a:srgbClr val="FF00FF"/>
              </a:solidFill>
              <a:latin typeface="Arial" charset="0"/>
            </a:endParaRP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FontTx/>
              <a:buChar char="•"/>
              <a:tabLst>
                <a:tab pos="2222500" algn="l"/>
                <a:tab pos="4921250" algn="l"/>
                <a:tab pos="6508750" algn="l"/>
              </a:tabLst>
            </a:pPr>
            <a:r>
              <a:rPr lang="en-US" dirty="0">
                <a:solidFill>
                  <a:srgbClr val="C00000"/>
                </a:solidFill>
                <a:latin typeface="Arial" charset="0"/>
              </a:rPr>
              <a:t>What if the route contains networks with different MTUs?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0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Fragmentation / reassembly</a:t>
            </a:r>
            <a:endParaRPr lang="en-US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pPr lvl="1"/>
            <a:r>
              <a:rPr lang="en-US" dirty="0"/>
              <a:t>Fragmentation can be done at the sender or at intermediate </a:t>
            </a:r>
            <a:r>
              <a:rPr lang="en-US" dirty="0" smtClean="0"/>
              <a:t>routers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 same datagram can be fragmented several times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Reassembly of original datagram is only done at destination hosts !!</a:t>
            </a:r>
          </a:p>
          <a:p>
            <a:endParaRPr lang="en-US" dirty="0"/>
          </a:p>
        </p:txBody>
      </p:sp>
      <p:graphicFrame>
        <p:nvGraphicFramePr>
          <p:cNvPr id="1413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3255658"/>
              </p:ext>
            </p:extLst>
          </p:nvPr>
        </p:nvGraphicFramePr>
        <p:xfrm>
          <a:off x="76200" y="4429125"/>
          <a:ext cx="8715375" cy="181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VISIO" r:id="rId4" imgW="8165592" imgH="1719072" progId="">
                  <p:embed/>
                </p:oleObj>
              </mc:Choice>
              <mc:Fallback>
                <p:oleObj name="VISIO" r:id="rId4" imgW="8165592" imgH="1719072" progId="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4429125"/>
                        <a:ext cx="8715375" cy="181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2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457200"/>
            <a:ext cx="8991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Fields used for fragmentation</a:t>
            </a:r>
            <a:endParaRPr lang="en-US" dirty="0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676400"/>
            <a:ext cx="8534400" cy="4572000"/>
          </a:xfrm>
        </p:spPr>
        <p:txBody>
          <a:bodyPr/>
          <a:lstStyle/>
          <a:p>
            <a:r>
              <a:rPr lang="en-US" sz="2000" dirty="0"/>
              <a:t>The following fields in the IP header are involved: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42341" name="Text Box 5"/>
          <p:cNvSpPr txBox="1">
            <a:spLocks noChangeArrowheads="1"/>
          </p:cNvSpPr>
          <p:nvPr/>
        </p:nvSpPr>
        <p:spPr bwMode="auto">
          <a:xfrm>
            <a:off x="304800" y="3940082"/>
            <a:ext cx="8610600" cy="2862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3" tIns="45717" rIns="91433" bIns="45717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  <a:latin typeface="Arial" charset="0"/>
              </a:rPr>
              <a:t>Identification: </a:t>
            </a:r>
            <a:r>
              <a:rPr lang="en-US" dirty="0" smtClean="0">
                <a:latin typeface="Arial" charset="0"/>
              </a:rPr>
              <a:t>When </a:t>
            </a:r>
            <a:r>
              <a:rPr lang="en-US" dirty="0">
                <a:latin typeface="Arial" charset="0"/>
              </a:rPr>
              <a:t>a datagram is fragmented, the </a:t>
            </a:r>
            <a:r>
              <a:rPr lang="en-US" dirty="0" smtClean="0">
                <a:latin typeface="Arial" charset="0"/>
              </a:rPr>
              <a:t>identification </a:t>
            </a:r>
            <a:r>
              <a:rPr lang="en-US" dirty="0">
                <a:latin typeface="Arial" charset="0"/>
              </a:rPr>
              <a:t>is the same in all </a:t>
            </a:r>
            <a:r>
              <a:rPr lang="en-US" dirty="0" smtClean="0">
                <a:latin typeface="Arial" charset="0"/>
              </a:rPr>
              <a:t>fragments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Arial" charset="0"/>
              </a:rPr>
              <a:t>Flags: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  <a:latin typeface="Arial" charset="0"/>
              </a:rPr>
              <a:t>DF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bit is </a:t>
            </a:r>
            <a:r>
              <a:rPr lang="en-US" dirty="0" smtClean="0">
                <a:latin typeface="Arial" charset="0"/>
              </a:rPr>
              <a:t>set: Should not fragment this Datagram, should be discarded if </a:t>
            </a:r>
            <a:r>
              <a:rPr lang="en-US" dirty="0">
                <a:solidFill>
                  <a:srgbClr val="0070C0"/>
                </a:solidFill>
                <a:latin typeface="Arial" charset="0"/>
              </a:rPr>
              <a:t>MTU</a:t>
            </a:r>
            <a:r>
              <a:rPr lang="en-US" dirty="0">
                <a:latin typeface="Arial" charset="0"/>
              </a:rPr>
              <a:t> is </a:t>
            </a:r>
            <a:r>
              <a:rPr lang="en-US" dirty="0" smtClean="0">
                <a:latin typeface="Arial" charset="0"/>
              </a:rPr>
              <a:t>too small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  <a:latin typeface="Arial" charset="0"/>
              </a:rPr>
              <a:t>MF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bit set</a:t>
            </a:r>
            <a:r>
              <a:rPr lang="en-US" dirty="0" smtClean="0">
                <a:latin typeface="Arial" charset="0"/>
              </a:rPr>
              <a:t>: This </a:t>
            </a:r>
            <a:r>
              <a:rPr lang="en-US" dirty="0">
                <a:latin typeface="Arial" charset="0"/>
              </a:rPr>
              <a:t>datagram is part of a fragment and </a:t>
            </a:r>
            <a:r>
              <a:rPr lang="en-US" dirty="0" smtClean="0">
                <a:latin typeface="Arial" charset="0"/>
              </a:rPr>
              <a:t>an additional </a:t>
            </a:r>
            <a:r>
              <a:rPr lang="en-US" dirty="0">
                <a:latin typeface="Arial" charset="0"/>
              </a:rPr>
              <a:t>fragment follows this </a:t>
            </a:r>
            <a:r>
              <a:rPr lang="en-US" dirty="0" smtClean="0">
                <a:latin typeface="Arial" charset="0"/>
              </a:rPr>
              <a:t>one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  <a:latin typeface="Arial" charset="0"/>
              </a:rPr>
              <a:t>Fragment offset:</a:t>
            </a:r>
            <a:r>
              <a:rPr lang="en-US" dirty="0" smtClean="0">
                <a:latin typeface="Arial" charset="0"/>
              </a:rPr>
              <a:t> Offset of the payload of this fragment in the original datagram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  <a:latin typeface="Arial" charset="0"/>
              </a:rPr>
              <a:t>Total length:</a:t>
            </a:r>
            <a:r>
              <a:rPr lang="en-US" dirty="0" smtClean="0">
                <a:latin typeface="Arial" charset="0"/>
              </a:rPr>
              <a:t> Total </a:t>
            </a:r>
            <a:r>
              <a:rPr lang="en-US" dirty="0">
                <a:latin typeface="Arial" charset="0"/>
              </a:rPr>
              <a:t>length of the current fragment</a:t>
            </a:r>
            <a:endParaRPr lang="en-US" dirty="0"/>
          </a:p>
          <a:p>
            <a:endParaRPr lang="en-US" dirty="0">
              <a:latin typeface="Arial" charset="0"/>
            </a:endParaRPr>
          </a:p>
        </p:txBody>
      </p:sp>
      <p:graphicFrame>
        <p:nvGraphicFramePr>
          <p:cNvPr id="142342" name="Object 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16011083"/>
              </p:ext>
            </p:extLst>
          </p:nvPr>
        </p:nvGraphicFramePr>
        <p:xfrm>
          <a:off x="228600" y="1981200"/>
          <a:ext cx="8610600" cy="183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5" name="Visio" r:id="rId4" imgW="6544666" imgH="1389888" progId="">
                  <p:embed/>
                </p:oleObj>
              </mc:Choice>
              <mc:Fallback>
                <p:oleObj name="Visio" r:id="rId4" imgW="6544666" imgH="1389888" progId="">
                  <p:embed/>
                  <p:pic>
                    <p:nvPicPr>
                      <p:cNvPr id="0" name="Picture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981200"/>
                        <a:ext cx="8610600" cy="1830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A471ED-16EE-4043-8237-4F58E8E6CEA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16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495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IP (Internet Protocol) is </a:t>
            </a:r>
            <a:r>
              <a:rPr lang="en-US" sz="2000" dirty="0"/>
              <a:t>a Network Layer Protocol.</a:t>
            </a:r>
          </a:p>
          <a:p>
            <a:r>
              <a:rPr lang="en-US" sz="2000" dirty="0" smtClean="0"/>
              <a:t>RFC 791 provides the specification for IP.</a:t>
            </a:r>
            <a:endParaRPr lang="en-US" sz="2000" dirty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Network Layer</a:t>
            </a:r>
            <a:endParaRPr lang="en-US" dirty="0"/>
          </a:p>
        </p:txBody>
      </p:sp>
      <p:sp>
        <p:nvSpPr>
          <p:cNvPr id="17" name="Footer Placeholder 5"/>
          <p:cNvSpPr txBox="1">
            <a:spLocks/>
          </p:cNvSpPr>
          <p:nvPr/>
        </p:nvSpPr>
        <p:spPr>
          <a:xfrm>
            <a:off x="5334000" y="5630862"/>
            <a:ext cx="28956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/>
              <a:t>Network Layer</a:t>
            </a:r>
            <a:endParaRPr lang="en-US" sz="1800" b="1" dirty="0">
              <a:latin typeface="Times New Roman" charset="0"/>
            </a:endParaRPr>
          </a:p>
        </p:txBody>
      </p:sp>
      <p:sp>
        <p:nvSpPr>
          <p:cNvPr id="19" name="Line 5"/>
          <p:cNvSpPr>
            <a:spLocks noChangeShapeType="1"/>
          </p:cNvSpPr>
          <p:nvPr/>
        </p:nvSpPr>
        <p:spPr bwMode="auto">
          <a:xfrm rot="5400000" flipV="1">
            <a:off x="2630488" y="4051299"/>
            <a:ext cx="6350" cy="1577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" name="Group 91"/>
          <p:cNvGrpSpPr>
            <a:grpSpLocks/>
          </p:cNvGrpSpPr>
          <p:nvPr/>
        </p:nvGrpSpPr>
        <p:grpSpPr bwMode="auto">
          <a:xfrm>
            <a:off x="228600" y="2819400"/>
            <a:ext cx="1741488" cy="2139950"/>
            <a:chOff x="2366" y="833"/>
            <a:chExt cx="987" cy="1348"/>
          </a:xfrm>
        </p:grpSpPr>
        <p:graphicFrame>
          <p:nvGraphicFramePr>
            <p:cNvPr id="21" name="Object 9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20785630"/>
                </p:ext>
              </p:extLst>
            </p:nvPr>
          </p:nvGraphicFramePr>
          <p:xfrm>
            <a:off x="2741" y="833"/>
            <a:ext cx="333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1" name="Clip" r:id="rId4" imgW="1307263" imgH="1084139" progId="">
                    <p:embed/>
                  </p:oleObj>
                </mc:Choice>
                <mc:Fallback>
                  <p:oleObj name="Clip" r:id="rId4" imgW="1307263" imgH="1084139" progId="">
                    <p:embed/>
                    <p:pic>
                      <p:nvPicPr>
                        <p:cNvPr id="0" name="Picture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41" y="833"/>
                          <a:ext cx="333" cy="2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2" name="Group 93"/>
            <p:cNvGrpSpPr>
              <a:grpSpLocks/>
            </p:cNvGrpSpPr>
            <p:nvPr/>
          </p:nvGrpSpPr>
          <p:grpSpPr bwMode="auto">
            <a:xfrm>
              <a:off x="2366" y="1145"/>
              <a:ext cx="987" cy="1036"/>
              <a:chOff x="2956" y="969"/>
              <a:chExt cx="513" cy="529"/>
            </a:xfrm>
          </p:grpSpPr>
          <p:sp>
            <p:nvSpPr>
              <p:cNvPr id="23" name="Rectangle 94"/>
              <p:cNvSpPr>
                <a:spLocks noChangeArrowheads="1"/>
              </p:cNvSpPr>
              <p:nvPr/>
            </p:nvSpPr>
            <p:spPr bwMode="auto">
              <a:xfrm>
                <a:off x="3018" y="969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Rectangle 95"/>
              <p:cNvSpPr>
                <a:spLocks noChangeArrowheads="1"/>
              </p:cNvSpPr>
              <p:nvPr/>
            </p:nvSpPr>
            <p:spPr bwMode="auto">
              <a:xfrm>
                <a:off x="2997" y="984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96"/>
              <p:cNvSpPr>
                <a:spLocks noChangeArrowheads="1"/>
              </p:cNvSpPr>
              <p:nvPr/>
            </p:nvSpPr>
            <p:spPr bwMode="auto">
              <a:xfrm>
                <a:off x="3000" y="1185"/>
                <a:ext cx="432" cy="10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Text Box 97"/>
              <p:cNvSpPr txBox="1">
                <a:spLocks noChangeArrowheads="1"/>
              </p:cNvSpPr>
              <p:nvPr/>
            </p:nvSpPr>
            <p:spPr bwMode="auto">
              <a:xfrm>
                <a:off x="2956" y="978"/>
                <a:ext cx="513" cy="5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2000"/>
                  <a:t>application</a:t>
                </a:r>
              </a:p>
              <a:p>
                <a:pPr algn="ctr"/>
                <a:r>
                  <a:rPr lang="en-US" sz="2000"/>
                  <a:t>transport</a:t>
                </a:r>
              </a:p>
              <a:p>
                <a:pPr algn="ctr"/>
                <a:r>
                  <a:rPr lang="en-US" sz="2000">
                    <a:solidFill>
                      <a:schemeClr val="bg1"/>
                    </a:solidFill>
                  </a:rPr>
                  <a:t>network</a:t>
                </a:r>
                <a:endParaRPr lang="en-US" sz="2000"/>
              </a:p>
              <a:p>
                <a:pPr algn="ctr"/>
                <a:r>
                  <a:rPr lang="en-US" sz="2000"/>
                  <a:t>data link</a:t>
                </a:r>
              </a:p>
              <a:p>
                <a:pPr algn="ctr"/>
                <a:r>
                  <a:rPr lang="en-US" sz="2000"/>
                  <a:t>physical</a:t>
                </a:r>
                <a:endParaRPr lang="en-US" sz="2000">
                  <a:latin typeface="Times New Roman" charset="0"/>
                </a:endParaRPr>
              </a:p>
            </p:txBody>
          </p:sp>
          <p:sp>
            <p:nvSpPr>
              <p:cNvPr id="27" name="Line 98"/>
              <p:cNvSpPr>
                <a:spLocks noChangeShapeType="1"/>
              </p:cNvSpPr>
              <p:nvPr/>
            </p:nvSpPr>
            <p:spPr bwMode="auto">
              <a:xfrm>
                <a:off x="2997" y="119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99"/>
              <p:cNvSpPr>
                <a:spLocks noChangeShapeType="1"/>
              </p:cNvSpPr>
              <p:nvPr/>
            </p:nvSpPr>
            <p:spPr bwMode="auto">
              <a:xfrm>
                <a:off x="3003" y="129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100"/>
              <p:cNvSpPr>
                <a:spLocks noChangeShapeType="1"/>
              </p:cNvSpPr>
              <p:nvPr/>
            </p:nvSpPr>
            <p:spPr bwMode="auto">
              <a:xfrm>
                <a:off x="3003" y="137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Line 101"/>
              <p:cNvSpPr>
                <a:spLocks noChangeShapeType="1"/>
              </p:cNvSpPr>
              <p:nvPr/>
            </p:nvSpPr>
            <p:spPr bwMode="auto">
              <a:xfrm>
                <a:off x="3003" y="109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31" name="Object 10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6278433"/>
              </p:ext>
            </p:extLst>
          </p:nvPr>
        </p:nvGraphicFramePr>
        <p:xfrm>
          <a:off x="7856538" y="2971800"/>
          <a:ext cx="528637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Clip" r:id="rId6" imgW="1307263" imgH="1084139" progId="">
                  <p:embed/>
                </p:oleObj>
              </mc:Choice>
              <mc:Fallback>
                <p:oleObj name="Clip" r:id="rId6" imgW="1307263" imgH="1084139" progId="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6538" y="2971800"/>
                        <a:ext cx="528637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2" name="Group 110"/>
          <p:cNvGrpSpPr>
            <a:grpSpLocks/>
          </p:cNvGrpSpPr>
          <p:nvPr/>
        </p:nvGrpSpPr>
        <p:grpSpPr bwMode="auto">
          <a:xfrm>
            <a:off x="7261223" y="3486150"/>
            <a:ext cx="1729913" cy="1644650"/>
            <a:chOff x="2956" y="969"/>
            <a:chExt cx="519" cy="529"/>
          </a:xfrm>
        </p:grpSpPr>
        <p:sp>
          <p:nvSpPr>
            <p:cNvPr id="33" name="Rectangle 111"/>
            <p:cNvSpPr>
              <a:spLocks noChangeArrowheads="1"/>
            </p:cNvSpPr>
            <p:nvPr/>
          </p:nvSpPr>
          <p:spPr bwMode="auto">
            <a:xfrm>
              <a:off x="3018" y="969"/>
              <a:ext cx="426" cy="4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112"/>
            <p:cNvSpPr>
              <a:spLocks noChangeArrowheads="1"/>
            </p:cNvSpPr>
            <p:nvPr/>
          </p:nvSpPr>
          <p:spPr bwMode="auto">
            <a:xfrm>
              <a:off x="2997" y="984"/>
              <a:ext cx="435" cy="50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113"/>
            <p:cNvSpPr>
              <a:spLocks noChangeArrowheads="1"/>
            </p:cNvSpPr>
            <p:nvPr/>
          </p:nvSpPr>
          <p:spPr bwMode="auto">
            <a:xfrm>
              <a:off x="3000" y="1185"/>
              <a:ext cx="432" cy="10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Text Box 114"/>
            <p:cNvSpPr txBox="1">
              <a:spLocks noChangeArrowheads="1"/>
            </p:cNvSpPr>
            <p:nvPr/>
          </p:nvSpPr>
          <p:spPr bwMode="auto">
            <a:xfrm>
              <a:off x="2956" y="978"/>
              <a:ext cx="519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/>
                <a:t>application</a:t>
              </a:r>
            </a:p>
            <a:p>
              <a:pPr algn="ctr"/>
              <a:r>
                <a:rPr lang="en-US" sz="2000" dirty="0"/>
                <a:t>transport</a:t>
              </a:r>
            </a:p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network</a:t>
              </a:r>
              <a:endParaRPr lang="en-US" sz="2000" dirty="0"/>
            </a:p>
            <a:p>
              <a:pPr algn="ctr"/>
              <a:r>
                <a:rPr lang="en-US" sz="2000" dirty="0"/>
                <a:t>data link</a:t>
              </a:r>
            </a:p>
            <a:p>
              <a:pPr algn="ctr"/>
              <a:r>
                <a:rPr lang="en-US" sz="2000" dirty="0"/>
                <a:t>physical</a:t>
              </a:r>
              <a:endParaRPr lang="en-US" sz="2000" dirty="0">
                <a:latin typeface="Times New Roman" charset="0"/>
              </a:endParaRPr>
            </a:p>
          </p:txBody>
        </p:sp>
        <p:sp>
          <p:nvSpPr>
            <p:cNvPr id="37" name="Line 115"/>
            <p:cNvSpPr>
              <a:spLocks noChangeShapeType="1"/>
            </p:cNvSpPr>
            <p:nvPr/>
          </p:nvSpPr>
          <p:spPr bwMode="auto">
            <a:xfrm>
              <a:off x="2997" y="1194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116"/>
            <p:cNvSpPr>
              <a:spLocks noChangeShapeType="1"/>
            </p:cNvSpPr>
            <p:nvPr/>
          </p:nvSpPr>
          <p:spPr bwMode="auto">
            <a:xfrm>
              <a:off x="3003" y="1290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117"/>
            <p:cNvSpPr>
              <a:spLocks noChangeShapeType="1"/>
            </p:cNvSpPr>
            <p:nvPr/>
          </p:nvSpPr>
          <p:spPr bwMode="auto">
            <a:xfrm>
              <a:off x="3003" y="1374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118"/>
            <p:cNvSpPr>
              <a:spLocks noChangeShapeType="1"/>
            </p:cNvSpPr>
            <p:nvPr/>
          </p:nvSpPr>
          <p:spPr bwMode="auto">
            <a:xfrm>
              <a:off x="3003" y="1092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" name="Line 119"/>
          <p:cNvSpPr>
            <a:spLocks noChangeShapeType="1"/>
          </p:cNvSpPr>
          <p:nvPr/>
        </p:nvSpPr>
        <p:spPr bwMode="auto">
          <a:xfrm rot="16200000" flipH="1" flipV="1">
            <a:off x="6626225" y="4233862"/>
            <a:ext cx="6350" cy="1403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Text Box 120"/>
          <p:cNvSpPr txBox="1">
            <a:spLocks noChangeArrowheads="1"/>
          </p:cNvSpPr>
          <p:nvPr/>
        </p:nvSpPr>
        <p:spPr bwMode="auto">
          <a:xfrm>
            <a:off x="1931988" y="4038600"/>
            <a:ext cx="14970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1. Send data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43" name="Text Box 122"/>
          <p:cNvSpPr txBox="1">
            <a:spLocks noChangeArrowheads="1"/>
          </p:cNvSpPr>
          <p:nvPr/>
        </p:nvSpPr>
        <p:spPr bwMode="auto">
          <a:xfrm>
            <a:off x="5541963" y="4114800"/>
            <a:ext cx="1806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2. Receive data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44" name="Freeform 172"/>
          <p:cNvSpPr>
            <a:spLocks/>
          </p:cNvSpPr>
          <p:nvPr/>
        </p:nvSpPr>
        <p:spPr bwMode="auto">
          <a:xfrm>
            <a:off x="1952625" y="4144962"/>
            <a:ext cx="304800" cy="657225"/>
          </a:xfrm>
          <a:custGeom>
            <a:avLst/>
            <a:gdLst>
              <a:gd name="T0" fmla="*/ 0 w 192"/>
              <a:gd name="T1" fmla="*/ 0 h 414"/>
              <a:gd name="T2" fmla="*/ 0 w 192"/>
              <a:gd name="T3" fmla="*/ 414 h 414"/>
              <a:gd name="T4" fmla="*/ 192 w 192"/>
              <a:gd name="T5" fmla="*/ 408 h 4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414">
                <a:moveTo>
                  <a:pt x="0" y="0"/>
                </a:moveTo>
                <a:lnTo>
                  <a:pt x="0" y="414"/>
                </a:lnTo>
                <a:lnTo>
                  <a:pt x="192" y="408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Freeform 173"/>
          <p:cNvSpPr>
            <a:spLocks/>
          </p:cNvSpPr>
          <p:nvPr/>
        </p:nvSpPr>
        <p:spPr bwMode="auto">
          <a:xfrm>
            <a:off x="6586538" y="4587875"/>
            <a:ext cx="609600" cy="295275"/>
          </a:xfrm>
          <a:custGeom>
            <a:avLst/>
            <a:gdLst>
              <a:gd name="T0" fmla="*/ 0 w 384"/>
              <a:gd name="T1" fmla="*/ 186 h 186"/>
              <a:gd name="T2" fmla="*/ 384 w 384"/>
              <a:gd name="T3" fmla="*/ 186 h 186"/>
              <a:gd name="T4" fmla="*/ 384 w 384"/>
              <a:gd name="T5" fmla="*/ 0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4" h="186">
                <a:moveTo>
                  <a:pt x="0" y="186"/>
                </a:moveTo>
                <a:lnTo>
                  <a:pt x="384" y="186"/>
                </a:lnTo>
                <a:lnTo>
                  <a:pt x="384" y="0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6" name="Group 177"/>
          <p:cNvGrpSpPr>
            <a:grpSpLocks/>
          </p:cNvGrpSpPr>
          <p:nvPr/>
        </p:nvGrpSpPr>
        <p:grpSpPr bwMode="auto">
          <a:xfrm>
            <a:off x="2309813" y="4583112"/>
            <a:ext cx="361950" cy="261938"/>
            <a:chOff x="1548" y="3723"/>
            <a:chExt cx="228" cy="165"/>
          </a:xfrm>
        </p:grpSpPr>
        <p:sp>
          <p:nvSpPr>
            <p:cNvPr id="47" name="Rectangle 175"/>
            <p:cNvSpPr>
              <a:spLocks noChangeArrowheads="1"/>
            </p:cNvSpPr>
            <p:nvPr/>
          </p:nvSpPr>
          <p:spPr bwMode="auto">
            <a:xfrm>
              <a:off x="1563" y="3723"/>
              <a:ext cx="102" cy="15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Rectangle 174"/>
            <p:cNvSpPr>
              <a:spLocks noChangeArrowheads="1"/>
            </p:cNvSpPr>
            <p:nvPr/>
          </p:nvSpPr>
          <p:spPr bwMode="auto">
            <a:xfrm>
              <a:off x="1548" y="3738"/>
              <a:ext cx="102" cy="15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176"/>
            <p:cNvSpPr>
              <a:spLocks noChangeShapeType="1"/>
            </p:cNvSpPr>
            <p:nvPr/>
          </p:nvSpPr>
          <p:spPr bwMode="auto">
            <a:xfrm>
              <a:off x="1650" y="3816"/>
              <a:ext cx="126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0" name="Group 198"/>
          <p:cNvGrpSpPr>
            <a:grpSpLocks/>
          </p:cNvGrpSpPr>
          <p:nvPr/>
        </p:nvGrpSpPr>
        <p:grpSpPr bwMode="auto">
          <a:xfrm>
            <a:off x="3100388" y="4308475"/>
            <a:ext cx="3024187" cy="1481137"/>
            <a:chOff x="2001" y="3199"/>
            <a:chExt cx="1905" cy="933"/>
          </a:xfrm>
        </p:grpSpPr>
        <p:sp>
          <p:nvSpPr>
            <p:cNvPr id="51" name="Freeform 4"/>
            <p:cNvSpPr>
              <a:spLocks/>
            </p:cNvSpPr>
            <p:nvPr/>
          </p:nvSpPr>
          <p:spPr bwMode="auto">
            <a:xfrm>
              <a:off x="2112" y="3199"/>
              <a:ext cx="1794" cy="933"/>
            </a:xfrm>
            <a:custGeom>
              <a:avLst/>
              <a:gdLst>
                <a:gd name="T0" fmla="*/ 6 w 1794"/>
                <a:gd name="T1" fmla="*/ 483 h 933"/>
                <a:gd name="T2" fmla="*/ 108 w 1794"/>
                <a:gd name="T3" fmla="*/ 125 h 933"/>
                <a:gd name="T4" fmla="*/ 559 w 1794"/>
                <a:gd name="T5" fmla="*/ 100 h 933"/>
                <a:gd name="T6" fmla="*/ 1128 w 1794"/>
                <a:gd name="T7" fmla="*/ 29 h 933"/>
                <a:gd name="T8" fmla="*/ 1716 w 1794"/>
                <a:gd name="T9" fmla="*/ 275 h 933"/>
                <a:gd name="T10" fmla="*/ 1596 w 1794"/>
                <a:gd name="T11" fmla="*/ 827 h 933"/>
                <a:gd name="T12" fmla="*/ 1380 w 1794"/>
                <a:gd name="T13" fmla="*/ 911 h 933"/>
                <a:gd name="T14" fmla="*/ 840 w 1794"/>
                <a:gd name="T15" fmla="*/ 929 h 933"/>
                <a:gd name="T16" fmla="*/ 414 w 1794"/>
                <a:gd name="T17" fmla="*/ 911 h 933"/>
                <a:gd name="T18" fmla="*/ 143 w 1794"/>
                <a:gd name="T19" fmla="*/ 832 h 933"/>
                <a:gd name="T20" fmla="*/ 6 w 1794"/>
                <a:gd name="T21" fmla="*/ 483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94" h="933">
                  <a:moveTo>
                    <a:pt x="6" y="483"/>
                  </a:moveTo>
                  <a:cubicBezTo>
                    <a:pt x="0" y="365"/>
                    <a:pt x="16" y="189"/>
                    <a:pt x="108" y="125"/>
                  </a:cubicBezTo>
                  <a:cubicBezTo>
                    <a:pt x="200" y="61"/>
                    <a:pt x="389" y="116"/>
                    <a:pt x="559" y="100"/>
                  </a:cubicBezTo>
                  <a:cubicBezTo>
                    <a:pt x="729" y="84"/>
                    <a:pt x="935" y="0"/>
                    <a:pt x="1128" y="29"/>
                  </a:cubicBezTo>
                  <a:cubicBezTo>
                    <a:pt x="1321" y="58"/>
                    <a:pt x="1638" y="142"/>
                    <a:pt x="1716" y="275"/>
                  </a:cubicBezTo>
                  <a:cubicBezTo>
                    <a:pt x="1794" y="408"/>
                    <a:pt x="1652" y="721"/>
                    <a:pt x="1596" y="827"/>
                  </a:cubicBezTo>
                  <a:cubicBezTo>
                    <a:pt x="1540" y="933"/>
                    <a:pt x="1506" y="894"/>
                    <a:pt x="1380" y="911"/>
                  </a:cubicBezTo>
                  <a:cubicBezTo>
                    <a:pt x="1254" y="928"/>
                    <a:pt x="1001" y="929"/>
                    <a:pt x="840" y="929"/>
                  </a:cubicBezTo>
                  <a:cubicBezTo>
                    <a:pt x="679" y="929"/>
                    <a:pt x="530" y="927"/>
                    <a:pt x="414" y="911"/>
                  </a:cubicBezTo>
                  <a:cubicBezTo>
                    <a:pt x="298" y="895"/>
                    <a:pt x="211" y="903"/>
                    <a:pt x="143" y="832"/>
                  </a:cubicBezTo>
                  <a:cubicBezTo>
                    <a:pt x="75" y="761"/>
                    <a:pt x="4" y="624"/>
                    <a:pt x="6" y="483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Freeform 6"/>
            <p:cNvSpPr>
              <a:spLocks/>
            </p:cNvSpPr>
            <p:nvPr/>
          </p:nvSpPr>
          <p:spPr bwMode="auto">
            <a:xfrm>
              <a:off x="2514" y="3384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3" name="Group 7"/>
            <p:cNvGrpSpPr>
              <a:grpSpLocks/>
            </p:cNvGrpSpPr>
            <p:nvPr/>
          </p:nvGrpSpPr>
          <p:grpSpPr bwMode="auto">
            <a:xfrm>
              <a:off x="2203" y="3494"/>
              <a:ext cx="316" cy="147"/>
              <a:chOff x="3600" y="219"/>
              <a:chExt cx="360" cy="175"/>
            </a:xfrm>
          </p:grpSpPr>
          <p:sp>
            <p:nvSpPr>
              <p:cNvPr id="146" name="Oval 8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" name="Line 9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8" name="Line 10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" name="Rectangle 11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50" name="Oval 12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1" name="Group 13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56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" name="Line 1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" name="Line 1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2" name="Group 17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53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" name="Line 1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" name="Line 2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4" name="Group 21"/>
            <p:cNvGrpSpPr>
              <a:grpSpLocks/>
            </p:cNvGrpSpPr>
            <p:nvPr/>
          </p:nvGrpSpPr>
          <p:grpSpPr bwMode="auto">
            <a:xfrm>
              <a:off x="2425" y="3896"/>
              <a:ext cx="316" cy="147"/>
              <a:chOff x="3600" y="219"/>
              <a:chExt cx="360" cy="175"/>
            </a:xfrm>
          </p:grpSpPr>
          <p:sp>
            <p:nvSpPr>
              <p:cNvPr id="133" name="Oval 22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" name="Line 23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" name="Line 24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" name="Rectangle 25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37" name="Oval 26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8" name="Group 27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43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" name="Line 2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5" name="Line 3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9" name="Group 31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40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1" name="Line 3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2" name="Line 3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5" name="Group 35"/>
            <p:cNvGrpSpPr>
              <a:grpSpLocks/>
            </p:cNvGrpSpPr>
            <p:nvPr/>
          </p:nvGrpSpPr>
          <p:grpSpPr bwMode="auto">
            <a:xfrm>
              <a:off x="2850" y="3302"/>
              <a:ext cx="316" cy="147"/>
              <a:chOff x="3600" y="219"/>
              <a:chExt cx="360" cy="175"/>
            </a:xfrm>
          </p:grpSpPr>
          <p:sp>
            <p:nvSpPr>
              <p:cNvPr id="120" name="Oval 36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Line 37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Line 38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" name="Rectangle 39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24" name="Oval 40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5" name="Group 41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30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" name="Line 4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" name="Line 4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6" name="Group 45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27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" name="Line 4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" name="Line 4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6" name="Group 49"/>
            <p:cNvGrpSpPr>
              <a:grpSpLocks/>
            </p:cNvGrpSpPr>
            <p:nvPr/>
          </p:nvGrpSpPr>
          <p:grpSpPr bwMode="auto">
            <a:xfrm>
              <a:off x="2801" y="3721"/>
              <a:ext cx="315" cy="147"/>
              <a:chOff x="3600" y="219"/>
              <a:chExt cx="360" cy="175"/>
            </a:xfrm>
          </p:grpSpPr>
          <p:sp>
            <p:nvSpPr>
              <p:cNvPr id="107" name="Oval 50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Line 51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Line 52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" name="Rectangle 53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11" name="Oval 54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2" name="Group 55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17" name="Line 5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" name="Line 5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" name="Line 5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3" name="Group 59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14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" name="Line 6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6" name="Line 6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7" name="Group 63"/>
            <p:cNvGrpSpPr>
              <a:grpSpLocks/>
            </p:cNvGrpSpPr>
            <p:nvPr/>
          </p:nvGrpSpPr>
          <p:grpSpPr bwMode="auto">
            <a:xfrm>
              <a:off x="3201" y="3908"/>
              <a:ext cx="316" cy="147"/>
              <a:chOff x="3600" y="219"/>
              <a:chExt cx="360" cy="175"/>
            </a:xfrm>
          </p:grpSpPr>
          <p:sp>
            <p:nvSpPr>
              <p:cNvPr id="94" name="Oval 64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Line 65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Line 66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Rectangle 67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98" name="Oval 68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9" name="Group 69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04" name="Line 7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" name="Line 7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" name="Line 7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0" name="Group 73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01" name="Line 7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" name="Line 7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" name="Line 7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8" name="Group 77"/>
            <p:cNvGrpSpPr>
              <a:grpSpLocks/>
            </p:cNvGrpSpPr>
            <p:nvPr/>
          </p:nvGrpSpPr>
          <p:grpSpPr bwMode="auto">
            <a:xfrm>
              <a:off x="3481" y="3495"/>
              <a:ext cx="316" cy="147"/>
              <a:chOff x="3600" y="219"/>
              <a:chExt cx="360" cy="175"/>
            </a:xfrm>
          </p:grpSpPr>
          <p:sp>
            <p:nvSpPr>
              <p:cNvPr id="81" name="Oval 78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Line 79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Line 80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Rectangle 81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85" name="Oval 82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6" name="Group 83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91" name="Line 8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" name="Line 8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" name="Line 8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7" name="Group 87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88" name="Line 8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" name="Line 8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" name="Line 9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59" name="Freeform 102"/>
            <p:cNvSpPr>
              <a:spLocks/>
            </p:cNvSpPr>
            <p:nvPr/>
          </p:nvSpPr>
          <p:spPr bwMode="auto">
            <a:xfrm>
              <a:off x="3170" y="3380"/>
              <a:ext cx="318" cy="194"/>
            </a:xfrm>
            <a:custGeom>
              <a:avLst/>
              <a:gdLst>
                <a:gd name="T0" fmla="*/ 0 w 318"/>
                <a:gd name="T1" fmla="*/ 0 h 194"/>
                <a:gd name="T2" fmla="*/ 318 w 318"/>
                <a:gd name="T3" fmla="*/ 19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18" h="194">
                  <a:moveTo>
                    <a:pt x="0" y="0"/>
                  </a:moveTo>
                  <a:lnTo>
                    <a:pt x="318" y="194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Freeform 103"/>
            <p:cNvSpPr>
              <a:spLocks/>
            </p:cNvSpPr>
            <p:nvPr/>
          </p:nvSpPr>
          <p:spPr bwMode="auto">
            <a:xfrm>
              <a:off x="2499" y="3627"/>
              <a:ext cx="303" cy="150"/>
            </a:xfrm>
            <a:custGeom>
              <a:avLst/>
              <a:gdLst>
                <a:gd name="T0" fmla="*/ 0 w 294"/>
                <a:gd name="T1" fmla="*/ 0 h 174"/>
                <a:gd name="T2" fmla="*/ 294 w 294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94" h="174">
                  <a:moveTo>
                    <a:pt x="0" y="0"/>
                  </a:moveTo>
                  <a:lnTo>
                    <a:pt x="294" y="174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Freeform 104"/>
            <p:cNvSpPr>
              <a:spLocks/>
            </p:cNvSpPr>
            <p:nvPr/>
          </p:nvSpPr>
          <p:spPr bwMode="auto">
            <a:xfrm>
              <a:off x="3096" y="3612"/>
              <a:ext cx="396" cy="156"/>
            </a:xfrm>
            <a:custGeom>
              <a:avLst/>
              <a:gdLst>
                <a:gd name="T0" fmla="*/ 0 w 378"/>
                <a:gd name="T1" fmla="*/ 174 h 174"/>
                <a:gd name="T2" fmla="*/ 378 w 378"/>
                <a:gd name="T3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Freeform 105"/>
            <p:cNvSpPr>
              <a:spLocks/>
            </p:cNvSpPr>
            <p:nvPr/>
          </p:nvSpPr>
          <p:spPr bwMode="auto">
            <a:xfrm>
              <a:off x="3516" y="3646"/>
              <a:ext cx="130" cy="320"/>
            </a:xfrm>
            <a:custGeom>
              <a:avLst/>
              <a:gdLst>
                <a:gd name="T0" fmla="*/ 0 w 118"/>
                <a:gd name="T1" fmla="*/ 500 h 500"/>
                <a:gd name="T2" fmla="*/ 118 w 118"/>
                <a:gd name="T3" fmla="*/ 0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8" h="500">
                  <a:moveTo>
                    <a:pt x="0" y="500"/>
                  </a:moveTo>
                  <a:lnTo>
                    <a:pt x="11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Freeform 106"/>
            <p:cNvSpPr>
              <a:spLocks/>
            </p:cNvSpPr>
            <p:nvPr/>
          </p:nvSpPr>
          <p:spPr bwMode="auto">
            <a:xfrm>
              <a:off x="2738" y="3982"/>
              <a:ext cx="464" cy="47"/>
            </a:xfrm>
            <a:custGeom>
              <a:avLst/>
              <a:gdLst>
                <a:gd name="T0" fmla="*/ 370 w 370"/>
                <a:gd name="T1" fmla="*/ 32 h 32"/>
                <a:gd name="T2" fmla="*/ 0 w 370"/>
                <a:gd name="T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0" h="32">
                  <a:moveTo>
                    <a:pt x="370" y="32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Freeform 107"/>
            <p:cNvSpPr>
              <a:spLocks/>
            </p:cNvSpPr>
            <p:nvPr/>
          </p:nvSpPr>
          <p:spPr bwMode="auto">
            <a:xfrm>
              <a:off x="2400" y="3642"/>
              <a:ext cx="122" cy="268"/>
            </a:xfrm>
            <a:custGeom>
              <a:avLst/>
              <a:gdLst>
                <a:gd name="T0" fmla="*/ 162 w 176"/>
                <a:gd name="T1" fmla="*/ 408 h 412"/>
                <a:gd name="T2" fmla="*/ 176 w 176"/>
                <a:gd name="T3" fmla="*/ 412 h 412"/>
                <a:gd name="T4" fmla="*/ 0 w 176"/>
                <a:gd name="T5" fmla="*/ 0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6" h="412">
                  <a:moveTo>
                    <a:pt x="162" y="408"/>
                  </a:moveTo>
                  <a:lnTo>
                    <a:pt x="176" y="412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5" name="Group 178"/>
            <p:cNvGrpSpPr>
              <a:grpSpLocks/>
            </p:cNvGrpSpPr>
            <p:nvPr/>
          </p:nvGrpSpPr>
          <p:grpSpPr bwMode="auto">
            <a:xfrm>
              <a:off x="2001" y="3375"/>
              <a:ext cx="228" cy="165"/>
              <a:chOff x="1548" y="3723"/>
              <a:chExt cx="228" cy="165"/>
            </a:xfrm>
          </p:grpSpPr>
          <p:sp>
            <p:nvSpPr>
              <p:cNvPr id="78" name="Rectangle 179"/>
              <p:cNvSpPr>
                <a:spLocks noChangeArrowheads="1"/>
              </p:cNvSpPr>
              <p:nvPr/>
            </p:nvSpPr>
            <p:spPr bwMode="auto">
              <a:xfrm>
                <a:off x="1563" y="3723"/>
                <a:ext cx="102" cy="150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Rectangle 180"/>
              <p:cNvSpPr>
                <a:spLocks noChangeArrowheads="1"/>
              </p:cNvSpPr>
              <p:nvPr/>
            </p:nvSpPr>
            <p:spPr bwMode="auto">
              <a:xfrm>
                <a:off x="1548" y="3738"/>
                <a:ext cx="102" cy="15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Line 181"/>
              <p:cNvSpPr>
                <a:spLocks noChangeShapeType="1"/>
              </p:cNvSpPr>
              <p:nvPr/>
            </p:nvSpPr>
            <p:spPr bwMode="auto">
              <a:xfrm>
                <a:off x="1650" y="3816"/>
                <a:ext cx="126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" name="Group 182"/>
            <p:cNvGrpSpPr>
              <a:grpSpLocks/>
            </p:cNvGrpSpPr>
            <p:nvPr/>
          </p:nvGrpSpPr>
          <p:grpSpPr bwMode="auto">
            <a:xfrm>
              <a:off x="3180" y="3306"/>
              <a:ext cx="228" cy="165"/>
              <a:chOff x="1548" y="3723"/>
              <a:chExt cx="228" cy="165"/>
            </a:xfrm>
          </p:grpSpPr>
          <p:sp>
            <p:nvSpPr>
              <p:cNvPr id="75" name="Rectangle 183"/>
              <p:cNvSpPr>
                <a:spLocks noChangeArrowheads="1"/>
              </p:cNvSpPr>
              <p:nvPr/>
            </p:nvSpPr>
            <p:spPr bwMode="auto">
              <a:xfrm>
                <a:off x="1563" y="3723"/>
                <a:ext cx="102" cy="150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Rectangle 184"/>
              <p:cNvSpPr>
                <a:spLocks noChangeArrowheads="1"/>
              </p:cNvSpPr>
              <p:nvPr/>
            </p:nvSpPr>
            <p:spPr bwMode="auto">
              <a:xfrm>
                <a:off x="1548" y="3738"/>
                <a:ext cx="102" cy="15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Line 185"/>
              <p:cNvSpPr>
                <a:spLocks noChangeShapeType="1"/>
              </p:cNvSpPr>
              <p:nvPr/>
            </p:nvSpPr>
            <p:spPr bwMode="auto">
              <a:xfrm>
                <a:off x="1650" y="3816"/>
                <a:ext cx="126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7" name="Group 186"/>
            <p:cNvGrpSpPr>
              <a:grpSpLocks/>
            </p:cNvGrpSpPr>
            <p:nvPr/>
          </p:nvGrpSpPr>
          <p:grpSpPr bwMode="auto">
            <a:xfrm>
              <a:off x="2850" y="3897"/>
              <a:ext cx="228" cy="165"/>
              <a:chOff x="1548" y="3723"/>
              <a:chExt cx="228" cy="165"/>
            </a:xfrm>
          </p:grpSpPr>
          <p:sp>
            <p:nvSpPr>
              <p:cNvPr id="72" name="Rectangle 187"/>
              <p:cNvSpPr>
                <a:spLocks noChangeArrowheads="1"/>
              </p:cNvSpPr>
              <p:nvPr/>
            </p:nvSpPr>
            <p:spPr bwMode="auto">
              <a:xfrm>
                <a:off x="1563" y="3723"/>
                <a:ext cx="102" cy="150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Rectangle 188"/>
              <p:cNvSpPr>
                <a:spLocks noChangeArrowheads="1"/>
              </p:cNvSpPr>
              <p:nvPr/>
            </p:nvSpPr>
            <p:spPr bwMode="auto">
              <a:xfrm>
                <a:off x="1548" y="3738"/>
                <a:ext cx="102" cy="15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Line 189"/>
              <p:cNvSpPr>
                <a:spLocks noChangeShapeType="1"/>
              </p:cNvSpPr>
              <p:nvPr/>
            </p:nvSpPr>
            <p:spPr bwMode="auto">
              <a:xfrm>
                <a:off x="1650" y="3816"/>
                <a:ext cx="126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8" name="Group 190"/>
            <p:cNvGrpSpPr>
              <a:grpSpLocks/>
            </p:cNvGrpSpPr>
            <p:nvPr/>
          </p:nvGrpSpPr>
          <p:grpSpPr bwMode="auto">
            <a:xfrm>
              <a:off x="2586" y="3597"/>
              <a:ext cx="228" cy="165"/>
              <a:chOff x="1548" y="3723"/>
              <a:chExt cx="228" cy="165"/>
            </a:xfrm>
          </p:grpSpPr>
          <p:sp>
            <p:nvSpPr>
              <p:cNvPr id="69" name="Rectangle 191"/>
              <p:cNvSpPr>
                <a:spLocks noChangeArrowheads="1"/>
              </p:cNvSpPr>
              <p:nvPr/>
            </p:nvSpPr>
            <p:spPr bwMode="auto">
              <a:xfrm>
                <a:off x="1563" y="3723"/>
                <a:ext cx="102" cy="150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Rectangle 192"/>
              <p:cNvSpPr>
                <a:spLocks noChangeArrowheads="1"/>
              </p:cNvSpPr>
              <p:nvPr/>
            </p:nvSpPr>
            <p:spPr bwMode="auto">
              <a:xfrm>
                <a:off x="1548" y="3738"/>
                <a:ext cx="102" cy="15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Line 193"/>
              <p:cNvSpPr>
                <a:spLocks noChangeShapeType="1"/>
              </p:cNvSpPr>
              <p:nvPr/>
            </p:nvSpPr>
            <p:spPr bwMode="auto">
              <a:xfrm>
                <a:off x="1650" y="3816"/>
                <a:ext cx="126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59" name="Group 194"/>
          <p:cNvGrpSpPr>
            <a:grpSpLocks/>
          </p:cNvGrpSpPr>
          <p:nvPr/>
        </p:nvGrpSpPr>
        <p:grpSpPr bwMode="auto">
          <a:xfrm>
            <a:off x="6381750" y="4664075"/>
            <a:ext cx="361950" cy="261937"/>
            <a:chOff x="1548" y="3723"/>
            <a:chExt cx="228" cy="165"/>
          </a:xfrm>
        </p:grpSpPr>
        <p:sp>
          <p:nvSpPr>
            <p:cNvPr id="160" name="Rectangle 195"/>
            <p:cNvSpPr>
              <a:spLocks noChangeArrowheads="1"/>
            </p:cNvSpPr>
            <p:nvPr/>
          </p:nvSpPr>
          <p:spPr bwMode="auto">
            <a:xfrm>
              <a:off x="1563" y="3723"/>
              <a:ext cx="102" cy="15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" name="Rectangle 196"/>
            <p:cNvSpPr>
              <a:spLocks noChangeArrowheads="1"/>
            </p:cNvSpPr>
            <p:nvPr/>
          </p:nvSpPr>
          <p:spPr bwMode="auto">
            <a:xfrm>
              <a:off x="1548" y="3738"/>
              <a:ext cx="102" cy="15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" name="Line 197"/>
            <p:cNvSpPr>
              <a:spLocks noChangeShapeType="1"/>
            </p:cNvSpPr>
            <p:nvPr/>
          </p:nvSpPr>
          <p:spPr bwMode="auto">
            <a:xfrm>
              <a:off x="1650" y="3816"/>
              <a:ext cx="126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3" name="灯片编号占位符 1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633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utoUpdateAnimBg="0"/>
      <p:bldP spid="43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B610CA-4B4A-48B6-9D24-32870C0E305C}" type="slidenum">
              <a:rPr lang="en-US"/>
              <a:pPr/>
              <a:t>20</a:t>
            </a:fld>
            <a:endParaRPr lang="en-US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81000"/>
            <a:ext cx="8991600" cy="914400"/>
          </a:xfrm>
        </p:spPr>
        <p:txBody>
          <a:bodyPr/>
          <a:lstStyle/>
          <a:p>
            <a:r>
              <a:rPr lang="en-US" dirty="0"/>
              <a:t>Example of Fragmentation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600200"/>
            <a:ext cx="8686800" cy="4648200"/>
          </a:xfrm>
        </p:spPr>
        <p:txBody>
          <a:bodyPr/>
          <a:lstStyle/>
          <a:p>
            <a:r>
              <a:rPr lang="en-US" sz="2000" dirty="0"/>
              <a:t>A </a:t>
            </a:r>
            <a:r>
              <a:rPr lang="en-US" sz="2000" dirty="0" smtClean="0"/>
              <a:t>datagram of 4000B from a network of 4000 MTU to 1500 MTU</a:t>
            </a:r>
            <a:endParaRPr lang="en-US" sz="2000" dirty="0"/>
          </a:p>
        </p:txBody>
      </p:sp>
      <p:grpSp>
        <p:nvGrpSpPr>
          <p:cNvPr id="73" name="Group 3"/>
          <p:cNvGrpSpPr>
            <a:grpSpLocks/>
          </p:cNvGrpSpPr>
          <p:nvPr/>
        </p:nvGrpSpPr>
        <p:grpSpPr bwMode="auto">
          <a:xfrm>
            <a:off x="2286000" y="2286000"/>
            <a:ext cx="4248150" cy="660400"/>
            <a:chOff x="3006" y="1208"/>
            <a:chExt cx="2676" cy="416"/>
          </a:xfrm>
        </p:grpSpPr>
        <p:sp>
          <p:nvSpPr>
            <p:cNvPr id="74" name="Rectangle 4"/>
            <p:cNvSpPr>
              <a:spLocks noChangeArrowheads="1"/>
            </p:cNvSpPr>
            <p:nvPr/>
          </p:nvSpPr>
          <p:spPr bwMode="auto">
            <a:xfrm>
              <a:off x="3048" y="1212"/>
              <a:ext cx="2634" cy="3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75" name="Rectangle 5"/>
            <p:cNvSpPr>
              <a:spLocks noChangeArrowheads="1"/>
            </p:cNvSpPr>
            <p:nvPr/>
          </p:nvSpPr>
          <p:spPr bwMode="auto">
            <a:xfrm>
              <a:off x="3006" y="1242"/>
              <a:ext cx="2634" cy="34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Text Box 6"/>
            <p:cNvSpPr txBox="1">
              <a:spLocks noChangeArrowheads="1"/>
            </p:cNvSpPr>
            <p:nvPr/>
          </p:nvSpPr>
          <p:spPr bwMode="auto">
            <a:xfrm>
              <a:off x="3734" y="1208"/>
              <a:ext cx="29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/>
                <a:t>ID</a:t>
              </a:r>
            </a:p>
            <a:p>
              <a:pPr algn="l"/>
              <a:r>
                <a:rPr lang="en-US" sz="1800"/>
                <a:t>=x</a:t>
              </a:r>
            </a:p>
          </p:txBody>
        </p:sp>
        <p:sp>
          <p:nvSpPr>
            <p:cNvPr id="77" name="Text Box 7"/>
            <p:cNvSpPr txBox="1">
              <a:spLocks noChangeArrowheads="1"/>
            </p:cNvSpPr>
            <p:nvPr/>
          </p:nvSpPr>
          <p:spPr bwMode="auto">
            <a:xfrm>
              <a:off x="4605" y="1220"/>
              <a:ext cx="55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offset</a:t>
              </a:r>
            </a:p>
            <a:p>
              <a:r>
                <a:rPr lang="en-US" sz="1800"/>
                <a:t>=0</a:t>
              </a:r>
            </a:p>
          </p:txBody>
        </p:sp>
        <p:sp>
          <p:nvSpPr>
            <p:cNvPr id="78" name="Text Box 8"/>
            <p:cNvSpPr txBox="1">
              <a:spLocks noChangeArrowheads="1"/>
            </p:cNvSpPr>
            <p:nvPr/>
          </p:nvSpPr>
          <p:spPr bwMode="auto">
            <a:xfrm>
              <a:off x="3980" y="1220"/>
              <a:ext cx="67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fragflag</a:t>
              </a:r>
            </a:p>
            <a:p>
              <a:r>
                <a:rPr lang="en-US" sz="1800"/>
                <a:t>=0</a:t>
              </a:r>
            </a:p>
          </p:txBody>
        </p:sp>
        <p:sp>
          <p:nvSpPr>
            <p:cNvPr id="79" name="Text Box 9"/>
            <p:cNvSpPr txBox="1">
              <a:spLocks noChangeArrowheads="1"/>
            </p:cNvSpPr>
            <p:nvPr/>
          </p:nvSpPr>
          <p:spPr bwMode="auto">
            <a:xfrm>
              <a:off x="3230" y="1208"/>
              <a:ext cx="541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/>
                <a:t>length</a:t>
              </a:r>
            </a:p>
            <a:p>
              <a:pPr algn="l"/>
              <a:r>
                <a:rPr lang="en-US" sz="1800"/>
                <a:t>=4000</a:t>
              </a:r>
            </a:p>
          </p:txBody>
        </p:sp>
        <p:sp>
          <p:nvSpPr>
            <p:cNvPr id="80" name="Line 10"/>
            <p:cNvSpPr>
              <a:spLocks noChangeShapeType="1"/>
            </p:cNvSpPr>
            <p:nvPr/>
          </p:nvSpPr>
          <p:spPr bwMode="auto">
            <a:xfrm>
              <a:off x="3246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11"/>
            <p:cNvSpPr>
              <a:spLocks noChangeShapeType="1"/>
            </p:cNvSpPr>
            <p:nvPr/>
          </p:nvSpPr>
          <p:spPr bwMode="auto">
            <a:xfrm>
              <a:off x="3750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Line 12"/>
            <p:cNvSpPr>
              <a:spLocks noChangeShapeType="1"/>
            </p:cNvSpPr>
            <p:nvPr/>
          </p:nvSpPr>
          <p:spPr bwMode="auto">
            <a:xfrm>
              <a:off x="4020" y="1254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13"/>
            <p:cNvSpPr>
              <a:spLocks noChangeShapeType="1"/>
            </p:cNvSpPr>
            <p:nvPr/>
          </p:nvSpPr>
          <p:spPr bwMode="auto">
            <a:xfrm>
              <a:off x="4638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14"/>
            <p:cNvSpPr>
              <a:spLocks noChangeShapeType="1"/>
            </p:cNvSpPr>
            <p:nvPr/>
          </p:nvSpPr>
          <p:spPr bwMode="auto">
            <a:xfrm>
              <a:off x="5112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Rectangle 15"/>
            <p:cNvSpPr>
              <a:spLocks noChangeArrowheads="1"/>
            </p:cNvSpPr>
            <p:nvPr/>
          </p:nvSpPr>
          <p:spPr bwMode="auto">
            <a:xfrm>
              <a:off x="5232" y="1212"/>
              <a:ext cx="138" cy="3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6" name="Group 16"/>
          <p:cNvGrpSpPr>
            <a:grpSpLocks/>
          </p:cNvGrpSpPr>
          <p:nvPr/>
        </p:nvGrpSpPr>
        <p:grpSpPr bwMode="auto">
          <a:xfrm>
            <a:off x="2838450" y="4038600"/>
            <a:ext cx="4248150" cy="660400"/>
            <a:chOff x="3006" y="1208"/>
            <a:chExt cx="2676" cy="416"/>
          </a:xfrm>
        </p:grpSpPr>
        <p:sp>
          <p:nvSpPr>
            <p:cNvPr id="87" name="Rectangle 17"/>
            <p:cNvSpPr>
              <a:spLocks noChangeArrowheads="1"/>
            </p:cNvSpPr>
            <p:nvPr/>
          </p:nvSpPr>
          <p:spPr bwMode="auto">
            <a:xfrm>
              <a:off x="3048" y="1212"/>
              <a:ext cx="2634" cy="3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8" name="Rectangle 18"/>
            <p:cNvSpPr>
              <a:spLocks noChangeArrowheads="1"/>
            </p:cNvSpPr>
            <p:nvPr/>
          </p:nvSpPr>
          <p:spPr bwMode="auto">
            <a:xfrm>
              <a:off x="3006" y="1242"/>
              <a:ext cx="2634" cy="34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Text Box 19"/>
            <p:cNvSpPr txBox="1">
              <a:spLocks noChangeArrowheads="1"/>
            </p:cNvSpPr>
            <p:nvPr/>
          </p:nvSpPr>
          <p:spPr bwMode="auto">
            <a:xfrm>
              <a:off x="3734" y="1208"/>
              <a:ext cx="29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 dirty="0"/>
                <a:t>ID</a:t>
              </a:r>
            </a:p>
            <a:p>
              <a:pPr algn="l"/>
              <a:r>
                <a:rPr lang="en-US" sz="1800" dirty="0"/>
                <a:t>=x</a:t>
              </a:r>
            </a:p>
          </p:txBody>
        </p:sp>
        <p:sp>
          <p:nvSpPr>
            <p:cNvPr id="90" name="Text Box 20"/>
            <p:cNvSpPr txBox="1">
              <a:spLocks noChangeArrowheads="1"/>
            </p:cNvSpPr>
            <p:nvPr/>
          </p:nvSpPr>
          <p:spPr bwMode="auto">
            <a:xfrm>
              <a:off x="4605" y="1220"/>
              <a:ext cx="55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offset</a:t>
              </a:r>
            </a:p>
            <a:p>
              <a:r>
                <a:rPr lang="en-US" sz="1800"/>
                <a:t>=0</a:t>
              </a:r>
            </a:p>
          </p:txBody>
        </p:sp>
        <p:sp>
          <p:nvSpPr>
            <p:cNvPr id="91" name="Text Box 21"/>
            <p:cNvSpPr txBox="1">
              <a:spLocks noChangeArrowheads="1"/>
            </p:cNvSpPr>
            <p:nvPr/>
          </p:nvSpPr>
          <p:spPr bwMode="auto">
            <a:xfrm>
              <a:off x="3980" y="1220"/>
              <a:ext cx="67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fragflag</a:t>
              </a:r>
            </a:p>
            <a:p>
              <a:r>
                <a:rPr lang="en-US" sz="1800"/>
                <a:t>=1</a:t>
              </a:r>
            </a:p>
          </p:txBody>
        </p:sp>
        <p:sp>
          <p:nvSpPr>
            <p:cNvPr id="92" name="Text Box 22"/>
            <p:cNvSpPr txBox="1">
              <a:spLocks noChangeArrowheads="1"/>
            </p:cNvSpPr>
            <p:nvPr/>
          </p:nvSpPr>
          <p:spPr bwMode="auto">
            <a:xfrm>
              <a:off x="3230" y="1208"/>
              <a:ext cx="5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/>
                <a:t>length</a:t>
              </a:r>
            </a:p>
            <a:p>
              <a:pPr algn="l"/>
              <a:r>
                <a:rPr lang="en-US" sz="1800"/>
                <a:t>=1500</a:t>
              </a:r>
            </a:p>
          </p:txBody>
        </p:sp>
        <p:sp>
          <p:nvSpPr>
            <p:cNvPr id="93" name="Line 23"/>
            <p:cNvSpPr>
              <a:spLocks noChangeShapeType="1"/>
            </p:cNvSpPr>
            <p:nvPr/>
          </p:nvSpPr>
          <p:spPr bwMode="auto">
            <a:xfrm>
              <a:off x="3246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Line 24"/>
            <p:cNvSpPr>
              <a:spLocks noChangeShapeType="1"/>
            </p:cNvSpPr>
            <p:nvPr/>
          </p:nvSpPr>
          <p:spPr bwMode="auto">
            <a:xfrm>
              <a:off x="3750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Line 25"/>
            <p:cNvSpPr>
              <a:spLocks noChangeShapeType="1"/>
            </p:cNvSpPr>
            <p:nvPr/>
          </p:nvSpPr>
          <p:spPr bwMode="auto">
            <a:xfrm>
              <a:off x="4020" y="1254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Line 26"/>
            <p:cNvSpPr>
              <a:spLocks noChangeShapeType="1"/>
            </p:cNvSpPr>
            <p:nvPr/>
          </p:nvSpPr>
          <p:spPr bwMode="auto">
            <a:xfrm>
              <a:off x="4638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Line 27"/>
            <p:cNvSpPr>
              <a:spLocks noChangeShapeType="1"/>
            </p:cNvSpPr>
            <p:nvPr/>
          </p:nvSpPr>
          <p:spPr bwMode="auto">
            <a:xfrm>
              <a:off x="5112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Rectangle 28"/>
            <p:cNvSpPr>
              <a:spLocks noChangeArrowheads="1"/>
            </p:cNvSpPr>
            <p:nvPr/>
          </p:nvSpPr>
          <p:spPr bwMode="auto">
            <a:xfrm>
              <a:off x="5232" y="1212"/>
              <a:ext cx="138" cy="3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9" name="Group 29"/>
          <p:cNvGrpSpPr>
            <a:grpSpLocks/>
          </p:cNvGrpSpPr>
          <p:nvPr/>
        </p:nvGrpSpPr>
        <p:grpSpPr bwMode="auto">
          <a:xfrm>
            <a:off x="2838450" y="4838700"/>
            <a:ext cx="4248150" cy="660400"/>
            <a:chOff x="3006" y="1208"/>
            <a:chExt cx="2676" cy="416"/>
          </a:xfrm>
        </p:grpSpPr>
        <p:sp>
          <p:nvSpPr>
            <p:cNvPr id="100" name="Rectangle 30"/>
            <p:cNvSpPr>
              <a:spLocks noChangeArrowheads="1"/>
            </p:cNvSpPr>
            <p:nvPr/>
          </p:nvSpPr>
          <p:spPr bwMode="auto">
            <a:xfrm>
              <a:off x="3048" y="1212"/>
              <a:ext cx="2634" cy="3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01" name="Rectangle 31"/>
            <p:cNvSpPr>
              <a:spLocks noChangeArrowheads="1"/>
            </p:cNvSpPr>
            <p:nvPr/>
          </p:nvSpPr>
          <p:spPr bwMode="auto">
            <a:xfrm>
              <a:off x="3006" y="1242"/>
              <a:ext cx="2634" cy="34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Text Box 32"/>
            <p:cNvSpPr txBox="1">
              <a:spLocks noChangeArrowheads="1"/>
            </p:cNvSpPr>
            <p:nvPr/>
          </p:nvSpPr>
          <p:spPr bwMode="auto">
            <a:xfrm>
              <a:off x="3734" y="1208"/>
              <a:ext cx="29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/>
                <a:t>ID</a:t>
              </a:r>
            </a:p>
            <a:p>
              <a:pPr algn="l"/>
              <a:r>
                <a:rPr lang="en-US" sz="1800"/>
                <a:t>=x</a:t>
              </a:r>
            </a:p>
          </p:txBody>
        </p:sp>
        <p:sp>
          <p:nvSpPr>
            <p:cNvPr id="103" name="Text Box 33"/>
            <p:cNvSpPr txBox="1">
              <a:spLocks noChangeArrowheads="1"/>
            </p:cNvSpPr>
            <p:nvPr/>
          </p:nvSpPr>
          <p:spPr bwMode="auto">
            <a:xfrm>
              <a:off x="4605" y="1220"/>
              <a:ext cx="55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offset</a:t>
              </a:r>
            </a:p>
            <a:p>
              <a:r>
                <a:rPr lang="en-US" sz="1800"/>
                <a:t>=1480</a:t>
              </a:r>
            </a:p>
          </p:txBody>
        </p:sp>
        <p:sp>
          <p:nvSpPr>
            <p:cNvPr id="104" name="Text Box 34"/>
            <p:cNvSpPr txBox="1">
              <a:spLocks noChangeArrowheads="1"/>
            </p:cNvSpPr>
            <p:nvPr/>
          </p:nvSpPr>
          <p:spPr bwMode="auto">
            <a:xfrm>
              <a:off x="3980" y="1220"/>
              <a:ext cx="67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fragflag</a:t>
              </a:r>
            </a:p>
            <a:p>
              <a:r>
                <a:rPr lang="en-US" sz="1800"/>
                <a:t>=1</a:t>
              </a:r>
            </a:p>
          </p:txBody>
        </p:sp>
        <p:sp>
          <p:nvSpPr>
            <p:cNvPr id="105" name="Text Box 35"/>
            <p:cNvSpPr txBox="1">
              <a:spLocks noChangeArrowheads="1"/>
            </p:cNvSpPr>
            <p:nvPr/>
          </p:nvSpPr>
          <p:spPr bwMode="auto">
            <a:xfrm>
              <a:off x="3230" y="1208"/>
              <a:ext cx="5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/>
                <a:t>length</a:t>
              </a:r>
            </a:p>
            <a:p>
              <a:pPr algn="l"/>
              <a:r>
                <a:rPr lang="en-US" sz="1800"/>
                <a:t>=1500</a:t>
              </a:r>
            </a:p>
          </p:txBody>
        </p:sp>
        <p:sp>
          <p:nvSpPr>
            <p:cNvPr id="106" name="Line 36"/>
            <p:cNvSpPr>
              <a:spLocks noChangeShapeType="1"/>
            </p:cNvSpPr>
            <p:nvPr/>
          </p:nvSpPr>
          <p:spPr bwMode="auto">
            <a:xfrm>
              <a:off x="3246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Line 37"/>
            <p:cNvSpPr>
              <a:spLocks noChangeShapeType="1"/>
            </p:cNvSpPr>
            <p:nvPr/>
          </p:nvSpPr>
          <p:spPr bwMode="auto">
            <a:xfrm>
              <a:off x="3750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38"/>
            <p:cNvSpPr>
              <a:spLocks noChangeShapeType="1"/>
            </p:cNvSpPr>
            <p:nvPr/>
          </p:nvSpPr>
          <p:spPr bwMode="auto">
            <a:xfrm>
              <a:off x="4020" y="1254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Line 39"/>
            <p:cNvSpPr>
              <a:spLocks noChangeShapeType="1"/>
            </p:cNvSpPr>
            <p:nvPr/>
          </p:nvSpPr>
          <p:spPr bwMode="auto">
            <a:xfrm>
              <a:off x="4638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Line 40"/>
            <p:cNvSpPr>
              <a:spLocks noChangeShapeType="1"/>
            </p:cNvSpPr>
            <p:nvPr/>
          </p:nvSpPr>
          <p:spPr bwMode="auto">
            <a:xfrm>
              <a:off x="5112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Rectangle 41"/>
            <p:cNvSpPr>
              <a:spLocks noChangeArrowheads="1"/>
            </p:cNvSpPr>
            <p:nvPr/>
          </p:nvSpPr>
          <p:spPr bwMode="auto">
            <a:xfrm>
              <a:off x="5232" y="1212"/>
              <a:ext cx="138" cy="3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" name="Group 42"/>
          <p:cNvGrpSpPr>
            <a:grpSpLocks/>
          </p:cNvGrpSpPr>
          <p:nvPr/>
        </p:nvGrpSpPr>
        <p:grpSpPr bwMode="auto">
          <a:xfrm>
            <a:off x="2828925" y="5667375"/>
            <a:ext cx="4248150" cy="660400"/>
            <a:chOff x="3006" y="1208"/>
            <a:chExt cx="2676" cy="416"/>
          </a:xfrm>
        </p:grpSpPr>
        <p:sp>
          <p:nvSpPr>
            <p:cNvPr id="113" name="Rectangle 43"/>
            <p:cNvSpPr>
              <a:spLocks noChangeArrowheads="1"/>
            </p:cNvSpPr>
            <p:nvPr/>
          </p:nvSpPr>
          <p:spPr bwMode="auto">
            <a:xfrm>
              <a:off x="3048" y="1212"/>
              <a:ext cx="2634" cy="3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14" name="Rectangle 44"/>
            <p:cNvSpPr>
              <a:spLocks noChangeArrowheads="1"/>
            </p:cNvSpPr>
            <p:nvPr/>
          </p:nvSpPr>
          <p:spPr bwMode="auto">
            <a:xfrm>
              <a:off x="3006" y="1242"/>
              <a:ext cx="2634" cy="34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Text Box 45"/>
            <p:cNvSpPr txBox="1">
              <a:spLocks noChangeArrowheads="1"/>
            </p:cNvSpPr>
            <p:nvPr/>
          </p:nvSpPr>
          <p:spPr bwMode="auto">
            <a:xfrm>
              <a:off x="3734" y="1208"/>
              <a:ext cx="29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/>
                <a:t>ID</a:t>
              </a:r>
            </a:p>
            <a:p>
              <a:pPr algn="l"/>
              <a:r>
                <a:rPr lang="en-US" sz="1800"/>
                <a:t>=x</a:t>
              </a:r>
            </a:p>
          </p:txBody>
        </p:sp>
        <p:sp>
          <p:nvSpPr>
            <p:cNvPr id="116" name="Text Box 46"/>
            <p:cNvSpPr txBox="1">
              <a:spLocks noChangeArrowheads="1"/>
            </p:cNvSpPr>
            <p:nvPr/>
          </p:nvSpPr>
          <p:spPr bwMode="auto">
            <a:xfrm>
              <a:off x="4605" y="1220"/>
              <a:ext cx="55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offset</a:t>
              </a:r>
            </a:p>
            <a:p>
              <a:r>
                <a:rPr lang="en-US" sz="1800"/>
                <a:t>=2960</a:t>
              </a:r>
            </a:p>
          </p:txBody>
        </p:sp>
        <p:sp>
          <p:nvSpPr>
            <p:cNvPr id="117" name="Text Box 47"/>
            <p:cNvSpPr txBox="1">
              <a:spLocks noChangeArrowheads="1"/>
            </p:cNvSpPr>
            <p:nvPr/>
          </p:nvSpPr>
          <p:spPr bwMode="auto">
            <a:xfrm>
              <a:off x="3980" y="1220"/>
              <a:ext cx="67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fragflag</a:t>
              </a:r>
            </a:p>
            <a:p>
              <a:r>
                <a:rPr lang="en-US" sz="1800"/>
                <a:t>=0</a:t>
              </a:r>
            </a:p>
          </p:txBody>
        </p:sp>
        <p:sp>
          <p:nvSpPr>
            <p:cNvPr id="118" name="Text Box 48"/>
            <p:cNvSpPr txBox="1">
              <a:spLocks noChangeArrowheads="1"/>
            </p:cNvSpPr>
            <p:nvPr/>
          </p:nvSpPr>
          <p:spPr bwMode="auto">
            <a:xfrm>
              <a:off x="3230" y="1208"/>
              <a:ext cx="5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/>
                <a:t>length</a:t>
              </a:r>
            </a:p>
            <a:p>
              <a:pPr algn="l"/>
              <a:r>
                <a:rPr lang="en-US" sz="1800"/>
                <a:t>=1040</a:t>
              </a:r>
            </a:p>
          </p:txBody>
        </p:sp>
        <p:sp>
          <p:nvSpPr>
            <p:cNvPr id="119" name="Line 49"/>
            <p:cNvSpPr>
              <a:spLocks noChangeShapeType="1"/>
            </p:cNvSpPr>
            <p:nvPr/>
          </p:nvSpPr>
          <p:spPr bwMode="auto">
            <a:xfrm>
              <a:off x="3246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Line 50"/>
            <p:cNvSpPr>
              <a:spLocks noChangeShapeType="1"/>
            </p:cNvSpPr>
            <p:nvPr/>
          </p:nvSpPr>
          <p:spPr bwMode="auto">
            <a:xfrm>
              <a:off x="3750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Line 51"/>
            <p:cNvSpPr>
              <a:spLocks noChangeShapeType="1"/>
            </p:cNvSpPr>
            <p:nvPr/>
          </p:nvSpPr>
          <p:spPr bwMode="auto">
            <a:xfrm>
              <a:off x="4020" y="1254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Line 52"/>
            <p:cNvSpPr>
              <a:spLocks noChangeShapeType="1"/>
            </p:cNvSpPr>
            <p:nvPr/>
          </p:nvSpPr>
          <p:spPr bwMode="auto">
            <a:xfrm>
              <a:off x="4638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Line 53"/>
            <p:cNvSpPr>
              <a:spLocks noChangeShapeType="1"/>
            </p:cNvSpPr>
            <p:nvPr/>
          </p:nvSpPr>
          <p:spPr bwMode="auto">
            <a:xfrm>
              <a:off x="5112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Rectangle 54"/>
            <p:cNvSpPr>
              <a:spLocks noChangeArrowheads="1"/>
            </p:cNvSpPr>
            <p:nvPr/>
          </p:nvSpPr>
          <p:spPr bwMode="auto">
            <a:xfrm>
              <a:off x="5232" y="1212"/>
              <a:ext cx="138" cy="3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5" name="Freeform 55"/>
          <p:cNvSpPr>
            <a:spLocks/>
          </p:cNvSpPr>
          <p:nvPr/>
        </p:nvSpPr>
        <p:spPr bwMode="auto">
          <a:xfrm>
            <a:off x="2400300" y="3044825"/>
            <a:ext cx="333375" cy="2162175"/>
          </a:xfrm>
          <a:custGeom>
            <a:avLst/>
            <a:gdLst>
              <a:gd name="T0" fmla="*/ 0 w 210"/>
              <a:gd name="T1" fmla="*/ 0 h 1362"/>
              <a:gd name="T2" fmla="*/ 0 w 210"/>
              <a:gd name="T3" fmla="*/ 1362 h 1362"/>
              <a:gd name="T4" fmla="*/ 210 w 210"/>
              <a:gd name="T5" fmla="*/ 858 h 13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0" h="1362">
                <a:moveTo>
                  <a:pt x="0" y="0"/>
                </a:moveTo>
                <a:lnTo>
                  <a:pt x="0" y="1362"/>
                </a:lnTo>
                <a:lnTo>
                  <a:pt x="210" y="858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" name="Line 56"/>
          <p:cNvSpPr>
            <a:spLocks noChangeShapeType="1"/>
          </p:cNvSpPr>
          <p:nvPr/>
        </p:nvSpPr>
        <p:spPr bwMode="auto">
          <a:xfrm>
            <a:off x="2400300" y="5178425"/>
            <a:ext cx="36195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7" name="Line 57"/>
          <p:cNvSpPr>
            <a:spLocks noChangeShapeType="1"/>
          </p:cNvSpPr>
          <p:nvPr/>
        </p:nvSpPr>
        <p:spPr bwMode="auto">
          <a:xfrm>
            <a:off x="2409825" y="5187950"/>
            <a:ext cx="333375" cy="7905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" name="Text Box 58"/>
          <p:cNvSpPr txBox="1">
            <a:spLocks noChangeArrowheads="1"/>
          </p:cNvSpPr>
          <p:nvPr/>
        </p:nvSpPr>
        <p:spPr bwMode="auto">
          <a:xfrm>
            <a:off x="2374900" y="3124200"/>
            <a:ext cx="32670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FF0000"/>
                </a:solidFill>
              </a:rPr>
              <a:t>One large datagram becomes</a:t>
            </a:r>
          </a:p>
          <a:p>
            <a:pPr algn="l"/>
            <a:r>
              <a:rPr lang="en-US" sz="1800">
                <a:solidFill>
                  <a:srgbClr val="FF0000"/>
                </a:solidFill>
              </a:rPr>
              <a:t>several smaller datagrams</a:t>
            </a: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86087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Slides from the book: “Mastering </a:t>
            </a:r>
            <a:r>
              <a:rPr lang="en-US" sz="2000" dirty="0"/>
              <a:t>Computer Networks: An Internet Lab Manual”, J. </a:t>
            </a:r>
            <a:r>
              <a:rPr lang="en-US" sz="2000" dirty="0" err="1"/>
              <a:t>Liebeherr</a:t>
            </a:r>
            <a:r>
              <a:rPr lang="en-US" sz="2000" dirty="0"/>
              <a:t>, M. El </a:t>
            </a:r>
            <a:r>
              <a:rPr lang="en-US" sz="2000" dirty="0" err="1"/>
              <a:t>Zarki</a:t>
            </a:r>
            <a:r>
              <a:rPr lang="en-US" sz="2000" dirty="0"/>
              <a:t>, Addison-Wesley, 2003</a:t>
            </a:r>
            <a:r>
              <a:rPr lang="en-US" sz="2000"/>
              <a:t>. </a:t>
            </a:r>
            <a:endParaRPr lang="en-US" sz="2000" smtClean="0"/>
          </a:p>
          <a:p>
            <a:endParaRPr lang="en-US" sz="2000" dirty="0" smtClean="0"/>
          </a:p>
          <a:p>
            <a:r>
              <a:rPr lang="en-US" sz="2000" dirty="0" smtClean="0"/>
              <a:t>Slides from the book: “Computer </a:t>
            </a:r>
            <a:r>
              <a:rPr lang="en-US" sz="2000" dirty="0"/>
              <a:t>Networking: A Top Down </a:t>
            </a:r>
            <a:r>
              <a:rPr lang="en-US" sz="2000" dirty="0" smtClean="0"/>
              <a:t>Approach”, 5th </a:t>
            </a:r>
            <a:r>
              <a:rPr lang="en-US" sz="2000" dirty="0"/>
              <a:t>edition. </a:t>
            </a:r>
            <a:r>
              <a:rPr lang="en-US" sz="2000" dirty="0" smtClean="0"/>
              <a:t> Jim </a:t>
            </a:r>
            <a:r>
              <a:rPr lang="en-US" sz="2000" dirty="0"/>
              <a:t>Kurose, Keith </a:t>
            </a:r>
            <a:r>
              <a:rPr lang="en-US" sz="2000" dirty="0" smtClean="0"/>
              <a:t>Ross Addison-Wesley</a:t>
            </a:r>
            <a:r>
              <a:rPr lang="en-US" sz="2000" dirty="0"/>
              <a:t>, </a:t>
            </a:r>
            <a:r>
              <a:rPr lang="en-US" sz="2000" dirty="0" smtClean="0"/>
              <a:t>2009</a:t>
            </a:r>
            <a:r>
              <a:rPr lang="en-US" sz="2000" dirty="0"/>
              <a:t>.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RFC 791</a:t>
            </a:r>
          </a:p>
          <a:p>
            <a:pPr lvl="1"/>
            <a:r>
              <a:rPr lang="en-US" sz="1800" dirty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tools.ietf.org/pdf/rfc791.pdf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08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IP: The waist of the hourglass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4419600" cy="4419600"/>
          </a:xfrm>
        </p:spPr>
        <p:txBody>
          <a:bodyPr>
            <a:normAutofit/>
          </a:bodyPr>
          <a:lstStyle/>
          <a:p>
            <a:pPr>
              <a:tabLst>
                <a:tab pos="2063750" algn="l"/>
                <a:tab pos="3651250" algn="l"/>
                <a:tab pos="5661025" algn="l"/>
              </a:tabLst>
            </a:pPr>
            <a:r>
              <a:rPr lang="en-US" sz="2000" dirty="0"/>
              <a:t>IP is the waist of the hourglass of the Internet protocol </a:t>
            </a:r>
            <a:r>
              <a:rPr lang="en-US" sz="2000" dirty="0" smtClean="0"/>
              <a:t>stack.</a:t>
            </a:r>
            <a:endParaRPr lang="en-US" sz="2000" dirty="0"/>
          </a:p>
          <a:p>
            <a:pPr>
              <a:tabLst>
                <a:tab pos="2063750" algn="l"/>
                <a:tab pos="3651250" algn="l"/>
                <a:tab pos="5661025" algn="l"/>
              </a:tabLst>
            </a:pPr>
            <a:endParaRPr lang="en-US" sz="2000" dirty="0"/>
          </a:p>
          <a:p>
            <a:pPr>
              <a:tabLst>
                <a:tab pos="2063750" algn="l"/>
                <a:tab pos="3651250" algn="l"/>
                <a:tab pos="5661025" algn="l"/>
              </a:tabLst>
            </a:pPr>
            <a:r>
              <a:rPr lang="en-US" sz="2000" dirty="0"/>
              <a:t>Multiple higher-layer </a:t>
            </a:r>
            <a:r>
              <a:rPr lang="en-US" sz="2000" dirty="0" smtClean="0"/>
              <a:t>protocols</a:t>
            </a:r>
          </a:p>
          <a:p>
            <a:pPr>
              <a:tabLst>
                <a:tab pos="2063750" algn="l"/>
                <a:tab pos="3651250" algn="l"/>
                <a:tab pos="5661025" algn="l"/>
              </a:tabLst>
            </a:pPr>
            <a:endParaRPr lang="en-US" sz="2000" dirty="0"/>
          </a:p>
          <a:p>
            <a:pPr>
              <a:tabLst>
                <a:tab pos="2063750" algn="l"/>
                <a:tab pos="3651250" algn="l"/>
                <a:tab pos="5661025" algn="l"/>
              </a:tabLst>
            </a:pPr>
            <a:r>
              <a:rPr lang="en-US" sz="2000" dirty="0"/>
              <a:t>Multiple lower-layer protocols</a:t>
            </a:r>
          </a:p>
          <a:p>
            <a:pPr>
              <a:tabLst>
                <a:tab pos="2063750" algn="l"/>
                <a:tab pos="3651250" algn="l"/>
                <a:tab pos="5661025" algn="l"/>
              </a:tabLst>
            </a:pPr>
            <a:endParaRPr lang="en-US" sz="2000" dirty="0"/>
          </a:p>
          <a:p>
            <a:pPr>
              <a:tabLst>
                <a:tab pos="2063750" algn="l"/>
                <a:tab pos="3651250" algn="l"/>
                <a:tab pos="5661025" algn="l"/>
              </a:tabLst>
            </a:pPr>
            <a:r>
              <a:rPr lang="en-US" sz="2000" dirty="0" smtClean="0"/>
              <a:t>One common protocol </a:t>
            </a:r>
            <a:r>
              <a:rPr lang="en-US" sz="2000" dirty="0"/>
              <a:t>at the network </a:t>
            </a:r>
            <a:r>
              <a:rPr lang="en-US" sz="2000" dirty="0" smtClean="0"/>
              <a:t>layer for data transmission.</a:t>
            </a:r>
            <a:endParaRPr lang="en-US" sz="2000" dirty="0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1962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8527017"/>
              </p:ext>
            </p:extLst>
          </p:nvPr>
        </p:nvGraphicFramePr>
        <p:xfrm>
          <a:off x="4652963" y="1733550"/>
          <a:ext cx="3957637" cy="474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Picture" r:id="rId4" imgW="3067200" imgH="3666960" progId="Word.Picture.8">
                  <p:embed/>
                </p:oleObj>
              </mc:Choice>
              <mc:Fallback>
                <p:oleObj name="Picture" r:id="rId4" imgW="3067200" imgH="3666960" progId="Word.Picture.8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2963" y="1733550"/>
                        <a:ext cx="3957637" cy="474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91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Highest layer in routers</a:t>
            </a:r>
            <a:endParaRPr lang="en-US" dirty="0"/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tabLst>
                <a:tab pos="2063750" algn="l"/>
                <a:tab pos="3651250" algn="l"/>
                <a:tab pos="5661025" algn="l"/>
              </a:tabLst>
            </a:pPr>
            <a:r>
              <a:rPr lang="en-US" sz="2000" dirty="0"/>
              <a:t>IP is the highest layer protocol which is implemented at both routers and hosts </a:t>
            </a:r>
          </a:p>
        </p:txBody>
      </p:sp>
      <p:graphicFrame>
        <p:nvGraphicFramePr>
          <p:cNvPr id="1751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5464776"/>
              </p:ext>
            </p:extLst>
          </p:nvPr>
        </p:nvGraphicFramePr>
        <p:xfrm>
          <a:off x="157163" y="2362200"/>
          <a:ext cx="8758237" cy="330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Visio" r:id="rId4" imgW="7506614" imgH="2800502" progId="">
                  <p:embed/>
                </p:oleObj>
              </mc:Choice>
              <mc:Fallback>
                <p:oleObj name="Visio" r:id="rId4" imgW="7506614" imgH="2800502" progId="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3" y="2362200"/>
                        <a:ext cx="8758237" cy="3305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5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effort protocol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0200" y="1905000"/>
            <a:ext cx="8509000" cy="367665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tabLst>
                <a:tab pos="1028700" algn="l"/>
                <a:tab pos="2457450" algn="l"/>
                <a:tab pos="5661025" algn="l"/>
              </a:tabLst>
            </a:pPr>
            <a:r>
              <a:rPr lang="en-US" sz="2000" dirty="0" smtClean="0"/>
              <a:t>IP provides </a:t>
            </a:r>
            <a:r>
              <a:rPr lang="en-US" sz="2000" dirty="0"/>
              <a:t>an </a:t>
            </a:r>
            <a:r>
              <a:rPr lang="en-US" sz="2000" dirty="0">
                <a:solidFill>
                  <a:srgbClr val="C00000"/>
                </a:solidFill>
              </a:rPr>
              <a:t>unreliable connectionless </a:t>
            </a:r>
            <a:r>
              <a:rPr lang="en-US" sz="2000" dirty="0"/>
              <a:t>best effort service (also called: “datagram service”).</a:t>
            </a:r>
          </a:p>
          <a:p>
            <a:pPr lvl="1">
              <a:lnSpc>
                <a:spcPct val="80000"/>
              </a:lnSpc>
              <a:tabLst>
                <a:tab pos="1028700" algn="l"/>
                <a:tab pos="2457450" algn="l"/>
                <a:tab pos="5661025" algn="l"/>
              </a:tabLst>
            </a:pPr>
            <a:endParaRPr lang="en-US" sz="20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  <a:tabLst>
                <a:tab pos="1028700" algn="l"/>
                <a:tab pos="2457450" algn="l"/>
                <a:tab pos="5661025" algn="l"/>
              </a:tabLst>
            </a:pPr>
            <a:r>
              <a:rPr lang="en-US" sz="2000" b="1" dirty="0" smtClean="0">
                <a:solidFill>
                  <a:srgbClr val="C00000"/>
                </a:solidFill>
              </a:rPr>
              <a:t>Unreliable</a:t>
            </a:r>
            <a:r>
              <a:rPr lang="en-US" sz="2000" b="1" dirty="0">
                <a:solidFill>
                  <a:schemeClr val="accent2"/>
                </a:solidFill>
              </a:rPr>
              <a:t>:</a:t>
            </a:r>
            <a:r>
              <a:rPr lang="en-US" sz="2000" dirty="0"/>
              <a:t> </a:t>
            </a:r>
            <a:r>
              <a:rPr lang="en-US" sz="2000" dirty="0" smtClean="0"/>
              <a:t>no guarantee for delivery of packets</a:t>
            </a:r>
            <a:endParaRPr lang="en-US" sz="2000" dirty="0"/>
          </a:p>
          <a:p>
            <a:pPr lvl="1">
              <a:lnSpc>
                <a:spcPct val="80000"/>
              </a:lnSpc>
              <a:tabLst>
                <a:tab pos="1028700" algn="l"/>
                <a:tab pos="2457450" algn="l"/>
                <a:tab pos="5661025" algn="l"/>
              </a:tabLst>
            </a:pPr>
            <a:endParaRPr lang="en-US" sz="20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  <a:tabLst>
                <a:tab pos="1028700" algn="l"/>
                <a:tab pos="2457450" algn="l"/>
                <a:tab pos="5661025" algn="l"/>
              </a:tabLst>
            </a:pPr>
            <a:r>
              <a:rPr lang="en-US" sz="2000" b="1" dirty="0" smtClean="0">
                <a:solidFill>
                  <a:srgbClr val="C00000"/>
                </a:solidFill>
              </a:rPr>
              <a:t>Connectionless</a:t>
            </a:r>
            <a:r>
              <a:rPr lang="en-US" sz="2000" b="1" dirty="0">
                <a:solidFill>
                  <a:schemeClr val="accent2"/>
                </a:solidFill>
              </a:rPr>
              <a:t>:</a:t>
            </a:r>
            <a:r>
              <a:rPr lang="en-US" sz="2000" b="1" dirty="0">
                <a:solidFill>
                  <a:srgbClr val="FF00FF"/>
                </a:solidFill>
              </a:rPr>
              <a:t> </a:t>
            </a:r>
            <a:r>
              <a:rPr lang="en-US" sz="2000" dirty="0"/>
              <a:t>Each packet (“datagram”) is handled independently. IP is not aware that packets between hosts may be sent in a logical sequence</a:t>
            </a:r>
          </a:p>
          <a:p>
            <a:pPr lvl="1">
              <a:lnSpc>
                <a:spcPct val="80000"/>
              </a:lnSpc>
              <a:tabLst>
                <a:tab pos="1028700" algn="l"/>
                <a:tab pos="2457450" algn="l"/>
                <a:tab pos="5661025" algn="l"/>
              </a:tabLst>
            </a:pPr>
            <a:endParaRPr lang="en-US" sz="20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  <a:tabLst>
                <a:tab pos="1028700" algn="l"/>
                <a:tab pos="2457450" algn="l"/>
                <a:tab pos="5661025" algn="l"/>
              </a:tabLst>
            </a:pPr>
            <a:r>
              <a:rPr lang="en-US" sz="2000" b="1" dirty="0" smtClean="0">
                <a:solidFill>
                  <a:srgbClr val="C00000"/>
                </a:solidFill>
              </a:rPr>
              <a:t>Best </a:t>
            </a:r>
            <a:r>
              <a:rPr lang="en-US" sz="2000" b="1" dirty="0">
                <a:solidFill>
                  <a:srgbClr val="C00000"/>
                </a:solidFill>
              </a:rPr>
              <a:t>effort: </a:t>
            </a:r>
            <a:r>
              <a:rPr lang="en-US" sz="2000" dirty="0"/>
              <a:t>IP does not make guarantees on the service (no throughput guarantee, no delay guarantee</a:t>
            </a:r>
            <a:r>
              <a:rPr lang="en-US" sz="2000" dirty="0" smtClean="0"/>
              <a:t>, etc.) </a:t>
            </a:r>
            <a:endParaRPr lang="en-US" sz="2000" b="1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tabLst>
                <a:tab pos="1028700" algn="l"/>
                <a:tab pos="2457450" algn="l"/>
                <a:tab pos="5661025" algn="l"/>
              </a:tabLst>
            </a:pPr>
            <a:endParaRPr lang="en-US" sz="2000" dirty="0"/>
          </a:p>
          <a:p>
            <a:pPr>
              <a:lnSpc>
                <a:spcPct val="80000"/>
              </a:lnSpc>
              <a:tabLst>
                <a:tab pos="1028700" algn="l"/>
                <a:tab pos="2457450" algn="l"/>
                <a:tab pos="5661025" algn="l"/>
              </a:tabLst>
            </a:pPr>
            <a:r>
              <a:rPr lang="en-US" sz="2000" dirty="0"/>
              <a:t>Consequences: </a:t>
            </a:r>
            <a:r>
              <a:rPr lang="en-US" sz="2000" dirty="0" smtClean="0"/>
              <a:t>Higher layer protocols have to take care of delivery guarantees.</a:t>
            </a:r>
          </a:p>
          <a:p>
            <a:pPr lvl="1">
              <a:lnSpc>
                <a:spcPct val="80000"/>
              </a:lnSpc>
              <a:tabLst>
                <a:tab pos="1028700" algn="l"/>
                <a:tab pos="2457450" algn="l"/>
                <a:tab pos="5661025" algn="l"/>
              </a:tabLst>
            </a:pPr>
            <a:endParaRPr lang="en-US" sz="1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53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66700" y="5791200"/>
            <a:ext cx="8610600" cy="762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Header Size:</a:t>
            </a:r>
            <a:r>
              <a:rPr lang="en-US" sz="1800" dirty="0" smtClean="0"/>
              <a:t> at least 20 bytes and at most 60 bytes (with options)</a:t>
            </a:r>
            <a:endParaRPr lang="en-US" sz="1800" dirty="0">
              <a:sym typeface="Math3" pitchFamily="2" charset="2"/>
            </a:endParaRPr>
          </a:p>
          <a:p>
            <a:r>
              <a:rPr lang="en-US" sz="1800" dirty="0" smtClean="0">
                <a:solidFill>
                  <a:srgbClr val="0000FF"/>
                </a:solidFill>
                <a:sym typeface="Math3" pitchFamily="2" charset="2"/>
              </a:rPr>
              <a:t>Total Length: </a:t>
            </a:r>
            <a:r>
              <a:rPr lang="en-US" sz="1800" dirty="0" smtClean="0">
                <a:sym typeface="Math3" pitchFamily="2" charset="2"/>
              </a:rPr>
              <a:t> at most 2</a:t>
            </a:r>
            <a:r>
              <a:rPr lang="en-US" sz="1800" baseline="30000" dirty="0" smtClean="0">
                <a:sym typeface="Math3" pitchFamily="2" charset="2"/>
              </a:rPr>
              <a:t>16 </a:t>
            </a:r>
            <a:r>
              <a:rPr lang="en-US" sz="1800" dirty="0">
                <a:sym typeface="Math3" pitchFamily="2" charset="2"/>
              </a:rPr>
              <a:t>bytes =  65536 </a:t>
            </a:r>
            <a:r>
              <a:rPr lang="en-US" sz="1800" dirty="0" smtClean="0">
                <a:sym typeface="Math3" pitchFamily="2" charset="2"/>
              </a:rPr>
              <a:t>bytes</a:t>
            </a:r>
            <a:endParaRPr lang="en-US" dirty="0">
              <a:sym typeface="Math3" pitchFamily="2" charset="2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Datagram</a:t>
            </a:r>
            <a:endParaRPr lang="en-US" dirty="0"/>
          </a:p>
        </p:txBody>
      </p:sp>
      <p:sp>
        <p:nvSpPr>
          <p:cNvPr id="56327" name="Rectangle 1031"/>
          <p:cNvSpPr>
            <a:spLocks noChangeArrowheads="1"/>
          </p:cNvSpPr>
          <p:nvPr/>
        </p:nvSpPr>
        <p:spPr bwMode="auto">
          <a:xfrm>
            <a:off x="0" y="2052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6326" name="Object 10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946581"/>
              </p:ext>
            </p:extLst>
          </p:nvPr>
        </p:nvGraphicFramePr>
        <p:xfrm>
          <a:off x="304800" y="1447800"/>
          <a:ext cx="8610600" cy="435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Visio" r:id="rId4" imgW="7713161" imgH="3912781" progId="">
                  <p:embed/>
                </p:oleObj>
              </mc:Choice>
              <mc:Fallback>
                <p:oleObj name="Visio" r:id="rId4" imgW="7713161" imgH="3912781" progId="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447800"/>
                        <a:ext cx="8610600" cy="4357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 rot="19858375">
            <a:off x="167382" y="679605"/>
            <a:ext cx="1978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This is IPv4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505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first publicly used version of the Internet Protocol </a:t>
            </a:r>
            <a:r>
              <a:rPr lang="en-US" dirty="0" smtClean="0"/>
              <a:t>was version 4 (</a:t>
            </a:r>
            <a:r>
              <a:rPr lang="en-US" dirty="0" smtClean="0">
                <a:solidFill>
                  <a:srgbClr val="FF0000"/>
                </a:solidFill>
              </a:rPr>
              <a:t>IPv4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Address space: </a:t>
            </a:r>
            <a:r>
              <a:rPr lang="en-US" b="1" dirty="0" smtClean="0">
                <a:solidFill>
                  <a:srgbClr val="002060"/>
                </a:solidFill>
              </a:rPr>
              <a:t>32 bits</a:t>
            </a:r>
            <a:r>
              <a:rPr lang="en-US" dirty="0" smtClean="0"/>
              <a:t>,  (approximately </a:t>
            </a:r>
            <a:r>
              <a:rPr lang="en-US" dirty="0"/>
              <a:t>4.3 billion </a:t>
            </a:r>
            <a:r>
              <a:rPr lang="en-US" dirty="0" smtClean="0"/>
              <a:t>addresses)</a:t>
            </a:r>
          </a:p>
          <a:p>
            <a:pPr lvl="1"/>
            <a:r>
              <a:rPr lang="en-US" dirty="0" smtClean="0"/>
              <a:t>Initially it was thought to be enough!</a:t>
            </a:r>
          </a:p>
          <a:p>
            <a:endParaRPr lang="en-US" dirty="0" smtClean="0"/>
          </a:p>
          <a:p>
            <a:r>
              <a:rPr lang="en-US" b="1" dirty="0" smtClean="0"/>
              <a:t>Address exhaustion</a:t>
            </a:r>
          </a:p>
          <a:p>
            <a:pPr lvl="1"/>
            <a:r>
              <a:rPr lang="en-US" dirty="0" smtClean="0"/>
              <a:t>On </a:t>
            </a:r>
            <a:r>
              <a:rPr lang="en-US" dirty="0"/>
              <a:t>February 3, 2011, </a:t>
            </a:r>
            <a:r>
              <a:rPr lang="en-US" dirty="0" smtClean="0"/>
              <a:t>the</a:t>
            </a:r>
            <a:r>
              <a:rPr lang="en-US" dirty="0"/>
              <a:t> Internet Assigned Numbers Authority (</a:t>
            </a:r>
            <a:r>
              <a:rPr lang="en-US" dirty="0" smtClean="0"/>
              <a:t>IANA) officially depleted </a:t>
            </a:r>
            <a:r>
              <a:rPr lang="en-US" dirty="0"/>
              <a:t>the global pool of completely fresh blocks of addresses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address exhaustion was a concern as early as 1990s. </a:t>
            </a:r>
            <a:endParaRPr lang="en-US" dirty="0"/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IPv6</a:t>
            </a:r>
            <a:r>
              <a:rPr lang="en-US" dirty="0" smtClean="0"/>
              <a:t> is the next generation IP that tries to address the shortcomings of IPv4</a:t>
            </a:r>
          </a:p>
          <a:p>
            <a:pPr lvl="1"/>
            <a:r>
              <a:rPr lang="en-US" dirty="0" smtClean="0"/>
              <a:t>Has </a:t>
            </a:r>
            <a:r>
              <a:rPr lang="en-US" b="1" dirty="0" smtClean="0">
                <a:solidFill>
                  <a:srgbClr val="002060"/>
                </a:solidFill>
              </a:rPr>
              <a:t>128 bits</a:t>
            </a:r>
            <a:r>
              <a:rPr lang="en-US" dirty="0" smtClean="0"/>
              <a:t> address space</a:t>
            </a:r>
          </a:p>
          <a:p>
            <a:pPr lvl="1"/>
            <a:r>
              <a:rPr lang="en-US" dirty="0" smtClean="0"/>
              <a:t>Designed to live alongside IPv4</a:t>
            </a:r>
          </a:p>
          <a:p>
            <a:endParaRPr lang="en-US" dirty="0"/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55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What about </a:t>
            </a:r>
            <a:r>
              <a:rPr lang="en-CA" altLang="zh-CN" dirty="0" smtClean="0"/>
              <a:t>VERSION 5?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altLang="zh-CN" b="1" dirty="0" smtClean="0"/>
              <a:t>It </a:t>
            </a:r>
            <a:r>
              <a:rPr lang="en-CA" altLang="zh-CN" b="1" dirty="0" smtClean="0"/>
              <a:t>doesn't exist</a:t>
            </a:r>
            <a:r>
              <a:rPr lang="en-CA" altLang="zh-CN" dirty="0" smtClean="0"/>
              <a:t>. It is  </a:t>
            </a:r>
            <a:r>
              <a:rPr lang="en-US" altLang="zh-CN" dirty="0" smtClean="0"/>
              <a:t>in fact intentionally skipped to </a:t>
            </a:r>
            <a:r>
              <a:rPr lang="en-US" altLang="zh-CN" b="1" i="1" dirty="0" smtClean="0"/>
              <a:t>avoid</a:t>
            </a:r>
            <a:r>
              <a:rPr lang="en-US" altLang="zh-CN" dirty="0" smtClean="0"/>
              <a:t> confusion, or at least to rectify it. </a:t>
            </a:r>
          </a:p>
          <a:p>
            <a:pPr lvl="1">
              <a:tabLst>
                <a:tab pos="2222500" algn="l"/>
                <a:tab pos="4921250" algn="l"/>
                <a:tab pos="6508750" algn="l"/>
              </a:tabLst>
            </a:pPr>
            <a:r>
              <a:rPr lang="en-US" altLang="zh-CN" dirty="0" smtClean="0"/>
              <a:t>IP </a:t>
            </a:r>
            <a:r>
              <a:rPr lang="en-US" altLang="zh-CN" sz="1700" dirty="0" smtClean="0"/>
              <a:t>version 5 relates to an experimental TCP/IP protocol called the </a:t>
            </a:r>
            <a:r>
              <a:rPr lang="en-US" altLang="zh-CN" sz="1700" dirty="0" smtClean="0">
                <a:solidFill>
                  <a:srgbClr val="C00000"/>
                </a:solidFill>
              </a:rPr>
              <a:t>Internet Stream Protocol</a:t>
            </a:r>
            <a:r>
              <a:rPr lang="en-US" altLang="zh-CN" sz="1700" dirty="0" smtClean="0"/>
              <a:t>, Version 2, originally defined in RFC 1190.</a:t>
            </a:r>
          </a:p>
          <a:p>
            <a:pPr lvl="1">
              <a:tabLst>
                <a:tab pos="2222500" algn="l"/>
                <a:tab pos="4921250" algn="l"/>
                <a:tab pos="6508750" algn="l"/>
              </a:tabLst>
            </a:pPr>
            <a:r>
              <a:rPr lang="en-US" altLang="zh-CN" sz="1700" dirty="0" smtClean="0"/>
              <a:t>This protocol was originally seen by some as being a peer of IP at the Internet Layer in the TCP/IP architecture, and in its standard, these packets were assigned IP version 5 to differentiate them from “normal” IP packets (version 4).</a:t>
            </a:r>
          </a:p>
          <a:p>
            <a:pPr lvl="1">
              <a:tabLst>
                <a:tab pos="2222500" algn="l"/>
                <a:tab pos="4921250" algn="l"/>
                <a:tab pos="6508750" algn="l"/>
              </a:tabLst>
            </a:pPr>
            <a:r>
              <a:rPr lang="en-US" altLang="zh-CN" sz="1700" dirty="0" smtClean="0"/>
              <a:t>This protocol apparently never went anywhere, but to be absolutely sure that there would be no confusion, version 5 was skipped over in favor of version 6.</a:t>
            </a:r>
            <a:endParaRPr lang="zh-CN" altLang="en-US" sz="17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bit of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en-US" dirty="0" smtClean="0"/>
              <a:t>“The </a:t>
            </a:r>
            <a:r>
              <a:rPr lang="en-US" dirty="0"/>
              <a:t>decision to put a 32-bit address space on there was </a:t>
            </a:r>
            <a:r>
              <a:rPr lang="en-US" dirty="0" smtClean="0"/>
              <a:t>the </a:t>
            </a:r>
            <a:r>
              <a:rPr lang="en-US" dirty="0"/>
              <a:t>result of a year's battle among a bunch of engineers </a:t>
            </a:r>
            <a:r>
              <a:rPr lang="en-US" dirty="0" smtClean="0"/>
              <a:t>who </a:t>
            </a:r>
            <a:r>
              <a:rPr lang="en-US" dirty="0"/>
              <a:t>couldn't make up their minds about 32, 128, or </a:t>
            </a:r>
            <a:r>
              <a:rPr lang="en-US" dirty="0" smtClean="0"/>
              <a:t>variable-length. And after a year of fighting, I said--I'm now at ARPA, I'm running the program, I'm paying for this stuff, I'm using American tax dollars, and I wanted some progress because we didn't know if this was going to work. So I said: OK, it's 32-bits. That's enough for an experiment; it's 4.3 billion terminations. Even the Defense Department doesn't need 4.3 billion of everything and couldn't afford to buy 4.3 billion edge devices to do a test anyway. So at the time I thought we were doing an experiment to prove the technology and that if it worked we'd have opportunity to do a production version of it. Well, it just escaped! It got out and people started to use it, and then it became a commercial thing. So this [IPv6] is the production attempt at making the network scalable.”</a:t>
            </a:r>
            <a:endParaRPr lang="en-US" dirty="0"/>
          </a:p>
          <a:p>
            <a:pPr marL="114300" indent="0">
              <a:buNone/>
            </a:pPr>
            <a:r>
              <a:rPr lang="en-US" dirty="0" smtClean="0"/>
              <a:t>-- </a:t>
            </a:r>
            <a:r>
              <a:rPr lang="en-US" dirty="0" err="1" smtClean="0"/>
              <a:t>Vint</a:t>
            </a:r>
            <a:r>
              <a:rPr lang="en-US" dirty="0" smtClean="0"/>
              <a:t> Cerf, one of the “fathers of the Internet”. </a:t>
            </a:r>
            <a:r>
              <a:rPr lang="en-US" sz="1100" dirty="0" smtClean="0"/>
              <a:t>(From</a:t>
            </a:r>
            <a:r>
              <a:rPr lang="en-US" sz="1100" dirty="0"/>
              <a:t>: Google IPv6 Conference </a:t>
            </a:r>
            <a:r>
              <a:rPr lang="en-US" sz="1100" dirty="0" smtClean="0"/>
              <a:t>2008)</a:t>
            </a:r>
            <a:endParaRPr lang="en-US" dirty="0"/>
          </a:p>
          <a:p>
            <a:pPr marL="11430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5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656</TotalTime>
  <Words>1235</Words>
  <Application>Microsoft Office PowerPoint</Application>
  <PresentationFormat>On-screen Show (4:3)</PresentationFormat>
  <Paragraphs>222</Paragraphs>
  <Slides>21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Apothecary</vt:lpstr>
      <vt:lpstr>Clip</vt:lpstr>
      <vt:lpstr>Picture</vt:lpstr>
      <vt:lpstr>Visio</vt:lpstr>
      <vt:lpstr>VISIO</vt:lpstr>
      <vt:lpstr>The Internet Protocol</vt:lpstr>
      <vt:lpstr>The Network Layer</vt:lpstr>
      <vt:lpstr>IP: The waist of the hourglass </vt:lpstr>
      <vt:lpstr>Highest layer in routers</vt:lpstr>
      <vt:lpstr>Best effort protocol</vt:lpstr>
      <vt:lpstr>IP Datagram</vt:lpstr>
      <vt:lpstr>IP Version</vt:lpstr>
      <vt:lpstr>What about VERSION 5?</vt:lpstr>
      <vt:lpstr>A bit of history</vt:lpstr>
      <vt:lpstr>IP Datagram Fields</vt:lpstr>
      <vt:lpstr>IP Datagram Fields</vt:lpstr>
      <vt:lpstr>Time to live</vt:lpstr>
      <vt:lpstr>IP Datagram Fields</vt:lpstr>
      <vt:lpstr>The rest</vt:lpstr>
      <vt:lpstr>Fragment flags and offset</vt:lpstr>
      <vt:lpstr>Maximum Transmission Unit</vt:lpstr>
      <vt:lpstr>IP Fragmentation</vt:lpstr>
      <vt:lpstr>Fragmentation / reassembly</vt:lpstr>
      <vt:lpstr>Fields used for fragmentation</vt:lpstr>
      <vt:lpstr>Example of Fragmentation</vt:lpstr>
      <vt:lpstr>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Internet Protocol</dc:title>
  <dc:creator>Maryam Elahi</dc:creator>
  <cp:lastModifiedBy>Reza</cp:lastModifiedBy>
  <cp:revision>106</cp:revision>
  <dcterms:created xsi:type="dcterms:W3CDTF">2012-01-12T02:04:27Z</dcterms:created>
  <dcterms:modified xsi:type="dcterms:W3CDTF">2012-02-27T07:54:42Z</dcterms:modified>
</cp:coreProperties>
</file>