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jpg"/>
  <Override PartName="/ppt/media/image7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73" r:id="rId9"/>
    <p:sldId id="274" r:id="rId10"/>
    <p:sldId id="280" r:id="rId11"/>
    <p:sldId id="281" r:id="rId12"/>
    <p:sldId id="282" r:id="rId13"/>
    <p:sldId id="283" r:id="rId14"/>
    <p:sldId id="284" r:id="rId15"/>
    <p:sldId id="285" r:id="rId16"/>
    <p:sldId id="287" r:id="rId17"/>
    <p:sldId id="288" r:id="rId18"/>
    <p:sldId id="289" r:id="rId19"/>
    <p:sldId id="291" r:id="rId20"/>
    <p:sldId id="290" r:id="rId21"/>
    <p:sldId id="292" r:id="rId22"/>
    <p:sldId id="293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3"/>
    <p:restoredTop sz="97698"/>
  </p:normalViewPr>
  <p:slideViewPr>
    <p:cSldViewPr snapToGrid="0" snapToObjects="1">
      <p:cViewPr varScale="1">
        <p:scale>
          <a:sx n="74" d="100"/>
          <a:sy n="74" d="100"/>
        </p:scale>
        <p:origin x="1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6B06-9824-4D67-8F11-888F87CD4C66}" type="datetimeFigureOut">
              <a:rPr lang="en-CA" smtClean="0"/>
              <a:t>2022-03-22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BBC25-60EC-4CF4-99E4-C657CE7D4DB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4388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14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A388-7F50-4C4E-8284-AFACBD535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10A6AB-1CC0-4620-8AA6-A976BB6C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1421-7371-401B-B39D-B187E5C53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850489-4192-448C-AB32-D62920B8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D362B-8DBC-4200-94E7-2DAC1A2D8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48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9929" y="610338"/>
            <a:ext cx="9512143" cy="772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79" b="0" i="0">
                <a:solidFill>
                  <a:srgbClr val="3B1F4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5778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6771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79" b="0" i="0">
                <a:solidFill>
                  <a:srgbClr val="3B1F4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872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idcruiter.com/video-interviewing/hiring-biases/#:~:text=Interviewer%20bias%20is%20when%20different,simply%20because%20of%20interviewer%20partiality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19/09/dont-let-metrics-undermine-your-business" TargetMode="External"/><Relationship Id="rId2" Type="http://schemas.openxmlformats.org/officeDocument/2006/relationships/hyperlink" Target="https://whyisthisinteresting.substack.com/p/why-is-this-interesting-the-goodharts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hudsonj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Qualitative Analysis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201: Thinking With Data</a:t>
            </a:r>
          </a:p>
          <a:p>
            <a:r>
              <a:rPr lang="en-US"/>
              <a:t>Winter 2022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</a:t>
            </a:r>
            <a:r>
              <a:rPr lang="en-US" dirty="0" err="1"/>
              <a:t>Ph.D</a:t>
            </a:r>
            <a:endParaRPr lang="en-US" dirty="0"/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fld id="{8EA7D0CC-1469-4F09-AF9A-D2CE4EC50140}" type="datetime2">
              <a:rPr lang="en-CA" smtClean="0"/>
              <a:t>Tuesday, March 22,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68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6" dirty="0"/>
              <a:t>Recording </a:t>
            </a:r>
            <a:r>
              <a:rPr spc="9" dirty="0"/>
              <a:t>Qualitative</a:t>
            </a:r>
            <a:r>
              <a:rPr spc="-39" dirty="0"/>
              <a:t> </a:t>
            </a:r>
            <a:r>
              <a:rPr spc="9" dirty="0"/>
              <a:t>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C2779-42F5-48E8-B951-3FA196C8C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Video Recording</a:t>
            </a:r>
          </a:p>
          <a:p>
            <a:r>
              <a:rPr lang="en-GB" dirty="0"/>
              <a:t>Audio Recording  </a:t>
            </a:r>
          </a:p>
          <a:p>
            <a:r>
              <a:rPr lang="en-GB" dirty="0"/>
              <a:t>Interview </a:t>
            </a:r>
          </a:p>
          <a:p>
            <a:r>
              <a:rPr lang="en-GB" dirty="0"/>
              <a:t>Transcripts  </a:t>
            </a:r>
          </a:p>
          <a:p>
            <a:r>
              <a:rPr lang="en-GB" dirty="0"/>
              <a:t>Photography</a:t>
            </a:r>
          </a:p>
          <a:p>
            <a:r>
              <a:rPr lang="en-GB" dirty="0"/>
              <a:t>Gathering/Sampling </a:t>
            </a:r>
          </a:p>
          <a:p>
            <a:r>
              <a:rPr lang="en-GB" dirty="0"/>
              <a:t>Documents or Artifacts  </a:t>
            </a:r>
          </a:p>
          <a:p>
            <a:r>
              <a:rPr lang="en-GB" dirty="0"/>
              <a:t>Observation Field Notes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52422" y="1081004"/>
            <a:ext cx="5795513" cy="32961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object 3"/>
          <p:cNvSpPr/>
          <p:nvPr/>
        </p:nvSpPr>
        <p:spPr>
          <a:xfrm>
            <a:off x="195752" y="2487887"/>
            <a:ext cx="5843311" cy="33233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563A9-5539-4127-B938-C7CA40087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How to Make Sense of  Qualitative Data?</a:t>
            </a:r>
            <a:endParaRPr lang="en-C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Segmentation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2615" y="2170128"/>
            <a:ext cx="10465285" cy="4217705"/>
          </a:xfrm>
          <a:prstGeom prst="rect">
            <a:avLst/>
          </a:prstGeom>
        </p:spPr>
        <p:txBody>
          <a:bodyPr vert="horz" wrap="square" lIns="0" tIns="1155" rIns="0" bIns="0" rtlCol="0">
            <a:spAutoFit/>
          </a:bodyPr>
          <a:lstStyle/>
          <a:p>
            <a:pPr marL="7701" marR="317678">
              <a:lnSpc>
                <a:spcPct val="102200"/>
              </a:lnSpc>
              <a:spcBef>
                <a:spcPts val="9"/>
              </a:spcBef>
            </a:pPr>
            <a:r>
              <a:rPr lang="en-GB" sz="2486" i="1" spc="3" dirty="0">
                <a:latin typeface="Century Gothic"/>
                <a:cs typeface="Century Gothic"/>
              </a:rPr>
              <a:t>Well, </a:t>
            </a:r>
            <a:r>
              <a:rPr lang="en-GB" sz="2486" i="1" spc="9" dirty="0">
                <a:latin typeface="Century Gothic"/>
                <a:cs typeface="Century Gothic"/>
              </a:rPr>
              <a:t>we </a:t>
            </a:r>
            <a:r>
              <a:rPr lang="en-GB" sz="2486" i="1" spc="6" dirty="0">
                <a:latin typeface="Century Gothic"/>
                <a:cs typeface="Century Gothic"/>
              </a:rPr>
              <a:t>were </a:t>
            </a:r>
            <a:r>
              <a:rPr lang="en-GB" sz="2486" i="1" spc="3" dirty="0">
                <a:latin typeface="Century Gothic"/>
                <a:cs typeface="Century Gothic"/>
              </a:rPr>
              <a:t>in it. </a:t>
            </a:r>
            <a:r>
              <a:rPr lang="en-GB" sz="2486" i="1" spc="6" dirty="0">
                <a:latin typeface="Century Gothic"/>
                <a:cs typeface="Century Gothic"/>
              </a:rPr>
              <a:t>Every one was caught </a:t>
            </a:r>
            <a:r>
              <a:rPr lang="en-GB" sz="2486" i="1" spc="3" dirty="0">
                <a:latin typeface="Century Gothic"/>
                <a:cs typeface="Century Gothic"/>
              </a:rPr>
              <a:t>in it </a:t>
            </a:r>
            <a:r>
              <a:rPr lang="en-GB" sz="2486" i="1" spc="6" dirty="0">
                <a:latin typeface="Century Gothic"/>
                <a:cs typeface="Century Gothic"/>
              </a:rPr>
              <a:t>and the small rain  would not quiet </a:t>
            </a:r>
            <a:r>
              <a:rPr lang="en-GB" sz="2486" i="1" spc="3" dirty="0">
                <a:latin typeface="Century Gothic"/>
                <a:cs typeface="Century Gothic"/>
              </a:rPr>
              <a:t>it. </a:t>
            </a:r>
            <a:r>
              <a:rPr lang="en-GB" sz="2486" i="1" spc="6" dirty="0">
                <a:latin typeface="Century Gothic"/>
                <a:cs typeface="Century Gothic"/>
              </a:rPr>
              <a:t>"Good-night, Catherine," </a:t>
            </a:r>
            <a:r>
              <a:rPr lang="en-GB" sz="2486" i="1" spc="3" dirty="0">
                <a:latin typeface="Century Gothic"/>
                <a:cs typeface="Century Gothic"/>
              </a:rPr>
              <a:t>I </a:t>
            </a:r>
            <a:r>
              <a:rPr lang="en-GB" sz="2486" i="1" spc="6" dirty="0">
                <a:latin typeface="Century Gothic"/>
                <a:cs typeface="Century Gothic"/>
              </a:rPr>
              <a:t>said out loud. </a:t>
            </a:r>
            <a:r>
              <a:rPr lang="en-GB" sz="2486" i="1" spc="3" dirty="0">
                <a:latin typeface="Century Gothic"/>
                <a:cs typeface="Century Gothic"/>
              </a:rPr>
              <a:t>"I</a:t>
            </a:r>
            <a:r>
              <a:rPr lang="en-GB" sz="2486" i="1" spc="-36" dirty="0">
                <a:latin typeface="Century Gothic"/>
                <a:cs typeface="Century Gothic"/>
              </a:rPr>
              <a:t> </a:t>
            </a:r>
            <a:r>
              <a:rPr lang="en-GB" sz="2486" i="1" spc="6" dirty="0">
                <a:latin typeface="Century Gothic"/>
                <a:cs typeface="Century Gothic"/>
              </a:rPr>
              <a:t>hope  you sleep </a:t>
            </a:r>
            <a:r>
              <a:rPr lang="en-GB" sz="2486" i="1" spc="3" dirty="0">
                <a:latin typeface="Century Gothic"/>
                <a:cs typeface="Century Gothic"/>
              </a:rPr>
              <a:t>well. If it’s </a:t>
            </a:r>
            <a:r>
              <a:rPr lang="en-GB" sz="2486" i="1" spc="6" dirty="0">
                <a:latin typeface="Century Gothic"/>
                <a:cs typeface="Century Gothic"/>
              </a:rPr>
              <a:t>too uncomfortable, darling, </a:t>
            </a:r>
            <a:r>
              <a:rPr lang="en-GB" sz="2486" i="1" spc="3" dirty="0">
                <a:latin typeface="Century Gothic"/>
                <a:cs typeface="Century Gothic"/>
              </a:rPr>
              <a:t>lie </a:t>
            </a:r>
            <a:r>
              <a:rPr lang="en-GB" sz="2486" i="1" spc="6" dirty="0">
                <a:latin typeface="Century Gothic"/>
                <a:cs typeface="Century Gothic"/>
              </a:rPr>
              <a:t>on the other  </a:t>
            </a:r>
            <a:r>
              <a:rPr lang="en-GB" sz="2486" i="1" spc="3" dirty="0">
                <a:latin typeface="Century Gothic"/>
                <a:cs typeface="Century Gothic"/>
              </a:rPr>
              <a:t>side," I </a:t>
            </a:r>
            <a:r>
              <a:rPr lang="en-GB" sz="2486" i="1" spc="6" dirty="0">
                <a:latin typeface="Century Gothic"/>
                <a:cs typeface="Century Gothic"/>
              </a:rPr>
              <a:t>said. </a:t>
            </a:r>
            <a:r>
              <a:rPr lang="en-GB" sz="2486" i="1" spc="3" dirty="0">
                <a:latin typeface="Century Gothic"/>
                <a:cs typeface="Century Gothic"/>
              </a:rPr>
              <a:t>"I’ll </a:t>
            </a:r>
            <a:r>
              <a:rPr lang="en-GB" sz="2486" i="1" spc="6" dirty="0">
                <a:latin typeface="Century Gothic"/>
                <a:cs typeface="Century Gothic"/>
              </a:rPr>
              <a:t>get you some cold water. </a:t>
            </a:r>
            <a:r>
              <a:rPr lang="en-GB" sz="2486" i="1" spc="3" dirty="0">
                <a:latin typeface="Century Gothic"/>
                <a:cs typeface="Century Gothic"/>
              </a:rPr>
              <a:t>In </a:t>
            </a:r>
            <a:r>
              <a:rPr lang="en-GB" sz="2486" i="1" spc="9" dirty="0">
                <a:latin typeface="Century Gothic"/>
                <a:cs typeface="Century Gothic"/>
              </a:rPr>
              <a:t>a </a:t>
            </a:r>
            <a:r>
              <a:rPr lang="en-GB" sz="2486" i="1" spc="3" dirty="0">
                <a:latin typeface="Century Gothic"/>
                <a:cs typeface="Century Gothic"/>
              </a:rPr>
              <a:t>little </a:t>
            </a:r>
            <a:r>
              <a:rPr lang="en-GB" sz="2486" i="1" spc="6" dirty="0">
                <a:latin typeface="Century Gothic"/>
                <a:cs typeface="Century Gothic"/>
              </a:rPr>
              <a:t>while </a:t>
            </a:r>
            <a:r>
              <a:rPr lang="en-GB" sz="2486" i="1" spc="3" dirty="0">
                <a:latin typeface="Century Gothic"/>
                <a:cs typeface="Century Gothic"/>
              </a:rPr>
              <a:t>it will </a:t>
            </a:r>
            <a:r>
              <a:rPr lang="en-GB" sz="2486" i="1" spc="6" dirty="0">
                <a:latin typeface="Century Gothic"/>
                <a:cs typeface="Century Gothic"/>
              </a:rPr>
              <a:t>be  morning and then </a:t>
            </a:r>
            <a:r>
              <a:rPr lang="en-GB" sz="2486" i="1" spc="3" dirty="0">
                <a:latin typeface="Century Gothic"/>
                <a:cs typeface="Century Gothic"/>
              </a:rPr>
              <a:t>it </a:t>
            </a:r>
            <a:r>
              <a:rPr lang="en-GB" sz="2486" i="1" spc="6" dirty="0">
                <a:latin typeface="Century Gothic"/>
                <a:cs typeface="Century Gothic"/>
              </a:rPr>
              <a:t>won’t be so bad. I’m </a:t>
            </a:r>
            <a:r>
              <a:rPr lang="en-GB" sz="2486" i="1" spc="3" dirty="0">
                <a:latin typeface="Century Gothic"/>
                <a:cs typeface="Century Gothic"/>
              </a:rPr>
              <a:t>sorry </a:t>
            </a:r>
            <a:r>
              <a:rPr lang="en-GB" sz="2486" i="1" spc="6" dirty="0">
                <a:latin typeface="Century Gothic"/>
                <a:cs typeface="Century Gothic"/>
              </a:rPr>
              <a:t>he makes you so  uncomfortable. </a:t>
            </a:r>
            <a:r>
              <a:rPr lang="en-GB" sz="2486" i="1" spc="3" dirty="0">
                <a:latin typeface="Century Gothic"/>
                <a:cs typeface="Century Gothic"/>
              </a:rPr>
              <a:t>Try </a:t>
            </a:r>
            <a:r>
              <a:rPr lang="en-GB" sz="2486" i="1" spc="6" dirty="0">
                <a:latin typeface="Century Gothic"/>
                <a:cs typeface="Century Gothic"/>
              </a:rPr>
              <a:t>and go to </a:t>
            </a:r>
            <a:r>
              <a:rPr lang="en-GB" sz="2486" i="1" spc="3" dirty="0">
                <a:latin typeface="Century Gothic"/>
                <a:cs typeface="Century Gothic"/>
              </a:rPr>
              <a:t>sleep,</a:t>
            </a:r>
            <a:r>
              <a:rPr lang="en-GB" sz="2486" i="1" spc="-12" dirty="0">
                <a:latin typeface="Century Gothic"/>
                <a:cs typeface="Century Gothic"/>
              </a:rPr>
              <a:t> </a:t>
            </a:r>
            <a:r>
              <a:rPr lang="en-GB" sz="2486" i="1" spc="6" dirty="0">
                <a:latin typeface="Century Gothic"/>
                <a:cs typeface="Century Gothic"/>
              </a:rPr>
              <a:t>sweet."</a:t>
            </a:r>
            <a:endParaRPr lang="en-GB" sz="2486" dirty="0">
              <a:latin typeface="Century Gothic"/>
              <a:cs typeface="Century Gothic"/>
            </a:endParaRPr>
          </a:p>
          <a:p>
            <a:pPr>
              <a:spcBef>
                <a:spcPts val="27"/>
              </a:spcBef>
            </a:pPr>
            <a:endParaRPr lang="en-GB" sz="2517" dirty="0">
              <a:latin typeface="Century Gothic"/>
              <a:cs typeface="Century Gothic"/>
            </a:endParaRPr>
          </a:p>
          <a:p>
            <a:pPr marR="3081" algn="r">
              <a:spcBef>
                <a:spcPts val="3"/>
              </a:spcBef>
            </a:pPr>
            <a:r>
              <a:rPr lang="en-GB" sz="2486" i="1" spc="3" dirty="0">
                <a:latin typeface="Century Gothic"/>
                <a:cs typeface="Century Gothic"/>
              </a:rPr>
              <a:t>I </a:t>
            </a:r>
            <a:r>
              <a:rPr lang="en-GB" sz="2486" i="1" spc="6" dirty="0">
                <a:latin typeface="Century Gothic"/>
                <a:cs typeface="Century Gothic"/>
              </a:rPr>
              <a:t>was asleep </a:t>
            </a:r>
            <a:r>
              <a:rPr lang="en-GB" sz="2486" i="1" spc="3" dirty="0">
                <a:latin typeface="Century Gothic"/>
                <a:cs typeface="Century Gothic"/>
              </a:rPr>
              <a:t>all </a:t>
            </a:r>
            <a:r>
              <a:rPr lang="en-GB" sz="2486" i="1" spc="6" dirty="0">
                <a:latin typeface="Century Gothic"/>
                <a:cs typeface="Century Gothic"/>
              </a:rPr>
              <a:t>the </a:t>
            </a:r>
            <a:r>
              <a:rPr lang="en-GB" sz="2486" i="1" spc="3" dirty="0">
                <a:latin typeface="Century Gothic"/>
                <a:cs typeface="Century Gothic"/>
              </a:rPr>
              <a:t>time, </a:t>
            </a:r>
            <a:r>
              <a:rPr lang="en-GB" sz="2486" i="1" spc="6" dirty="0">
                <a:latin typeface="Century Gothic"/>
                <a:cs typeface="Century Gothic"/>
              </a:rPr>
              <a:t>she said. You’ve been talking </a:t>
            </a:r>
            <a:r>
              <a:rPr lang="en-GB" sz="2486" i="1" spc="3" dirty="0">
                <a:latin typeface="Century Gothic"/>
                <a:cs typeface="Century Gothic"/>
              </a:rPr>
              <a:t>in </a:t>
            </a:r>
            <a:r>
              <a:rPr lang="en-GB" sz="2486" i="1" spc="6" dirty="0">
                <a:latin typeface="Century Gothic"/>
                <a:cs typeface="Century Gothic"/>
              </a:rPr>
              <a:t>your</a:t>
            </a:r>
            <a:r>
              <a:rPr lang="en-GB" sz="2486" i="1" spc="3" dirty="0">
                <a:latin typeface="Century Gothic"/>
                <a:cs typeface="Century Gothic"/>
              </a:rPr>
              <a:t> sleep.</a:t>
            </a:r>
            <a:endParaRPr lang="en-GB" sz="2486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lang="en-GB" sz="3032" dirty="0">
              <a:latin typeface="Century Gothic"/>
              <a:cs typeface="Century Gothic"/>
            </a:endParaRPr>
          </a:p>
          <a:p>
            <a:pPr marR="74702" algn="r">
              <a:spcBef>
                <a:spcPts val="1980"/>
              </a:spcBef>
            </a:pPr>
            <a:r>
              <a:rPr lang="en-GB" sz="2486" spc="3" dirty="0">
                <a:latin typeface="Century Gothic"/>
                <a:cs typeface="Century Gothic"/>
              </a:rPr>
              <a:t>- </a:t>
            </a:r>
            <a:r>
              <a:rPr lang="en-GB" sz="2486" spc="12" dirty="0">
                <a:latin typeface="Century Gothic"/>
                <a:cs typeface="Century Gothic"/>
              </a:rPr>
              <a:t>Ernest </a:t>
            </a:r>
            <a:r>
              <a:rPr lang="en-GB" sz="2486" spc="6" dirty="0">
                <a:latin typeface="Century Gothic"/>
                <a:cs typeface="Century Gothic"/>
              </a:rPr>
              <a:t>Hemingway, </a:t>
            </a:r>
            <a:r>
              <a:rPr lang="en-GB" sz="2486" i="1" spc="9" dirty="0">
                <a:latin typeface="Century Gothic"/>
                <a:cs typeface="Century Gothic"/>
              </a:rPr>
              <a:t>A </a:t>
            </a:r>
            <a:r>
              <a:rPr lang="en-GB" sz="2486" i="1" spc="6" dirty="0">
                <a:latin typeface="Century Gothic"/>
                <a:cs typeface="Century Gothic"/>
              </a:rPr>
              <a:t>Farewell to</a:t>
            </a:r>
            <a:r>
              <a:rPr lang="en-GB" sz="2486" i="1" spc="-36" dirty="0">
                <a:latin typeface="Century Gothic"/>
                <a:cs typeface="Century Gothic"/>
              </a:rPr>
              <a:t> </a:t>
            </a:r>
            <a:r>
              <a:rPr lang="en-GB" sz="2486" i="1" spc="6" dirty="0">
                <a:latin typeface="Century Gothic"/>
                <a:cs typeface="Century Gothic"/>
              </a:rPr>
              <a:t>Arms</a:t>
            </a:r>
            <a:endParaRPr lang="en-GB" sz="2486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Segmentation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2615" y="2170128"/>
            <a:ext cx="10465285" cy="4217705"/>
          </a:xfrm>
          <a:prstGeom prst="rect">
            <a:avLst/>
          </a:prstGeom>
        </p:spPr>
        <p:txBody>
          <a:bodyPr vert="horz" wrap="square" lIns="0" tIns="1155" rIns="0" bIns="0" rtlCol="0">
            <a:spAutoFit/>
          </a:bodyPr>
          <a:lstStyle/>
          <a:p>
            <a:pPr marL="7701" marR="317678">
              <a:lnSpc>
                <a:spcPct val="102200"/>
              </a:lnSpc>
              <a:spcBef>
                <a:spcPts val="9"/>
              </a:spcBef>
            </a:pPr>
            <a:r>
              <a:rPr sz="2486" i="1" spc="3" dirty="0">
                <a:solidFill>
                  <a:srgbClr val="FF7D00"/>
                </a:solidFill>
                <a:latin typeface="Century Gothic"/>
                <a:cs typeface="Century Gothic"/>
              </a:rPr>
              <a:t>Well, </a:t>
            </a:r>
            <a:r>
              <a:rPr sz="2486" i="1" spc="9" dirty="0">
                <a:solidFill>
                  <a:srgbClr val="FF7D00"/>
                </a:solidFill>
                <a:latin typeface="Century Gothic"/>
                <a:cs typeface="Century Gothic"/>
              </a:rPr>
              <a:t>we </a:t>
            </a:r>
            <a:r>
              <a:rPr sz="2486" i="1" spc="6" dirty="0">
                <a:solidFill>
                  <a:srgbClr val="FF7D00"/>
                </a:solidFill>
                <a:latin typeface="Century Gothic"/>
                <a:cs typeface="Century Gothic"/>
              </a:rPr>
              <a:t>were </a:t>
            </a:r>
            <a:r>
              <a:rPr sz="2486" i="1" spc="3" dirty="0">
                <a:solidFill>
                  <a:srgbClr val="FF7D00"/>
                </a:solidFill>
                <a:latin typeface="Century Gothic"/>
                <a:cs typeface="Century Gothic"/>
              </a:rPr>
              <a:t>in it. </a:t>
            </a:r>
            <a:r>
              <a:rPr sz="2486" i="1" spc="6" dirty="0">
                <a:solidFill>
                  <a:srgbClr val="3BA1D0"/>
                </a:solidFill>
                <a:latin typeface="Century Gothic"/>
                <a:cs typeface="Century Gothic"/>
              </a:rPr>
              <a:t>Every one was caught </a:t>
            </a:r>
            <a:r>
              <a:rPr sz="2486" i="1" spc="3" dirty="0">
                <a:solidFill>
                  <a:srgbClr val="3BA1D0"/>
                </a:solidFill>
                <a:latin typeface="Century Gothic"/>
                <a:cs typeface="Century Gothic"/>
              </a:rPr>
              <a:t>in it </a:t>
            </a:r>
            <a:r>
              <a:rPr sz="2486" i="1" spc="6" dirty="0">
                <a:solidFill>
                  <a:srgbClr val="3BA1D0"/>
                </a:solidFill>
                <a:latin typeface="Century Gothic"/>
                <a:cs typeface="Century Gothic"/>
              </a:rPr>
              <a:t>and the small rain  would not </a:t>
            </a:r>
            <a:r>
              <a:rPr sz="2486" i="1" spc="3" dirty="0">
                <a:solidFill>
                  <a:srgbClr val="3BA1D0"/>
                </a:solidFill>
                <a:latin typeface="Century Gothic"/>
                <a:cs typeface="Century Gothic"/>
              </a:rPr>
              <a:t>quiet </a:t>
            </a:r>
            <a:r>
              <a:rPr sz="2486" i="1" dirty="0">
                <a:solidFill>
                  <a:srgbClr val="3BA1D0"/>
                </a:solidFill>
                <a:latin typeface="Century Gothic"/>
                <a:cs typeface="Century Gothic"/>
              </a:rPr>
              <a:t>it. </a:t>
            </a:r>
            <a:r>
              <a:rPr sz="2486" i="1" spc="6" dirty="0">
                <a:solidFill>
                  <a:srgbClr val="81B130"/>
                </a:solidFill>
                <a:latin typeface="Century Gothic"/>
                <a:cs typeface="Century Gothic"/>
              </a:rPr>
              <a:t>"Good-night, Catherine," </a:t>
            </a:r>
            <a:r>
              <a:rPr sz="2486" i="1" spc="3" dirty="0">
                <a:solidFill>
                  <a:srgbClr val="81B130"/>
                </a:solidFill>
                <a:latin typeface="Century Gothic"/>
                <a:cs typeface="Century Gothic"/>
              </a:rPr>
              <a:t>I </a:t>
            </a:r>
            <a:r>
              <a:rPr sz="2486" i="1" spc="6" dirty="0">
                <a:solidFill>
                  <a:srgbClr val="81B130"/>
                </a:solidFill>
                <a:latin typeface="Century Gothic"/>
                <a:cs typeface="Century Gothic"/>
              </a:rPr>
              <a:t>said out loud. </a:t>
            </a:r>
            <a:r>
              <a:rPr sz="2486" i="1" dirty="0">
                <a:solidFill>
                  <a:srgbClr val="FFAF2B"/>
                </a:solidFill>
                <a:latin typeface="Century Gothic"/>
                <a:cs typeface="Century Gothic"/>
              </a:rPr>
              <a:t>"I </a:t>
            </a:r>
            <a:r>
              <a:rPr sz="2486" i="1" spc="6" dirty="0">
                <a:solidFill>
                  <a:srgbClr val="FFAF2B"/>
                </a:solidFill>
                <a:latin typeface="Century Gothic"/>
                <a:cs typeface="Century Gothic"/>
              </a:rPr>
              <a:t>hope  you </a:t>
            </a:r>
            <a:r>
              <a:rPr sz="2486" i="1" spc="3" dirty="0">
                <a:solidFill>
                  <a:srgbClr val="FFAF2B"/>
                </a:solidFill>
                <a:latin typeface="Century Gothic"/>
                <a:cs typeface="Century Gothic"/>
              </a:rPr>
              <a:t>sleep well. </a:t>
            </a:r>
            <a:r>
              <a:rPr sz="2486" i="1" spc="3" dirty="0">
                <a:solidFill>
                  <a:srgbClr val="25899E"/>
                </a:solidFill>
                <a:latin typeface="Century Gothic"/>
                <a:cs typeface="Century Gothic"/>
              </a:rPr>
              <a:t>If it’s </a:t>
            </a:r>
            <a:r>
              <a:rPr sz="2486" i="1" spc="6" dirty="0">
                <a:solidFill>
                  <a:srgbClr val="25899E"/>
                </a:solidFill>
                <a:latin typeface="Century Gothic"/>
                <a:cs typeface="Century Gothic"/>
              </a:rPr>
              <a:t>too uncomfortable, darling, </a:t>
            </a:r>
            <a:r>
              <a:rPr sz="2486" i="1" spc="3" dirty="0">
                <a:solidFill>
                  <a:srgbClr val="25899E"/>
                </a:solidFill>
                <a:latin typeface="Century Gothic"/>
                <a:cs typeface="Century Gothic"/>
              </a:rPr>
              <a:t>lie </a:t>
            </a:r>
            <a:r>
              <a:rPr sz="2486" i="1" spc="6" dirty="0">
                <a:solidFill>
                  <a:srgbClr val="25899E"/>
                </a:solidFill>
                <a:latin typeface="Century Gothic"/>
                <a:cs typeface="Century Gothic"/>
              </a:rPr>
              <a:t>on the other  </a:t>
            </a:r>
            <a:r>
              <a:rPr sz="2486" i="1" spc="3" dirty="0">
                <a:solidFill>
                  <a:srgbClr val="25899E"/>
                </a:solidFill>
                <a:latin typeface="Century Gothic"/>
                <a:cs typeface="Century Gothic"/>
              </a:rPr>
              <a:t>side," I </a:t>
            </a:r>
            <a:r>
              <a:rPr sz="2486" i="1" spc="6" dirty="0">
                <a:solidFill>
                  <a:srgbClr val="25899E"/>
                </a:solidFill>
                <a:latin typeface="Century Gothic"/>
                <a:cs typeface="Century Gothic"/>
              </a:rPr>
              <a:t>said. </a:t>
            </a:r>
            <a:r>
              <a:rPr sz="2486" i="1" spc="3" dirty="0">
                <a:solidFill>
                  <a:srgbClr val="81B130"/>
                </a:solidFill>
                <a:latin typeface="Century Gothic"/>
                <a:cs typeface="Century Gothic"/>
              </a:rPr>
              <a:t>"I’ll </a:t>
            </a:r>
            <a:r>
              <a:rPr sz="2486" i="1" spc="6" dirty="0">
                <a:solidFill>
                  <a:srgbClr val="81B130"/>
                </a:solidFill>
                <a:latin typeface="Century Gothic"/>
                <a:cs typeface="Century Gothic"/>
              </a:rPr>
              <a:t>get you some cold water. </a:t>
            </a:r>
            <a:r>
              <a:rPr sz="2486" i="1" spc="3" dirty="0">
                <a:solidFill>
                  <a:srgbClr val="8448B0"/>
                </a:solidFill>
                <a:latin typeface="Century Gothic"/>
                <a:cs typeface="Century Gothic"/>
              </a:rPr>
              <a:t>In </a:t>
            </a:r>
            <a:r>
              <a:rPr sz="2486" i="1" spc="9" dirty="0">
                <a:solidFill>
                  <a:srgbClr val="8448B0"/>
                </a:solidFill>
                <a:latin typeface="Century Gothic"/>
                <a:cs typeface="Century Gothic"/>
              </a:rPr>
              <a:t>a </a:t>
            </a:r>
            <a:r>
              <a:rPr sz="2486" i="1" dirty="0">
                <a:solidFill>
                  <a:srgbClr val="8448B0"/>
                </a:solidFill>
                <a:latin typeface="Century Gothic"/>
                <a:cs typeface="Century Gothic"/>
              </a:rPr>
              <a:t>little </a:t>
            </a:r>
            <a:r>
              <a:rPr sz="2486" i="1" spc="6" dirty="0">
                <a:solidFill>
                  <a:srgbClr val="8448B0"/>
                </a:solidFill>
                <a:latin typeface="Century Gothic"/>
                <a:cs typeface="Century Gothic"/>
              </a:rPr>
              <a:t>while </a:t>
            </a:r>
            <a:r>
              <a:rPr sz="2486" i="1" dirty="0">
                <a:solidFill>
                  <a:srgbClr val="8448B0"/>
                </a:solidFill>
                <a:latin typeface="Century Gothic"/>
                <a:cs typeface="Century Gothic"/>
              </a:rPr>
              <a:t>it </a:t>
            </a:r>
            <a:r>
              <a:rPr sz="2486" i="1" spc="3" dirty="0">
                <a:solidFill>
                  <a:srgbClr val="8448B0"/>
                </a:solidFill>
                <a:latin typeface="Century Gothic"/>
                <a:cs typeface="Century Gothic"/>
              </a:rPr>
              <a:t>will be  </a:t>
            </a:r>
            <a:r>
              <a:rPr sz="2486" i="1" spc="6" dirty="0">
                <a:solidFill>
                  <a:srgbClr val="8448B0"/>
                </a:solidFill>
                <a:latin typeface="Century Gothic"/>
                <a:cs typeface="Century Gothic"/>
              </a:rPr>
              <a:t>morning and then </a:t>
            </a:r>
            <a:r>
              <a:rPr sz="2486" i="1" spc="3" dirty="0">
                <a:solidFill>
                  <a:srgbClr val="8448B0"/>
                </a:solidFill>
                <a:latin typeface="Century Gothic"/>
                <a:cs typeface="Century Gothic"/>
              </a:rPr>
              <a:t>it </a:t>
            </a:r>
            <a:r>
              <a:rPr sz="2486" i="1" spc="6" dirty="0">
                <a:solidFill>
                  <a:srgbClr val="8448B0"/>
                </a:solidFill>
                <a:latin typeface="Century Gothic"/>
                <a:cs typeface="Century Gothic"/>
              </a:rPr>
              <a:t>won’t be so bad. </a:t>
            </a:r>
            <a:r>
              <a:rPr sz="2486" i="1" spc="6" dirty="0">
                <a:solidFill>
                  <a:srgbClr val="FFB479"/>
                </a:solidFill>
                <a:latin typeface="Century Gothic"/>
                <a:cs typeface="Century Gothic"/>
              </a:rPr>
              <a:t>I’m </a:t>
            </a:r>
            <a:r>
              <a:rPr sz="2486" i="1" spc="3" dirty="0">
                <a:solidFill>
                  <a:srgbClr val="FFB479"/>
                </a:solidFill>
                <a:latin typeface="Century Gothic"/>
                <a:cs typeface="Century Gothic"/>
              </a:rPr>
              <a:t>sorry </a:t>
            </a:r>
            <a:r>
              <a:rPr sz="2486" i="1" spc="6" dirty="0">
                <a:solidFill>
                  <a:srgbClr val="FFB479"/>
                </a:solidFill>
                <a:latin typeface="Century Gothic"/>
                <a:cs typeface="Century Gothic"/>
              </a:rPr>
              <a:t>he makes you so  uncomfortable. </a:t>
            </a:r>
            <a:r>
              <a:rPr sz="2486" i="1" spc="3" dirty="0">
                <a:solidFill>
                  <a:srgbClr val="91BC32"/>
                </a:solidFill>
                <a:latin typeface="Century Gothic"/>
                <a:cs typeface="Century Gothic"/>
              </a:rPr>
              <a:t>Try </a:t>
            </a:r>
            <a:r>
              <a:rPr sz="2486" i="1" spc="6" dirty="0">
                <a:solidFill>
                  <a:srgbClr val="91BC32"/>
                </a:solidFill>
                <a:latin typeface="Century Gothic"/>
                <a:cs typeface="Century Gothic"/>
              </a:rPr>
              <a:t>and go to </a:t>
            </a:r>
            <a:r>
              <a:rPr sz="2486" i="1" spc="3" dirty="0">
                <a:solidFill>
                  <a:srgbClr val="91BC32"/>
                </a:solidFill>
                <a:latin typeface="Century Gothic"/>
                <a:cs typeface="Century Gothic"/>
              </a:rPr>
              <a:t>sleep,</a:t>
            </a:r>
            <a:r>
              <a:rPr sz="2486" i="1" spc="-21" dirty="0">
                <a:solidFill>
                  <a:srgbClr val="91BC32"/>
                </a:solidFill>
                <a:latin typeface="Century Gothic"/>
                <a:cs typeface="Century Gothic"/>
              </a:rPr>
              <a:t> </a:t>
            </a:r>
            <a:r>
              <a:rPr sz="2486" i="1" spc="3" dirty="0">
                <a:solidFill>
                  <a:srgbClr val="91BC32"/>
                </a:solidFill>
                <a:latin typeface="Century Gothic"/>
                <a:cs typeface="Century Gothic"/>
              </a:rPr>
              <a:t>sweet."</a:t>
            </a:r>
            <a:endParaRPr sz="2486">
              <a:latin typeface="Century Gothic"/>
              <a:cs typeface="Century Gothic"/>
            </a:endParaRPr>
          </a:p>
          <a:p>
            <a:pPr>
              <a:spcBef>
                <a:spcPts val="27"/>
              </a:spcBef>
            </a:pPr>
            <a:endParaRPr sz="2517">
              <a:latin typeface="Century Gothic"/>
              <a:cs typeface="Century Gothic"/>
            </a:endParaRPr>
          </a:p>
          <a:p>
            <a:pPr marR="3081" algn="r">
              <a:spcBef>
                <a:spcPts val="3"/>
              </a:spcBef>
            </a:pPr>
            <a:r>
              <a:rPr sz="2486" i="1" spc="3" dirty="0">
                <a:solidFill>
                  <a:srgbClr val="FF2600"/>
                </a:solidFill>
                <a:latin typeface="Century Gothic"/>
                <a:cs typeface="Century Gothic"/>
              </a:rPr>
              <a:t>I </a:t>
            </a:r>
            <a:r>
              <a:rPr sz="2486" i="1" spc="6" dirty="0">
                <a:solidFill>
                  <a:srgbClr val="FF2600"/>
                </a:solidFill>
                <a:latin typeface="Century Gothic"/>
                <a:cs typeface="Century Gothic"/>
              </a:rPr>
              <a:t>was asleep </a:t>
            </a:r>
            <a:r>
              <a:rPr sz="2486" i="1" spc="3" dirty="0">
                <a:solidFill>
                  <a:srgbClr val="FF2600"/>
                </a:solidFill>
                <a:latin typeface="Century Gothic"/>
                <a:cs typeface="Century Gothic"/>
              </a:rPr>
              <a:t>all </a:t>
            </a:r>
            <a:r>
              <a:rPr sz="2486" i="1" spc="6" dirty="0">
                <a:solidFill>
                  <a:srgbClr val="FF2600"/>
                </a:solidFill>
                <a:latin typeface="Century Gothic"/>
                <a:cs typeface="Century Gothic"/>
              </a:rPr>
              <a:t>the </a:t>
            </a:r>
            <a:r>
              <a:rPr sz="2486" i="1" spc="3" dirty="0">
                <a:solidFill>
                  <a:srgbClr val="FF2600"/>
                </a:solidFill>
                <a:latin typeface="Century Gothic"/>
                <a:cs typeface="Century Gothic"/>
              </a:rPr>
              <a:t>time, </a:t>
            </a:r>
            <a:r>
              <a:rPr sz="2486" i="1" spc="6" dirty="0">
                <a:solidFill>
                  <a:srgbClr val="FF2600"/>
                </a:solidFill>
                <a:latin typeface="Century Gothic"/>
                <a:cs typeface="Century Gothic"/>
              </a:rPr>
              <a:t>she said. </a:t>
            </a:r>
            <a:r>
              <a:rPr sz="2486" i="1" spc="6" dirty="0">
                <a:solidFill>
                  <a:srgbClr val="87D0F2"/>
                </a:solidFill>
                <a:latin typeface="Century Gothic"/>
                <a:cs typeface="Century Gothic"/>
              </a:rPr>
              <a:t>You’ve been talking </a:t>
            </a:r>
            <a:r>
              <a:rPr sz="2486" i="1" spc="3" dirty="0">
                <a:solidFill>
                  <a:srgbClr val="87D0F2"/>
                </a:solidFill>
                <a:latin typeface="Century Gothic"/>
                <a:cs typeface="Century Gothic"/>
              </a:rPr>
              <a:t>in </a:t>
            </a:r>
            <a:r>
              <a:rPr sz="2486" i="1" spc="6" dirty="0">
                <a:solidFill>
                  <a:srgbClr val="87D0F2"/>
                </a:solidFill>
                <a:latin typeface="Century Gothic"/>
                <a:cs typeface="Century Gothic"/>
              </a:rPr>
              <a:t>your</a:t>
            </a:r>
            <a:r>
              <a:rPr sz="2486" i="1" dirty="0">
                <a:solidFill>
                  <a:srgbClr val="87D0F2"/>
                </a:solidFill>
                <a:latin typeface="Century Gothic"/>
                <a:cs typeface="Century Gothic"/>
              </a:rPr>
              <a:t> </a:t>
            </a:r>
            <a:r>
              <a:rPr sz="2486" i="1" spc="3" dirty="0">
                <a:solidFill>
                  <a:srgbClr val="87D0F2"/>
                </a:solidFill>
                <a:latin typeface="Century Gothic"/>
                <a:cs typeface="Century Gothic"/>
              </a:rPr>
              <a:t>sleep.</a:t>
            </a:r>
            <a:endParaRPr sz="2486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032">
              <a:latin typeface="Century Gothic"/>
              <a:cs typeface="Century Gothic"/>
            </a:endParaRPr>
          </a:p>
          <a:p>
            <a:pPr marR="74317" algn="r">
              <a:spcBef>
                <a:spcPts val="1980"/>
              </a:spcBef>
            </a:pPr>
            <a:r>
              <a:rPr sz="2486" spc="3" dirty="0">
                <a:solidFill>
                  <a:srgbClr val="5F327C"/>
                </a:solidFill>
                <a:latin typeface="Century Gothic"/>
                <a:cs typeface="Century Gothic"/>
              </a:rPr>
              <a:t>- </a:t>
            </a:r>
            <a:r>
              <a:rPr sz="2486" spc="12" dirty="0">
                <a:solidFill>
                  <a:srgbClr val="5F327C"/>
                </a:solidFill>
                <a:latin typeface="Century Gothic"/>
                <a:cs typeface="Century Gothic"/>
              </a:rPr>
              <a:t>Ernest </a:t>
            </a:r>
            <a:r>
              <a:rPr sz="2486" spc="6" dirty="0">
                <a:solidFill>
                  <a:srgbClr val="5F327C"/>
                </a:solidFill>
                <a:latin typeface="Century Gothic"/>
                <a:cs typeface="Century Gothic"/>
              </a:rPr>
              <a:t>Hemingway, </a:t>
            </a:r>
            <a:r>
              <a:rPr sz="2486" i="1" spc="9" dirty="0">
                <a:solidFill>
                  <a:srgbClr val="5F327C"/>
                </a:solidFill>
                <a:latin typeface="Century Gothic"/>
                <a:cs typeface="Century Gothic"/>
              </a:rPr>
              <a:t>A </a:t>
            </a:r>
            <a:r>
              <a:rPr sz="2486" i="1" spc="6" dirty="0">
                <a:solidFill>
                  <a:srgbClr val="5F327C"/>
                </a:solidFill>
                <a:latin typeface="Century Gothic"/>
                <a:cs typeface="Century Gothic"/>
              </a:rPr>
              <a:t>Farewell to</a:t>
            </a:r>
            <a:r>
              <a:rPr sz="2486" i="1" spc="-36" dirty="0">
                <a:solidFill>
                  <a:srgbClr val="5F327C"/>
                </a:solidFill>
                <a:latin typeface="Century Gothic"/>
                <a:cs typeface="Century Gothic"/>
              </a:rPr>
              <a:t> </a:t>
            </a:r>
            <a:r>
              <a:rPr sz="2486" i="1" spc="6" dirty="0">
                <a:solidFill>
                  <a:srgbClr val="5F327C"/>
                </a:solidFill>
                <a:latin typeface="Century Gothic"/>
                <a:cs typeface="Century Gothic"/>
              </a:rPr>
              <a:t>Arms</a:t>
            </a:r>
            <a:endParaRPr sz="2486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Segmentation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155" rIns="0" bIns="0" rtlCol="0">
            <a:spAutoFit/>
          </a:bodyPr>
          <a:lstStyle/>
          <a:p>
            <a:pPr marL="113979" marR="143244">
              <a:lnSpc>
                <a:spcPct val="102200"/>
              </a:lnSpc>
              <a:spcBef>
                <a:spcPts val="9"/>
              </a:spcBef>
            </a:pPr>
            <a:r>
              <a:rPr i="1" spc="3" dirty="0"/>
              <a:t>Its </a:t>
            </a:r>
            <a:r>
              <a:rPr i="1" spc="6" dirty="0"/>
              <a:t>vanished </a:t>
            </a:r>
            <a:r>
              <a:rPr i="1" spc="3" dirty="0"/>
              <a:t>trees, </a:t>
            </a:r>
            <a:r>
              <a:rPr i="1" spc="6" dirty="0"/>
              <a:t>the trees that had </a:t>
            </a:r>
            <a:r>
              <a:rPr i="1" spc="9" dirty="0"/>
              <a:t>made way </a:t>
            </a:r>
            <a:r>
              <a:rPr i="1" spc="3" dirty="0"/>
              <a:t>for </a:t>
            </a:r>
            <a:r>
              <a:rPr i="1" spc="6" dirty="0"/>
              <a:t>Gatsby’s house,  </a:t>
            </a:r>
            <a:r>
              <a:rPr spc="6" dirty="0"/>
              <a:t>had once pandered </a:t>
            </a:r>
            <a:r>
              <a:rPr spc="3" dirty="0"/>
              <a:t>in </a:t>
            </a:r>
            <a:r>
              <a:rPr spc="6" dirty="0"/>
              <a:t>whispers to the </a:t>
            </a:r>
            <a:r>
              <a:rPr spc="3" dirty="0"/>
              <a:t>last </a:t>
            </a:r>
            <a:r>
              <a:rPr spc="6" dirty="0"/>
              <a:t>and greatest of </a:t>
            </a:r>
            <a:r>
              <a:rPr spc="3" dirty="0"/>
              <a:t>all  </a:t>
            </a:r>
            <a:r>
              <a:rPr spc="9" dirty="0"/>
              <a:t>human </a:t>
            </a:r>
            <a:r>
              <a:rPr spc="6" dirty="0"/>
              <a:t>dreams; </a:t>
            </a:r>
            <a:r>
              <a:rPr spc="3" dirty="0"/>
              <a:t>for </a:t>
            </a:r>
            <a:r>
              <a:rPr spc="9" dirty="0"/>
              <a:t>a </a:t>
            </a:r>
            <a:r>
              <a:rPr spc="3" dirty="0"/>
              <a:t>transitory </a:t>
            </a:r>
            <a:r>
              <a:rPr spc="6" dirty="0"/>
              <a:t>enchanted moment </a:t>
            </a:r>
            <a:r>
              <a:rPr spc="9" dirty="0"/>
              <a:t>man </a:t>
            </a:r>
            <a:r>
              <a:rPr spc="6" dirty="0"/>
              <a:t>must have  held </a:t>
            </a:r>
            <a:r>
              <a:rPr spc="3" dirty="0"/>
              <a:t>his </a:t>
            </a:r>
            <a:r>
              <a:rPr spc="6" dirty="0"/>
              <a:t>breath </a:t>
            </a:r>
            <a:r>
              <a:rPr spc="3" dirty="0"/>
              <a:t>in </a:t>
            </a:r>
            <a:r>
              <a:rPr spc="6" dirty="0"/>
              <a:t>the presence of </a:t>
            </a:r>
            <a:r>
              <a:rPr spc="3" dirty="0"/>
              <a:t>this </a:t>
            </a:r>
            <a:r>
              <a:rPr spc="6" dirty="0"/>
              <a:t>continent, compelled into an  aesthetic contemplation he neither understood nor desired, face</a:t>
            </a:r>
            <a:r>
              <a:rPr spc="-21" dirty="0"/>
              <a:t> </a:t>
            </a:r>
            <a:r>
              <a:rPr spc="6" dirty="0"/>
              <a:t>to  face </a:t>
            </a:r>
            <a:r>
              <a:rPr spc="3" dirty="0"/>
              <a:t>for </a:t>
            </a:r>
            <a:r>
              <a:rPr spc="6" dirty="0"/>
              <a:t>the </a:t>
            </a:r>
            <a:r>
              <a:rPr spc="3" dirty="0"/>
              <a:t>last </a:t>
            </a:r>
            <a:r>
              <a:rPr spc="6" dirty="0"/>
              <a:t>time </a:t>
            </a:r>
            <a:r>
              <a:rPr spc="3" dirty="0"/>
              <a:t>in history </a:t>
            </a:r>
            <a:r>
              <a:rPr spc="6" dirty="0"/>
              <a:t>with something commensurate to </a:t>
            </a:r>
            <a:r>
              <a:rPr spc="3" dirty="0"/>
              <a:t>his  </a:t>
            </a:r>
            <a:r>
              <a:rPr spc="6" dirty="0"/>
              <a:t>capacity </a:t>
            </a:r>
            <a:r>
              <a:rPr spc="3" dirty="0"/>
              <a:t>for</a:t>
            </a:r>
            <a:r>
              <a:rPr spc="-3" dirty="0"/>
              <a:t> </a:t>
            </a:r>
            <a:r>
              <a:rPr spc="6" dirty="0"/>
              <a:t>wonder.</a:t>
            </a:r>
          </a:p>
          <a:p>
            <a:pPr marL="106278">
              <a:lnSpc>
                <a:spcPct val="100000"/>
              </a:lnSpc>
            </a:pPr>
            <a:endParaRPr sz="4457"/>
          </a:p>
          <a:p>
            <a:pPr marL="4925353">
              <a:lnSpc>
                <a:spcPct val="100000"/>
              </a:lnSpc>
            </a:pPr>
            <a:r>
              <a:rPr spc="3" dirty="0">
                <a:latin typeface="Century Gothic"/>
                <a:cs typeface="Century Gothic"/>
              </a:rPr>
              <a:t>- </a:t>
            </a:r>
            <a:r>
              <a:rPr spc="-97" dirty="0">
                <a:latin typeface="Century Gothic"/>
                <a:cs typeface="Century Gothic"/>
              </a:rPr>
              <a:t>F. </a:t>
            </a:r>
            <a:r>
              <a:rPr spc="3" dirty="0">
                <a:latin typeface="Century Gothic"/>
                <a:cs typeface="Century Gothic"/>
              </a:rPr>
              <a:t>Scott </a:t>
            </a:r>
            <a:r>
              <a:rPr spc="6" dirty="0">
                <a:latin typeface="Century Gothic"/>
                <a:cs typeface="Century Gothic"/>
              </a:rPr>
              <a:t>Fitzgerald, </a:t>
            </a:r>
            <a:r>
              <a:rPr i="1" spc="6" dirty="0"/>
              <a:t>The </a:t>
            </a:r>
            <a:r>
              <a:rPr i="1" spc="3" dirty="0"/>
              <a:t>Great</a:t>
            </a:r>
            <a:r>
              <a:rPr i="1" spc="76" dirty="0"/>
              <a:t> </a:t>
            </a:r>
            <a:r>
              <a:rPr i="1" spc="3" dirty="0"/>
              <a:t>Gatsby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9" dirty="0"/>
              <a:t>Qualitative</a:t>
            </a:r>
            <a:r>
              <a:rPr spc="-39" dirty="0"/>
              <a:t> </a:t>
            </a:r>
            <a:r>
              <a:rPr spc="9" dirty="0"/>
              <a:t>Coding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24C0CB-2ED9-4521-8F67-9939223BC4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GB" b="1" dirty="0"/>
              <a:t>Open Coding</a:t>
            </a:r>
          </a:p>
          <a:p>
            <a:r>
              <a:rPr lang="en-GB" dirty="0"/>
              <a:t>“The story will emerge from the data”</a:t>
            </a:r>
          </a:p>
          <a:p>
            <a:r>
              <a:rPr lang="en-GB" dirty="0"/>
              <a:t>Grounded Theory</a:t>
            </a:r>
          </a:p>
          <a:p>
            <a:r>
              <a:rPr lang="en-GB" dirty="0"/>
              <a:t>Can be used to develop a  structured coding schema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r>
              <a:rPr lang="en-GB" b="1" dirty="0"/>
              <a:t>Structured Coding</a:t>
            </a:r>
          </a:p>
          <a:p>
            <a:r>
              <a:rPr lang="en-GB" dirty="0"/>
              <a:t>“I know what I’m looking for”</a:t>
            </a:r>
          </a:p>
          <a:p>
            <a:r>
              <a:rPr lang="en-GB" dirty="0"/>
              <a:t>Pre-defined codes, clearly  defined rubric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176" dirty="0"/>
              <a:t>T</a:t>
            </a:r>
            <a:r>
              <a:rPr spc="6" dirty="0"/>
              <a:t>i</a:t>
            </a:r>
            <a:r>
              <a:rPr spc="9" dirty="0"/>
              <a:t>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B3A0B-39C2-498F-8B9E-AE65C868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against collaborators’ alternate perspectives</a:t>
            </a:r>
          </a:p>
          <a:p>
            <a:endParaRPr lang="en-GB" dirty="0"/>
          </a:p>
          <a:p>
            <a:r>
              <a:rPr lang="en-GB" dirty="0"/>
              <a:t>Record what you observe, not what you interpret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6" dirty="0"/>
              <a:t>Sof</a:t>
            </a:r>
            <a:r>
              <a:rPr spc="3" dirty="0"/>
              <a:t>t</a:t>
            </a:r>
            <a:r>
              <a:rPr spc="15" dirty="0"/>
              <a:t>w</a:t>
            </a:r>
            <a:r>
              <a:rPr spc="9" dirty="0"/>
              <a:t>a</a:t>
            </a:r>
            <a:r>
              <a:rPr spc="-18" dirty="0"/>
              <a:t>r</a:t>
            </a:r>
            <a:r>
              <a:rPr spc="12" dirty="0"/>
              <a:t>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A2F0C-F8C7-46BF-85E1-D5A63F0B9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Chronovis</a:t>
            </a:r>
            <a:r>
              <a:rPr lang="en-GB" dirty="0"/>
              <a:t> (OSX only)  http://chronoviz.com</a:t>
            </a:r>
          </a:p>
          <a:p>
            <a:endParaRPr lang="en-GB" dirty="0"/>
          </a:p>
          <a:p>
            <a:r>
              <a:rPr lang="en-GB" dirty="0"/>
              <a:t>NVivo  http://www.qsrinternational.com</a:t>
            </a:r>
          </a:p>
          <a:p>
            <a:endParaRPr lang="en-GB" dirty="0"/>
          </a:p>
          <a:p>
            <a:r>
              <a:rPr lang="en-GB" dirty="0" err="1"/>
              <a:t>Dedoose</a:t>
            </a:r>
            <a:r>
              <a:rPr lang="en-GB" dirty="0"/>
              <a:t> (web-based)  http://www.dedoose.com</a:t>
            </a:r>
          </a:p>
          <a:p>
            <a:endParaRPr lang="en-GB" dirty="0"/>
          </a:p>
          <a:p>
            <a:r>
              <a:rPr lang="en-GB" dirty="0" err="1"/>
              <a:t>Atlas.ti</a:t>
            </a:r>
            <a:r>
              <a:rPr lang="en-GB" dirty="0"/>
              <a:t>  http://atlasti.com</a:t>
            </a:r>
          </a:p>
          <a:p>
            <a:endParaRPr lang="en-GB" dirty="0"/>
          </a:p>
          <a:p>
            <a:r>
              <a:rPr lang="en-GB" dirty="0"/>
              <a:t>Saturate (web-based, text-only)  http://www.saturateapp.com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563A9-5539-4127-B938-C7CA40087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1391354"/>
            <a:ext cx="9519046" cy="4075293"/>
          </a:xfrm>
        </p:spPr>
        <p:txBody>
          <a:bodyPr/>
          <a:lstStyle/>
          <a:p>
            <a:r>
              <a:rPr lang="en-GB" dirty="0"/>
              <a:t>Qualitative/Quantitative Analysis </a:t>
            </a:r>
          </a:p>
          <a:p>
            <a:r>
              <a:rPr lang="en-GB" dirty="0"/>
              <a:t>Draft Process Example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165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AA5739-FDA3-427E-9560-5987952E13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82354" y="1973051"/>
            <a:ext cx="8827293" cy="2911897"/>
          </a:xfrm>
        </p:spPr>
        <p:txBody>
          <a:bodyPr/>
          <a:lstStyle/>
          <a:p>
            <a:r>
              <a:rPr lang="en-GB" sz="4800" dirty="0"/>
              <a:t>What is Qualitative Analysis?</a:t>
            </a:r>
          </a:p>
          <a:p>
            <a:r>
              <a:rPr lang="en-GB" sz="4800" dirty="0"/>
              <a:t>Why Qualitative Analysis?</a:t>
            </a:r>
            <a:endParaRPr lang="en-CA" sz="4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46" y="577670"/>
            <a:ext cx="10276269" cy="564496"/>
          </a:xfrm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en-GB" spc="176" dirty="0"/>
              <a:t>Draft Process</a:t>
            </a:r>
            <a:endParaRPr spc="9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B3A0B-39C2-498F-8B9E-AE65C868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Typical sports draft processes consist of both quantitative and qualitative data analysis</a:t>
            </a:r>
          </a:p>
          <a:p>
            <a:r>
              <a:rPr lang="en-GB" dirty="0"/>
              <a:t>Quantitatively -&gt; player stats prior to draft at lower competition levels and younger age, as well as measurements from combine/health assessments</a:t>
            </a:r>
          </a:p>
          <a:p>
            <a:r>
              <a:rPr lang="en-GB" dirty="0"/>
              <a:t>Qualitatively -&gt; scouting reports, watching tape, interviews</a:t>
            </a:r>
          </a:p>
          <a:p>
            <a:endParaRPr lang="en-GB" dirty="0"/>
          </a:p>
          <a:p>
            <a:r>
              <a:rPr lang="en-GB" dirty="0"/>
              <a:t>What would be your arguments for quantitative?</a:t>
            </a:r>
          </a:p>
          <a:p>
            <a:endParaRPr lang="en-GB" dirty="0"/>
          </a:p>
          <a:p>
            <a:r>
              <a:rPr lang="en-GB" dirty="0"/>
              <a:t>What would be your arguments for qualitative?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6180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46" y="577670"/>
            <a:ext cx="10276269" cy="564496"/>
          </a:xfrm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en-GB" spc="176" dirty="0"/>
              <a:t>Draft Process</a:t>
            </a:r>
            <a:endParaRPr spc="9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B3A0B-39C2-498F-8B9E-AE65C868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argument </a:t>
            </a:r>
          </a:p>
          <a:p>
            <a:pPr lvl="1"/>
            <a:r>
              <a:rPr lang="en-GB" sz="2400" dirty="0"/>
              <a:t>Qualitative are replaceable by better ‘analytics’ as we introduce tools that can measure things scouts are currently ‘observing’. 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Tracking data and machine learning based analytics will provide better insight than tape in future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(Human brain is acting like flawed machine learning pattern algorithm)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Interviews have danger of bias of avoiding hiring those who are different without assessing anything about capability of athlete</a:t>
            </a:r>
          </a:p>
          <a:p>
            <a:pPr lvl="1"/>
            <a:r>
              <a:rPr lang="en-GB" sz="1800" dirty="0">
                <a:hlinkClick r:id="rId2"/>
              </a:rPr>
              <a:t>https://vidcruiter.com/video-interviewing/hiring-biases/#:~:text=Interviewer%20bias%20is%20when%20different,simply%20because%20of%20interviewer%20partiality</a:t>
            </a:r>
            <a:r>
              <a:rPr lang="en-GB" sz="1800" dirty="0"/>
              <a:t>.</a:t>
            </a:r>
          </a:p>
          <a:p>
            <a:pPr lvl="1"/>
            <a:endParaRPr lang="en-GB" sz="2400" dirty="0"/>
          </a:p>
          <a:p>
            <a:pPr lvl="1"/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03240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546" y="577670"/>
            <a:ext cx="10276269" cy="564496"/>
          </a:xfrm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en-GB" spc="176" dirty="0"/>
              <a:t>Draft Process</a:t>
            </a:r>
            <a:endParaRPr spc="9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B3A0B-39C2-498F-8B9E-AE65C8686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Opposing argument </a:t>
            </a:r>
          </a:p>
          <a:p>
            <a:pPr lvl="1"/>
            <a:r>
              <a:rPr lang="en-GB" sz="2400" dirty="0"/>
              <a:t>Once you decide to measure and reward something that is all you will get </a:t>
            </a:r>
          </a:p>
          <a:p>
            <a:pPr lvl="2"/>
            <a:r>
              <a:rPr lang="en-GB" sz="2200" dirty="0"/>
              <a:t>(Goodhart’s Law) </a:t>
            </a:r>
            <a:r>
              <a:rPr lang="en-GB" sz="2200" dirty="0">
                <a:hlinkClick r:id="rId2"/>
              </a:rPr>
              <a:t>https://whyisthisinteresting.substack.com/p/why-is-this-interesting-the-goodharts</a:t>
            </a:r>
            <a:endParaRPr lang="en-GB" sz="2200" dirty="0"/>
          </a:p>
          <a:p>
            <a:pPr lvl="2"/>
            <a:r>
              <a:rPr lang="en-GB" sz="2200" dirty="0"/>
              <a:t>Wells Fargo Cross-Selling </a:t>
            </a:r>
            <a:r>
              <a:rPr lang="en-GB" sz="2200" dirty="0">
                <a:hlinkClick r:id="rId3"/>
              </a:rPr>
              <a:t>https://hbr.org/2019/09/dont-let-metrics-undermine-your-business</a:t>
            </a:r>
            <a:endParaRPr lang="en-GB" sz="2400" dirty="0"/>
          </a:p>
          <a:p>
            <a:pPr lvl="1"/>
            <a:r>
              <a:rPr lang="en-GB" sz="2400" dirty="0"/>
              <a:t>A very messy process to convert some concepts to a stat and in doing so you may create a measurement bias. </a:t>
            </a:r>
          </a:p>
          <a:p>
            <a:pPr lvl="1"/>
            <a:endParaRPr lang="en-GB" sz="2400" dirty="0"/>
          </a:p>
          <a:p>
            <a:pPr lvl="1"/>
            <a:r>
              <a:rPr lang="en-GB" sz="2400" dirty="0"/>
              <a:t>Integrating a stat with high randomness or lack of control on the athletes side can destroy usefulness of combined statistic.</a:t>
            </a:r>
          </a:p>
          <a:p>
            <a:pPr lvl="2"/>
            <a:r>
              <a:rPr lang="en-GB" sz="2200" dirty="0"/>
              <a:t>Adding NHL goalies save percentage to a summative stat for defensemen</a:t>
            </a:r>
          </a:p>
          <a:p>
            <a:pPr lvl="2"/>
            <a:endParaRPr lang="en-GB" sz="2400" dirty="0"/>
          </a:p>
          <a:p>
            <a:pPr lvl="1"/>
            <a:r>
              <a:rPr lang="en-GB" sz="2400" dirty="0"/>
              <a:t>Human brain flexibility is an asset.</a:t>
            </a:r>
          </a:p>
        </p:txBody>
      </p:sp>
    </p:spTree>
    <p:extLst>
      <p:ext uri="{BB962C8B-B14F-4D97-AF65-F5344CB8AC3E}">
        <p14:creationId xmlns:p14="http://schemas.microsoft.com/office/powerpoint/2010/main" val="3291263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</a:t>
            </a:r>
            <a:br>
              <a:rPr lang="en-US" dirty="0"/>
            </a:br>
            <a:r>
              <a:rPr lang="en-US" dirty="0"/>
              <a:t>More Data Science or</a:t>
            </a:r>
            <a:br>
              <a:rPr lang="en-US" dirty="0"/>
            </a:br>
            <a:r>
              <a:rPr lang="en-US" dirty="0"/>
              <a:t>Computer Science Courses?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en-US" dirty="0"/>
          </a:p>
          <a:p>
            <a:r>
              <a:rPr lang="en-CA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1D41BF-EC4F-4E83-AB08-5AF52391F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Analyze (initially) unquantifiable information</a:t>
            </a:r>
          </a:p>
          <a:p>
            <a:endParaRPr lang="en-CA" dirty="0"/>
          </a:p>
          <a:p>
            <a:r>
              <a:rPr lang="en-GB" dirty="0"/>
              <a:t>Focus on how and why (sometimes what)</a:t>
            </a:r>
          </a:p>
          <a:p>
            <a:endParaRPr lang="en-C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1A6722-09CC-416C-85C9-690867A9D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is?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8EA15-B066-4452-910A-2CFD21B3E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/>
              <a:t>Identify &amp; characterize previously undescribed behaviour or phenomena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Understand the rationale behind quantitative differences  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Help form hypotheses for quantitative analysis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A848EE-1499-4C08-8B27-4F03DC5F3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Why?</a:t>
            </a:r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F193B4-B4EC-4547-851D-2306936D4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Sources of Qualitative Data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97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spc="3" dirty="0"/>
              <a:t>Sources </a:t>
            </a:r>
            <a:r>
              <a:rPr spc="9" dirty="0"/>
              <a:t>of Qualitative</a:t>
            </a:r>
            <a:r>
              <a:rPr spc="-42" dirty="0"/>
              <a:t> </a:t>
            </a:r>
            <a:r>
              <a:rPr spc="9" dirty="0"/>
              <a:t>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E1006-D21C-46F0-83B7-2C8B9295A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Places</a:t>
            </a:r>
          </a:p>
          <a:p>
            <a:endParaRPr lang="en-GB" dirty="0"/>
          </a:p>
          <a:p>
            <a:r>
              <a:rPr lang="en-GB" dirty="0"/>
              <a:t>Actions</a:t>
            </a:r>
          </a:p>
          <a:p>
            <a:endParaRPr lang="en-GB" dirty="0"/>
          </a:p>
          <a:p>
            <a:r>
              <a:rPr lang="en-GB" dirty="0"/>
              <a:t>Speech and Text  </a:t>
            </a:r>
          </a:p>
          <a:p>
            <a:endParaRPr lang="en-GB" dirty="0"/>
          </a:p>
          <a:p>
            <a:r>
              <a:rPr lang="en-GB" dirty="0"/>
              <a:t>Artifacts and Documents</a:t>
            </a:r>
          </a:p>
          <a:p>
            <a:endParaRPr lang="en-GB" dirty="0"/>
          </a:p>
          <a:p>
            <a:r>
              <a:rPr lang="en-GB" dirty="0"/>
              <a:t>People’s thoughts, feelings, emotions, judgements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4FD8CD-95A2-4372-A37E-DF44EFE730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Methods to Obtain Qualitative Data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56" rIns="0" bIns="0" rtlCol="0" anchor="ctr" anchorCtr="0">
            <a:spAutoFit/>
          </a:bodyPr>
          <a:lstStyle/>
          <a:p>
            <a:pPr marL="7701">
              <a:lnSpc>
                <a:spcPct val="100000"/>
              </a:lnSpc>
              <a:spcBef>
                <a:spcPts val="70"/>
              </a:spcBef>
            </a:pPr>
            <a:r>
              <a:rPr sz="4639" spc="3" dirty="0"/>
              <a:t>Methods to </a:t>
            </a:r>
            <a:r>
              <a:rPr sz="4639" dirty="0"/>
              <a:t>Obtain Qualitative</a:t>
            </a:r>
            <a:r>
              <a:rPr sz="4639" spc="-6" dirty="0"/>
              <a:t> </a:t>
            </a:r>
            <a:r>
              <a:rPr sz="4639" dirty="0"/>
              <a:t>Data</a:t>
            </a:r>
            <a:endParaRPr sz="4639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48914-AE66-477B-8FD5-01BA612B5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Interviews</a:t>
            </a:r>
          </a:p>
          <a:p>
            <a:r>
              <a:rPr lang="en-GB" dirty="0"/>
              <a:t>Observation  </a:t>
            </a:r>
          </a:p>
          <a:p>
            <a:r>
              <a:rPr lang="en-GB" dirty="0"/>
              <a:t>Diary Study</a:t>
            </a:r>
          </a:p>
          <a:p>
            <a:r>
              <a:rPr lang="en-GB" dirty="0"/>
              <a:t>Surveys (open-response)  </a:t>
            </a:r>
          </a:p>
          <a:p>
            <a:r>
              <a:rPr lang="en-GB" dirty="0"/>
              <a:t>Focus Group</a:t>
            </a:r>
          </a:p>
          <a:p>
            <a:r>
              <a:rPr lang="en-GB" dirty="0"/>
              <a:t>Field Study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896F32-4434-4AE9-A6E9-BEBF613B8D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A" dirty="0"/>
              <a:t>Recording Qualitative Data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Widescreen</PresentationFormat>
  <Paragraphs>127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Office Theme</vt:lpstr>
      <vt:lpstr>Qualitative Analysis</vt:lpstr>
      <vt:lpstr>PowerPoint Presentation</vt:lpstr>
      <vt:lpstr>What is?</vt:lpstr>
      <vt:lpstr>Why?</vt:lpstr>
      <vt:lpstr>PowerPoint Presentation</vt:lpstr>
      <vt:lpstr>Sources of Qualitative Data</vt:lpstr>
      <vt:lpstr>PowerPoint Presentation</vt:lpstr>
      <vt:lpstr>Methods to Obtain Qualitative Data</vt:lpstr>
      <vt:lpstr>PowerPoint Presentation</vt:lpstr>
      <vt:lpstr>Recording Qualitative Data</vt:lpstr>
      <vt:lpstr>PowerPoint Presentation</vt:lpstr>
      <vt:lpstr>PowerPoint Presentation</vt:lpstr>
      <vt:lpstr>Segmentation</vt:lpstr>
      <vt:lpstr>Segmentation</vt:lpstr>
      <vt:lpstr>Segmentation</vt:lpstr>
      <vt:lpstr>Qualitative Coding</vt:lpstr>
      <vt:lpstr>Tips</vt:lpstr>
      <vt:lpstr>Software</vt:lpstr>
      <vt:lpstr>PowerPoint Presentation</vt:lpstr>
      <vt:lpstr>Draft Process</vt:lpstr>
      <vt:lpstr>Draft Process</vt:lpstr>
      <vt:lpstr>Draft Process</vt:lpstr>
      <vt:lpstr>Onward to …  More Data Science or Computer Science Courses?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2020-09-08T18:49:32Z</dcterms:created>
  <dcterms:modified xsi:type="dcterms:W3CDTF">2022-03-22T19:23:45Z</dcterms:modified>
</cp:coreProperties>
</file>