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8.jpg" ContentType="image/jpg"/>
  <Override PartName="/ppt/media/image19.jpg" ContentType="image/jpg"/>
  <Override PartName="/ppt/media/image20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30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6" r:id="rId19"/>
    <p:sldId id="287" r:id="rId20"/>
    <p:sldId id="288" r:id="rId21"/>
    <p:sldId id="308" r:id="rId22"/>
    <p:sldId id="309" r:id="rId23"/>
    <p:sldId id="290" r:id="rId24"/>
    <p:sldId id="299" r:id="rId25"/>
    <p:sldId id="30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CACFF-6CC1-4EEF-AB4A-3B62917A41F9}" v="1" dt="2022-03-08T23:01:06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2022-03-22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388-7F50-4C4E-8284-AFACBD5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AB-1CC0-4620-8AA6-A976BB6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1421-7371-401B-B39D-B187E5C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0489-4192-448C-AB32-D62920B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362B-8DBC-4200-94E7-2DAC1A2D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84507" y="610338"/>
            <a:ext cx="5622984" cy="772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79" b="0" i="0">
                <a:solidFill>
                  <a:srgbClr val="3B1F4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05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72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201: Thinking With Data</a:t>
            </a:r>
          </a:p>
          <a:p>
            <a:r>
              <a:rPr lang="en-US"/>
              <a:t>Winter 2022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March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5" dirty="0"/>
              <a:t>Types </a:t>
            </a:r>
            <a:r>
              <a:rPr spc="9" dirty="0"/>
              <a:t>of</a:t>
            </a:r>
            <a:r>
              <a:rPr spc="-36" dirty="0"/>
              <a:t> </a:t>
            </a:r>
            <a:r>
              <a:rPr spc="6" dirty="0"/>
              <a:t>Presentation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410" y="1497350"/>
            <a:ext cx="11914283" cy="5298874"/>
            <a:chOff x="257226" y="2469241"/>
            <a:chExt cx="19647535" cy="8738235"/>
          </a:xfrm>
        </p:grpSpPr>
        <p:sp>
          <p:nvSpPr>
            <p:cNvPr id="4" name="object 4"/>
            <p:cNvSpPr/>
            <p:nvPr/>
          </p:nvSpPr>
          <p:spPr>
            <a:xfrm>
              <a:off x="9901569" y="5450841"/>
              <a:ext cx="8598903" cy="5735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9901569" y="5450841"/>
              <a:ext cx="8599170" cy="5735955"/>
            </a:xfrm>
            <a:custGeom>
              <a:avLst/>
              <a:gdLst/>
              <a:ahLst/>
              <a:cxnLst/>
              <a:rect l="l" t="t" r="r" b="b"/>
              <a:pathLst>
                <a:path w="8599169" h="5735955">
                  <a:moveTo>
                    <a:pt x="0" y="0"/>
                  </a:moveTo>
                  <a:lnTo>
                    <a:pt x="8598903" y="0"/>
                  </a:lnTo>
                  <a:lnTo>
                    <a:pt x="8598903" y="5735401"/>
                  </a:lnTo>
                  <a:lnTo>
                    <a:pt x="0" y="5735401"/>
                  </a:lnTo>
                  <a:lnTo>
                    <a:pt x="0" y="0"/>
                  </a:lnTo>
                  <a:close/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3098418" y="2490182"/>
              <a:ext cx="6785133" cy="45234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3098418" y="2490182"/>
              <a:ext cx="6785609" cy="4523740"/>
            </a:xfrm>
            <a:custGeom>
              <a:avLst/>
              <a:gdLst/>
              <a:ahLst/>
              <a:cxnLst/>
              <a:rect l="l" t="t" r="r" b="b"/>
              <a:pathLst>
                <a:path w="6785609" h="4523740">
                  <a:moveTo>
                    <a:pt x="0" y="0"/>
                  </a:moveTo>
                  <a:lnTo>
                    <a:pt x="6785133" y="0"/>
                  </a:lnTo>
                  <a:lnTo>
                    <a:pt x="6785133" y="4523422"/>
                  </a:lnTo>
                  <a:lnTo>
                    <a:pt x="0" y="4523422"/>
                  </a:lnTo>
                  <a:lnTo>
                    <a:pt x="0" y="0"/>
                  </a:lnTo>
                  <a:close/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278168" y="2797323"/>
              <a:ext cx="7550633" cy="5036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278168" y="2797323"/>
              <a:ext cx="7550784" cy="5036185"/>
            </a:xfrm>
            <a:custGeom>
              <a:avLst/>
              <a:gdLst/>
              <a:ahLst/>
              <a:cxnLst/>
              <a:rect l="l" t="t" r="r" b="b"/>
              <a:pathLst>
                <a:path w="7550784" h="5036184">
                  <a:moveTo>
                    <a:pt x="0" y="0"/>
                  </a:moveTo>
                  <a:lnTo>
                    <a:pt x="0" y="5036169"/>
                  </a:lnTo>
                  <a:lnTo>
                    <a:pt x="7550490" y="5036169"/>
                  </a:lnTo>
                  <a:lnTo>
                    <a:pt x="7550490" y="0"/>
                  </a:lnTo>
                  <a:lnTo>
                    <a:pt x="0" y="0"/>
                  </a:lnTo>
                  <a:close/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3089759" y="6408483"/>
              <a:ext cx="8041639" cy="45234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9759" y="6408483"/>
              <a:ext cx="8041640" cy="4523740"/>
            </a:xfrm>
            <a:custGeom>
              <a:avLst/>
              <a:gdLst/>
              <a:ahLst/>
              <a:cxnLst/>
              <a:rect l="l" t="t" r="r" b="b"/>
              <a:pathLst>
                <a:path w="8041640" h="4523740">
                  <a:moveTo>
                    <a:pt x="0" y="0"/>
                  </a:moveTo>
                  <a:lnTo>
                    <a:pt x="0" y="4523422"/>
                  </a:lnTo>
                  <a:lnTo>
                    <a:pt x="8041639" y="4523422"/>
                  </a:lnTo>
                  <a:lnTo>
                    <a:pt x="8041639" y="0"/>
                  </a:lnTo>
                  <a:lnTo>
                    <a:pt x="0" y="0"/>
                  </a:lnTo>
                  <a:close/>
                </a:path>
              </a:pathLst>
            </a:custGeom>
            <a:ln w="418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Audience</a:t>
            </a:r>
          </a:p>
        </p:txBody>
      </p:sp>
      <p:sp>
        <p:nvSpPr>
          <p:cNvPr id="3" name="object 3"/>
          <p:cNvSpPr/>
          <p:nvPr/>
        </p:nvSpPr>
        <p:spPr>
          <a:xfrm>
            <a:off x="6525153" y="4007117"/>
            <a:ext cx="5426613" cy="2620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216550" y="1442298"/>
            <a:ext cx="6875723" cy="241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76" dirty="0"/>
              <a:t>T</a:t>
            </a:r>
            <a:r>
              <a:rPr spc="12" dirty="0"/>
              <a:t>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9A000-B8F9-43B8-A40C-445AADE22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3" name="object 3"/>
          <p:cNvGrpSpPr/>
          <p:nvPr/>
        </p:nvGrpSpPr>
        <p:grpSpPr>
          <a:xfrm>
            <a:off x="71678" y="1082293"/>
            <a:ext cx="12119907" cy="5775583"/>
            <a:chOff x="117496" y="1784781"/>
            <a:chExt cx="19986625" cy="9524365"/>
          </a:xfrm>
        </p:grpSpPr>
        <p:sp>
          <p:nvSpPr>
            <p:cNvPr id="4" name="object 4"/>
            <p:cNvSpPr/>
            <p:nvPr/>
          </p:nvSpPr>
          <p:spPr>
            <a:xfrm>
              <a:off x="117496" y="2385222"/>
              <a:ext cx="13402733" cy="87746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10329681" y="1784781"/>
              <a:ext cx="9774418" cy="95237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823C2-BD8A-480B-A571-02CE65A05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Tools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Environment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4162" y="1429843"/>
            <a:ext cx="11445659" cy="5065909"/>
            <a:chOff x="550352" y="2357916"/>
            <a:chExt cx="18874740" cy="8354059"/>
          </a:xfrm>
        </p:grpSpPr>
        <p:sp>
          <p:nvSpPr>
            <p:cNvPr id="4" name="object 4"/>
            <p:cNvSpPr/>
            <p:nvPr/>
          </p:nvSpPr>
          <p:spPr>
            <a:xfrm>
              <a:off x="11791672" y="2357916"/>
              <a:ext cx="7632859" cy="51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3779414" y="7211866"/>
              <a:ext cx="13493882" cy="3499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550352" y="3358332"/>
              <a:ext cx="6626800" cy="4970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7802" y="3775815"/>
            <a:ext cx="3211122" cy="269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6915205" y="380177"/>
            <a:ext cx="3047785" cy="2895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4" name="object 4"/>
          <p:cNvGrpSpPr/>
          <p:nvPr/>
        </p:nvGrpSpPr>
        <p:grpSpPr>
          <a:xfrm>
            <a:off x="888004" y="393219"/>
            <a:ext cx="6503356" cy="6464079"/>
            <a:chOff x="1463679" y="648447"/>
            <a:chExt cx="10724515" cy="10659745"/>
          </a:xfrm>
        </p:grpSpPr>
        <p:sp>
          <p:nvSpPr>
            <p:cNvPr id="5" name="object 5"/>
            <p:cNvSpPr/>
            <p:nvPr/>
          </p:nvSpPr>
          <p:spPr>
            <a:xfrm>
              <a:off x="1463679" y="648447"/>
              <a:ext cx="5115181" cy="7251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6410562" y="5707473"/>
              <a:ext cx="5777605" cy="56002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CBB6D-17A5-45C8-9BEB-00D933BCC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Slides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3D5CA-0CD7-4A7C-8691-E5FABB4D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slides simple, what is your core message</a:t>
            </a:r>
          </a:p>
          <a:p>
            <a:pPr lvl="1"/>
            <a:r>
              <a:rPr lang="en-GB" dirty="0"/>
              <a:t>Focus on your audiences needs</a:t>
            </a:r>
          </a:p>
          <a:p>
            <a:pPr lvl="1"/>
            <a:r>
              <a:rPr lang="en-GB" dirty="0"/>
              <a:t>Connect content to people (stories)</a:t>
            </a:r>
          </a:p>
          <a:p>
            <a:r>
              <a:rPr lang="en-GB" dirty="0"/>
              <a:t>Can’t listen and read different text at the same time  </a:t>
            </a:r>
          </a:p>
          <a:p>
            <a:pPr lvl="1"/>
            <a:r>
              <a:rPr lang="en-GB" dirty="0"/>
              <a:t>‘Each equation loses half your audience’</a:t>
            </a:r>
          </a:p>
          <a:p>
            <a:r>
              <a:rPr lang="en-GB" dirty="0"/>
              <a:t>Limit distractions and points of interests in slides</a:t>
            </a:r>
          </a:p>
          <a:p>
            <a:r>
              <a:rPr lang="en-GB" dirty="0"/>
              <a:t>Typeface</a:t>
            </a:r>
          </a:p>
          <a:p>
            <a:pPr marL="0" indent="0">
              <a:buNone/>
            </a:pPr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serif</a:t>
            </a:r>
            <a:r>
              <a:rPr lang="en-GB" sz="6600" dirty="0"/>
              <a:t> vs. sans-serif</a:t>
            </a:r>
            <a:endParaRPr lang="en-GB" dirty="0"/>
          </a:p>
          <a:p>
            <a:r>
              <a:rPr lang="en-GB" dirty="0"/>
              <a:t>Colours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82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862616" y="1272007"/>
            <a:ext cx="10408680" cy="4281838"/>
          </a:xfrm>
          <a:prstGeom prst="rect">
            <a:avLst/>
          </a:prstGeom>
        </p:spPr>
        <p:txBody>
          <a:bodyPr vert="horz" wrap="square" lIns="0" tIns="38506" rIns="0" bIns="0" rtlCol="0">
            <a:spAutoFit/>
          </a:bodyPr>
          <a:lstStyle/>
          <a:p>
            <a:pPr marL="7701" marR="3081">
              <a:lnSpc>
                <a:spcPts val="2947"/>
              </a:lnSpc>
              <a:spcBef>
                <a:spcPts val="303"/>
              </a:spcBef>
            </a:pP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Slides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should be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simple because they are just tools to help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us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deliver contents  to the audience.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They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are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not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the presentation. In addition, </a:t>
            </a:r>
            <a:r>
              <a:rPr sz="2600" spc="3" dirty="0">
                <a:solidFill>
                  <a:srgbClr val="C82506"/>
                </a:solidFill>
                <a:latin typeface="Times New Roman"/>
                <a:cs typeface="Times New Roman"/>
              </a:rPr>
              <a:t>it is </a:t>
            </a:r>
            <a:r>
              <a:rPr sz="2600" dirty="0">
                <a:solidFill>
                  <a:srgbClr val="C82506"/>
                </a:solidFill>
                <a:latin typeface="Times New Roman"/>
                <a:cs typeface="Times New Roman"/>
              </a:rPr>
              <a:t>difficult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to read 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and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listen at the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same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time.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So having a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lot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of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text like this slide </a:t>
            </a:r>
            <a:r>
              <a:rPr sz="2600" spc="3" dirty="0">
                <a:solidFill>
                  <a:srgbClr val="C82506"/>
                </a:solidFill>
                <a:latin typeface="Times New Roman"/>
                <a:cs typeface="Times New Roman"/>
              </a:rPr>
              <a:t>is</a:t>
            </a:r>
            <a:r>
              <a:rPr sz="2600" spc="-61" dirty="0">
                <a:solidFill>
                  <a:srgbClr val="C82506"/>
                </a:solidFill>
                <a:latin typeface="Times New Roman"/>
                <a:cs typeface="Times New Roman"/>
              </a:rPr>
              <a:t>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bad.</a:t>
            </a: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7701" marR="137083">
              <a:lnSpc>
                <a:spcPts val="2947"/>
              </a:lnSpc>
            </a:pPr>
            <a:r>
              <a:rPr sz="2600" spc="-76" dirty="0">
                <a:solidFill>
                  <a:srgbClr val="C82506"/>
                </a:solidFill>
                <a:latin typeface="Times New Roman"/>
                <a:cs typeface="Times New Roman"/>
              </a:rPr>
              <a:t>You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should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also take typefaces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and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colours in consideration. It </a:t>
            </a:r>
            <a:r>
              <a:rPr sz="2600" spc="3" dirty="0">
                <a:solidFill>
                  <a:srgbClr val="C82506"/>
                </a:solidFill>
                <a:latin typeface="Times New Roman"/>
                <a:cs typeface="Times New Roman"/>
              </a:rPr>
              <a:t>is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easier to see  sans-serif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on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screens; serif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on </a:t>
            </a:r>
            <a:r>
              <a:rPr sz="2600" spc="-18" dirty="0">
                <a:solidFill>
                  <a:srgbClr val="C82506"/>
                </a:solidFill>
                <a:latin typeface="Times New Roman"/>
                <a:cs typeface="Times New Roman"/>
              </a:rPr>
              <a:t>paper. </a:t>
            </a:r>
            <a:r>
              <a:rPr sz="2600" spc="-30" dirty="0">
                <a:solidFill>
                  <a:srgbClr val="C82506"/>
                </a:solidFill>
                <a:latin typeface="Times New Roman"/>
                <a:cs typeface="Times New Roman"/>
              </a:rPr>
              <a:t>Avoid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using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red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and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green together to  generally advised because red-green colour blind </a:t>
            </a:r>
            <a:r>
              <a:rPr sz="2600" spc="3" dirty="0">
                <a:solidFill>
                  <a:srgbClr val="C82506"/>
                </a:solidFill>
                <a:latin typeface="Times New Roman"/>
                <a:cs typeface="Times New Roman"/>
              </a:rPr>
              <a:t>is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the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most common kind of 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colour</a:t>
            </a:r>
            <a:r>
              <a:rPr sz="2600" dirty="0">
                <a:solidFill>
                  <a:srgbClr val="C82506"/>
                </a:solidFill>
                <a:latin typeface="Times New Roman"/>
                <a:cs typeface="Times New Roman"/>
              </a:rPr>
              <a:t>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blindness.</a:t>
            </a: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12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7701" marR="1040443">
              <a:lnSpc>
                <a:spcPts val="2947"/>
              </a:lnSpc>
              <a:spcBef>
                <a:spcPts val="3"/>
              </a:spcBef>
            </a:pP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This slide has plenty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of bad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examples.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Remember </a:t>
            </a:r>
            <a:r>
              <a:rPr sz="2600" spc="-3" dirty="0">
                <a:solidFill>
                  <a:srgbClr val="C82506"/>
                </a:solidFill>
                <a:latin typeface="Times New Roman"/>
                <a:cs typeface="Times New Roman"/>
              </a:rPr>
              <a:t>don’t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do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this in </a:t>
            </a:r>
            <a:r>
              <a:rPr sz="2600" spc="9" dirty="0">
                <a:solidFill>
                  <a:srgbClr val="C82506"/>
                </a:solidFill>
                <a:latin typeface="Times New Roman"/>
                <a:cs typeface="Times New Roman"/>
              </a:rPr>
              <a:t>your  </a:t>
            </a:r>
            <a:r>
              <a:rPr sz="2600" spc="6" dirty="0">
                <a:solidFill>
                  <a:srgbClr val="C82506"/>
                </a:solidFill>
                <a:latin typeface="Times New Roman"/>
                <a:cs typeface="Times New Roman"/>
              </a:rPr>
              <a:t>presentations!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616" y="1272007"/>
            <a:ext cx="10408680" cy="4281838"/>
          </a:xfrm>
          <a:prstGeom prst="rect">
            <a:avLst/>
          </a:prstGeom>
        </p:spPr>
        <p:txBody>
          <a:bodyPr vert="horz" wrap="square" lIns="0" tIns="38506" rIns="0" bIns="0" rtlCol="0">
            <a:spAutoFit/>
          </a:bodyPr>
          <a:lstStyle/>
          <a:p>
            <a:pPr marL="7701" marR="3081">
              <a:lnSpc>
                <a:spcPts val="2947"/>
              </a:lnSpc>
              <a:spcBef>
                <a:spcPts val="303"/>
              </a:spcBef>
            </a:pPr>
            <a:r>
              <a:rPr sz="2600" spc="6" dirty="0">
                <a:latin typeface="Times New Roman"/>
                <a:cs typeface="Times New Roman"/>
              </a:rPr>
              <a:t>Slides </a:t>
            </a:r>
            <a:r>
              <a:rPr sz="2600" spc="9" dirty="0">
                <a:latin typeface="Times New Roman"/>
                <a:cs typeface="Times New Roman"/>
              </a:rPr>
              <a:t>should be </a:t>
            </a:r>
            <a:r>
              <a:rPr sz="2600" spc="6" dirty="0">
                <a:latin typeface="Times New Roman"/>
                <a:cs typeface="Times New Roman"/>
              </a:rPr>
              <a:t>simple because they are just tools to help </a:t>
            </a:r>
            <a:r>
              <a:rPr sz="2600" spc="9" dirty="0">
                <a:latin typeface="Times New Roman"/>
                <a:cs typeface="Times New Roman"/>
              </a:rPr>
              <a:t>us </a:t>
            </a:r>
            <a:r>
              <a:rPr sz="2600" spc="6" dirty="0">
                <a:latin typeface="Times New Roman"/>
                <a:cs typeface="Times New Roman"/>
              </a:rPr>
              <a:t>deliver contents  to the audience. </a:t>
            </a:r>
            <a:r>
              <a:rPr sz="2600" spc="9" dirty="0">
                <a:latin typeface="Times New Roman"/>
                <a:cs typeface="Times New Roman"/>
              </a:rPr>
              <a:t>They </a:t>
            </a:r>
            <a:r>
              <a:rPr sz="2600" spc="6" dirty="0">
                <a:latin typeface="Times New Roman"/>
                <a:cs typeface="Times New Roman"/>
              </a:rPr>
              <a:t>are </a:t>
            </a:r>
            <a:r>
              <a:rPr sz="2600" spc="9" dirty="0">
                <a:latin typeface="Times New Roman"/>
                <a:cs typeface="Times New Roman"/>
              </a:rPr>
              <a:t>not </a:t>
            </a:r>
            <a:r>
              <a:rPr sz="2600" spc="6" dirty="0">
                <a:latin typeface="Times New Roman"/>
                <a:cs typeface="Times New Roman"/>
              </a:rPr>
              <a:t>the presentation. In addition, </a:t>
            </a:r>
            <a:r>
              <a:rPr sz="2600" spc="3" dirty="0">
                <a:latin typeface="Times New Roman"/>
                <a:cs typeface="Times New Roman"/>
              </a:rPr>
              <a:t>it is </a:t>
            </a:r>
            <a:r>
              <a:rPr sz="2600" dirty="0">
                <a:latin typeface="Times New Roman"/>
                <a:cs typeface="Times New Roman"/>
              </a:rPr>
              <a:t>difficult </a:t>
            </a:r>
            <a:r>
              <a:rPr sz="2600" spc="6" dirty="0">
                <a:latin typeface="Times New Roman"/>
                <a:cs typeface="Times New Roman"/>
              </a:rPr>
              <a:t>to read  </a:t>
            </a:r>
            <a:r>
              <a:rPr sz="2600" spc="9" dirty="0">
                <a:latin typeface="Times New Roman"/>
                <a:cs typeface="Times New Roman"/>
              </a:rPr>
              <a:t>and </a:t>
            </a:r>
            <a:r>
              <a:rPr sz="2600" spc="6" dirty="0">
                <a:latin typeface="Times New Roman"/>
                <a:cs typeface="Times New Roman"/>
              </a:rPr>
              <a:t>listen at the </a:t>
            </a:r>
            <a:r>
              <a:rPr sz="2600" spc="9" dirty="0">
                <a:latin typeface="Times New Roman"/>
                <a:cs typeface="Times New Roman"/>
              </a:rPr>
              <a:t>same </a:t>
            </a:r>
            <a:r>
              <a:rPr sz="2600" spc="6" dirty="0">
                <a:latin typeface="Times New Roman"/>
                <a:cs typeface="Times New Roman"/>
              </a:rPr>
              <a:t>time. </a:t>
            </a:r>
            <a:r>
              <a:rPr sz="2600" spc="9" dirty="0">
                <a:latin typeface="Times New Roman"/>
                <a:cs typeface="Times New Roman"/>
              </a:rPr>
              <a:t>So having a </a:t>
            </a:r>
            <a:r>
              <a:rPr sz="2600" spc="6" dirty="0">
                <a:latin typeface="Times New Roman"/>
                <a:cs typeface="Times New Roman"/>
              </a:rPr>
              <a:t>lot </a:t>
            </a:r>
            <a:r>
              <a:rPr sz="2600" spc="9" dirty="0">
                <a:latin typeface="Times New Roman"/>
                <a:cs typeface="Times New Roman"/>
              </a:rPr>
              <a:t>of </a:t>
            </a:r>
            <a:r>
              <a:rPr sz="2600" spc="6" dirty="0">
                <a:latin typeface="Times New Roman"/>
                <a:cs typeface="Times New Roman"/>
              </a:rPr>
              <a:t>text like this slide </a:t>
            </a:r>
            <a:r>
              <a:rPr sz="2600" spc="3" dirty="0">
                <a:latin typeface="Times New Roman"/>
                <a:cs typeface="Times New Roman"/>
              </a:rPr>
              <a:t>is</a:t>
            </a:r>
            <a:r>
              <a:rPr sz="2600" spc="-61" dirty="0">
                <a:latin typeface="Times New Roman"/>
                <a:cs typeface="Times New Roman"/>
              </a:rPr>
              <a:t> </a:t>
            </a:r>
            <a:r>
              <a:rPr sz="2600" spc="6" dirty="0">
                <a:latin typeface="Times New Roman"/>
                <a:cs typeface="Times New Roman"/>
              </a:rPr>
              <a:t>bad.</a:t>
            </a: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7701" marR="137083">
              <a:lnSpc>
                <a:spcPts val="2947"/>
              </a:lnSpc>
            </a:pPr>
            <a:r>
              <a:rPr sz="2600" spc="-76" dirty="0">
                <a:latin typeface="Times New Roman"/>
                <a:cs typeface="Times New Roman"/>
              </a:rPr>
              <a:t>You </a:t>
            </a:r>
            <a:r>
              <a:rPr sz="2600" spc="9" dirty="0">
                <a:latin typeface="Times New Roman"/>
                <a:cs typeface="Times New Roman"/>
              </a:rPr>
              <a:t>should </a:t>
            </a:r>
            <a:r>
              <a:rPr sz="2600" spc="6" dirty="0">
                <a:latin typeface="Times New Roman"/>
                <a:cs typeface="Times New Roman"/>
              </a:rPr>
              <a:t>also take typefaces </a:t>
            </a:r>
            <a:r>
              <a:rPr sz="2600" spc="9" dirty="0">
                <a:latin typeface="Times New Roman"/>
                <a:cs typeface="Times New Roman"/>
              </a:rPr>
              <a:t>and </a:t>
            </a:r>
            <a:r>
              <a:rPr sz="2600" spc="6" dirty="0">
                <a:latin typeface="Times New Roman"/>
                <a:cs typeface="Times New Roman"/>
              </a:rPr>
              <a:t>colours in consideration. It </a:t>
            </a:r>
            <a:r>
              <a:rPr sz="2600" spc="3" dirty="0">
                <a:latin typeface="Times New Roman"/>
                <a:cs typeface="Times New Roman"/>
              </a:rPr>
              <a:t>is </a:t>
            </a:r>
            <a:r>
              <a:rPr sz="2600" spc="6" dirty="0">
                <a:latin typeface="Times New Roman"/>
                <a:cs typeface="Times New Roman"/>
              </a:rPr>
              <a:t>easier to see  sans-serif </a:t>
            </a:r>
            <a:r>
              <a:rPr sz="2600" spc="9" dirty="0">
                <a:latin typeface="Times New Roman"/>
                <a:cs typeface="Times New Roman"/>
              </a:rPr>
              <a:t>on </a:t>
            </a:r>
            <a:r>
              <a:rPr sz="2600" spc="6" dirty="0">
                <a:latin typeface="Times New Roman"/>
                <a:cs typeface="Times New Roman"/>
              </a:rPr>
              <a:t>screens; serif </a:t>
            </a:r>
            <a:r>
              <a:rPr sz="2600" spc="9" dirty="0">
                <a:latin typeface="Times New Roman"/>
                <a:cs typeface="Times New Roman"/>
              </a:rPr>
              <a:t>on </a:t>
            </a:r>
            <a:r>
              <a:rPr sz="2600" spc="-18" dirty="0">
                <a:latin typeface="Times New Roman"/>
                <a:cs typeface="Times New Roman"/>
              </a:rPr>
              <a:t>paper. </a:t>
            </a:r>
            <a:r>
              <a:rPr sz="2600" spc="-30" dirty="0">
                <a:latin typeface="Times New Roman"/>
                <a:cs typeface="Times New Roman"/>
              </a:rPr>
              <a:t>Avoid </a:t>
            </a:r>
            <a:r>
              <a:rPr sz="2600" spc="9" dirty="0">
                <a:latin typeface="Times New Roman"/>
                <a:cs typeface="Times New Roman"/>
              </a:rPr>
              <a:t>using </a:t>
            </a:r>
            <a:r>
              <a:rPr sz="2600" spc="6" dirty="0">
                <a:latin typeface="Times New Roman"/>
                <a:cs typeface="Times New Roman"/>
              </a:rPr>
              <a:t>red </a:t>
            </a:r>
            <a:r>
              <a:rPr sz="2600" spc="9" dirty="0">
                <a:latin typeface="Times New Roman"/>
                <a:cs typeface="Times New Roman"/>
              </a:rPr>
              <a:t>and </a:t>
            </a:r>
            <a:r>
              <a:rPr sz="2600" spc="6" dirty="0">
                <a:latin typeface="Times New Roman"/>
                <a:cs typeface="Times New Roman"/>
              </a:rPr>
              <a:t>green together to  generally advised because red-green colour blind </a:t>
            </a:r>
            <a:r>
              <a:rPr sz="2600" spc="3" dirty="0">
                <a:latin typeface="Times New Roman"/>
                <a:cs typeface="Times New Roman"/>
              </a:rPr>
              <a:t>is </a:t>
            </a:r>
            <a:r>
              <a:rPr sz="2600" spc="6" dirty="0">
                <a:latin typeface="Times New Roman"/>
                <a:cs typeface="Times New Roman"/>
              </a:rPr>
              <a:t>the </a:t>
            </a:r>
            <a:r>
              <a:rPr sz="2600" spc="9" dirty="0">
                <a:latin typeface="Times New Roman"/>
                <a:cs typeface="Times New Roman"/>
              </a:rPr>
              <a:t>most common kind of  </a:t>
            </a:r>
            <a:r>
              <a:rPr sz="2600" spc="6" dirty="0">
                <a:latin typeface="Times New Roman"/>
                <a:cs typeface="Times New Roman"/>
              </a:rPr>
              <a:t>colour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" dirty="0">
                <a:latin typeface="Times New Roman"/>
                <a:cs typeface="Times New Roman"/>
              </a:rPr>
              <a:t>blindness.</a:t>
            </a: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12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7701" marR="1040443">
              <a:lnSpc>
                <a:spcPts val="2947"/>
              </a:lnSpc>
              <a:spcBef>
                <a:spcPts val="3"/>
              </a:spcBef>
            </a:pPr>
            <a:r>
              <a:rPr sz="2600" spc="6" dirty="0">
                <a:latin typeface="Times New Roman"/>
                <a:cs typeface="Times New Roman"/>
              </a:rPr>
              <a:t>This slide has plenty </a:t>
            </a:r>
            <a:r>
              <a:rPr sz="2600" spc="9" dirty="0">
                <a:latin typeface="Times New Roman"/>
                <a:cs typeface="Times New Roman"/>
              </a:rPr>
              <a:t>of bad </a:t>
            </a:r>
            <a:r>
              <a:rPr sz="2600" spc="6" dirty="0">
                <a:latin typeface="Times New Roman"/>
                <a:cs typeface="Times New Roman"/>
              </a:rPr>
              <a:t>examples. </a:t>
            </a:r>
            <a:r>
              <a:rPr sz="2600" spc="9" dirty="0">
                <a:latin typeface="Times New Roman"/>
                <a:cs typeface="Times New Roman"/>
              </a:rPr>
              <a:t>Remember </a:t>
            </a:r>
            <a:r>
              <a:rPr sz="2600" spc="-3" dirty="0">
                <a:latin typeface="Times New Roman"/>
                <a:cs typeface="Times New Roman"/>
              </a:rPr>
              <a:t>don’t </a:t>
            </a:r>
            <a:r>
              <a:rPr sz="2600" spc="9" dirty="0">
                <a:latin typeface="Times New Roman"/>
                <a:cs typeface="Times New Roman"/>
              </a:rPr>
              <a:t>do </a:t>
            </a:r>
            <a:r>
              <a:rPr sz="2600" spc="6" dirty="0">
                <a:latin typeface="Times New Roman"/>
                <a:cs typeface="Times New Roman"/>
              </a:rPr>
              <a:t>this in </a:t>
            </a:r>
            <a:r>
              <a:rPr sz="2600" spc="9" dirty="0">
                <a:latin typeface="Times New Roman"/>
                <a:cs typeface="Times New Roman"/>
              </a:rPr>
              <a:t>your  </a:t>
            </a:r>
            <a:r>
              <a:rPr sz="2600" spc="6" dirty="0">
                <a:latin typeface="Times New Roman"/>
                <a:cs typeface="Times New Roman"/>
              </a:rPr>
              <a:t>presentations!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Why</a:t>
            </a:r>
            <a:r>
              <a:rPr spc="-21" dirty="0"/>
              <a:t> </a:t>
            </a:r>
            <a:r>
              <a:rPr spc="6" dirty="0"/>
              <a:t>presentations?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615" y="967265"/>
            <a:ext cx="10110185" cy="4858868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72776">
              <a:lnSpc>
                <a:spcPct val="101800"/>
              </a:lnSpc>
              <a:spcBef>
                <a:spcPts val="27"/>
              </a:spcBef>
            </a:pP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Slides should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are just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tools to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us  deliver contents to the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audience. They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not the presentation.  In addition,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difficult to read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time. So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having </a:t>
            </a:r>
            <a:r>
              <a:rPr sz="2600" spc="1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lot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of text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like this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600" spc="-2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bad.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"/>
              </a:spcBef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1" marR="3081">
              <a:lnSpc>
                <a:spcPct val="101800"/>
              </a:lnSpc>
            </a:pPr>
            <a:r>
              <a:rPr sz="2600" spc="-67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should also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typefaces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colours in consideration.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It is 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easier to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sans-serif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screens;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serif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2600" spc="-21" dirty="0">
                <a:latin typeface="Arial" panose="020B0604020202020204" pitchFamily="34" charset="0"/>
                <a:cs typeface="Arial" panose="020B0604020202020204" pitchFamily="34" charset="0"/>
              </a:rPr>
              <a:t>paper. </a:t>
            </a:r>
            <a:r>
              <a:rPr sz="2600" spc="-27" dirty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red 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green together to generally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advised because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red-green 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colour blind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z="2600" spc="15" dirty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kind of colour</a:t>
            </a:r>
            <a:r>
              <a:rPr sz="2600" spc="-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blindness.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1"/>
              </a:spcBef>
            </a:pP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1" marR="7701">
              <a:lnSpc>
                <a:spcPct val="101800"/>
              </a:lnSpc>
            </a:pP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This slide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plenty of </a:t>
            </a:r>
            <a:r>
              <a:rPr sz="2600" spc="12" dirty="0">
                <a:latin typeface="Arial" panose="020B0604020202020204" pitchFamily="34" charset="0"/>
                <a:cs typeface="Arial" panose="020B0604020202020204" pitchFamily="34" charset="0"/>
              </a:rPr>
              <a:t>bad examples. Remember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sz="2600" spc="1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600" spc="6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6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in  your</a:t>
            </a:r>
            <a:r>
              <a:rPr sz="2600" spc="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presentations!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F6E91-DDE1-418D-94B5-B0599B3B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and Don’t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5858A-53C4-4C8A-8C86-A1BA7603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Less text per slide</a:t>
            </a:r>
          </a:p>
          <a:p>
            <a:endParaRPr lang="en-GB" dirty="0"/>
          </a:p>
          <a:p>
            <a:r>
              <a:rPr lang="en-GB" dirty="0"/>
              <a:t>Typefaces</a:t>
            </a:r>
          </a:p>
          <a:p>
            <a:pPr lvl="1"/>
            <a:r>
              <a:rPr lang="en-GB" dirty="0"/>
              <a:t>San-serif for screen, serif for paper</a:t>
            </a:r>
          </a:p>
          <a:p>
            <a:endParaRPr lang="en-GB" dirty="0"/>
          </a:p>
          <a:p>
            <a:r>
              <a:rPr lang="en-GB" dirty="0"/>
              <a:t>Colour</a:t>
            </a:r>
          </a:p>
          <a:p>
            <a:pPr lvl="1"/>
            <a:r>
              <a:rPr lang="en-GB" dirty="0"/>
              <a:t>Has meaning by itself</a:t>
            </a:r>
          </a:p>
          <a:p>
            <a:pPr lvl="1"/>
            <a:r>
              <a:rPr lang="en-GB" dirty="0"/>
              <a:t>Red-green </a:t>
            </a:r>
            <a:r>
              <a:rPr lang="en-GB" dirty="0" err="1"/>
              <a:t>colourblind</a:t>
            </a:r>
            <a:r>
              <a:rPr lang="en-GB" dirty="0"/>
              <a:t> is most common</a:t>
            </a:r>
          </a:p>
          <a:p>
            <a:pPr lvl="1"/>
            <a:endParaRPr lang="en-GB" dirty="0"/>
          </a:p>
          <a:p>
            <a:r>
              <a:rPr lang="en-GB" dirty="0"/>
              <a:t>Structure does the work for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95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F6E91-DDE1-418D-94B5-B0599B3B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and Don’t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5858A-53C4-4C8A-8C86-A1BA7603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Less text per slide</a:t>
            </a:r>
          </a:p>
          <a:p>
            <a:endParaRPr lang="en-GB" dirty="0"/>
          </a:p>
          <a:p>
            <a:r>
              <a:rPr lang="en-GB" dirty="0"/>
              <a:t>Typefaces</a:t>
            </a:r>
          </a:p>
          <a:p>
            <a:pPr lvl="1"/>
            <a:r>
              <a:rPr lang="en-GB" dirty="0"/>
              <a:t>San-serif for screen, serif for paper</a:t>
            </a:r>
          </a:p>
          <a:p>
            <a:endParaRPr lang="en-GB" dirty="0"/>
          </a:p>
          <a:p>
            <a:r>
              <a:rPr lang="en-GB" dirty="0"/>
              <a:t>Colour</a:t>
            </a:r>
          </a:p>
          <a:p>
            <a:pPr lvl="1"/>
            <a:r>
              <a:rPr lang="en-GB" dirty="0"/>
              <a:t>Has meaning by itself</a:t>
            </a:r>
          </a:p>
          <a:p>
            <a:pPr lvl="1"/>
            <a:r>
              <a:rPr lang="en-GB" dirty="0"/>
              <a:t>Red-green colourblind is most common</a:t>
            </a:r>
          </a:p>
          <a:p>
            <a:pPr lvl="1"/>
            <a:endParaRPr lang="en-GB" dirty="0"/>
          </a:p>
          <a:p>
            <a:r>
              <a:rPr lang="en-GB" dirty="0"/>
              <a:t>Structure does the work for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4585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6822-72F0-4B8A-B545-3904F9869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You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89C8B3-64DE-454B-8BF7-7A594E19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FB24-BBC4-4C85-A052-E71E6031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CA" dirty="0"/>
              <a:t>Relax</a:t>
            </a:r>
          </a:p>
          <a:p>
            <a:endParaRPr lang="en-CA" dirty="0"/>
          </a:p>
          <a:p>
            <a:r>
              <a:rPr lang="en-CA" dirty="0"/>
              <a:t>Enthusiasm and Connection</a:t>
            </a:r>
          </a:p>
          <a:p>
            <a:endParaRPr lang="en-CA" dirty="0"/>
          </a:p>
          <a:p>
            <a:r>
              <a:rPr lang="en-CA" dirty="0"/>
              <a:t>Eye contact and engage</a:t>
            </a:r>
          </a:p>
          <a:p>
            <a:endParaRPr lang="en-CA" dirty="0"/>
          </a:p>
          <a:p>
            <a:r>
              <a:rPr lang="en-CA" dirty="0"/>
              <a:t>Posture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Hand gestures  </a:t>
            </a:r>
          </a:p>
          <a:p>
            <a:endParaRPr lang="en-CA" dirty="0"/>
          </a:p>
          <a:p>
            <a:r>
              <a:rPr lang="en-CA" dirty="0"/>
              <a:t>Voice projection  </a:t>
            </a:r>
          </a:p>
          <a:p>
            <a:endParaRPr lang="en-CA" dirty="0"/>
          </a:p>
          <a:p>
            <a:r>
              <a:rPr lang="en-CA" dirty="0"/>
              <a:t>Outfit  </a:t>
            </a:r>
          </a:p>
          <a:p>
            <a:endParaRPr lang="en-CA" dirty="0"/>
          </a:p>
          <a:p>
            <a:r>
              <a:rPr lang="en-CA" dirty="0"/>
              <a:t>Confidence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8856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10 bonus</a:t>
            </a:r>
            <a:r>
              <a:rPr spc="-42" dirty="0"/>
              <a:t> </a:t>
            </a:r>
            <a:r>
              <a:rPr spc="6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BE0A-B0D0-4E36-8B97-9B26FB5F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196731" cy="4351338"/>
          </a:xfrm>
        </p:spPr>
        <p:txBody>
          <a:bodyPr numCol="2"/>
          <a:lstStyle/>
          <a:p>
            <a:r>
              <a:rPr lang="en-GB" dirty="0"/>
              <a:t>1. Practice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dirty="0"/>
              <a:t>2. Pause, breathe, continue	</a:t>
            </a:r>
          </a:p>
          <a:p>
            <a:pPr lvl="1"/>
            <a:endParaRPr lang="en-GB" sz="2400" dirty="0"/>
          </a:p>
          <a:p>
            <a:r>
              <a:rPr lang="en-GB" dirty="0"/>
              <a:t>3. Revise</a:t>
            </a:r>
          </a:p>
          <a:p>
            <a:pPr lvl="1"/>
            <a:endParaRPr lang="en-GB" sz="2400" dirty="0"/>
          </a:p>
          <a:p>
            <a:r>
              <a:rPr lang="en-GB" dirty="0"/>
              <a:t>4. Don’t worry about making mistakes</a:t>
            </a:r>
          </a:p>
          <a:p>
            <a:pPr lvl="1"/>
            <a:endParaRPr lang="en-GB" sz="2400" dirty="0"/>
          </a:p>
          <a:p>
            <a:r>
              <a:rPr lang="en-GB" dirty="0"/>
              <a:t>5. Practice </a:t>
            </a:r>
          </a:p>
          <a:p>
            <a:pPr lvl="1"/>
            <a:r>
              <a:rPr lang="en-GB" sz="2400" dirty="0"/>
              <a:t>Out-loud, talking is slower</a:t>
            </a:r>
          </a:p>
          <a:p>
            <a:pPr lvl="1"/>
            <a:endParaRPr lang="en-GB" sz="2400" dirty="0"/>
          </a:p>
          <a:p>
            <a:r>
              <a:rPr lang="en-GB" dirty="0"/>
              <a:t>6. Practice</a:t>
            </a:r>
          </a:p>
          <a:p>
            <a:pPr lvl="1"/>
            <a:r>
              <a:rPr lang="en-GB" sz="2400" dirty="0"/>
              <a:t>Use tools, screen switching is slower</a:t>
            </a:r>
          </a:p>
          <a:p>
            <a:r>
              <a:rPr lang="en-GB" dirty="0"/>
              <a:t>7. Practice</a:t>
            </a:r>
          </a:p>
          <a:p>
            <a:pPr lvl="1"/>
            <a:r>
              <a:rPr lang="en-GB" sz="2400" dirty="0"/>
              <a:t>Show some else for feedback</a:t>
            </a:r>
          </a:p>
          <a:p>
            <a:r>
              <a:rPr lang="en-GB" dirty="0"/>
              <a:t>8. Practice</a:t>
            </a:r>
          </a:p>
          <a:p>
            <a:pPr lvl="1"/>
            <a:r>
              <a:rPr lang="en-GB" sz="2400" dirty="0"/>
              <a:t>Others often notice grammar mistakes</a:t>
            </a:r>
          </a:p>
          <a:p>
            <a:r>
              <a:rPr lang="en-GB" dirty="0"/>
              <a:t>9. Practice</a:t>
            </a:r>
          </a:p>
          <a:p>
            <a:pPr lvl="1"/>
            <a:r>
              <a:rPr lang="en-GB" sz="2400" dirty="0"/>
              <a:t>Time yourself</a:t>
            </a:r>
          </a:p>
          <a:p>
            <a:r>
              <a:rPr lang="en-GB" dirty="0"/>
              <a:t>10. Practice</a:t>
            </a:r>
          </a:p>
          <a:p>
            <a:pPr lvl="1"/>
            <a:r>
              <a:rPr lang="en-GB" sz="2400" dirty="0"/>
              <a:t>Everyone gets better with time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Quantitative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3BA8B-956B-43C0-A1A1-92F209638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spc="9" dirty="0"/>
              <a:t>Main</a:t>
            </a:r>
            <a:r>
              <a:rPr lang="en-CA" spc="-39" dirty="0"/>
              <a:t> </a:t>
            </a:r>
            <a:r>
              <a:rPr lang="en-CA" spc="12" dirty="0"/>
              <a:t>Components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13ACE8-47DF-4E98-9A7F-170A0337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Contents</a:t>
            </a:r>
          </a:p>
          <a:p>
            <a:endParaRPr lang="en-CA" dirty="0"/>
          </a:p>
          <a:p>
            <a:r>
              <a:rPr lang="en-CA" dirty="0"/>
              <a:t>Tools  </a:t>
            </a:r>
          </a:p>
          <a:p>
            <a:endParaRPr lang="en-CA" dirty="0"/>
          </a:p>
          <a:p>
            <a:r>
              <a:rPr lang="en-CA" dirty="0"/>
              <a:t>You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9B6BE7-0AAE-4512-9CFD-092919EB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Components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51C82-7FD6-4E92-ABC9-88ED1715B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Contents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FF2C5-E680-4396-A822-67C568C40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General Structure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General</a:t>
            </a:r>
            <a:r>
              <a:rPr spc="-21" dirty="0"/>
              <a:t> </a:t>
            </a:r>
            <a:r>
              <a:rPr spc="3" dirty="0"/>
              <a:t>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DD6F6-689F-4119-B998-931585DE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  <a:p>
            <a:endParaRPr lang="en-GB" dirty="0"/>
          </a:p>
          <a:p>
            <a:r>
              <a:rPr lang="en-GB" dirty="0"/>
              <a:t>Message / Goal  </a:t>
            </a:r>
          </a:p>
          <a:p>
            <a:endParaRPr lang="en-GB" dirty="0"/>
          </a:p>
          <a:p>
            <a:r>
              <a:rPr lang="en-GB" dirty="0"/>
              <a:t>Outline (maybe)  </a:t>
            </a:r>
          </a:p>
          <a:p>
            <a:endParaRPr lang="en-GB" dirty="0"/>
          </a:p>
          <a:p>
            <a:r>
              <a:rPr lang="en-GB" dirty="0"/>
              <a:t>Body</a:t>
            </a:r>
          </a:p>
          <a:p>
            <a:endParaRPr lang="en-GB" dirty="0"/>
          </a:p>
          <a:p>
            <a:r>
              <a:rPr lang="en-GB" dirty="0"/>
              <a:t>Conclusion / Summary (maybe)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FF2C5-E680-4396-A822-67C568C40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Pay Attention To</a:t>
            </a:r>
          </a:p>
        </p:txBody>
      </p:sp>
    </p:spTree>
    <p:extLst>
      <p:ext uri="{BB962C8B-B14F-4D97-AF65-F5344CB8AC3E}">
        <p14:creationId xmlns:p14="http://schemas.microsoft.com/office/powerpoint/2010/main" val="146997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2" dirty="0"/>
              <a:t>Pay </a:t>
            </a:r>
            <a:r>
              <a:rPr spc="9" dirty="0"/>
              <a:t>Attention</a:t>
            </a:r>
            <a:r>
              <a:rPr spc="-49" dirty="0"/>
              <a:t> </a:t>
            </a:r>
            <a:r>
              <a:rPr spc="-127" dirty="0"/>
              <a:t>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5ECF0-0274-4066-872E-423E6F9B3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Types of presentation</a:t>
            </a:r>
          </a:p>
          <a:p>
            <a:endParaRPr lang="en-GB" dirty="0"/>
          </a:p>
          <a:p>
            <a:r>
              <a:rPr lang="en-GB" dirty="0"/>
              <a:t>Audience  </a:t>
            </a:r>
          </a:p>
          <a:p>
            <a:endParaRPr lang="en-GB" dirty="0"/>
          </a:p>
          <a:p>
            <a:r>
              <a:rPr lang="en-GB" dirty="0"/>
              <a:t>Time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Office Theme</vt:lpstr>
      <vt:lpstr>Presentations</vt:lpstr>
      <vt:lpstr>Why presentations?</vt:lpstr>
      <vt:lpstr>PowerPoint Presentation</vt:lpstr>
      <vt:lpstr>Main Components</vt:lpstr>
      <vt:lpstr>PowerPoint Presentation</vt:lpstr>
      <vt:lpstr>PowerPoint Presentation</vt:lpstr>
      <vt:lpstr>General Structure</vt:lpstr>
      <vt:lpstr>PowerPoint Presentation</vt:lpstr>
      <vt:lpstr>Pay Attention To</vt:lpstr>
      <vt:lpstr>Types of Presentation</vt:lpstr>
      <vt:lpstr>Audience</vt:lpstr>
      <vt:lpstr>Time</vt:lpstr>
      <vt:lpstr>PowerPoint Presentation</vt:lpstr>
      <vt:lpstr>Environment</vt:lpstr>
      <vt:lpstr>PowerPoint Presentation</vt:lpstr>
      <vt:lpstr>PowerPoint Presentation</vt:lpstr>
      <vt:lpstr>Slides</vt:lpstr>
      <vt:lpstr>PowerPoint Presentation</vt:lpstr>
      <vt:lpstr>PowerPoint Presentation</vt:lpstr>
      <vt:lpstr>PowerPoint Presentation</vt:lpstr>
      <vt:lpstr>Do and Don’t</vt:lpstr>
      <vt:lpstr>Do and Don’t</vt:lpstr>
      <vt:lpstr>PowerPoint Presentation</vt:lpstr>
      <vt:lpstr>You</vt:lpstr>
      <vt:lpstr>10 bonus tips</vt:lpstr>
      <vt:lpstr>Onward to …  Quantitative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2020-09-08T18:49:32Z</dcterms:created>
  <dcterms:modified xsi:type="dcterms:W3CDTF">2022-03-22T19:24:05Z</dcterms:modified>
</cp:coreProperties>
</file>