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2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53.jpg" ContentType="image/jpg"/>
  <Override PartName="/ppt/media/image54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309" r:id="rId6"/>
    <p:sldId id="260" r:id="rId7"/>
    <p:sldId id="261" r:id="rId8"/>
    <p:sldId id="302" r:id="rId9"/>
    <p:sldId id="315" r:id="rId10"/>
    <p:sldId id="262" r:id="rId11"/>
    <p:sldId id="263" r:id="rId12"/>
    <p:sldId id="264" r:id="rId13"/>
    <p:sldId id="301" r:id="rId14"/>
    <p:sldId id="265" r:id="rId15"/>
    <p:sldId id="266" r:id="rId16"/>
    <p:sldId id="303" r:id="rId17"/>
    <p:sldId id="310" r:id="rId18"/>
    <p:sldId id="311" r:id="rId19"/>
    <p:sldId id="312" r:id="rId20"/>
    <p:sldId id="313" r:id="rId21"/>
    <p:sldId id="314" r:id="rId22"/>
    <p:sldId id="267" r:id="rId23"/>
    <p:sldId id="268" r:id="rId24"/>
    <p:sldId id="299" r:id="rId25"/>
    <p:sldId id="300" r:id="rId26"/>
    <p:sldId id="269" r:id="rId27"/>
    <p:sldId id="270" r:id="rId28"/>
    <p:sldId id="316" r:id="rId29"/>
    <p:sldId id="272" r:id="rId30"/>
    <p:sldId id="273" r:id="rId31"/>
    <p:sldId id="274" r:id="rId32"/>
    <p:sldId id="275" r:id="rId33"/>
    <p:sldId id="276" r:id="rId34"/>
    <p:sldId id="277" r:id="rId35"/>
    <p:sldId id="305" r:id="rId36"/>
    <p:sldId id="278" r:id="rId37"/>
    <p:sldId id="320" r:id="rId38"/>
    <p:sldId id="279" r:id="rId39"/>
    <p:sldId id="280" r:id="rId40"/>
    <p:sldId id="281" r:id="rId41"/>
    <p:sldId id="318" r:id="rId42"/>
    <p:sldId id="317" r:id="rId43"/>
    <p:sldId id="319" r:id="rId44"/>
    <p:sldId id="282" r:id="rId45"/>
    <p:sldId id="283" r:id="rId46"/>
    <p:sldId id="321" r:id="rId47"/>
    <p:sldId id="284" r:id="rId48"/>
    <p:sldId id="285" r:id="rId49"/>
    <p:sldId id="304" r:id="rId50"/>
    <p:sldId id="306" r:id="rId51"/>
    <p:sldId id="307" r:id="rId52"/>
    <p:sldId id="308" r:id="rId53"/>
    <p:sldId id="286" r:id="rId54"/>
    <p:sldId id="287" r:id="rId55"/>
    <p:sldId id="288" r:id="rId56"/>
    <p:sldId id="289" r:id="rId57"/>
    <p:sldId id="325" r:id="rId58"/>
    <p:sldId id="290" r:id="rId59"/>
    <p:sldId id="291" r:id="rId60"/>
    <p:sldId id="292" r:id="rId61"/>
    <p:sldId id="323" r:id="rId62"/>
    <p:sldId id="326" r:id="rId63"/>
    <p:sldId id="293" r:id="rId64"/>
    <p:sldId id="294" r:id="rId65"/>
    <p:sldId id="295" r:id="rId66"/>
    <p:sldId id="296" r:id="rId67"/>
    <p:sldId id="297" r:id="rId68"/>
    <p:sldId id="298" r:id="rId69"/>
    <p:sldId id="271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1" autoAdjust="0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2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Sheet1!$A$7:$A$11</c:f>
              <c:strCache>
                <c:ptCount val="5"/>
                <c:pt idx="0">
                  <c:v>A</c:v>
                </c:pt>
                <c:pt idx="1">
                  <c:v>C</c:v>
                </c:pt>
                <c:pt idx="2">
                  <c:v>B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Sheet1!$B$7:$B$11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E-45BE-A772-76829988413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Sheet1!$A$7:$A$11</c:f>
              <c:strCache>
                <c:ptCount val="5"/>
                <c:pt idx="0">
                  <c:v>A</c:v>
                </c:pt>
                <c:pt idx="1">
                  <c:v>C</c:v>
                </c:pt>
                <c:pt idx="2">
                  <c:v>B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Sheet1!$C$7:$C$11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E-45BE-A772-768299884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670991"/>
        <c:axId val="876655183"/>
      </c:radarChart>
      <c:catAx>
        <c:axId val="87667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655183"/>
        <c:crosses val="autoZero"/>
        <c:auto val="1"/>
        <c:lblAlgn val="ctr"/>
        <c:lblOffset val="100"/>
        <c:noMultiLvlLbl val="0"/>
      </c:catAx>
      <c:valAx>
        <c:axId val="87665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67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D-4CE0-B3A9-2D547D28B35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Sheet1!$A$1:$A$5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D-4CE0-B3A9-2D547D28B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041775"/>
        <c:axId val="871057167"/>
      </c:radarChart>
      <c:catAx>
        <c:axId val="87104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7167"/>
        <c:crosses val="autoZero"/>
        <c:auto val="1"/>
        <c:lblAlgn val="ctr"/>
        <c:lblOffset val="100"/>
        <c:noMultiLvlLbl val="0"/>
      </c:catAx>
      <c:valAx>
        <c:axId val="87105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4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4358E-B215-4275-A8B5-5C9E49295EB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A0FEE-10A1-4D29-AC78-E761C1F1AC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/>
            <a:t>A type of visualization</a:t>
          </a:r>
          <a:endParaRPr lang="en-US" sz="1200"/>
        </a:p>
      </dgm:t>
    </dgm:pt>
    <dgm:pt modelId="{7CEC7E3C-B5ED-4A1A-9253-74FBC7494C7E}" type="parTrans" cxnId="{E4788D4E-7348-4056-8252-1B35F5D3AE9C}">
      <dgm:prSet/>
      <dgm:spPr/>
      <dgm:t>
        <a:bodyPr/>
        <a:lstStyle/>
        <a:p>
          <a:endParaRPr lang="en-US" sz="2000"/>
        </a:p>
      </dgm:t>
    </dgm:pt>
    <dgm:pt modelId="{EF19C488-87EC-487B-97C6-F6A308785769}" type="sibTrans" cxnId="{E4788D4E-7348-4056-8252-1B35F5D3AE9C}">
      <dgm:prSet/>
      <dgm:spPr/>
      <dgm:t>
        <a:bodyPr/>
        <a:lstStyle/>
        <a:p>
          <a:endParaRPr lang="en-US" sz="2000"/>
        </a:p>
      </dgm:t>
    </dgm:pt>
    <dgm:pt modelId="{9821673D-86BA-4934-A0FB-3073A09C41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/>
            <a:t>Mostly values</a:t>
          </a:r>
          <a:endParaRPr lang="en-US" sz="1200"/>
        </a:p>
      </dgm:t>
    </dgm:pt>
    <dgm:pt modelId="{F4B70E86-5E5A-4AA8-BD9D-2572160EDEEA}" type="parTrans" cxnId="{F4B6BA42-E1CC-4913-A64A-327CEC7E033C}">
      <dgm:prSet/>
      <dgm:spPr/>
      <dgm:t>
        <a:bodyPr/>
        <a:lstStyle/>
        <a:p>
          <a:endParaRPr lang="en-US" sz="2000"/>
        </a:p>
      </dgm:t>
    </dgm:pt>
    <dgm:pt modelId="{389A6A40-A91B-41E6-A9B5-54754FBE12BD}" type="sibTrans" cxnId="{F4B6BA42-E1CC-4913-A64A-327CEC7E033C}">
      <dgm:prSet/>
      <dgm:spPr/>
      <dgm:t>
        <a:bodyPr/>
        <a:lstStyle/>
        <a:p>
          <a:endParaRPr lang="en-US" sz="2000"/>
        </a:p>
      </dgm:t>
    </dgm:pt>
    <dgm:pt modelId="{519EDDA2-3C90-48F7-9F66-B74C8CF8D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/>
            <a:t>Colours and formatting</a:t>
          </a:r>
          <a:endParaRPr lang="en-US" sz="1200"/>
        </a:p>
      </dgm:t>
    </dgm:pt>
    <dgm:pt modelId="{CDDB3E3E-7704-4B4E-9617-D1D76363BE32}" type="parTrans" cxnId="{976103E0-9E25-47FA-BD29-213BC444DEFC}">
      <dgm:prSet/>
      <dgm:spPr/>
      <dgm:t>
        <a:bodyPr/>
        <a:lstStyle/>
        <a:p>
          <a:endParaRPr lang="en-US" sz="2000"/>
        </a:p>
      </dgm:t>
    </dgm:pt>
    <dgm:pt modelId="{33BB5604-8AC6-4FE5-A44C-441600A30BE1}" type="sibTrans" cxnId="{976103E0-9E25-47FA-BD29-213BC444DEFC}">
      <dgm:prSet/>
      <dgm:spPr/>
      <dgm:t>
        <a:bodyPr/>
        <a:lstStyle/>
        <a:p>
          <a:endParaRPr lang="en-US" sz="2000"/>
        </a:p>
      </dgm:t>
    </dgm:pt>
    <dgm:pt modelId="{2CAE50BC-A211-4F04-84F0-D5D5C21B9A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 dirty="0">
              <a:solidFill>
                <a:srgbClr val="0070C0"/>
              </a:solidFill>
            </a:rPr>
            <a:t>Most accurate way to indicate and compare data</a:t>
          </a:r>
          <a:endParaRPr lang="en-US" sz="1200" dirty="0">
            <a:solidFill>
              <a:srgbClr val="0070C0"/>
            </a:solidFill>
          </a:endParaRPr>
        </a:p>
      </dgm:t>
    </dgm:pt>
    <dgm:pt modelId="{820A1172-EA7A-42C5-88D7-ABBFF301CAD6}" type="parTrans" cxnId="{C91F21B3-A002-45B0-81F6-93A2E204ED65}">
      <dgm:prSet/>
      <dgm:spPr/>
      <dgm:t>
        <a:bodyPr/>
        <a:lstStyle/>
        <a:p>
          <a:endParaRPr lang="en-US" sz="2000"/>
        </a:p>
      </dgm:t>
    </dgm:pt>
    <dgm:pt modelId="{C1B4716B-1CFA-430C-BD16-D668FEE053E1}" type="sibTrans" cxnId="{C91F21B3-A002-45B0-81F6-93A2E204ED65}">
      <dgm:prSet/>
      <dgm:spPr/>
      <dgm:t>
        <a:bodyPr/>
        <a:lstStyle/>
        <a:p>
          <a:endParaRPr lang="en-US" sz="2000"/>
        </a:p>
      </dgm:t>
    </dgm:pt>
    <dgm:pt modelId="{ED2EE352-EA61-460B-95D2-7F0959549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 dirty="0">
              <a:solidFill>
                <a:srgbClr val="FF0000"/>
              </a:solidFill>
            </a:rPr>
            <a:t>Don’t scale well, and can be hard to draw conclusions from</a:t>
          </a:r>
          <a:endParaRPr lang="en-US" sz="1200" dirty="0">
            <a:solidFill>
              <a:srgbClr val="FF0000"/>
            </a:solidFill>
          </a:endParaRPr>
        </a:p>
      </dgm:t>
    </dgm:pt>
    <dgm:pt modelId="{4301B688-4E44-43D7-B514-5A4B0CD8CA85}" type="parTrans" cxnId="{BB34B2EB-0D6D-411E-A26B-7055ADA50461}">
      <dgm:prSet/>
      <dgm:spPr/>
      <dgm:t>
        <a:bodyPr/>
        <a:lstStyle/>
        <a:p>
          <a:endParaRPr lang="en-US" sz="2000"/>
        </a:p>
      </dgm:t>
    </dgm:pt>
    <dgm:pt modelId="{399394B0-1D75-4A8F-810E-86C9A92E0E3D}" type="sibTrans" cxnId="{BB34B2EB-0D6D-411E-A26B-7055ADA50461}">
      <dgm:prSet/>
      <dgm:spPr/>
      <dgm:t>
        <a:bodyPr/>
        <a:lstStyle/>
        <a:p>
          <a:endParaRPr lang="en-US" sz="2000"/>
        </a:p>
      </dgm:t>
    </dgm:pt>
    <dgm:pt modelId="{64AF4878-0002-4354-8926-8903F26EA7B1}" type="pres">
      <dgm:prSet presAssocID="{0A74358E-B215-4275-A8B5-5C9E49295EBB}" presName="root" presStyleCnt="0">
        <dgm:presLayoutVars>
          <dgm:dir/>
          <dgm:resizeHandles val="exact"/>
        </dgm:presLayoutVars>
      </dgm:prSet>
      <dgm:spPr/>
    </dgm:pt>
    <dgm:pt modelId="{80E8F4AE-34DF-4C14-9C15-2CC921A43B53}" type="pres">
      <dgm:prSet presAssocID="{C12A0FEE-10A1-4D29-AC78-E761C1F1AC2A}" presName="compNode" presStyleCnt="0"/>
      <dgm:spPr/>
    </dgm:pt>
    <dgm:pt modelId="{758C6915-6331-41FE-A5BE-4DB706D3274E}" type="pres">
      <dgm:prSet presAssocID="{C12A0FEE-10A1-4D29-AC78-E761C1F1AC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786D7D8-6891-4FF8-AB4A-014E6152FF09}" type="pres">
      <dgm:prSet presAssocID="{C12A0FEE-10A1-4D29-AC78-E761C1F1AC2A}" presName="spaceRect" presStyleCnt="0"/>
      <dgm:spPr/>
    </dgm:pt>
    <dgm:pt modelId="{57A2E071-F881-4154-9BA5-78DD18F3B366}" type="pres">
      <dgm:prSet presAssocID="{C12A0FEE-10A1-4D29-AC78-E761C1F1AC2A}" presName="textRect" presStyleLbl="revTx" presStyleIdx="0" presStyleCnt="5">
        <dgm:presLayoutVars>
          <dgm:chMax val="1"/>
          <dgm:chPref val="1"/>
        </dgm:presLayoutVars>
      </dgm:prSet>
      <dgm:spPr/>
    </dgm:pt>
    <dgm:pt modelId="{0FDE1AC7-9123-4D7A-8E9C-4DF2FC66B6A8}" type="pres">
      <dgm:prSet presAssocID="{EF19C488-87EC-487B-97C6-F6A308785769}" presName="sibTrans" presStyleCnt="0"/>
      <dgm:spPr/>
    </dgm:pt>
    <dgm:pt modelId="{6959FBDB-B0B7-423C-AD6A-488E5C3B0333}" type="pres">
      <dgm:prSet presAssocID="{9821673D-86BA-4934-A0FB-3073A09C41A0}" presName="compNode" presStyleCnt="0"/>
      <dgm:spPr/>
    </dgm:pt>
    <dgm:pt modelId="{ACF4C53A-8480-46D8-99C2-254D334EF3D5}" type="pres">
      <dgm:prSet presAssocID="{9821673D-86BA-4934-A0FB-3073A09C41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6882EBE-21D1-4C2E-B7B2-E1B1B1FA630C}" type="pres">
      <dgm:prSet presAssocID="{9821673D-86BA-4934-A0FB-3073A09C41A0}" presName="spaceRect" presStyleCnt="0"/>
      <dgm:spPr/>
    </dgm:pt>
    <dgm:pt modelId="{1CCB579C-E6AE-448C-BB00-581B6B2B67C0}" type="pres">
      <dgm:prSet presAssocID="{9821673D-86BA-4934-A0FB-3073A09C41A0}" presName="textRect" presStyleLbl="revTx" presStyleIdx="1" presStyleCnt="5">
        <dgm:presLayoutVars>
          <dgm:chMax val="1"/>
          <dgm:chPref val="1"/>
        </dgm:presLayoutVars>
      </dgm:prSet>
      <dgm:spPr/>
    </dgm:pt>
    <dgm:pt modelId="{E6279261-6A6A-47EB-8665-AE328A6368F8}" type="pres">
      <dgm:prSet presAssocID="{389A6A40-A91B-41E6-A9B5-54754FBE12BD}" presName="sibTrans" presStyleCnt="0"/>
      <dgm:spPr/>
    </dgm:pt>
    <dgm:pt modelId="{1803335C-9702-499E-892A-16DC524C9DBF}" type="pres">
      <dgm:prSet presAssocID="{519EDDA2-3C90-48F7-9F66-B74C8CF8D36C}" presName="compNode" presStyleCnt="0"/>
      <dgm:spPr/>
    </dgm:pt>
    <dgm:pt modelId="{85C3C8E3-9904-431F-9960-6B0F18182B9B}" type="pres">
      <dgm:prSet presAssocID="{519EDDA2-3C90-48F7-9F66-B74C8CF8D36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CE3A31D4-2A35-4698-9087-451FCD51A311}" type="pres">
      <dgm:prSet presAssocID="{519EDDA2-3C90-48F7-9F66-B74C8CF8D36C}" presName="spaceRect" presStyleCnt="0"/>
      <dgm:spPr/>
    </dgm:pt>
    <dgm:pt modelId="{A4270409-6877-469C-B68A-E0004796370E}" type="pres">
      <dgm:prSet presAssocID="{519EDDA2-3C90-48F7-9F66-B74C8CF8D36C}" presName="textRect" presStyleLbl="revTx" presStyleIdx="2" presStyleCnt="5">
        <dgm:presLayoutVars>
          <dgm:chMax val="1"/>
          <dgm:chPref val="1"/>
        </dgm:presLayoutVars>
      </dgm:prSet>
      <dgm:spPr/>
    </dgm:pt>
    <dgm:pt modelId="{C0F345B8-E0E8-4B07-AFD6-0CDD50DF56C0}" type="pres">
      <dgm:prSet presAssocID="{33BB5604-8AC6-4FE5-A44C-441600A30BE1}" presName="sibTrans" presStyleCnt="0"/>
      <dgm:spPr/>
    </dgm:pt>
    <dgm:pt modelId="{FC8376F2-6D80-4D0C-895A-6C21892213BF}" type="pres">
      <dgm:prSet presAssocID="{2CAE50BC-A211-4F04-84F0-D5D5C21B9A84}" presName="compNode" presStyleCnt="0"/>
      <dgm:spPr/>
    </dgm:pt>
    <dgm:pt modelId="{41076ED5-F4C0-4822-92DE-7414BF9A101C}" type="pres">
      <dgm:prSet presAssocID="{2CAE50BC-A211-4F04-84F0-D5D5C21B9A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23C7CB-9904-44A9-8AC6-98C3D3DD13BB}" type="pres">
      <dgm:prSet presAssocID="{2CAE50BC-A211-4F04-84F0-D5D5C21B9A84}" presName="spaceRect" presStyleCnt="0"/>
      <dgm:spPr/>
    </dgm:pt>
    <dgm:pt modelId="{2DF88C9D-A477-4FEE-9D3D-0D3BDDB5F7F2}" type="pres">
      <dgm:prSet presAssocID="{2CAE50BC-A211-4F04-84F0-D5D5C21B9A84}" presName="textRect" presStyleLbl="revTx" presStyleIdx="3" presStyleCnt="5">
        <dgm:presLayoutVars>
          <dgm:chMax val="1"/>
          <dgm:chPref val="1"/>
        </dgm:presLayoutVars>
      </dgm:prSet>
      <dgm:spPr/>
    </dgm:pt>
    <dgm:pt modelId="{496A14C6-F789-4673-8EBA-EBEF0B347ED2}" type="pres">
      <dgm:prSet presAssocID="{C1B4716B-1CFA-430C-BD16-D668FEE053E1}" presName="sibTrans" presStyleCnt="0"/>
      <dgm:spPr/>
    </dgm:pt>
    <dgm:pt modelId="{8A8F27F2-9546-437A-9F52-A948C4C62DC5}" type="pres">
      <dgm:prSet presAssocID="{ED2EE352-EA61-460B-95D2-7F0959549C9D}" presName="compNode" presStyleCnt="0"/>
      <dgm:spPr/>
    </dgm:pt>
    <dgm:pt modelId="{10CCBD87-C683-40D4-B8C4-0422D2F74FF5}" type="pres">
      <dgm:prSet presAssocID="{ED2EE352-EA61-460B-95D2-7F0959549C9D}" presName="iconRect" presStyleLbl="node1" presStyleIdx="4" presStyleCnt="5" custAng="108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C6DE1B8-C820-402E-8FEF-42F5FE43C245}" type="pres">
      <dgm:prSet presAssocID="{ED2EE352-EA61-460B-95D2-7F0959549C9D}" presName="spaceRect" presStyleCnt="0"/>
      <dgm:spPr/>
    </dgm:pt>
    <dgm:pt modelId="{6619AC67-3C36-4CAB-8DCA-73160483A7CE}" type="pres">
      <dgm:prSet presAssocID="{ED2EE352-EA61-460B-95D2-7F0959549C9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D58531C-27D7-4F5B-B90E-2EA1A030EC69}" type="presOf" srcId="{ED2EE352-EA61-460B-95D2-7F0959549C9D}" destId="{6619AC67-3C36-4CAB-8DCA-73160483A7CE}" srcOrd="0" destOrd="0" presId="urn:microsoft.com/office/officeart/2018/2/layout/IconLabelList"/>
    <dgm:cxn modelId="{F4B6BA42-E1CC-4913-A64A-327CEC7E033C}" srcId="{0A74358E-B215-4275-A8B5-5C9E49295EBB}" destId="{9821673D-86BA-4934-A0FB-3073A09C41A0}" srcOrd="1" destOrd="0" parTransId="{F4B70E86-5E5A-4AA8-BD9D-2572160EDEEA}" sibTransId="{389A6A40-A91B-41E6-A9B5-54754FBE12BD}"/>
    <dgm:cxn modelId="{E4788D4E-7348-4056-8252-1B35F5D3AE9C}" srcId="{0A74358E-B215-4275-A8B5-5C9E49295EBB}" destId="{C12A0FEE-10A1-4D29-AC78-E761C1F1AC2A}" srcOrd="0" destOrd="0" parTransId="{7CEC7E3C-B5ED-4A1A-9253-74FBC7494C7E}" sibTransId="{EF19C488-87EC-487B-97C6-F6A308785769}"/>
    <dgm:cxn modelId="{C703E67E-5EC1-438F-A2CB-9B8C958C43BF}" type="presOf" srcId="{0A74358E-B215-4275-A8B5-5C9E49295EBB}" destId="{64AF4878-0002-4354-8926-8903F26EA7B1}" srcOrd="0" destOrd="0" presId="urn:microsoft.com/office/officeart/2018/2/layout/IconLabelList"/>
    <dgm:cxn modelId="{C91F21B3-A002-45B0-81F6-93A2E204ED65}" srcId="{0A74358E-B215-4275-A8B5-5C9E49295EBB}" destId="{2CAE50BC-A211-4F04-84F0-D5D5C21B9A84}" srcOrd="3" destOrd="0" parTransId="{820A1172-EA7A-42C5-88D7-ABBFF301CAD6}" sibTransId="{C1B4716B-1CFA-430C-BD16-D668FEE053E1}"/>
    <dgm:cxn modelId="{779DC7CB-A06B-403B-BDCB-A49CF23491DE}" type="presOf" srcId="{2CAE50BC-A211-4F04-84F0-D5D5C21B9A84}" destId="{2DF88C9D-A477-4FEE-9D3D-0D3BDDB5F7F2}" srcOrd="0" destOrd="0" presId="urn:microsoft.com/office/officeart/2018/2/layout/IconLabelList"/>
    <dgm:cxn modelId="{44B849DD-8A76-4233-9C76-CA67A66CD23B}" type="presOf" srcId="{9821673D-86BA-4934-A0FB-3073A09C41A0}" destId="{1CCB579C-E6AE-448C-BB00-581B6B2B67C0}" srcOrd="0" destOrd="0" presId="urn:microsoft.com/office/officeart/2018/2/layout/IconLabelList"/>
    <dgm:cxn modelId="{976103E0-9E25-47FA-BD29-213BC444DEFC}" srcId="{0A74358E-B215-4275-A8B5-5C9E49295EBB}" destId="{519EDDA2-3C90-48F7-9F66-B74C8CF8D36C}" srcOrd="2" destOrd="0" parTransId="{CDDB3E3E-7704-4B4E-9617-D1D76363BE32}" sibTransId="{33BB5604-8AC6-4FE5-A44C-441600A30BE1}"/>
    <dgm:cxn modelId="{BB34B2EB-0D6D-411E-A26B-7055ADA50461}" srcId="{0A74358E-B215-4275-A8B5-5C9E49295EBB}" destId="{ED2EE352-EA61-460B-95D2-7F0959549C9D}" srcOrd="4" destOrd="0" parTransId="{4301B688-4E44-43D7-B514-5A4B0CD8CA85}" sibTransId="{399394B0-1D75-4A8F-810E-86C9A92E0E3D}"/>
    <dgm:cxn modelId="{56DF30F1-B5F1-413D-BC3E-07F2B7D9264E}" type="presOf" srcId="{C12A0FEE-10A1-4D29-AC78-E761C1F1AC2A}" destId="{57A2E071-F881-4154-9BA5-78DD18F3B366}" srcOrd="0" destOrd="0" presId="urn:microsoft.com/office/officeart/2018/2/layout/IconLabelList"/>
    <dgm:cxn modelId="{8B31C0FA-21D7-4A7E-BB46-8F1FA1228CC6}" type="presOf" srcId="{519EDDA2-3C90-48F7-9F66-B74C8CF8D36C}" destId="{A4270409-6877-469C-B68A-E0004796370E}" srcOrd="0" destOrd="0" presId="urn:microsoft.com/office/officeart/2018/2/layout/IconLabelList"/>
    <dgm:cxn modelId="{ED2FB0B7-E79B-4696-AF33-A117FA5EC4D1}" type="presParOf" srcId="{64AF4878-0002-4354-8926-8903F26EA7B1}" destId="{80E8F4AE-34DF-4C14-9C15-2CC921A43B53}" srcOrd="0" destOrd="0" presId="urn:microsoft.com/office/officeart/2018/2/layout/IconLabelList"/>
    <dgm:cxn modelId="{2CDA4859-0BEA-4F8C-B327-85727BEBC9FD}" type="presParOf" srcId="{80E8F4AE-34DF-4C14-9C15-2CC921A43B53}" destId="{758C6915-6331-41FE-A5BE-4DB706D3274E}" srcOrd="0" destOrd="0" presId="urn:microsoft.com/office/officeart/2018/2/layout/IconLabelList"/>
    <dgm:cxn modelId="{15DB8744-752F-42CD-87E6-206845BB9F80}" type="presParOf" srcId="{80E8F4AE-34DF-4C14-9C15-2CC921A43B53}" destId="{8786D7D8-6891-4FF8-AB4A-014E6152FF09}" srcOrd="1" destOrd="0" presId="urn:microsoft.com/office/officeart/2018/2/layout/IconLabelList"/>
    <dgm:cxn modelId="{F8EEF609-2463-41DF-BE7E-23CF14E4297C}" type="presParOf" srcId="{80E8F4AE-34DF-4C14-9C15-2CC921A43B53}" destId="{57A2E071-F881-4154-9BA5-78DD18F3B366}" srcOrd="2" destOrd="0" presId="urn:microsoft.com/office/officeart/2018/2/layout/IconLabelList"/>
    <dgm:cxn modelId="{10AF1B94-EE31-4AD1-9803-5BD7BEAB27A8}" type="presParOf" srcId="{64AF4878-0002-4354-8926-8903F26EA7B1}" destId="{0FDE1AC7-9123-4D7A-8E9C-4DF2FC66B6A8}" srcOrd="1" destOrd="0" presId="urn:microsoft.com/office/officeart/2018/2/layout/IconLabelList"/>
    <dgm:cxn modelId="{D26CB2C1-9DF6-49BD-A7C6-E223B55E6E8A}" type="presParOf" srcId="{64AF4878-0002-4354-8926-8903F26EA7B1}" destId="{6959FBDB-B0B7-423C-AD6A-488E5C3B0333}" srcOrd="2" destOrd="0" presId="urn:microsoft.com/office/officeart/2018/2/layout/IconLabelList"/>
    <dgm:cxn modelId="{BA0BEB4C-7158-47EE-BE14-0781CFB179A0}" type="presParOf" srcId="{6959FBDB-B0B7-423C-AD6A-488E5C3B0333}" destId="{ACF4C53A-8480-46D8-99C2-254D334EF3D5}" srcOrd="0" destOrd="0" presId="urn:microsoft.com/office/officeart/2018/2/layout/IconLabelList"/>
    <dgm:cxn modelId="{9A575E72-5301-4F1B-8136-9AAD5BDB69E5}" type="presParOf" srcId="{6959FBDB-B0B7-423C-AD6A-488E5C3B0333}" destId="{46882EBE-21D1-4C2E-B7B2-E1B1B1FA630C}" srcOrd="1" destOrd="0" presId="urn:microsoft.com/office/officeart/2018/2/layout/IconLabelList"/>
    <dgm:cxn modelId="{BD9A4869-F90F-4F66-A76A-8956AF91D1CA}" type="presParOf" srcId="{6959FBDB-B0B7-423C-AD6A-488E5C3B0333}" destId="{1CCB579C-E6AE-448C-BB00-581B6B2B67C0}" srcOrd="2" destOrd="0" presId="urn:microsoft.com/office/officeart/2018/2/layout/IconLabelList"/>
    <dgm:cxn modelId="{3EDE7A7A-C19C-45A1-A612-CE672ED8A584}" type="presParOf" srcId="{64AF4878-0002-4354-8926-8903F26EA7B1}" destId="{E6279261-6A6A-47EB-8665-AE328A6368F8}" srcOrd="3" destOrd="0" presId="urn:microsoft.com/office/officeart/2018/2/layout/IconLabelList"/>
    <dgm:cxn modelId="{1C283ADD-1FD6-4F41-B533-D90DD488363A}" type="presParOf" srcId="{64AF4878-0002-4354-8926-8903F26EA7B1}" destId="{1803335C-9702-499E-892A-16DC524C9DBF}" srcOrd="4" destOrd="0" presId="urn:microsoft.com/office/officeart/2018/2/layout/IconLabelList"/>
    <dgm:cxn modelId="{AD04CFE6-5544-47BC-9DDD-C398D0BF3F06}" type="presParOf" srcId="{1803335C-9702-499E-892A-16DC524C9DBF}" destId="{85C3C8E3-9904-431F-9960-6B0F18182B9B}" srcOrd="0" destOrd="0" presId="urn:microsoft.com/office/officeart/2018/2/layout/IconLabelList"/>
    <dgm:cxn modelId="{86920601-3ECC-4D14-A2A0-F3BD4AF20C54}" type="presParOf" srcId="{1803335C-9702-499E-892A-16DC524C9DBF}" destId="{CE3A31D4-2A35-4698-9087-451FCD51A311}" srcOrd="1" destOrd="0" presId="urn:microsoft.com/office/officeart/2018/2/layout/IconLabelList"/>
    <dgm:cxn modelId="{7101107F-0EDE-44FE-9FBC-10B6887A4A77}" type="presParOf" srcId="{1803335C-9702-499E-892A-16DC524C9DBF}" destId="{A4270409-6877-469C-B68A-E0004796370E}" srcOrd="2" destOrd="0" presId="urn:microsoft.com/office/officeart/2018/2/layout/IconLabelList"/>
    <dgm:cxn modelId="{CB7910F6-C728-4CC7-8843-E8F25F41DEF3}" type="presParOf" srcId="{64AF4878-0002-4354-8926-8903F26EA7B1}" destId="{C0F345B8-E0E8-4B07-AFD6-0CDD50DF56C0}" srcOrd="5" destOrd="0" presId="urn:microsoft.com/office/officeart/2018/2/layout/IconLabelList"/>
    <dgm:cxn modelId="{AF05A595-CE3C-4811-8717-0C68CFC09C83}" type="presParOf" srcId="{64AF4878-0002-4354-8926-8903F26EA7B1}" destId="{FC8376F2-6D80-4D0C-895A-6C21892213BF}" srcOrd="6" destOrd="0" presId="urn:microsoft.com/office/officeart/2018/2/layout/IconLabelList"/>
    <dgm:cxn modelId="{E5FE394B-91F9-4B09-88CB-F974B1B9AFEA}" type="presParOf" srcId="{FC8376F2-6D80-4D0C-895A-6C21892213BF}" destId="{41076ED5-F4C0-4822-92DE-7414BF9A101C}" srcOrd="0" destOrd="0" presId="urn:microsoft.com/office/officeart/2018/2/layout/IconLabelList"/>
    <dgm:cxn modelId="{585524B7-D635-4FB8-895E-9E274289CE25}" type="presParOf" srcId="{FC8376F2-6D80-4D0C-895A-6C21892213BF}" destId="{9923C7CB-9904-44A9-8AC6-98C3D3DD13BB}" srcOrd="1" destOrd="0" presId="urn:microsoft.com/office/officeart/2018/2/layout/IconLabelList"/>
    <dgm:cxn modelId="{7F65F470-22A7-41E9-9043-DD75502492C2}" type="presParOf" srcId="{FC8376F2-6D80-4D0C-895A-6C21892213BF}" destId="{2DF88C9D-A477-4FEE-9D3D-0D3BDDB5F7F2}" srcOrd="2" destOrd="0" presId="urn:microsoft.com/office/officeart/2018/2/layout/IconLabelList"/>
    <dgm:cxn modelId="{5B8EFD51-44F0-43B2-A6D1-2FB33B9DE420}" type="presParOf" srcId="{64AF4878-0002-4354-8926-8903F26EA7B1}" destId="{496A14C6-F789-4673-8EBA-EBEF0B347ED2}" srcOrd="7" destOrd="0" presId="urn:microsoft.com/office/officeart/2018/2/layout/IconLabelList"/>
    <dgm:cxn modelId="{3779A0AB-8489-4D47-A82F-B2F38851A7C0}" type="presParOf" srcId="{64AF4878-0002-4354-8926-8903F26EA7B1}" destId="{8A8F27F2-9546-437A-9F52-A948C4C62DC5}" srcOrd="8" destOrd="0" presId="urn:microsoft.com/office/officeart/2018/2/layout/IconLabelList"/>
    <dgm:cxn modelId="{B178D56F-2709-402E-9C86-940D6DAC97A9}" type="presParOf" srcId="{8A8F27F2-9546-437A-9F52-A948C4C62DC5}" destId="{10CCBD87-C683-40D4-B8C4-0422D2F74FF5}" srcOrd="0" destOrd="0" presId="urn:microsoft.com/office/officeart/2018/2/layout/IconLabelList"/>
    <dgm:cxn modelId="{F013154A-65BE-4A89-835D-A5CC87ED2257}" type="presParOf" srcId="{8A8F27F2-9546-437A-9F52-A948C4C62DC5}" destId="{2C6DE1B8-C820-402E-8FEF-42F5FE43C245}" srcOrd="1" destOrd="0" presId="urn:microsoft.com/office/officeart/2018/2/layout/IconLabelList"/>
    <dgm:cxn modelId="{49F1F580-0FEC-4DBA-8CFA-E8D9BDC9B784}" type="presParOf" srcId="{8A8F27F2-9546-437A-9F52-A948C4C62DC5}" destId="{6619AC67-3C36-4CAB-8DCA-73160483A7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4DE67-B590-4E06-BDFA-7F60C6A6591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520F0-E4E1-4F0F-B9C1-20B9641927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If numbers were all that matters it would be all we communicate in papers. </a:t>
          </a:r>
          <a:endParaRPr lang="en-US" sz="1400"/>
        </a:p>
      </dgm:t>
    </dgm:pt>
    <dgm:pt modelId="{D85DFBCA-8341-4ED0-A575-85B233DD8EC4}" type="parTrans" cxnId="{89698AE4-FFCF-436B-AF66-4A6E6BFDB591}">
      <dgm:prSet/>
      <dgm:spPr/>
      <dgm:t>
        <a:bodyPr/>
        <a:lstStyle/>
        <a:p>
          <a:endParaRPr lang="en-US" sz="2000"/>
        </a:p>
      </dgm:t>
    </dgm:pt>
    <dgm:pt modelId="{8C29B1D4-959B-4627-B9CF-22FA74D9B84B}" type="sibTrans" cxnId="{89698AE4-FFCF-436B-AF66-4A6E6BFDB59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B9D2CF10-81B9-472B-833B-0CB41A6A45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>
              <a:solidFill>
                <a:srgbClr val="0070C0"/>
              </a:solidFill>
            </a:rPr>
            <a:t>Good scientific papers have both, a table and a visualization like a chart.</a:t>
          </a:r>
          <a:endParaRPr lang="en-US" sz="1400" dirty="0">
            <a:solidFill>
              <a:srgbClr val="0070C0"/>
            </a:solidFill>
          </a:endParaRPr>
        </a:p>
      </dgm:t>
    </dgm:pt>
    <dgm:pt modelId="{BB2B998D-9757-415C-A52E-4D7D0AB61BBF}" type="parTrans" cxnId="{C903BE2C-AF1C-4482-BCE0-2DA81D848818}">
      <dgm:prSet/>
      <dgm:spPr/>
      <dgm:t>
        <a:bodyPr/>
        <a:lstStyle/>
        <a:p>
          <a:endParaRPr lang="en-US" sz="2000"/>
        </a:p>
      </dgm:t>
    </dgm:pt>
    <dgm:pt modelId="{E4EC1714-3EDD-4A08-9B92-94F5C7777F35}" type="sibTrans" cxnId="{C903BE2C-AF1C-4482-BCE0-2DA81D848818}">
      <dgm:prSet/>
      <dgm:spPr/>
      <dgm:t>
        <a:bodyPr/>
        <a:lstStyle/>
        <a:p>
          <a:endParaRPr lang="en-US" sz="2000"/>
        </a:p>
      </dgm:t>
    </dgm:pt>
    <dgm:pt modelId="{A940D930-41EB-4E93-963C-9610B2FCFC38}" type="pres">
      <dgm:prSet presAssocID="{6D54DE67-B590-4E06-BDFA-7F60C6A65915}" presName="root" presStyleCnt="0">
        <dgm:presLayoutVars>
          <dgm:dir/>
          <dgm:resizeHandles val="exact"/>
        </dgm:presLayoutVars>
      </dgm:prSet>
      <dgm:spPr/>
    </dgm:pt>
    <dgm:pt modelId="{3DFF682B-0CBD-4869-8853-837CF4F6BC23}" type="pres">
      <dgm:prSet presAssocID="{6D54DE67-B590-4E06-BDFA-7F60C6A65915}" presName="container" presStyleCnt="0">
        <dgm:presLayoutVars>
          <dgm:dir/>
          <dgm:resizeHandles val="exact"/>
        </dgm:presLayoutVars>
      </dgm:prSet>
      <dgm:spPr/>
    </dgm:pt>
    <dgm:pt modelId="{01BEC2F2-5AD9-4018-9697-76079F7FB6E2}" type="pres">
      <dgm:prSet presAssocID="{66D520F0-E4E1-4F0F-B9C1-20B96419275B}" presName="compNode" presStyleCnt="0"/>
      <dgm:spPr/>
    </dgm:pt>
    <dgm:pt modelId="{47A97F7D-1F00-4F4B-A1E2-2406E183FF2F}" type="pres">
      <dgm:prSet presAssocID="{66D520F0-E4E1-4F0F-B9C1-20B96419275B}" presName="iconBgRect" presStyleLbl="bgShp" presStyleIdx="0" presStyleCnt="2"/>
      <dgm:spPr/>
    </dgm:pt>
    <dgm:pt modelId="{1A39AE88-BDD9-4FC4-9E4B-AF0A3C5D341C}" type="pres">
      <dgm:prSet presAssocID="{66D520F0-E4E1-4F0F-B9C1-20B9641927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E0A8D6-4B5C-4C73-98D5-79AF0F7363E3}" type="pres">
      <dgm:prSet presAssocID="{66D520F0-E4E1-4F0F-B9C1-20B96419275B}" presName="spaceRect" presStyleCnt="0"/>
      <dgm:spPr/>
    </dgm:pt>
    <dgm:pt modelId="{31C51FF3-41C9-4E34-90DF-8F50D2DC6D69}" type="pres">
      <dgm:prSet presAssocID="{66D520F0-E4E1-4F0F-B9C1-20B96419275B}" presName="textRect" presStyleLbl="revTx" presStyleIdx="0" presStyleCnt="2">
        <dgm:presLayoutVars>
          <dgm:chMax val="1"/>
          <dgm:chPref val="1"/>
        </dgm:presLayoutVars>
      </dgm:prSet>
      <dgm:spPr/>
    </dgm:pt>
    <dgm:pt modelId="{2438DC8D-2211-471A-8D8D-791C4D3B7D02}" type="pres">
      <dgm:prSet presAssocID="{8C29B1D4-959B-4627-B9CF-22FA74D9B84B}" presName="sibTrans" presStyleLbl="sibTrans2D1" presStyleIdx="0" presStyleCnt="0"/>
      <dgm:spPr/>
    </dgm:pt>
    <dgm:pt modelId="{1245FAA0-EE7F-4C44-98DC-6373A9C94AC2}" type="pres">
      <dgm:prSet presAssocID="{B9D2CF10-81B9-472B-833B-0CB41A6A45B2}" presName="compNode" presStyleCnt="0"/>
      <dgm:spPr/>
    </dgm:pt>
    <dgm:pt modelId="{D07278EA-D39A-45CA-BFA4-E844D3641FE8}" type="pres">
      <dgm:prSet presAssocID="{B9D2CF10-81B9-472B-833B-0CB41A6A45B2}" presName="iconBgRect" presStyleLbl="bgShp" presStyleIdx="1" presStyleCnt="2"/>
      <dgm:spPr/>
    </dgm:pt>
    <dgm:pt modelId="{16DD21A1-D1D4-4EEE-A90D-F2345CA3737A}" type="pres">
      <dgm:prSet presAssocID="{B9D2CF10-81B9-472B-833B-0CB41A6A45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23AD065-8CAA-4266-B67D-D344FE92396E}" type="pres">
      <dgm:prSet presAssocID="{B9D2CF10-81B9-472B-833B-0CB41A6A45B2}" presName="spaceRect" presStyleCnt="0"/>
      <dgm:spPr/>
    </dgm:pt>
    <dgm:pt modelId="{BEABE52D-9757-4918-A51C-366826B20CA7}" type="pres">
      <dgm:prSet presAssocID="{B9D2CF10-81B9-472B-833B-0CB41A6A45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93D151E-DAA7-4E5C-9BF8-EACA4BF1E762}" type="presOf" srcId="{8C29B1D4-959B-4627-B9CF-22FA74D9B84B}" destId="{2438DC8D-2211-471A-8D8D-791C4D3B7D02}" srcOrd="0" destOrd="0" presId="urn:microsoft.com/office/officeart/2018/2/layout/IconCircleList"/>
    <dgm:cxn modelId="{C903BE2C-AF1C-4482-BCE0-2DA81D848818}" srcId="{6D54DE67-B590-4E06-BDFA-7F60C6A65915}" destId="{B9D2CF10-81B9-472B-833B-0CB41A6A45B2}" srcOrd="1" destOrd="0" parTransId="{BB2B998D-9757-415C-A52E-4D7D0AB61BBF}" sibTransId="{E4EC1714-3EDD-4A08-9B92-94F5C7777F35}"/>
    <dgm:cxn modelId="{99216C81-F086-4A36-A6DE-B4357C7A840F}" type="presOf" srcId="{B9D2CF10-81B9-472B-833B-0CB41A6A45B2}" destId="{BEABE52D-9757-4918-A51C-366826B20CA7}" srcOrd="0" destOrd="0" presId="urn:microsoft.com/office/officeart/2018/2/layout/IconCircleList"/>
    <dgm:cxn modelId="{B67968D5-28FF-40C4-B1FA-E365BA323096}" type="presOf" srcId="{6D54DE67-B590-4E06-BDFA-7F60C6A65915}" destId="{A940D930-41EB-4E93-963C-9610B2FCFC38}" srcOrd="0" destOrd="0" presId="urn:microsoft.com/office/officeart/2018/2/layout/IconCircleList"/>
    <dgm:cxn modelId="{7A2F84DD-1EE6-4C7C-A4DE-510B8A394747}" type="presOf" srcId="{66D520F0-E4E1-4F0F-B9C1-20B96419275B}" destId="{31C51FF3-41C9-4E34-90DF-8F50D2DC6D69}" srcOrd="0" destOrd="0" presId="urn:microsoft.com/office/officeart/2018/2/layout/IconCircleList"/>
    <dgm:cxn modelId="{89698AE4-FFCF-436B-AF66-4A6E6BFDB591}" srcId="{6D54DE67-B590-4E06-BDFA-7F60C6A65915}" destId="{66D520F0-E4E1-4F0F-B9C1-20B96419275B}" srcOrd="0" destOrd="0" parTransId="{D85DFBCA-8341-4ED0-A575-85B233DD8EC4}" sibTransId="{8C29B1D4-959B-4627-B9CF-22FA74D9B84B}"/>
    <dgm:cxn modelId="{11E1FA32-92E5-420A-AD16-D564B674FBFE}" type="presParOf" srcId="{A940D930-41EB-4E93-963C-9610B2FCFC38}" destId="{3DFF682B-0CBD-4869-8853-837CF4F6BC23}" srcOrd="0" destOrd="0" presId="urn:microsoft.com/office/officeart/2018/2/layout/IconCircleList"/>
    <dgm:cxn modelId="{4F7ACA1D-4F51-4465-AF83-EF67EFFA46D8}" type="presParOf" srcId="{3DFF682B-0CBD-4869-8853-837CF4F6BC23}" destId="{01BEC2F2-5AD9-4018-9697-76079F7FB6E2}" srcOrd="0" destOrd="0" presId="urn:microsoft.com/office/officeart/2018/2/layout/IconCircleList"/>
    <dgm:cxn modelId="{9A775FB3-16A6-49A1-8A41-C3D254FD42FC}" type="presParOf" srcId="{01BEC2F2-5AD9-4018-9697-76079F7FB6E2}" destId="{47A97F7D-1F00-4F4B-A1E2-2406E183FF2F}" srcOrd="0" destOrd="0" presId="urn:microsoft.com/office/officeart/2018/2/layout/IconCircleList"/>
    <dgm:cxn modelId="{CCC12372-09AE-4A71-880B-305C32034446}" type="presParOf" srcId="{01BEC2F2-5AD9-4018-9697-76079F7FB6E2}" destId="{1A39AE88-BDD9-4FC4-9E4B-AF0A3C5D341C}" srcOrd="1" destOrd="0" presId="urn:microsoft.com/office/officeart/2018/2/layout/IconCircleList"/>
    <dgm:cxn modelId="{FC00A03D-9016-4220-B626-9E65EF9F3EFF}" type="presParOf" srcId="{01BEC2F2-5AD9-4018-9697-76079F7FB6E2}" destId="{9CE0A8D6-4B5C-4C73-98D5-79AF0F7363E3}" srcOrd="2" destOrd="0" presId="urn:microsoft.com/office/officeart/2018/2/layout/IconCircleList"/>
    <dgm:cxn modelId="{88DDACDE-1B20-4FDD-9EDC-480E883B59DC}" type="presParOf" srcId="{01BEC2F2-5AD9-4018-9697-76079F7FB6E2}" destId="{31C51FF3-41C9-4E34-90DF-8F50D2DC6D69}" srcOrd="3" destOrd="0" presId="urn:microsoft.com/office/officeart/2018/2/layout/IconCircleList"/>
    <dgm:cxn modelId="{23844951-B136-45F4-B799-435C6FE635D7}" type="presParOf" srcId="{3DFF682B-0CBD-4869-8853-837CF4F6BC23}" destId="{2438DC8D-2211-471A-8D8D-791C4D3B7D02}" srcOrd="1" destOrd="0" presId="urn:microsoft.com/office/officeart/2018/2/layout/IconCircleList"/>
    <dgm:cxn modelId="{2AA8E55A-0BF2-4D98-9EF0-D5205DB104D1}" type="presParOf" srcId="{3DFF682B-0CBD-4869-8853-837CF4F6BC23}" destId="{1245FAA0-EE7F-4C44-98DC-6373A9C94AC2}" srcOrd="2" destOrd="0" presId="urn:microsoft.com/office/officeart/2018/2/layout/IconCircleList"/>
    <dgm:cxn modelId="{452EAA46-61A9-41CD-AF9A-2B9B323B035D}" type="presParOf" srcId="{1245FAA0-EE7F-4C44-98DC-6373A9C94AC2}" destId="{D07278EA-D39A-45CA-BFA4-E844D3641FE8}" srcOrd="0" destOrd="0" presId="urn:microsoft.com/office/officeart/2018/2/layout/IconCircleList"/>
    <dgm:cxn modelId="{EBAFFEB0-F442-4728-A90E-B0345B43D6CC}" type="presParOf" srcId="{1245FAA0-EE7F-4C44-98DC-6373A9C94AC2}" destId="{16DD21A1-D1D4-4EEE-A90D-F2345CA3737A}" srcOrd="1" destOrd="0" presId="urn:microsoft.com/office/officeart/2018/2/layout/IconCircleList"/>
    <dgm:cxn modelId="{FD0AFDA8-8109-447A-AFDB-44297227547D}" type="presParOf" srcId="{1245FAA0-EE7F-4C44-98DC-6373A9C94AC2}" destId="{823AD065-8CAA-4266-B67D-D344FE92396E}" srcOrd="2" destOrd="0" presId="urn:microsoft.com/office/officeart/2018/2/layout/IconCircleList"/>
    <dgm:cxn modelId="{8E5301EB-BEE6-4530-A2C1-7AB50E3B7DF1}" type="presParOf" srcId="{1245FAA0-EE7F-4C44-98DC-6373A9C94AC2}" destId="{BEABE52D-9757-4918-A51C-366826B20C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4C5C8-5DA6-4CFC-8C6C-9B33451575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FFE57-EB50-48DB-802C-01608D52DF6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No immediate benefit over a line chart, but when only 1 line gives more emphasis to quantity</a:t>
          </a:r>
          <a:endParaRPr lang="en-US"/>
        </a:p>
      </dgm:t>
    </dgm:pt>
    <dgm:pt modelId="{C365052A-E870-425B-84DA-5829F49293B9}" type="parTrans" cxnId="{BDBBDE60-ADFB-4463-A684-B4AC0D153F2C}">
      <dgm:prSet/>
      <dgm:spPr/>
      <dgm:t>
        <a:bodyPr/>
        <a:lstStyle/>
        <a:p>
          <a:endParaRPr lang="en-US"/>
        </a:p>
      </dgm:t>
    </dgm:pt>
    <dgm:pt modelId="{5FDB329A-1764-46C2-B6DE-07152CE592D1}" type="sibTrans" cxnId="{BDBBDE60-ADFB-4463-A684-B4AC0D153F2C}">
      <dgm:prSet/>
      <dgm:spPr/>
      <dgm:t>
        <a:bodyPr/>
        <a:lstStyle/>
        <a:p>
          <a:endParaRPr lang="en-US"/>
        </a:p>
      </dgm:t>
    </dgm:pt>
    <dgm:pt modelId="{12A2E966-A270-42EB-A439-4D6F1C36012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Also works better when 0 is meaningful quantity relative to Y data</a:t>
          </a:r>
          <a:endParaRPr lang="en-US"/>
        </a:p>
      </dgm:t>
    </dgm:pt>
    <dgm:pt modelId="{0C8B0A9C-E7AA-45E8-83FA-19B5F1676762}" type="parTrans" cxnId="{14459A34-20C1-4DDE-A332-72AA3101355B}">
      <dgm:prSet/>
      <dgm:spPr/>
      <dgm:t>
        <a:bodyPr/>
        <a:lstStyle/>
        <a:p>
          <a:endParaRPr lang="en-US"/>
        </a:p>
      </dgm:t>
    </dgm:pt>
    <dgm:pt modelId="{401BC6D0-F7DB-4A14-8272-486765FCD364}" type="sibTrans" cxnId="{14459A34-20C1-4DDE-A332-72AA3101355B}">
      <dgm:prSet/>
      <dgm:spPr/>
      <dgm:t>
        <a:bodyPr/>
        <a:lstStyle/>
        <a:p>
          <a:endParaRPr lang="en-US"/>
        </a:p>
      </dgm:t>
    </dgm:pt>
    <dgm:pt modelId="{21D7F0C4-52E1-42C9-8905-BD1F3D458ED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Most useful when combined with stacking</a:t>
          </a:r>
          <a:endParaRPr lang="en-US"/>
        </a:p>
      </dgm:t>
    </dgm:pt>
    <dgm:pt modelId="{146F13A7-DCA7-43CC-99B5-86B9FD096A5E}" type="parTrans" cxnId="{FE6D53F6-43C8-4FB9-A65E-72C29F7FC725}">
      <dgm:prSet/>
      <dgm:spPr/>
      <dgm:t>
        <a:bodyPr/>
        <a:lstStyle/>
        <a:p>
          <a:endParaRPr lang="en-US"/>
        </a:p>
      </dgm:t>
    </dgm:pt>
    <dgm:pt modelId="{511431C8-2537-458C-A2A9-CDE93150B109}" type="sibTrans" cxnId="{FE6D53F6-43C8-4FB9-A65E-72C29F7FC725}">
      <dgm:prSet/>
      <dgm:spPr/>
      <dgm:t>
        <a:bodyPr/>
        <a:lstStyle/>
        <a:p>
          <a:endParaRPr lang="en-US"/>
        </a:p>
      </dgm:t>
    </dgm:pt>
    <dgm:pt modelId="{9BD8613F-ED5E-4E65-AB23-5D0FF17EFBC5}" type="pres">
      <dgm:prSet presAssocID="{9C94C5C8-5DA6-4CFC-8C6C-9B3345157538}" presName="root" presStyleCnt="0">
        <dgm:presLayoutVars>
          <dgm:dir/>
          <dgm:resizeHandles val="exact"/>
        </dgm:presLayoutVars>
      </dgm:prSet>
      <dgm:spPr/>
    </dgm:pt>
    <dgm:pt modelId="{BAA7FF21-6662-4B6B-9D94-61BCAEEC9906}" type="pres">
      <dgm:prSet presAssocID="{EA4FFE57-EB50-48DB-802C-01608D52DF6B}" presName="compNode" presStyleCnt="0"/>
      <dgm:spPr/>
    </dgm:pt>
    <dgm:pt modelId="{A31480F0-63F8-4F0B-A0E6-8FA014D275E8}" type="pres">
      <dgm:prSet presAssocID="{EA4FFE57-EB50-48DB-802C-01608D52DF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5F001AB1-0647-4DFD-A294-2B691ED770D9}" type="pres">
      <dgm:prSet presAssocID="{EA4FFE57-EB50-48DB-802C-01608D52DF6B}" presName="spaceRect" presStyleCnt="0"/>
      <dgm:spPr/>
    </dgm:pt>
    <dgm:pt modelId="{CBE12DC6-E2B6-4268-AD35-587B3200114F}" type="pres">
      <dgm:prSet presAssocID="{EA4FFE57-EB50-48DB-802C-01608D52DF6B}" presName="textRect" presStyleLbl="revTx" presStyleIdx="0" presStyleCnt="3">
        <dgm:presLayoutVars>
          <dgm:chMax val="1"/>
          <dgm:chPref val="1"/>
        </dgm:presLayoutVars>
      </dgm:prSet>
      <dgm:spPr/>
    </dgm:pt>
    <dgm:pt modelId="{92A5F5E4-4384-4FA0-B5C9-2044EE91B8F5}" type="pres">
      <dgm:prSet presAssocID="{5FDB329A-1764-46C2-B6DE-07152CE592D1}" presName="sibTrans" presStyleCnt="0"/>
      <dgm:spPr/>
    </dgm:pt>
    <dgm:pt modelId="{FE453D2A-72BC-4762-9FDC-83D63BD2147B}" type="pres">
      <dgm:prSet presAssocID="{12A2E966-A270-42EB-A439-4D6F1C36012D}" presName="compNode" presStyleCnt="0"/>
      <dgm:spPr/>
    </dgm:pt>
    <dgm:pt modelId="{21DEC199-6ABE-4AD4-8C7C-79D95B1EF754}" type="pres">
      <dgm:prSet presAssocID="{12A2E966-A270-42EB-A439-4D6F1C3601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686F8AF-4547-4F30-860A-853A65AE6CAB}" type="pres">
      <dgm:prSet presAssocID="{12A2E966-A270-42EB-A439-4D6F1C36012D}" presName="spaceRect" presStyleCnt="0"/>
      <dgm:spPr/>
    </dgm:pt>
    <dgm:pt modelId="{3A0383D8-7A67-4B3F-8F33-CDC57F7A03E5}" type="pres">
      <dgm:prSet presAssocID="{12A2E966-A270-42EB-A439-4D6F1C36012D}" presName="textRect" presStyleLbl="revTx" presStyleIdx="1" presStyleCnt="3">
        <dgm:presLayoutVars>
          <dgm:chMax val="1"/>
          <dgm:chPref val="1"/>
        </dgm:presLayoutVars>
      </dgm:prSet>
      <dgm:spPr/>
    </dgm:pt>
    <dgm:pt modelId="{2ED38E90-A6A8-4A24-89C7-AC95E632CAB6}" type="pres">
      <dgm:prSet presAssocID="{401BC6D0-F7DB-4A14-8272-486765FCD364}" presName="sibTrans" presStyleCnt="0"/>
      <dgm:spPr/>
    </dgm:pt>
    <dgm:pt modelId="{5A41C047-EA41-4983-B7B5-FAA2413B0859}" type="pres">
      <dgm:prSet presAssocID="{21D7F0C4-52E1-42C9-8905-BD1F3D458ED6}" presName="compNode" presStyleCnt="0"/>
      <dgm:spPr/>
    </dgm:pt>
    <dgm:pt modelId="{1C6E3105-41BA-4C7C-8C54-46C63CE344E9}" type="pres">
      <dgm:prSet presAssocID="{21D7F0C4-52E1-42C9-8905-BD1F3D458E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4D8BB7-73B0-44A4-BA00-7C361AC57294}" type="pres">
      <dgm:prSet presAssocID="{21D7F0C4-52E1-42C9-8905-BD1F3D458ED6}" presName="spaceRect" presStyleCnt="0"/>
      <dgm:spPr/>
    </dgm:pt>
    <dgm:pt modelId="{7EBBA7A7-6962-4DC6-9852-073ECE7A9F6E}" type="pres">
      <dgm:prSet presAssocID="{21D7F0C4-52E1-42C9-8905-BD1F3D458ED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FB87E12-E3EB-46D2-AEB2-3B88F1472E62}" type="presOf" srcId="{21D7F0C4-52E1-42C9-8905-BD1F3D458ED6}" destId="{7EBBA7A7-6962-4DC6-9852-073ECE7A9F6E}" srcOrd="0" destOrd="0" presId="urn:microsoft.com/office/officeart/2018/2/layout/IconLabelList"/>
    <dgm:cxn modelId="{5DDFCB1E-7962-4A55-87DF-991A070DA4BB}" type="presOf" srcId="{9C94C5C8-5DA6-4CFC-8C6C-9B3345157538}" destId="{9BD8613F-ED5E-4E65-AB23-5D0FF17EFBC5}" srcOrd="0" destOrd="0" presId="urn:microsoft.com/office/officeart/2018/2/layout/IconLabelList"/>
    <dgm:cxn modelId="{14459A34-20C1-4DDE-A332-72AA3101355B}" srcId="{9C94C5C8-5DA6-4CFC-8C6C-9B3345157538}" destId="{12A2E966-A270-42EB-A439-4D6F1C36012D}" srcOrd="1" destOrd="0" parTransId="{0C8B0A9C-E7AA-45E8-83FA-19B5F1676762}" sibTransId="{401BC6D0-F7DB-4A14-8272-486765FCD364}"/>
    <dgm:cxn modelId="{BDBBDE60-ADFB-4463-A684-B4AC0D153F2C}" srcId="{9C94C5C8-5DA6-4CFC-8C6C-9B3345157538}" destId="{EA4FFE57-EB50-48DB-802C-01608D52DF6B}" srcOrd="0" destOrd="0" parTransId="{C365052A-E870-425B-84DA-5829F49293B9}" sibTransId="{5FDB329A-1764-46C2-B6DE-07152CE592D1}"/>
    <dgm:cxn modelId="{0A213B46-892E-4F3F-91DF-F4E37B2CE2BC}" type="presOf" srcId="{12A2E966-A270-42EB-A439-4D6F1C36012D}" destId="{3A0383D8-7A67-4B3F-8F33-CDC57F7A03E5}" srcOrd="0" destOrd="0" presId="urn:microsoft.com/office/officeart/2018/2/layout/IconLabelList"/>
    <dgm:cxn modelId="{80C3B1AD-BB73-497C-B4F6-847D6A27E0D8}" type="presOf" srcId="{EA4FFE57-EB50-48DB-802C-01608D52DF6B}" destId="{CBE12DC6-E2B6-4268-AD35-587B3200114F}" srcOrd="0" destOrd="0" presId="urn:microsoft.com/office/officeart/2018/2/layout/IconLabelList"/>
    <dgm:cxn modelId="{FE6D53F6-43C8-4FB9-A65E-72C29F7FC725}" srcId="{9C94C5C8-5DA6-4CFC-8C6C-9B3345157538}" destId="{21D7F0C4-52E1-42C9-8905-BD1F3D458ED6}" srcOrd="2" destOrd="0" parTransId="{146F13A7-DCA7-43CC-99B5-86B9FD096A5E}" sibTransId="{511431C8-2537-458C-A2A9-CDE93150B109}"/>
    <dgm:cxn modelId="{9BD0B896-D119-4A7B-A283-23596C872D81}" type="presParOf" srcId="{9BD8613F-ED5E-4E65-AB23-5D0FF17EFBC5}" destId="{BAA7FF21-6662-4B6B-9D94-61BCAEEC9906}" srcOrd="0" destOrd="0" presId="urn:microsoft.com/office/officeart/2018/2/layout/IconLabelList"/>
    <dgm:cxn modelId="{4B2AFA3B-99D6-48E4-BC38-B6CC4F4D7E20}" type="presParOf" srcId="{BAA7FF21-6662-4B6B-9D94-61BCAEEC9906}" destId="{A31480F0-63F8-4F0B-A0E6-8FA014D275E8}" srcOrd="0" destOrd="0" presId="urn:microsoft.com/office/officeart/2018/2/layout/IconLabelList"/>
    <dgm:cxn modelId="{F32B65B2-9692-4DDB-AA8C-34F8C1835E13}" type="presParOf" srcId="{BAA7FF21-6662-4B6B-9D94-61BCAEEC9906}" destId="{5F001AB1-0647-4DFD-A294-2B691ED770D9}" srcOrd="1" destOrd="0" presId="urn:microsoft.com/office/officeart/2018/2/layout/IconLabelList"/>
    <dgm:cxn modelId="{2457FE37-2918-46B7-A3FF-11669DEFA492}" type="presParOf" srcId="{BAA7FF21-6662-4B6B-9D94-61BCAEEC9906}" destId="{CBE12DC6-E2B6-4268-AD35-587B3200114F}" srcOrd="2" destOrd="0" presId="urn:microsoft.com/office/officeart/2018/2/layout/IconLabelList"/>
    <dgm:cxn modelId="{67DA7F52-124E-4C26-8C2E-E7A46EEAE7B5}" type="presParOf" srcId="{9BD8613F-ED5E-4E65-AB23-5D0FF17EFBC5}" destId="{92A5F5E4-4384-4FA0-B5C9-2044EE91B8F5}" srcOrd="1" destOrd="0" presId="urn:microsoft.com/office/officeart/2018/2/layout/IconLabelList"/>
    <dgm:cxn modelId="{5ABD3FB8-98A8-4872-A8F4-72D30677ED25}" type="presParOf" srcId="{9BD8613F-ED5E-4E65-AB23-5D0FF17EFBC5}" destId="{FE453D2A-72BC-4762-9FDC-83D63BD2147B}" srcOrd="2" destOrd="0" presId="urn:microsoft.com/office/officeart/2018/2/layout/IconLabelList"/>
    <dgm:cxn modelId="{81E1E599-009D-41D8-BCC6-DF6F28C1359F}" type="presParOf" srcId="{FE453D2A-72BC-4762-9FDC-83D63BD2147B}" destId="{21DEC199-6ABE-4AD4-8C7C-79D95B1EF754}" srcOrd="0" destOrd="0" presId="urn:microsoft.com/office/officeart/2018/2/layout/IconLabelList"/>
    <dgm:cxn modelId="{5D2ADD93-E37E-4D08-A7E8-189AF79DB9B1}" type="presParOf" srcId="{FE453D2A-72BC-4762-9FDC-83D63BD2147B}" destId="{D686F8AF-4547-4F30-860A-853A65AE6CAB}" srcOrd="1" destOrd="0" presId="urn:microsoft.com/office/officeart/2018/2/layout/IconLabelList"/>
    <dgm:cxn modelId="{F5CB880D-7BCC-4899-809B-5CF5F908F1DE}" type="presParOf" srcId="{FE453D2A-72BC-4762-9FDC-83D63BD2147B}" destId="{3A0383D8-7A67-4B3F-8F33-CDC57F7A03E5}" srcOrd="2" destOrd="0" presId="urn:microsoft.com/office/officeart/2018/2/layout/IconLabelList"/>
    <dgm:cxn modelId="{0C94F0A7-3964-46D4-8B12-E9716BF75016}" type="presParOf" srcId="{9BD8613F-ED5E-4E65-AB23-5D0FF17EFBC5}" destId="{2ED38E90-A6A8-4A24-89C7-AC95E632CAB6}" srcOrd="3" destOrd="0" presId="urn:microsoft.com/office/officeart/2018/2/layout/IconLabelList"/>
    <dgm:cxn modelId="{D23047D5-81FF-41B3-967E-2CCF0BDE1A4C}" type="presParOf" srcId="{9BD8613F-ED5E-4E65-AB23-5D0FF17EFBC5}" destId="{5A41C047-EA41-4983-B7B5-FAA2413B0859}" srcOrd="4" destOrd="0" presId="urn:microsoft.com/office/officeart/2018/2/layout/IconLabelList"/>
    <dgm:cxn modelId="{DA8511ED-718F-4102-A75C-11D6CFAF33C1}" type="presParOf" srcId="{5A41C047-EA41-4983-B7B5-FAA2413B0859}" destId="{1C6E3105-41BA-4C7C-8C54-46C63CE344E9}" srcOrd="0" destOrd="0" presId="urn:microsoft.com/office/officeart/2018/2/layout/IconLabelList"/>
    <dgm:cxn modelId="{DF5DA0DA-F681-46BC-8447-6DD26A53396E}" type="presParOf" srcId="{5A41C047-EA41-4983-B7B5-FAA2413B0859}" destId="{3E4D8BB7-73B0-44A4-BA00-7C361AC57294}" srcOrd="1" destOrd="0" presId="urn:microsoft.com/office/officeart/2018/2/layout/IconLabelList"/>
    <dgm:cxn modelId="{C3DE8D78-E32E-4D54-9EA6-9451DD12755C}" type="presParOf" srcId="{5A41C047-EA41-4983-B7B5-FAA2413B0859}" destId="{7EBBA7A7-6962-4DC6-9852-073ECE7A9F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C6915-6331-41FE-A5BE-4DB706D3274E}">
      <dsp:nvSpPr>
        <dsp:cNvPr id="0" name=""/>
        <dsp:cNvSpPr/>
      </dsp:nvSpPr>
      <dsp:spPr>
        <a:xfrm>
          <a:off x="335852" y="792947"/>
          <a:ext cx="545800" cy="545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E071-F881-4154-9BA5-78DD18F3B366}">
      <dsp:nvSpPr>
        <dsp:cNvPr id="0" name=""/>
        <dsp:cNvSpPr/>
      </dsp:nvSpPr>
      <dsp:spPr>
        <a:xfrm>
          <a:off x="2307" y="1538901"/>
          <a:ext cx="1212890" cy="4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 type of visualization</a:t>
          </a:r>
          <a:endParaRPr lang="en-US" sz="1200" kern="1200"/>
        </a:p>
      </dsp:txBody>
      <dsp:txXfrm>
        <a:off x="2307" y="1538901"/>
        <a:ext cx="1212890" cy="485156"/>
      </dsp:txXfrm>
    </dsp:sp>
    <dsp:sp modelId="{ACF4C53A-8480-46D8-99C2-254D334EF3D5}">
      <dsp:nvSpPr>
        <dsp:cNvPr id="0" name=""/>
        <dsp:cNvSpPr/>
      </dsp:nvSpPr>
      <dsp:spPr>
        <a:xfrm>
          <a:off x="1760998" y="792947"/>
          <a:ext cx="545800" cy="545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579C-E6AE-448C-BB00-581B6B2B67C0}">
      <dsp:nvSpPr>
        <dsp:cNvPr id="0" name=""/>
        <dsp:cNvSpPr/>
      </dsp:nvSpPr>
      <dsp:spPr>
        <a:xfrm>
          <a:off x="1427453" y="1538901"/>
          <a:ext cx="1212890" cy="4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Mostly values</a:t>
          </a:r>
          <a:endParaRPr lang="en-US" sz="1200" kern="1200"/>
        </a:p>
      </dsp:txBody>
      <dsp:txXfrm>
        <a:off x="1427453" y="1538901"/>
        <a:ext cx="1212890" cy="485156"/>
      </dsp:txXfrm>
    </dsp:sp>
    <dsp:sp modelId="{85C3C8E3-9904-431F-9960-6B0F18182B9B}">
      <dsp:nvSpPr>
        <dsp:cNvPr id="0" name=""/>
        <dsp:cNvSpPr/>
      </dsp:nvSpPr>
      <dsp:spPr>
        <a:xfrm>
          <a:off x="3186145" y="792947"/>
          <a:ext cx="545800" cy="545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409-6877-469C-B68A-E0004796370E}">
      <dsp:nvSpPr>
        <dsp:cNvPr id="0" name=""/>
        <dsp:cNvSpPr/>
      </dsp:nvSpPr>
      <dsp:spPr>
        <a:xfrm>
          <a:off x="2852600" y="1538901"/>
          <a:ext cx="1212890" cy="4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Colours and formatting</a:t>
          </a:r>
          <a:endParaRPr lang="en-US" sz="1200" kern="1200"/>
        </a:p>
      </dsp:txBody>
      <dsp:txXfrm>
        <a:off x="2852600" y="1538901"/>
        <a:ext cx="1212890" cy="485156"/>
      </dsp:txXfrm>
    </dsp:sp>
    <dsp:sp modelId="{41076ED5-F4C0-4822-92DE-7414BF9A101C}">
      <dsp:nvSpPr>
        <dsp:cNvPr id="0" name=""/>
        <dsp:cNvSpPr/>
      </dsp:nvSpPr>
      <dsp:spPr>
        <a:xfrm>
          <a:off x="1048425" y="2327280"/>
          <a:ext cx="545800" cy="545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8C9D-A477-4FEE-9D3D-0D3BDDB5F7F2}">
      <dsp:nvSpPr>
        <dsp:cNvPr id="0" name=""/>
        <dsp:cNvSpPr/>
      </dsp:nvSpPr>
      <dsp:spPr>
        <a:xfrm>
          <a:off x="714880" y="3073234"/>
          <a:ext cx="1212890" cy="4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070C0"/>
              </a:solidFill>
            </a:rPr>
            <a:t>Most accurate way to indicate and compare data</a:t>
          </a:r>
          <a:endParaRPr lang="en-US" sz="1200" kern="1200" dirty="0">
            <a:solidFill>
              <a:srgbClr val="0070C0"/>
            </a:solidFill>
          </a:endParaRPr>
        </a:p>
      </dsp:txBody>
      <dsp:txXfrm>
        <a:off x="714880" y="3073234"/>
        <a:ext cx="1212890" cy="485156"/>
      </dsp:txXfrm>
    </dsp:sp>
    <dsp:sp modelId="{10CCBD87-C683-40D4-B8C4-0422D2F74FF5}">
      <dsp:nvSpPr>
        <dsp:cNvPr id="0" name=""/>
        <dsp:cNvSpPr/>
      </dsp:nvSpPr>
      <dsp:spPr>
        <a:xfrm rot="10800000">
          <a:off x="2473571" y="2327280"/>
          <a:ext cx="545800" cy="5458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AC67-3C36-4CAB-8DCA-73160483A7CE}">
      <dsp:nvSpPr>
        <dsp:cNvPr id="0" name=""/>
        <dsp:cNvSpPr/>
      </dsp:nvSpPr>
      <dsp:spPr>
        <a:xfrm>
          <a:off x="2140026" y="3073234"/>
          <a:ext cx="1212890" cy="48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0000"/>
              </a:solidFill>
            </a:rPr>
            <a:t>Don’t scale well, and can be hard to draw conclusions from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140026" y="3073234"/>
        <a:ext cx="1212890" cy="485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7F7D-1F00-4F4B-A1E2-2406E183FF2F}">
      <dsp:nvSpPr>
        <dsp:cNvPr id="0" name=""/>
        <dsp:cNvSpPr/>
      </dsp:nvSpPr>
      <dsp:spPr>
        <a:xfrm>
          <a:off x="745233" y="1306070"/>
          <a:ext cx="721652" cy="721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9AE88-BDD9-4FC4-9E4B-AF0A3C5D341C}">
      <dsp:nvSpPr>
        <dsp:cNvPr id="0" name=""/>
        <dsp:cNvSpPr/>
      </dsp:nvSpPr>
      <dsp:spPr>
        <a:xfrm>
          <a:off x="896780" y="1457617"/>
          <a:ext cx="418558" cy="418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1FF3-41C9-4E34-90DF-8F50D2DC6D69}">
      <dsp:nvSpPr>
        <dsp:cNvPr id="0" name=""/>
        <dsp:cNvSpPr/>
      </dsp:nvSpPr>
      <dsp:spPr>
        <a:xfrm>
          <a:off x="1621526" y="1306070"/>
          <a:ext cx="1701038" cy="7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If numbers were all that matters it would be all we communicate in papers. </a:t>
          </a:r>
          <a:endParaRPr lang="en-US" sz="1400" kern="1200"/>
        </a:p>
      </dsp:txBody>
      <dsp:txXfrm>
        <a:off x="1621526" y="1306070"/>
        <a:ext cx="1701038" cy="721652"/>
      </dsp:txXfrm>
    </dsp:sp>
    <dsp:sp modelId="{D07278EA-D39A-45CA-BFA4-E844D3641FE8}">
      <dsp:nvSpPr>
        <dsp:cNvPr id="0" name=""/>
        <dsp:cNvSpPr/>
      </dsp:nvSpPr>
      <dsp:spPr>
        <a:xfrm>
          <a:off x="745233" y="2323614"/>
          <a:ext cx="721652" cy="721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D21A1-D1D4-4EEE-A90D-F2345CA3737A}">
      <dsp:nvSpPr>
        <dsp:cNvPr id="0" name=""/>
        <dsp:cNvSpPr/>
      </dsp:nvSpPr>
      <dsp:spPr>
        <a:xfrm>
          <a:off x="896780" y="2475161"/>
          <a:ext cx="418558" cy="418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E52D-9757-4918-A51C-366826B20CA7}">
      <dsp:nvSpPr>
        <dsp:cNvPr id="0" name=""/>
        <dsp:cNvSpPr/>
      </dsp:nvSpPr>
      <dsp:spPr>
        <a:xfrm>
          <a:off x="1621526" y="2323614"/>
          <a:ext cx="1701038" cy="7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Good scientific papers have both, a table and a visualization like a chart.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1621526" y="2323614"/>
        <a:ext cx="1701038" cy="721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480F0-63F8-4F0B-A0E6-8FA014D275E8}">
      <dsp:nvSpPr>
        <dsp:cNvPr id="0" name=""/>
        <dsp:cNvSpPr/>
      </dsp:nvSpPr>
      <dsp:spPr>
        <a:xfrm>
          <a:off x="1400833" y="270990"/>
          <a:ext cx="758583" cy="7585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12DC6-E2B6-4268-AD35-587B3200114F}">
      <dsp:nvSpPr>
        <dsp:cNvPr id="0" name=""/>
        <dsp:cNvSpPr/>
      </dsp:nvSpPr>
      <dsp:spPr>
        <a:xfrm>
          <a:off x="937254" y="1290654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No immediate benefit over a line chart, but when only 1 line gives more emphasis to quantity</a:t>
          </a:r>
          <a:endParaRPr lang="en-US" sz="1100" kern="1200"/>
        </a:p>
      </dsp:txBody>
      <dsp:txXfrm>
        <a:off x="937254" y="1290654"/>
        <a:ext cx="1685742" cy="674296"/>
      </dsp:txXfrm>
    </dsp:sp>
    <dsp:sp modelId="{21DEC199-6ABE-4AD4-8C7C-79D95B1EF754}">
      <dsp:nvSpPr>
        <dsp:cNvPr id="0" name=""/>
        <dsp:cNvSpPr/>
      </dsp:nvSpPr>
      <dsp:spPr>
        <a:xfrm>
          <a:off x="3381580" y="270990"/>
          <a:ext cx="758583" cy="758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383D8-7A67-4B3F-8F33-CDC57F7A03E5}">
      <dsp:nvSpPr>
        <dsp:cNvPr id="0" name=""/>
        <dsp:cNvSpPr/>
      </dsp:nvSpPr>
      <dsp:spPr>
        <a:xfrm>
          <a:off x="2918001" y="1290654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Also works better when 0 is meaningful quantity relative to Y data</a:t>
          </a:r>
          <a:endParaRPr lang="en-US" sz="1100" kern="1200"/>
        </a:p>
      </dsp:txBody>
      <dsp:txXfrm>
        <a:off x="2918001" y="1290654"/>
        <a:ext cx="1685742" cy="674296"/>
      </dsp:txXfrm>
    </dsp:sp>
    <dsp:sp modelId="{1C6E3105-41BA-4C7C-8C54-46C63CE344E9}">
      <dsp:nvSpPr>
        <dsp:cNvPr id="0" name=""/>
        <dsp:cNvSpPr/>
      </dsp:nvSpPr>
      <dsp:spPr>
        <a:xfrm>
          <a:off x="2391207" y="2386386"/>
          <a:ext cx="758583" cy="758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BA7A7-6962-4DC6-9852-073ECE7A9F6E}">
      <dsp:nvSpPr>
        <dsp:cNvPr id="0" name=""/>
        <dsp:cNvSpPr/>
      </dsp:nvSpPr>
      <dsp:spPr>
        <a:xfrm>
          <a:off x="1927627" y="3406051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Most useful when combined with stacking</a:t>
          </a:r>
          <a:endParaRPr lang="en-US" sz="1100" kern="1200"/>
        </a:p>
      </dsp:txBody>
      <dsp:txXfrm>
        <a:off x="1927627" y="3406051"/>
        <a:ext cx="1685742" cy="67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2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262495/reading-box-and-whisker-plots-possible-to-glean-significant-differences-betwee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262495/reading-box-and-whisker-plots-possible-to-glean-significant-differences-betwee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6772191/is-it-possible-to-annotate-a-seaborn-violin-plot-with-number-of-observations-i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rle.tumblr.com/page/3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businesscommunicationmgrs/chapter/charts-diagrams-and-graphic-organizers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3373240/r-studio-dygraph-two-axes-a-bar-chart-and-line-chart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201: Thinking With Data</a:t>
            </a:r>
          </a:p>
          <a:p>
            <a:r>
              <a:rPr lang="en-US"/>
              <a:t>Winter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March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1663" y="1543804"/>
            <a:ext cx="7684503" cy="431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GB" sz="2486"/>
              <a:t>Wong et al., 2009 (Multi-set Bar Chart)</a:t>
            </a:r>
            <a:br>
              <a:rPr lang="en-GB" sz="2486"/>
            </a:br>
            <a:r>
              <a:rPr lang="en-GB" sz="2486"/>
              <a:t>Example of primary/secondary categories</a:t>
            </a:r>
            <a:endParaRPr lang="en-GB" sz="248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A5B40-1FBF-4417-BC68-36B2FF5B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3917846" cy="4351338"/>
          </a:xfrm>
        </p:spPr>
        <p:txBody>
          <a:bodyPr/>
          <a:lstStyle/>
          <a:p>
            <a:r>
              <a:rPr lang="en-CA">
                <a:solidFill>
                  <a:srgbClr val="0070C0"/>
                </a:solidFill>
              </a:rPr>
              <a:t>Colour of bar (or texture, etc.) indicates another category for comparison</a:t>
            </a:r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7EC5-4A15-4AAA-BD85-B1F1D8126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Histograms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1002" y="3584323"/>
            <a:ext cx="952650" cy="0"/>
          </a:xfrm>
          <a:custGeom>
            <a:avLst/>
            <a:gdLst/>
            <a:ahLst/>
            <a:cxnLst/>
            <a:rect l="l" t="t" r="r" b="b"/>
            <a:pathLst>
              <a:path w="1570989">
                <a:moveTo>
                  <a:pt x="0" y="0"/>
                </a:moveTo>
                <a:lnTo>
                  <a:pt x="1570632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648301" y="3584323"/>
            <a:ext cx="946104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0" y="0"/>
                </a:moveTo>
                <a:lnTo>
                  <a:pt x="156016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844919" y="2625541"/>
            <a:ext cx="1898753" cy="0"/>
          </a:xfrm>
          <a:custGeom>
            <a:avLst/>
            <a:gdLst/>
            <a:ahLst/>
            <a:cxnLst/>
            <a:rect l="l" t="t" r="r" b="b"/>
            <a:pathLst>
              <a:path w="3131185">
                <a:moveTo>
                  <a:pt x="0" y="0"/>
                </a:moveTo>
                <a:lnTo>
                  <a:pt x="3130794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3695869" y="2625541"/>
            <a:ext cx="1898753" cy="0"/>
          </a:xfrm>
          <a:custGeom>
            <a:avLst/>
            <a:gdLst/>
            <a:ahLst/>
            <a:cxnLst/>
            <a:rect l="l" t="t" r="r" b="b"/>
            <a:pathLst>
              <a:path w="3131184">
                <a:moveTo>
                  <a:pt x="0" y="0"/>
                </a:moveTo>
                <a:lnTo>
                  <a:pt x="3130794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6" name="object 6"/>
          <p:cNvGrpSpPr/>
          <p:nvPr/>
        </p:nvGrpSpPr>
        <p:grpSpPr>
          <a:xfrm>
            <a:off x="838568" y="1669932"/>
            <a:ext cx="4762479" cy="3829082"/>
            <a:chOff x="1382156" y="2753842"/>
            <a:chExt cx="7853680" cy="6314440"/>
          </a:xfrm>
        </p:grpSpPr>
        <p:sp>
          <p:nvSpPr>
            <p:cNvPr id="7" name="object 7"/>
            <p:cNvSpPr/>
            <p:nvPr/>
          </p:nvSpPr>
          <p:spPr>
            <a:xfrm>
              <a:off x="1392627" y="2759078"/>
              <a:ext cx="7832725" cy="0"/>
            </a:xfrm>
            <a:custGeom>
              <a:avLst/>
              <a:gdLst/>
              <a:ahLst/>
              <a:cxnLst/>
              <a:rect l="l" t="t" r="r" b="b"/>
              <a:pathLst>
                <a:path w="7832725">
                  <a:moveTo>
                    <a:pt x="0" y="0"/>
                  </a:moveTo>
                  <a:lnTo>
                    <a:pt x="7832221" y="0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1387392" y="9062551"/>
              <a:ext cx="7842884" cy="0"/>
            </a:xfrm>
            <a:custGeom>
              <a:avLst/>
              <a:gdLst/>
              <a:ahLst/>
              <a:cxnLst/>
              <a:rect l="l" t="t" r="r" b="b"/>
              <a:pathLst>
                <a:path w="7842884">
                  <a:moveTo>
                    <a:pt x="0" y="0"/>
                  </a:moveTo>
                  <a:lnTo>
                    <a:pt x="7842692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1392627" y="5591452"/>
              <a:ext cx="1560195" cy="3466465"/>
            </a:xfrm>
            <a:custGeom>
              <a:avLst/>
              <a:gdLst/>
              <a:ahLst/>
              <a:cxnLst/>
              <a:rect l="l" t="t" r="r" b="b"/>
              <a:pathLst>
                <a:path w="1560195" h="3466465">
                  <a:moveTo>
                    <a:pt x="1560161" y="3465863"/>
                  </a:moveTo>
                  <a:lnTo>
                    <a:pt x="0" y="3465863"/>
                  </a:lnTo>
                  <a:lnTo>
                    <a:pt x="0" y="0"/>
                  </a:lnTo>
                  <a:lnTo>
                    <a:pt x="1560161" y="0"/>
                  </a:lnTo>
                  <a:lnTo>
                    <a:pt x="1560161" y="3465863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2627" y="5591452"/>
              <a:ext cx="1560195" cy="3466465"/>
            </a:xfrm>
            <a:custGeom>
              <a:avLst/>
              <a:gdLst/>
              <a:ahLst/>
              <a:cxnLst/>
              <a:rect l="l" t="t" r="r" b="b"/>
              <a:pathLst>
                <a:path w="1560195" h="3466465">
                  <a:moveTo>
                    <a:pt x="0" y="0"/>
                  </a:moveTo>
                  <a:lnTo>
                    <a:pt x="1560161" y="0"/>
                  </a:lnTo>
                  <a:lnTo>
                    <a:pt x="1560161" y="3465863"/>
                  </a:lnTo>
                  <a:lnTo>
                    <a:pt x="0" y="3465863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2789" y="6355827"/>
              <a:ext cx="1570990" cy="2701925"/>
            </a:xfrm>
            <a:custGeom>
              <a:avLst/>
              <a:gdLst/>
              <a:ahLst/>
              <a:cxnLst/>
              <a:rect l="l" t="t" r="r" b="b"/>
              <a:pathLst>
                <a:path w="1570989" h="2701925">
                  <a:moveTo>
                    <a:pt x="1570632" y="2701488"/>
                  </a:moveTo>
                  <a:lnTo>
                    <a:pt x="0" y="2701488"/>
                  </a:lnTo>
                  <a:lnTo>
                    <a:pt x="0" y="0"/>
                  </a:lnTo>
                  <a:lnTo>
                    <a:pt x="1570632" y="0"/>
                  </a:lnTo>
                  <a:lnTo>
                    <a:pt x="1570632" y="2701488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2789" y="6355827"/>
              <a:ext cx="1570990" cy="2701925"/>
            </a:xfrm>
            <a:custGeom>
              <a:avLst/>
              <a:gdLst/>
              <a:ahLst/>
              <a:cxnLst/>
              <a:rect l="l" t="t" r="r" b="b"/>
              <a:pathLst>
                <a:path w="1570989" h="2701925">
                  <a:moveTo>
                    <a:pt x="0" y="0"/>
                  </a:moveTo>
                  <a:lnTo>
                    <a:pt x="1570632" y="0"/>
                  </a:lnTo>
                  <a:lnTo>
                    <a:pt x="1570632" y="2701488"/>
                  </a:lnTo>
                  <a:lnTo>
                    <a:pt x="0" y="270148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3422" y="2764313"/>
              <a:ext cx="1570990" cy="6293485"/>
            </a:xfrm>
            <a:custGeom>
              <a:avLst/>
              <a:gdLst/>
              <a:ahLst/>
              <a:cxnLst/>
              <a:rect l="l" t="t" r="r" b="b"/>
              <a:pathLst>
                <a:path w="1570989" h="6293484">
                  <a:moveTo>
                    <a:pt x="1570632" y="6293002"/>
                  </a:moveTo>
                  <a:lnTo>
                    <a:pt x="0" y="6293002"/>
                  </a:lnTo>
                  <a:lnTo>
                    <a:pt x="0" y="0"/>
                  </a:lnTo>
                  <a:lnTo>
                    <a:pt x="1570632" y="0"/>
                  </a:lnTo>
                  <a:lnTo>
                    <a:pt x="1570632" y="6293002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3422" y="2764313"/>
              <a:ext cx="1570990" cy="6293485"/>
            </a:xfrm>
            <a:custGeom>
              <a:avLst/>
              <a:gdLst/>
              <a:ahLst/>
              <a:cxnLst/>
              <a:rect l="l" t="t" r="r" b="b"/>
              <a:pathLst>
                <a:path w="1570989" h="6293484">
                  <a:moveTo>
                    <a:pt x="0" y="0"/>
                  </a:moveTo>
                  <a:lnTo>
                    <a:pt x="1570632" y="0"/>
                  </a:lnTo>
                  <a:lnTo>
                    <a:pt x="1570632" y="6293002"/>
                  </a:lnTo>
                  <a:lnTo>
                    <a:pt x="0" y="629300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4055" y="5402976"/>
              <a:ext cx="1570990" cy="3654425"/>
            </a:xfrm>
            <a:custGeom>
              <a:avLst/>
              <a:gdLst/>
              <a:ahLst/>
              <a:cxnLst/>
              <a:rect l="l" t="t" r="r" b="b"/>
              <a:pathLst>
                <a:path w="1570990" h="3654425">
                  <a:moveTo>
                    <a:pt x="1570632" y="3654338"/>
                  </a:moveTo>
                  <a:lnTo>
                    <a:pt x="0" y="3654338"/>
                  </a:lnTo>
                  <a:lnTo>
                    <a:pt x="0" y="0"/>
                  </a:lnTo>
                  <a:lnTo>
                    <a:pt x="1570632" y="0"/>
                  </a:lnTo>
                  <a:lnTo>
                    <a:pt x="1570632" y="3654338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4055" y="5402976"/>
              <a:ext cx="1570990" cy="3654425"/>
            </a:xfrm>
            <a:custGeom>
              <a:avLst/>
              <a:gdLst/>
              <a:ahLst/>
              <a:cxnLst/>
              <a:rect l="l" t="t" r="r" b="b"/>
              <a:pathLst>
                <a:path w="1570990" h="3654425">
                  <a:moveTo>
                    <a:pt x="0" y="0"/>
                  </a:moveTo>
                  <a:lnTo>
                    <a:pt x="1570632" y="0"/>
                  </a:lnTo>
                  <a:lnTo>
                    <a:pt x="1570632" y="3654338"/>
                  </a:lnTo>
                  <a:lnTo>
                    <a:pt x="0" y="365433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7664688" y="6544303"/>
              <a:ext cx="1560195" cy="2513330"/>
            </a:xfrm>
            <a:custGeom>
              <a:avLst/>
              <a:gdLst/>
              <a:ahLst/>
              <a:cxnLst/>
              <a:rect l="l" t="t" r="r" b="b"/>
              <a:pathLst>
                <a:path w="1560195" h="2513329">
                  <a:moveTo>
                    <a:pt x="1560161" y="2513012"/>
                  </a:moveTo>
                  <a:lnTo>
                    <a:pt x="0" y="2513012"/>
                  </a:lnTo>
                  <a:lnTo>
                    <a:pt x="0" y="0"/>
                  </a:lnTo>
                  <a:lnTo>
                    <a:pt x="1560161" y="0"/>
                  </a:lnTo>
                  <a:lnTo>
                    <a:pt x="1560161" y="2513012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4688" y="6544303"/>
              <a:ext cx="1560195" cy="2513330"/>
            </a:xfrm>
            <a:custGeom>
              <a:avLst/>
              <a:gdLst/>
              <a:ahLst/>
              <a:cxnLst/>
              <a:rect l="l" t="t" r="r" b="b"/>
              <a:pathLst>
                <a:path w="1560195" h="2513329">
                  <a:moveTo>
                    <a:pt x="0" y="0"/>
                  </a:moveTo>
                  <a:lnTo>
                    <a:pt x="1560161" y="0"/>
                  </a:lnTo>
                  <a:lnTo>
                    <a:pt x="1560161" y="2513012"/>
                  </a:lnTo>
                  <a:lnTo>
                    <a:pt x="0" y="251301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1980" y="5365617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375" y="4409215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375" y="3452814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9375" y="2496412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770" y="1540010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3262" y="5604469"/>
            <a:ext cx="30843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r>
              <a:rPr sz="1577" spc="6" dirty="0">
                <a:latin typeface="Century Gothic"/>
                <a:cs typeface="Century Gothic"/>
              </a:rPr>
              <a:t>-9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1718" y="5604469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19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52779" y="5604469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29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3841" y="5604469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39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4902" y="5604469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40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49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11928" y="1669932"/>
            <a:ext cx="4508336" cy="3832163"/>
            <a:chOff x="11727391" y="2753842"/>
            <a:chExt cx="7434580" cy="6319520"/>
          </a:xfrm>
        </p:grpSpPr>
        <p:sp>
          <p:nvSpPr>
            <p:cNvPr id="30" name="object 30"/>
            <p:cNvSpPr/>
            <p:nvPr/>
          </p:nvSpPr>
          <p:spPr>
            <a:xfrm>
              <a:off x="13585976" y="2753842"/>
              <a:ext cx="1853564" cy="2534285"/>
            </a:xfrm>
            <a:custGeom>
              <a:avLst/>
              <a:gdLst/>
              <a:ahLst/>
              <a:cxnLst/>
              <a:rect l="l" t="t" r="r" b="b"/>
              <a:pathLst>
                <a:path w="1853565" h="2534285">
                  <a:moveTo>
                    <a:pt x="0" y="0"/>
                  </a:moveTo>
                  <a:lnTo>
                    <a:pt x="0" y="10471"/>
                  </a:lnTo>
                </a:path>
                <a:path w="1853565" h="2534285">
                  <a:moveTo>
                    <a:pt x="1853346" y="1266977"/>
                  </a:moveTo>
                  <a:lnTo>
                    <a:pt x="1853346" y="2533954"/>
                  </a:lnTo>
                </a:path>
                <a:path w="1853565" h="2534285">
                  <a:moveTo>
                    <a:pt x="1853346" y="0"/>
                  </a:moveTo>
                  <a:lnTo>
                    <a:pt x="1853346" y="10471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732629" y="2759078"/>
              <a:ext cx="0" cy="6314440"/>
            </a:xfrm>
            <a:custGeom>
              <a:avLst/>
              <a:gdLst/>
              <a:ahLst/>
              <a:cxnLst/>
              <a:rect l="l" t="t" r="r" b="b"/>
              <a:pathLst>
                <a:path h="6314440">
                  <a:moveTo>
                    <a:pt x="0" y="6313944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737862" y="2764313"/>
              <a:ext cx="4073525" cy="1256665"/>
            </a:xfrm>
            <a:custGeom>
              <a:avLst/>
              <a:gdLst/>
              <a:ahLst/>
              <a:cxnLst/>
              <a:rect l="l" t="t" r="r" b="b"/>
              <a:pathLst>
                <a:path w="4073525" h="1256664">
                  <a:moveTo>
                    <a:pt x="4073174" y="1256506"/>
                  </a:moveTo>
                  <a:lnTo>
                    <a:pt x="0" y="1256506"/>
                  </a:lnTo>
                  <a:lnTo>
                    <a:pt x="0" y="0"/>
                  </a:lnTo>
                  <a:lnTo>
                    <a:pt x="4073174" y="0"/>
                  </a:lnTo>
                  <a:lnTo>
                    <a:pt x="4073174" y="1256506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737862" y="2764313"/>
              <a:ext cx="4073525" cy="1256665"/>
            </a:xfrm>
            <a:custGeom>
              <a:avLst/>
              <a:gdLst/>
              <a:ahLst/>
              <a:cxnLst/>
              <a:rect l="l" t="t" r="r" b="b"/>
              <a:pathLst>
                <a:path w="4073525" h="1256664">
                  <a:moveTo>
                    <a:pt x="0" y="0"/>
                  </a:moveTo>
                  <a:lnTo>
                    <a:pt x="4073174" y="0"/>
                  </a:lnTo>
                  <a:lnTo>
                    <a:pt x="4073174" y="1256506"/>
                  </a:lnTo>
                  <a:lnTo>
                    <a:pt x="0" y="125650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37862" y="4020819"/>
              <a:ext cx="3183255" cy="1267460"/>
            </a:xfrm>
            <a:custGeom>
              <a:avLst/>
              <a:gdLst/>
              <a:ahLst/>
              <a:cxnLst/>
              <a:rect l="l" t="t" r="r" b="b"/>
              <a:pathLst>
                <a:path w="3183255" h="1267460">
                  <a:moveTo>
                    <a:pt x="3183149" y="1266977"/>
                  </a:moveTo>
                  <a:lnTo>
                    <a:pt x="0" y="1266977"/>
                  </a:lnTo>
                  <a:lnTo>
                    <a:pt x="0" y="0"/>
                  </a:lnTo>
                  <a:lnTo>
                    <a:pt x="3183149" y="0"/>
                  </a:lnTo>
                  <a:lnTo>
                    <a:pt x="3183149" y="1266977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37862" y="4020819"/>
              <a:ext cx="3183255" cy="1267460"/>
            </a:xfrm>
            <a:custGeom>
              <a:avLst/>
              <a:gdLst/>
              <a:ahLst/>
              <a:cxnLst/>
              <a:rect l="l" t="t" r="r" b="b"/>
              <a:pathLst>
                <a:path w="3183255" h="1267460">
                  <a:moveTo>
                    <a:pt x="0" y="0"/>
                  </a:moveTo>
                  <a:lnTo>
                    <a:pt x="3183149" y="0"/>
                  </a:lnTo>
                  <a:lnTo>
                    <a:pt x="3183149" y="1266977"/>
                  </a:lnTo>
                  <a:lnTo>
                    <a:pt x="0" y="1266977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03140" y="2753842"/>
              <a:ext cx="0" cy="6314440"/>
            </a:xfrm>
            <a:custGeom>
              <a:avLst/>
              <a:gdLst/>
              <a:ahLst/>
              <a:cxnLst/>
              <a:rect l="l" t="t" r="r" b="b"/>
              <a:pathLst>
                <a:path h="6314440">
                  <a:moveTo>
                    <a:pt x="0" y="3790460"/>
                  </a:moveTo>
                  <a:lnTo>
                    <a:pt x="0" y="6313944"/>
                  </a:lnTo>
                </a:path>
                <a:path h="6314440">
                  <a:moveTo>
                    <a:pt x="0" y="0"/>
                  </a:moveTo>
                  <a:lnTo>
                    <a:pt x="0" y="2533954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56487" y="2753842"/>
              <a:ext cx="0" cy="6314440"/>
            </a:xfrm>
            <a:custGeom>
              <a:avLst/>
              <a:gdLst/>
              <a:ahLst/>
              <a:cxnLst/>
              <a:rect l="l" t="t" r="r" b="b"/>
              <a:pathLst>
                <a:path h="6314440">
                  <a:moveTo>
                    <a:pt x="0" y="0"/>
                  </a:moveTo>
                  <a:lnTo>
                    <a:pt x="0" y="6313944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38"/>
            <p:cNvSpPr/>
            <p:nvPr/>
          </p:nvSpPr>
          <p:spPr>
            <a:xfrm>
              <a:off x="11737862" y="5287797"/>
              <a:ext cx="7413625" cy="1256665"/>
            </a:xfrm>
            <a:custGeom>
              <a:avLst/>
              <a:gdLst/>
              <a:ahLst/>
              <a:cxnLst/>
              <a:rect l="l" t="t" r="r" b="b"/>
              <a:pathLst>
                <a:path w="7413625" h="1256665">
                  <a:moveTo>
                    <a:pt x="7413386" y="1256506"/>
                  </a:moveTo>
                  <a:lnTo>
                    <a:pt x="0" y="1256506"/>
                  </a:lnTo>
                  <a:lnTo>
                    <a:pt x="0" y="0"/>
                  </a:lnTo>
                  <a:lnTo>
                    <a:pt x="7413386" y="0"/>
                  </a:lnTo>
                  <a:lnTo>
                    <a:pt x="7413386" y="1256506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737862" y="5287797"/>
              <a:ext cx="7413625" cy="1256665"/>
            </a:xfrm>
            <a:custGeom>
              <a:avLst/>
              <a:gdLst/>
              <a:ahLst/>
              <a:cxnLst/>
              <a:rect l="l" t="t" r="r" b="b"/>
              <a:pathLst>
                <a:path w="7413625" h="1256665">
                  <a:moveTo>
                    <a:pt x="0" y="0"/>
                  </a:moveTo>
                  <a:lnTo>
                    <a:pt x="7413386" y="0"/>
                  </a:lnTo>
                  <a:lnTo>
                    <a:pt x="7413386" y="1256506"/>
                  </a:lnTo>
                  <a:lnTo>
                    <a:pt x="0" y="125650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5439322" y="7800809"/>
              <a:ext cx="0" cy="1267460"/>
            </a:xfrm>
            <a:custGeom>
              <a:avLst/>
              <a:gdLst/>
              <a:ahLst/>
              <a:cxnLst/>
              <a:rect l="l" t="t" r="r" b="b"/>
              <a:pathLst>
                <a:path h="1267459">
                  <a:moveTo>
                    <a:pt x="0" y="0"/>
                  </a:moveTo>
                  <a:lnTo>
                    <a:pt x="0" y="1266977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37862" y="6544303"/>
              <a:ext cx="4304030" cy="1256665"/>
            </a:xfrm>
            <a:custGeom>
              <a:avLst/>
              <a:gdLst/>
              <a:ahLst/>
              <a:cxnLst/>
              <a:rect l="l" t="t" r="r" b="b"/>
              <a:pathLst>
                <a:path w="4304030" h="1256665">
                  <a:moveTo>
                    <a:pt x="4303533" y="1256506"/>
                  </a:moveTo>
                  <a:lnTo>
                    <a:pt x="0" y="1256506"/>
                  </a:lnTo>
                  <a:lnTo>
                    <a:pt x="0" y="0"/>
                  </a:lnTo>
                  <a:lnTo>
                    <a:pt x="4303533" y="0"/>
                  </a:lnTo>
                  <a:lnTo>
                    <a:pt x="4303533" y="1256506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7862" y="6544303"/>
              <a:ext cx="4304030" cy="1256665"/>
            </a:xfrm>
            <a:custGeom>
              <a:avLst/>
              <a:gdLst/>
              <a:ahLst/>
              <a:cxnLst/>
              <a:rect l="l" t="t" r="r" b="b"/>
              <a:pathLst>
                <a:path w="4304030" h="1256665">
                  <a:moveTo>
                    <a:pt x="0" y="0"/>
                  </a:moveTo>
                  <a:lnTo>
                    <a:pt x="4303533" y="0"/>
                  </a:lnTo>
                  <a:lnTo>
                    <a:pt x="4303533" y="1256506"/>
                  </a:lnTo>
                  <a:lnTo>
                    <a:pt x="0" y="125650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7862" y="7800809"/>
              <a:ext cx="2963545" cy="1256665"/>
            </a:xfrm>
            <a:custGeom>
              <a:avLst/>
              <a:gdLst/>
              <a:ahLst/>
              <a:cxnLst/>
              <a:rect l="l" t="t" r="r" b="b"/>
              <a:pathLst>
                <a:path w="2963544" h="1256665">
                  <a:moveTo>
                    <a:pt x="2963260" y="1256506"/>
                  </a:moveTo>
                  <a:lnTo>
                    <a:pt x="0" y="1256506"/>
                  </a:lnTo>
                  <a:lnTo>
                    <a:pt x="0" y="0"/>
                  </a:lnTo>
                  <a:lnTo>
                    <a:pt x="2963260" y="0"/>
                  </a:lnTo>
                  <a:lnTo>
                    <a:pt x="2963260" y="1256506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37862" y="7800809"/>
              <a:ext cx="2963545" cy="1256665"/>
            </a:xfrm>
            <a:custGeom>
              <a:avLst/>
              <a:gdLst/>
              <a:ahLst/>
              <a:cxnLst/>
              <a:rect l="l" t="t" r="r" b="b"/>
              <a:pathLst>
                <a:path w="2963544" h="1256665">
                  <a:moveTo>
                    <a:pt x="0" y="0"/>
                  </a:moveTo>
                  <a:lnTo>
                    <a:pt x="2963260" y="0"/>
                  </a:lnTo>
                  <a:lnTo>
                    <a:pt x="2963260" y="1256506"/>
                  </a:lnTo>
                  <a:lnTo>
                    <a:pt x="0" y="125650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649129" y="1922889"/>
            <a:ext cx="30843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r>
              <a:rPr sz="1577" spc="6" dirty="0">
                <a:latin typeface="Century Gothic"/>
                <a:cs typeface="Century Gothic"/>
              </a:rPr>
              <a:t>-9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23917" y="2688645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19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23917" y="3454401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29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23917" y="4220157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39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23917" y="4985914"/>
            <a:ext cx="533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40</a:t>
            </a:r>
            <a:r>
              <a:rPr sz="1577" spc="3" dirty="0">
                <a:latin typeface="Century Gothic"/>
                <a:cs typeface="Century Gothic"/>
              </a:rPr>
              <a:t>-</a:t>
            </a:r>
            <a:r>
              <a:rPr sz="1577" spc="12" dirty="0">
                <a:latin typeface="Century Gothic"/>
                <a:cs typeface="Century Gothic"/>
              </a:rPr>
              <a:t>49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48154" y="5604469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18582" y="5604469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45310" y="5604469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372039" y="5604469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442465" y="5604469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20166DBF-7C65-450A-9B1F-CA04722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Histograms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20166DBF-7C65-450A-9B1F-CA04722C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4000"/>
              <a:t>Histograms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DE14772C-B5D6-401E-8670-62AD7207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CA" sz="2000" dirty="0"/>
              <a:t>Distribution based data</a:t>
            </a:r>
          </a:p>
          <a:p>
            <a:r>
              <a:rPr lang="en-CA" sz="2000" dirty="0"/>
              <a:t>Ex. Student grades, data that might have categories or groupings</a:t>
            </a:r>
          </a:p>
          <a:p>
            <a:r>
              <a:rPr lang="en-CA" sz="2000" dirty="0"/>
              <a:t>Each x in X is a bucket (a smaller range portion of the total range)</a:t>
            </a:r>
          </a:p>
          <a:p>
            <a:r>
              <a:rPr lang="en-CA" sz="2000" dirty="0"/>
              <a:t>Y is response (count in category)</a:t>
            </a:r>
          </a:p>
          <a:p>
            <a:r>
              <a:rPr lang="en-CA" sz="2000" dirty="0"/>
              <a:t>Like bar chart but categories are related as being ranges which are part of a complete range</a:t>
            </a:r>
          </a:p>
          <a:p>
            <a:r>
              <a:rPr lang="en-CA" sz="2000" dirty="0">
                <a:solidFill>
                  <a:srgbClr val="FF0000"/>
                </a:solidFill>
              </a:rPr>
              <a:t>Range choice can be used to manipulate data’s appearance.</a:t>
            </a: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F4A235A-A8A9-485A-9D71-6A2D3B68F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2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4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E880D-003E-4351-982A-D901D1C37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Stacked Charts / Histograms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2" y="4670097"/>
            <a:ext cx="35580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369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3499032" y="4670097"/>
            <a:ext cx="705053" cy="0"/>
          </a:xfrm>
          <a:custGeom>
            <a:avLst/>
            <a:gdLst/>
            <a:ahLst/>
            <a:cxnLst/>
            <a:rect l="l" t="t" r="r" b="b"/>
            <a:pathLst>
              <a:path w="1162684">
                <a:moveTo>
                  <a:pt x="0" y="0"/>
                </a:moveTo>
                <a:lnTo>
                  <a:pt x="1162268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981708" y="4670097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8464384" y="4670097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4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0947059" y="4670097"/>
            <a:ext cx="35580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66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365582" y="3717664"/>
            <a:ext cx="5327368" cy="0"/>
          </a:xfrm>
          <a:custGeom>
            <a:avLst/>
            <a:gdLst/>
            <a:ahLst/>
            <a:cxnLst/>
            <a:rect l="l" t="t" r="r" b="b"/>
            <a:pathLst>
              <a:path w="8785225">
                <a:moveTo>
                  <a:pt x="0" y="0"/>
                </a:moveTo>
                <a:lnTo>
                  <a:pt x="8785072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8464384" y="3717664"/>
            <a:ext cx="711214" cy="0"/>
          </a:xfrm>
          <a:custGeom>
            <a:avLst/>
            <a:gdLst/>
            <a:ahLst/>
            <a:cxnLst/>
            <a:rect l="l" t="t" r="r" b="b"/>
            <a:pathLst>
              <a:path w="1172844">
                <a:moveTo>
                  <a:pt x="0" y="0"/>
                </a:moveTo>
                <a:lnTo>
                  <a:pt x="1172739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0947059" y="3717664"/>
            <a:ext cx="35580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366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365582" y="2758881"/>
            <a:ext cx="9937361" cy="0"/>
          </a:xfrm>
          <a:custGeom>
            <a:avLst/>
            <a:gdLst/>
            <a:ahLst/>
            <a:cxnLst/>
            <a:rect l="l" t="t" r="r" b="b"/>
            <a:pathLst>
              <a:path w="16387444">
                <a:moveTo>
                  <a:pt x="0" y="0"/>
                </a:moveTo>
                <a:lnTo>
                  <a:pt x="16386932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365582" y="1800098"/>
            <a:ext cx="9937361" cy="0"/>
          </a:xfrm>
          <a:custGeom>
            <a:avLst/>
            <a:gdLst/>
            <a:ahLst/>
            <a:cxnLst/>
            <a:rect l="l" t="t" r="r" b="b"/>
            <a:pathLst>
              <a:path w="16387444">
                <a:moveTo>
                  <a:pt x="0" y="0"/>
                </a:moveTo>
                <a:lnTo>
                  <a:pt x="16386932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1088179" y="5497064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5575" y="4540663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969" y="3584261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969" y="2627860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225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969" y="1671458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300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68756" y="2812852"/>
            <a:ext cx="9937361" cy="2819443"/>
            <a:chOff x="2256475" y="4638602"/>
            <a:chExt cx="16387444" cy="4649470"/>
          </a:xfrm>
        </p:grpSpPr>
        <p:sp>
          <p:nvSpPr>
            <p:cNvPr id="18" name="object 18"/>
            <p:cNvSpPr/>
            <p:nvPr/>
          </p:nvSpPr>
          <p:spPr>
            <a:xfrm>
              <a:off x="2256475" y="9282439"/>
              <a:ext cx="16387444" cy="0"/>
            </a:xfrm>
            <a:custGeom>
              <a:avLst/>
              <a:gdLst/>
              <a:ahLst/>
              <a:cxnLst/>
              <a:rect l="l" t="t" r="r" b="b"/>
              <a:pathLst>
                <a:path w="16387444">
                  <a:moveTo>
                    <a:pt x="0" y="0"/>
                  </a:moveTo>
                  <a:lnTo>
                    <a:pt x="16386932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37609" y="7141143"/>
              <a:ext cx="2932430" cy="419100"/>
            </a:xfrm>
            <a:custGeom>
              <a:avLst/>
              <a:gdLst/>
              <a:ahLst/>
              <a:cxnLst/>
              <a:rect l="l" t="t" r="r" b="b"/>
              <a:pathLst>
                <a:path w="2932429" h="419100">
                  <a:moveTo>
                    <a:pt x="2931847" y="418835"/>
                  </a:moveTo>
                  <a:lnTo>
                    <a:pt x="0" y="418835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418835"/>
                  </a:lnTo>
                  <a:close/>
                </a:path>
              </a:pathLst>
            </a:custGeom>
            <a:solidFill>
              <a:srgbClr val="F0B2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7609" y="7559979"/>
              <a:ext cx="2932430" cy="1151890"/>
            </a:xfrm>
            <a:custGeom>
              <a:avLst/>
              <a:gdLst/>
              <a:ahLst/>
              <a:cxnLst/>
              <a:rect l="l" t="t" r="r" b="b"/>
              <a:pathLst>
                <a:path w="2932429" h="1151890">
                  <a:moveTo>
                    <a:pt x="2931847" y="1151797"/>
                  </a:moveTo>
                  <a:lnTo>
                    <a:pt x="0" y="1151797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1151797"/>
                  </a:lnTo>
                  <a:close/>
                </a:path>
              </a:pathLst>
            </a:custGeom>
            <a:solidFill>
              <a:srgbClr val="6C61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37609" y="8711776"/>
              <a:ext cx="2932430" cy="565785"/>
            </a:xfrm>
            <a:custGeom>
              <a:avLst/>
              <a:gdLst/>
              <a:ahLst/>
              <a:cxnLst/>
              <a:rect l="l" t="t" r="r" b="b"/>
              <a:pathLst>
                <a:path w="2932429" h="565784">
                  <a:moveTo>
                    <a:pt x="2931847" y="565427"/>
                  </a:moveTo>
                  <a:lnTo>
                    <a:pt x="0" y="565427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565427"/>
                  </a:lnTo>
                  <a:close/>
                </a:path>
              </a:pathLst>
            </a:custGeom>
            <a:solidFill>
              <a:srgbClr val="5FA80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1726" y="6994551"/>
              <a:ext cx="2932430" cy="628650"/>
            </a:xfrm>
            <a:custGeom>
              <a:avLst/>
              <a:gdLst/>
              <a:ahLst/>
              <a:cxnLst/>
              <a:rect l="l" t="t" r="r" b="b"/>
              <a:pathLst>
                <a:path w="2932429" h="628650">
                  <a:moveTo>
                    <a:pt x="2931847" y="628253"/>
                  </a:moveTo>
                  <a:lnTo>
                    <a:pt x="0" y="628253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628253"/>
                  </a:lnTo>
                  <a:close/>
                </a:path>
              </a:pathLst>
            </a:custGeom>
            <a:solidFill>
              <a:srgbClr val="F0B2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6931726" y="7622804"/>
              <a:ext cx="2932430" cy="901065"/>
            </a:xfrm>
            <a:custGeom>
              <a:avLst/>
              <a:gdLst/>
              <a:ahLst/>
              <a:cxnLst/>
              <a:rect l="l" t="t" r="r" b="b"/>
              <a:pathLst>
                <a:path w="2932429" h="901065">
                  <a:moveTo>
                    <a:pt x="2931847" y="900496"/>
                  </a:moveTo>
                  <a:lnTo>
                    <a:pt x="0" y="900496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900496"/>
                  </a:lnTo>
                  <a:close/>
                </a:path>
              </a:pathLst>
            </a:custGeom>
            <a:solidFill>
              <a:srgbClr val="6C61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1726" y="8523300"/>
              <a:ext cx="2932430" cy="754380"/>
            </a:xfrm>
            <a:custGeom>
              <a:avLst/>
              <a:gdLst/>
              <a:ahLst/>
              <a:cxnLst/>
              <a:rect l="l" t="t" r="r" b="b"/>
              <a:pathLst>
                <a:path w="2932429" h="754379">
                  <a:moveTo>
                    <a:pt x="2931847" y="753903"/>
                  </a:moveTo>
                  <a:lnTo>
                    <a:pt x="0" y="753903"/>
                  </a:lnTo>
                  <a:lnTo>
                    <a:pt x="0" y="0"/>
                  </a:lnTo>
                  <a:lnTo>
                    <a:pt x="2931847" y="0"/>
                  </a:lnTo>
                  <a:lnTo>
                    <a:pt x="2931847" y="753903"/>
                  </a:lnTo>
                  <a:close/>
                </a:path>
              </a:pathLst>
            </a:custGeom>
            <a:solidFill>
              <a:srgbClr val="5FA80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36312" y="5853224"/>
              <a:ext cx="2921635" cy="419100"/>
            </a:xfrm>
            <a:custGeom>
              <a:avLst/>
              <a:gdLst/>
              <a:ahLst/>
              <a:cxnLst/>
              <a:rect l="l" t="t" r="r" b="b"/>
              <a:pathLst>
                <a:path w="2921634" h="419100">
                  <a:moveTo>
                    <a:pt x="2921377" y="418835"/>
                  </a:moveTo>
                  <a:lnTo>
                    <a:pt x="0" y="418835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418835"/>
                  </a:lnTo>
                  <a:close/>
                </a:path>
              </a:pathLst>
            </a:custGeom>
            <a:solidFill>
              <a:srgbClr val="F0B2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36312" y="6272060"/>
              <a:ext cx="2921635" cy="1685925"/>
            </a:xfrm>
            <a:custGeom>
              <a:avLst/>
              <a:gdLst/>
              <a:ahLst/>
              <a:cxnLst/>
              <a:rect l="l" t="t" r="r" b="b"/>
              <a:pathLst>
                <a:path w="2921634" h="1685925">
                  <a:moveTo>
                    <a:pt x="2921377" y="1685812"/>
                  </a:moveTo>
                  <a:lnTo>
                    <a:pt x="0" y="1685812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1685812"/>
                  </a:lnTo>
                  <a:close/>
                </a:path>
              </a:pathLst>
            </a:custGeom>
            <a:solidFill>
              <a:srgbClr val="6C61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36312" y="7957872"/>
              <a:ext cx="2921635" cy="1319530"/>
            </a:xfrm>
            <a:custGeom>
              <a:avLst/>
              <a:gdLst/>
              <a:ahLst/>
              <a:cxnLst/>
              <a:rect l="l" t="t" r="r" b="b"/>
              <a:pathLst>
                <a:path w="2921634" h="1319529">
                  <a:moveTo>
                    <a:pt x="2921377" y="1319331"/>
                  </a:moveTo>
                  <a:lnTo>
                    <a:pt x="0" y="1319331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1319331"/>
                  </a:lnTo>
                  <a:close/>
                </a:path>
              </a:pathLst>
            </a:custGeom>
            <a:solidFill>
              <a:srgbClr val="5FA80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30429" y="4638602"/>
              <a:ext cx="2921635" cy="628650"/>
            </a:xfrm>
            <a:custGeom>
              <a:avLst/>
              <a:gdLst/>
              <a:ahLst/>
              <a:cxnLst/>
              <a:rect l="l" t="t" r="r" b="b"/>
              <a:pathLst>
                <a:path w="2921634" h="628650">
                  <a:moveTo>
                    <a:pt x="2921377" y="628253"/>
                  </a:moveTo>
                  <a:lnTo>
                    <a:pt x="0" y="628253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628253"/>
                  </a:lnTo>
                  <a:close/>
                </a:path>
              </a:pathLst>
            </a:custGeom>
            <a:solidFill>
              <a:srgbClr val="F0B2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130429" y="5266855"/>
              <a:ext cx="2921635" cy="1005205"/>
            </a:xfrm>
            <a:custGeom>
              <a:avLst/>
              <a:gdLst/>
              <a:ahLst/>
              <a:cxnLst/>
              <a:rect l="l" t="t" r="r" b="b"/>
              <a:pathLst>
                <a:path w="2921634" h="1005204">
                  <a:moveTo>
                    <a:pt x="2921377" y="1005204"/>
                  </a:moveTo>
                  <a:lnTo>
                    <a:pt x="0" y="1005204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1005204"/>
                  </a:lnTo>
                  <a:close/>
                </a:path>
              </a:pathLst>
            </a:custGeom>
            <a:solidFill>
              <a:srgbClr val="6C61B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30429" y="6272060"/>
              <a:ext cx="2921635" cy="3005455"/>
            </a:xfrm>
            <a:custGeom>
              <a:avLst/>
              <a:gdLst/>
              <a:ahLst/>
              <a:cxnLst/>
              <a:rect l="l" t="t" r="r" b="b"/>
              <a:pathLst>
                <a:path w="2921634" h="3005454">
                  <a:moveTo>
                    <a:pt x="2921377" y="3005144"/>
                  </a:moveTo>
                  <a:lnTo>
                    <a:pt x="0" y="3005144"/>
                  </a:lnTo>
                  <a:lnTo>
                    <a:pt x="0" y="0"/>
                  </a:lnTo>
                  <a:lnTo>
                    <a:pt x="2921377" y="0"/>
                  </a:lnTo>
                  <a:lnTo>
                    <a:pt x="2921377" y="3005144"/>
                  </a:lnTo>
                  <a:close/>
                </a:path>
              </a:pathLst>
            </a:custGeom>
            <a:solidFill>
              <a:srgbClr val="5FA804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79757" y="5735917"/>
            <a:ext cx="86023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5" dirty="0">
                <a:latin typeface="Century Gothic"/>
                <a:cs typeface="Century Gothic"/>
              </a:rPr>
              <a:t>Canada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3495" y="5735917"/>
            <a:ext cx="40008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5" dirty="0">
                <a:latin typeface="Century Gothic"/>
                <a:cs typeface="Century Gothic"/>
              </a:rPr>
              <a:t>U</a:t>
            </a:r>
            <a:r>
              <a:rPr sz="1577" spc="9" dirty="0">
                <a:latin typeface="Century Gothic"/>
                <a:cs typeface="Century Gothic"/>
              </a:rPr>
              <a:t>SA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50419" y="5735917"/>
            <a:ext cx="65345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Japan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56856" y="5735917"/>
            <a:ext cx="608017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8" dirty="0">
                <a:latin typeface="Century Gothic"/>
                <a:cs typeface="Century Gothic"/>
              </a:rPr>
              <a:t>C</a:t>
            </a:r>
            <a:r>
              <a:rPr sz="1577" spc="9" dirty="0">
                <a:latin typeface="Century Gothic"/>
                <a:cs typeface="Century Gothic"/>
              </a:rPr>
              <a:t>hina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Stacked Charts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CA" dirty="0"/>
              <a:t>Stacked Charts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531D3FC7-64F1-4B4F-9CFE-AAFDA676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CA" sz="1800" dirty="0"/>
              <a:t>Variant of bar type charts</a:t>
            </a:r>
          </a:p>
          <a:p>
            <a:r>
              <a:rPr lang="en-CA" sz="1800" dirty="0"/>
              <a:t>Part to whole comparisons</a:t>
            </a:r>
          </a:p>
          <a:p>
            <a:r>
              <a:rPr lang="en-CA" sz="1800" dirty="0"/>
              <a:t>Primary and secondary categories, but the secondary categories are all part of the whole for each primary category</a:t>
            </a:r>
          </a:p>
          <a:p>
            <a:r>
              <a:rPr lang="en-CA" sz="1800" dirty="0"/>
              <a:t>Ex. Sales per quarter for company, but also divided by area of country within that quarter. </a:t>
            </a:r>
          </a:p>
          <a:p>
            <a:r>
              <a:rPr lang="en-CA" sz="1800" dirty="0">
                <a:solidFill>
                  <a:srgbClr val="FF0000"/>
                </a:solidFill>
              </a:rPr>
              <a:t>Note that secondary categories become hard to numerically compare.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xcel stacked column chart example">
            <a:extLst>
              <a:ext uri="{FF2B5EF4-FFF2-40B4-BE49-F238E27FC236}">
                <a16:creationId xmlns:a16="http://schemas.microsoft.com/office/drawing/2014/main" id="{F262C02A-84FA-4A8C-8BAF-AE943E9E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93" y="2271353"/>
            <a:ext cx="4223252" cy="23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4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E880D-003E-4351-982A-D901D1C37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870972"/>
            <a:ext cx="8827293" cy="3116056"/>
          </a:xfrm>
        </p:spPr>
        <p:txBody>
          <a:bodyPr/>
          <a:lstStyle/>
          <a:p>
            <a:r>
              <a:rPr lang="en-CA" dirty="0"/>
              <a:t>Box-And-Whisper Charts</a:t>
            </a:r>
          </a:p>
        </p:txBody>
      </p:sp>
    </p:spTree>
    <p:extLst>
      <p:ext uri="{BB962C8B-B14F-4D97-AF65-F5344CB8AC3E}">
        <p14:creationId xmlns:p14="http://schemas.microsoft.com/office/powerpoint/2010/main" val="230772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Box-And-Whisper</a:t>
            </a:r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CD4B2924-B523-4BC2-8922-10270A95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1576" y="1558569"/>
            <a:ext cx="8208847" cy="4835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0CA2D-7A3B-4FED-8BA1-02C8DE66A456}"/>
              </a:ext>
            </a:extLst>
          </p:cNvPr>
          <p:cNvSpPr txBox="1"/>
          <p:nvPr/>
        </p:nvSpPr>
        <p:spPr>
          <a:xfrm>
            <a:off x="2461920" y="6600268"/>
            <a:ext cx="7670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stats.stackexchange.com/questions/262495/reading-box-and-whisker-plots-possible-to-glean-significant-differences-between"/>
              </a:rPr>
              <a:t>This Photo</a:t>
            </a:r>
            <a:r>
              <a:rPr lang="en-CA" sz="900" dirty="0"/>
              <a:t>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39479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716697"/>
          </a:xfrm>
        </p:spPr>
        <p:txBody>
          <a:bodyPr>
            <a:normAutofit/>
          </a:bodyPr>
          <a:lstStyle/>
          <a:p>
            <a:r>
              <a:rPr lang="en-CA" dirty="0"/>
              <a:t>Box-And-Whisper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531D3FC7-64F1-4B4F-9CFE-AAFDA676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/>
          </a:bodyPr>
          <a:lstStyle/>
          <a:p>
            <a:r>
              <a:rPr lang="en-CA" sz="2000" dirty="0"/>
              <a:t>Center line (sometimes an X) is the median of the collection of values in the category</a:t>
            </a:r>
          </a:p>
          <a:p>
            <a:r>
              <a:rPr lang="en-CA" sz="2000" dirty="0"/>
              <a:t>The top/bottom of box are 25% and 75% quartile values.</a:t>
            </a:r>
          </a:p>
          <a:p>
            <a:r>
              <a:rPr lang="en-CA" sz="2000" dirty="0"/>
              <a:t>The whiskers (top and bottom thin pieces) are the minimum and maximum values</a:t>
            </a:r>
          </a:p>
          <a:p>
            <a:r>
              <a:rPr lang="en-CA" sz="2000" dirty="0"/>
              <a:t>Dots are outliers that fall a certain extent away from the mean (technically they are the true </a:t>
            </a:r>
            <a:r>
              <a:rPr lang="en-CA" sz="2000" dirty="0" err="1"/>
              <a:t>mimima</a:t>
            </a:r>
            <a:r>
              <a:rPr lang="en-CA" sz="2000" dirty="0"/>
              <a:t> and maxima)</a:t>
            </a:r>
          </a:p>
          <a:p>
            <a:r>
              <a:rPr lang="en-CA" sz="2000" dirty="0"/>
              <a:t>Common in sciences to convey multiple data points in more statistical manner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CD4B2924-B523-4BC2-8922-10270A95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4003" y="694945"/>
            <a:ext cx="3936569" cy="2322576"/>
          </a:xfrm>
          <a:prstGeom prst="rect">
            <a:avLst/>
          </a:prstGeom>
        </p:spPr>
      </p:pic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box and whisker charts">
            <a:extLst>
              <a:ext uri="{FF2B5EF4-FFF2-40B4-BE49-F238E27FC236}">
                <a16:creationId xmlns:a16="http://schemas.microsoft.com/office/drawing/2014/main" id="{C7FB872A-99F4-4E4A-BC1F-FA34A232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168" y="3804545"/>
            <a:ext cx="4206240" cy="21567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0CA2D-7A3B-4FED-8BA1-02C8DE66A456}"/>
              </a:ext>
            </a:extLst>
          </p:cNvPr>
          <p:cNvSpPr txBox="1"/>
          <p:nvPr/>
        </p:nvSpPr>
        <p:spPr>
          <a:xfrm>
            <a:off x="10001835" y="3027778"/>
            <a:ext cx="15744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://stats.stackexchange.com/questions/262495/reading-box-and-whisker-plots-possible-to-glean-significant-differences-betw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is licensed under </a:t>
            </a:r>
            <a:r>
              <a:rPr lang="en-CA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E8693-7832-4FFD-BF1F-2D8BB0CD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9" dirty="0"/>
              <a:t>What </a:t>
            </a:r>
            <a:r>
              <a:rPr lang="en-CA" spc="12" dirty="0"/>
              <a:t>and</a:t>
            </a:r>
            <a:r>
              <a:rPr lang="en-CA" spc="-45" dirty="0"/>
              <a:t> </a:t>
            </a:r>
            <a:r>
              <a:rPr lang="en-CA" spc="12" dirty="0"/>
              <a:t>Why?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980F3-D0DD-4645-909E-ADE6C562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7" y="0"/>
            <a:ext cx="4331959" cy="1622321"/>
          </a:xfrm>
        </p:spPr>
        <p:txBody>
          <a:bodyPr>
            <a:normAutofit/>
          </a:bodyPr>
          <a:lstStyle/>
          <a:p>
            <a:r>
              <a:rPr lang="en-CA" sz="3200" dirty="0"/>
              <a:t>Box-And-Whisper and Bee Swarm Chart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531D3FC7-64F1-4B4F-9CFE-AAFDA676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CA" sz="2000"/>
              <a:t>Same data can be shown as a ‘bee swarm’</a:t>
            </a:r>
          </a:p>
          <a:p>
            <a:r>
              <a:rPr lang="en-CA" sz="2000"/>
              <a:t>A plot of points but ‘jittered’ (randomly distributed when they overlap)</a:t>
            </a:r>
          </a:p>
          <a:p>
            <a:r>
              <a:rPr lang="en-CA" sz="2000"/>
              <a:t>Gives more exact data but is often not detail that is needed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8BDC-F7E3-43A3-B00F-BE132B02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99171"/>
            <a:ext cx="6019331" cy="3456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800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499ABEF8-5680-4DD8-87CB-26E3DFC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CA"/>
              <a:t>Box-And-Whisper and Violin Chart</a:t>
            </a:r>
            <a:endParaRPr lang="en-CA" dirty="0"/>
          </a:p>
        </p:txBody>
      </p:sp>
      <p:sp>
        <p:nvSpPr>
          <p:cNvPr id="56" name="Rectangle 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531D3FC7-64F1-4B4F-9CFE-AAFDA676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CA" sz="1800"/>
              <a:t>Same data can be shown as a ‘violin’</a:t>
            </a:r>
          </a:p>
          <a:p>
            <a:r>
              <a:rPr lang="en-CA" sz="1800"/>
              <a:t>A variant of ‘bee swarm’ where the points aren’t ‘jittered’ but instead of a box and whisper box, a variable width shape is used.</a:t>
            </a:r>
          </a:p>
          <a:p>
            <a:r>
              <a:rPr lang="en-CA" sz="1800"/>
              <a:t>Some degree of smoothing of data is done to width change to give smooth shape.</a:t>
            </a:r>
          </a:p>
        </p:txBody>
      </p:sp>
      <p:sp>
        <p:nvSpPr>
          <p:cNvPr id="57" name="Rectangle 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hematic&#10;&#10;Description automatically generated">
            <a:extLst>
              <a:ext uri="{FF2B5EF4-FFF2-40B4-BE49-F238E27FC236}">
                <a16:creationId xmlns:a16="http://schemas.microsoft.com/office/drawing/2014/main" id="{B9079779-619A-4540-B0BD-28AF62AA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7738" y="1476424"/>
            <a:ext cx="5628018" cy="3672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8C713-A895-4E8F-9C01-C1CC361A7254}"/>
              </a:ext>
            </a:extLst>
          </p:cNvPr>
          <p:cNvSpPr txBox="1"/>
          <p:nvPr/>
        </p:nvSpPr>
        <p:spPr>
          <a:xfrm>
            <a:off x="9308714" y="494865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stackoverflow.com/questions/46772191/is-it-possible-to-annotate-a-seaborn-violin-plot-with-number-of-observations-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4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CFDE2-4214-47C9-A39E-0C2CD084E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Line Charts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2" y="4670097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83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365582" y="3717664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83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365582" y="2758881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83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" name="object 5"/>
          <p:cNvGrpSpPr/>
          <p:nvPr/>
        </p:nvGrpSpPr>
        <p:grpSpPr>
          <a:xfrm>
            <a:off x="1304474" y="1739777"/>
            <a:ext cx="9878061" cy="1602639"/>
            <a:chOff x="2150468" y="2869022"/>
            <a:chExt cx="16289655" cy="2642870"/>
          </a:xfrm>
        </p:grpSpPr>
        <p:sp>
          <p:nvSpPr>
            <p:cNvPr id="6" name="object 6"/>
            <p:cNvSpPr/>
            <p:nvPr/>
          </p:nvSpPr>
          <p:spPr>
            <a:xfrm>
              <a:off x="2251240" y="2968495"/>
              <a:ext cx="16083280" cy="0"/>
            </a:xfrm>
            <a:custGeom>
              <a:avLst/>
              <a:gdLst/>
              <a:ahLst/>
              <a:cxnLst/>
              <a:rect l="l" t="t" r="r" b="b"/>
              <a:pathLst>
                <a:path w="16083280">
                  <a:moveTo>
                    <a:pt x="0" y="0"/>
                  </a:moveTo>
                  <a:lnTo>
                    <a:pt x="16083283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2255177" y="2973731"/>
              <a:ext cx="16080105" cy="2433955"/>
            </a:xfrm>
            <a:custGeom>
              <a:avLst/>
              <a:gdLst/>
              <a:ahLst/>
              <a:cxnLst/>
              <a:rect l="l" t="t" r="r" b="b"/>
              <a:pathLst>
                <a:path w="16080105" h="2433954">
                  <a:moveTo>
                    <a:pt x="0" y="1351865"/>
                  </a:moveTo>
                  <a:lnTo>
                    <a:pt x="5359962" y="2433359"/>
                  </a:lnTo>
                  <a:lnTo>
                    <a:pt x="10719924" y="0"/>
                  </a:lnTo>
                  <a:lnTo>
                    <a:pt x="16079887" y="1081492"/>
                  </a:lnTo>
                </a:path>
              </a:pathLst>
            </a:custGeom>
            <a:ln w="62825">
              <a:solidFill>
                <a:srgbClr val="773F9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2150468" y="4220888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7510430" y="5302381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70396" y="2869022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30359" y="3950515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88179" y="5497064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715" y="4540663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17.5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5575" y="3584261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715" y="2627860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52.5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5575" y="1671458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8757" y="5628879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83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1135057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2017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5343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2018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35628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2019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85913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2020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14B3604C-F134-43B0-8A16-D1A5437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Charts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4B3604C-F134-43B0-8A16-D1A5437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Charts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F4EB8F8-E6B9-4885-899C-CE8BCB8D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5540998" cy="4351338"/>
          </a:xfrm>
        </p:spPr>
        <p:txBody>
          <a:bodyPr/>
          <a:lstStyle/>
          <a:p>
            <a:r>
              <a:rPr lang="en-CA" dirty="0"/>
              <a:t>Data changing over time</a:t>
            </a:r>
          </a:p>
          <a:p>
            <a:r>
              <a:rPr lang="en-CA" dirty="0"/>
              <a:t>Y (up-down is response)</a:t>
            </a:r>
          </a:p>
          <a:p>
            <a:r>
              <a:rPr lang="en-CA" dirty="0"/>
              <a:t>X is interval (it is clearest if this is consistent scale)</a:t>
            </a:r>
          </a:p>
          <a:p>
            <a:r>
              <a:rPr lang="en-CA" dirty="0"/>
              <a:t>Predict trends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1C7B4C-FBED-44D0-9D70-8FE39FCE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08" y="1715661"/>
            <a:ext cx="5013842" cy="20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4B3604C-F134-43B0-8A16-D1A5437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Charts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F4EB8F8-E6B9-4885-899C-CE8BCB8D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5540998" cy="4351338"/>
          </a:xfrm>
        </p:spPr>
        <p:txBody>
          <a:bodyPr/>
          <a:lstStyle/>
          <a:p>
            <a:r>
              <a:rPr lang="en-CA" dirty="0"/>
              <a:t>Data changing over time</a:t>
            </a:r>
          </a:p>
          <a:p>
            <a:r>
              <a:rPr lang="en-CA" dirty="0"/>
              <a:t>Y (up-down is response)</a:t>
            </a:r>
          </a:p>
          <a:p>
            <a:r>
              <a:rPr lang="en-CA" dirty="0"/>
              <a:t>X is interval (it is clearest if this is consistent scale)</a:t>
            </a:r>
          </a:p>
          <a:p>
            <a:r>
              <a:rPr lang="en-CA" dirty="0">
                <a:solidFill>
                  <a:srgbClr val="FF0000"/>
                </a:solidFill>
              </a:rPr>
              <a:t>Imply trends?</a:t>
            </a:r>
          </a:p>
        </p:txBody>
      </p:sp>
      <p:pic>
        <p:nvPicPr>
          <p:cNvPr id="5" name="Content Placeholder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9B00D49-B3BA-4FB4-92B1-F2377979A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4985" y="219998"/>
            <a:ext cx="4129237" cy="65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8B643-FE6B-4925-BEBA-C37BE0E6B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Area Charts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180" y="5497065"/>
            <a:ext cx="512905" cy="48178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886"/>
              </a:lnSpc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  <a:p>
            <a:pPr marL="54294">
              <a:lnSpc>
                <a:spcPts val="1886"/>
              </a:lnSpc>
            </a:pPr>
            <a:r>
              <a:rPr sz="1577" spc="12" dirty="0">
                <a:latin typeface="Century Gothic"/>
                <a:cs typeface="Century Gothic"/>
              </a:rPr>
              <a:t>2017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715" y="4540663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17.5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575" y="3584261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715" y="2627860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52.5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575" y="1671458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5343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2018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5628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2019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85913" y="5735917"/>
            <a:ext cx="46592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2020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65582" y="1796924"/>
            <a:ext cx="9756092" cy="383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2813EB-D748-4F7B-9947-44F9418A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Area Charts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4B3604C-F134-43B0-8A16-D1A5437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Area Charts</a:t>
            </a:r>
          </a:p>
        </p:txBody>
      </p:sp>
      <p:graphicFrame>
        <p:nvGraphicFramePr>
          <p:cNvPr id="26" name="Content Placeholder 23">
            <a:extLst>
              <a:ext uri="{FF2B5EF4-FFF2-40B4-BE49-F238E27FC236}">
                <a16:creationId xmlns:a16="http://schemas.microsoft.com/office/drawing/2014/main" id="{BC78FBF3-3C92-419A-81EE-DE470E63A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5003" y="1626140"/>
          <a:ext cx="55409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09A91B-D3D6-4CED-8E2C-03B405D41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1626140"/>
            <a:ext cx="5887611" cy="24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8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ED62C-9CEF-4FB1-A529-207B7CBAE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Line vs. Area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B9A23-394B-4BCA-B86F-2210D1749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424"/>
              </a:spcBef>
            </a:pPr>
            <a:r>
              <a:rPr lang="en-CA" spc="-285" dirty="0"/>
              <a:t>T</a:t>
            </a:r>
            <a:r>
              <a:rPr lang="en-CA" spc="12" dirty="0"/>
              <a:t>a</a:t>
            </a:r>
            <a:r>
              <a:rPr lang="en-CA" spc="6" dirty="0"/>
              <a:t>bl</a:t>
            </a:r>
            <a:r>
              <a:rPr lang="en-CA" spc="9" dirty="0"/>
              <a:t>es</a:t>
            </a:r>
          </a:p>
          <a:p>
            <a:pPr algn="ctr">
              <a:lnSpc>
                <a:spcPct val="100000"/>
              </a:lnSpc>
              <a:spcBef>
                <a:spcPts val="124"/>
              </a:spcBef>
            </a:pPr>
            <a:r>
              <a:rPr lang="en-CA" sz="5400" spc="-3" dirty="0"/>
              <a:t>(are not</a:t>
            </a:r>
            <a:r>
              <a:rPr lang="en-CA" sz="5400" spc="-12" dirty="0"/>
              <a:t> </a:t>
            </a:r>
            <a:r>
              <a:rPr lang="en-CA" sz="5400" spc="-3" dirty="0"/>
              <a:t>charts)</a:t>
            </a:r>
            <a:endParaRPr lang="en-CA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2" y="4670097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365582" y="3717664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365582" y="2758881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365582" y="1800098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1088179" y="5497064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575" y="4540663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575" y="3584261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575" y="2627860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969" y="1671458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8757" y="5628879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1144582" y="5735917"/>
            <a:ext cx="44706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Apr</a:t>
            </a:r>
            <a:r>
              <a:rPr sz="1577" spc="3" dirty="0">
                <a:latin typeface="Century Gothic"/>
                <a:cs typeface="Century Gothic"/>
              </a:rPr>
              <a:t>il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3331" y="5735917"/>
            <a:ext cx="45014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May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2134" y="5735917"/>
            <a:ext cx="49288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June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25599" y="5735917"/>
            <a:ext cx="38660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6" dirty="0">
                <a:latin typeface="Century Gothic"/>
                <a:cs typeface="Century Gothic"/>
              </a:rPr>
              <a:t>July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04474" y="1892802"/>
            <a:ext cx="9878061" cy="3149443"/>
            <a:chOff x="2150468" y="3121370"/>
            <a:chExt cx="16289655" cy="5193665"/>
          </a:xfrm>
        </p:grpSpPr>
        <p:sp>
          <p:nvSpPr>
            <p:cNvPr id="17" name="object 17"/>
            <p:cNvSpPr/>
            <p:nvPr/>
          </p:nvSpPr>
          <p:spPr>
            <a:xfrm>
              <a:off x="2255177" y="4235473"/>
              <a:ext cx="16080105" cy="2523490"/>
            </a:xfrm>
            <a:custGeom>
              <a:avLst/>
              <a:gdLst/>
              <a:ahLst/>
              <a:cxnLst/>
              <a:rect l="l" t="t" r="r" b="b"/>
              <a:pathLst>
                <a:path w="16080105" h="2523490">
                  <a:moveTo>
                    <a:pt x="0" y="0"/>
                  </a:moveTo>
                  <a:lnTo>
                    <a:pt x="5359962" y="1892612"/>
                  </a:lnTo>
                  <a:lnTo>
                    <a:pt x="10719924" y="1261741"/>
                  </a:lnTo>
                  <a:lnTo>
                    <a:pt x="16079887" y="2523483"/>
                  </a:lnTo>
                </a:path>
              </a:pathLst>
            </a:custGeom>
            <a:ln w="62825">
              <a:solidFill>
                <a:srgbClr val="F3901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0468" y="4130764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510431" y="6023376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70390" y="5392505"/>
              <a:ext cx="209417" cy="209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30352" y="6654247"/>
              <a:ext cx="209417" cy="209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5177" y="4866344"/>
              <a:ext cx="16080105" cy="1703705"/>
            </a:xfrm>
            <a:custGeom>
              <a:avLst/>
              <a:gdLst/>
              <a:ahLst/>
              <a:cxnLst/>
              <a:rect l="l" t="t" r="r" b="b"/>
              <a:pathLst>
                <a:path w="16080105" h="1703704">
                  <a:moveTo>
                    <a:pt x="0" y="946306"/>
                  </a:moveTo>
                  <a:lnTo>
                    <a:pt x="5359962" y="1703351"/>
                  </a:lnTo>
                  <a:lnTo>
                    <a:pt x="10719924" y="0"/>
                  </a:lnTo>
                  <a:lnTo>
                    <a:pt x="16079887" y="757045"/>
                  </a:lnTo>
                </a:path>
              </a:pathLst>
            </a:custGeom>
            <a:ln w="62825">
              <a:solidFill>
                <a:srgbClr val="70BF41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0468" y="5707941"/>
              <a:ext cx="209417" cy="209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10431" y="6464986"/>
              <a:ext cx="209417" cy="209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12870390" y="4761635"/>
              <a:ext cx="209417" cy="209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30352" y="5518680"/>
              <a:ext cx="209417" cy="209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2255177" y="3226079"/>
              <a:ext cx="16080105" cy="4984115"/>
            </a:xfrm>
            <a:custGeom>
              <a:avLst/>
              <a:gdLst/>
              <a:ahLst/>
              <a:cxnLst/>
              <a:rect l="l" t="t" r="r" b="b"/>
              <a:pathLst>
                <a:path w="16080105" h="4984115">
                  <a:moveTo>
                    <a:pt x="0" y="4983879"/>
                  </a:moveTo>
                  <a:lnTo>
                    <a:pt x="5359962" y="4416095"/>
                  </a:lnTo>
                  <a:lnTo>
                    <a:pt x="10719924" y="2712744"/>
                  </a:lnTo>
                  <a:lnTo>
                    <a:pt x="16079887" y="0"/>
                  </a:lnTo>
                </a:path>
              </a:pathLst>
            </a:custGeom>
            <a:ln w="62825">
              <a:solidFill>
                <a:srgbClr val="773F9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2150468" y="8105250"/>
              <a:ext cx="209417" cy="209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7510431" y="7537466"/>
              <a:ext cx="209417" cy="209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70390" y="5834115"/>
              <a:ext cx="209417" cy="209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230352" y="3121370"/>
              <a:ext cx="209417" cy="209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DA51847D-042F-47A2-8849-1541EE82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Chart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2" y="4670097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365582" y="3717664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365582" y="2758881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365582" y="1800098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1088179" y="5497064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575" y="4540663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575" y="3584261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575" y="2627860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969" y="1671458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100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65582" y="1956297"/>
            <a:ext cx="9756380" cy="3675826"/>
            <a:chOff x="2251240" y="3226079"/>
            <a:chExt cx="16088994" cy="6061710"/>
          </a:xfrm>
        </p:grpSpPr>
        <p:sp>
          <p:nvSpPr>
            <p:cNvPr id="12" name="object 12"/>
            <p:cNvSpPr/>
            <p:nvPr/>
          </p:nvSpPr>
          <p:spPr>
            <a:xfrm>
              <a:off x="2256475" y="9282439"/>
              <a:ext cx="16083280" cy="0"/>
            </a:xfrm>
            <a:custGeom>
              <a:avLst/>
              <a:gdLst/>
              <a:ahLst/>
              <a:cxnLst/>
              <a:rect l="l" t="t" r="r" b="b"/>
              <a:pathLst>
                <a:path w="16083280">
                  <a:moveTo>
                    <a:pt x="0" y="0"/>
                  </a:moveTo>
                  <a:lnTo>
                    <a:pt x="16083276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51240" y="4235473"/>
              <a:ext cx="16083280" cy="5041900"/>
            </a:xfrm>
            <a:custGeom>
              <a:avLst/>
              <a:gdLst/>
              <a:ahLst/>
              <a:cxnLst/>
              <a:rect l="l" t="t" r="r" b="b"/>
              <a:pathLst>
                <a:path w="16083280" h="5041900">
                  <a:moveTo>
                    <a:pt x="0" y="0"/>
                  </a:moveTo>
                  <a:lnTo>
                    <a:pt x="0" y="5041731"/>
                  </a:lnTo>
                  <a:lnTo>
                    <a:pt x="16083279" y="5041731"/>
                  </a:lnTo>
                  <a:lnTo>
                    <a:pt x="16083279" y="2523483"/>
                  </a:lnTo>
                  <a:lnTo>
                    <a:pt x="13402733" y="1892612"/>
                  </a:lnTo>
                  <a:lnTo>
                    <a:pt x="5361093" y="1892612"/>
                  </a:lnTo>
                  <a:lnTo>
                    <a:pt x="0" y="0"/>
                  </a:lnTo>
                  <a:close/>
                </a:path>
                <a:path w="16083280" h="5041900">
                  <a:moveTo>
                    <a:pt x="10722186" y="1261741"/>
                  </a:moveTo>
                  <a:lnTo>
                    <a:pt x="5361093" y="1892612"/>
                  </a:lnTo>
                  <a:lnTo>
                    <a:pt x="13402733" y="1892612"/>
                  </a:lnTo>
                  <a:lnTo>
                    <a:pt x="10722186" y="1261741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1240" y="4866344"/>
              <a:ext cx="16083280" cy="4411345"/>
            </a:xfrm>
            <a:custGeom>
              <a:avLst/>
              <a:gdLst/>
              <a:ahLst/>
              <a:cxnLst/>
              <a:rect l="l" t="t" r="r" b="b"/>
              <a:pathLst>
                <a:path w="16083280" h="4411345">
                  <a:moveTo>
                    <a:pt x="0" y="946306"/>
                  </a:moveTo>
                  <a:lnTo>
                    <a:pt x="0" y="4410860"/>
                  </a:lnTo>
                  <a:lnTo>
                    <a:pt x="16083279" y="4410860"/>
                  </a:lnTo>
                  <a:lnTo>
                    <a:pt x="16083279" y="1703351"/>
                  </a:lnTo>
                  <a:lnTo>
                    <a:pt x="5361093" y="1703351"/>
                  </a:lnTo>
                  <a:lnTo>
                    <a:pt x="0" y="946306"/>
                  </a:lnTo>
                  <a:close/>
                </a:path>
                <a:path w="16083280" h="4411345">
                  <a:moveTo>
                    <a:pt x="10722186" y="0"/>
                  </a:moveTo>
                  <a:lnTo>
                    <a:pt x="5361093" y="1703351"/>
                  </a:lnTo>
                  <a:lnTo>
                    <a:pt x="16083279" y="1703351"/>
                  </a:lnTo>
                  <a:lnTo>
                    <a:pt x="16083279" y="757045"/>
                  </a:lnTo>
                  <a:lnTo>
                    <a:pt x="10722186" y="0"/>
                  </a:lnTo>
                  <a:close/>
                </a:path>
              </a:pathLst>
            </a:custGeom>
            <a:solidFill>
              <a:srgbClr val="70BF4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1240" y="3226079"/>
              <a:ext cx="16083280" cy="6051550"/>
            </a:xfrm>
            <a:custGeom>
              <a:avLst/>
              <a:gdLst/>
              <a:ahLst/>
              <a:cxnLst/>
              <a:rect l="l" t="t" r="r" b="b"/>
              <a:pathLst>
                <a:path w="16083280" h="6051550">
                  <a:moveTo>
                    <a:pt x="16083279" y="0"/>
                  </a:moveTo>
                  <a:lnTo>
                    <a:pt x="10722186" y="2712744"/>
                  </a:lnTo>
                  <a:lnTo>
                    <a:pt x="5361093" y="4416095"/>
                  </a:lnTo>
                  <a:lnTo>
                    <a:pt x="0" y="4983879"/>
                  </a:lnTo>
                  <a:lnTo>
                    <a:pt x="0" y="6051124"/>
                  </a:lnTo>
                  <a:lnTo>
                    <a:pt x="16083279" y="6051124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4582" y="5735917"/>
            <a:ext cx="44706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Apr</a:t>
            </a:r>
            <a:r>
              <a:rPr sz="1577" spc="3" dirty="0">
                <a:latin typeface="Century Gothic"/>
                <a:cs typeface="Century Gothic"/>
              </a:rPr>
              <a:t>il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3331" y="5735917"/>
            <a:ext cx="45014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May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2134" y="5735917"/>
            <a:ext cx="49288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June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25599" y="5735917"/>
            <a:ext cx="38660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6" dirty="0">
                <a:latin typeface="Century Gothic"/>
                <a:cs typeface="Century Gothic"/>
              </a:rPr>
              <a:t>July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DC31BB9-D1C1-4E39-8E2D-82E97BC0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Area Chart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5487" y="1621317"/>
            <a:ext cx="6650912" cy="4572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546" y="663981"/>
            <a:ext cx="1027626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GB" sz="2486" dirty="0"/>
              <a:t>William Playfair - The Commercial and Political Atlas, 1786</a:t>
            </a:r>
            <a:endParaRPr sz="2486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44D3A-2FEC-4734-A38D-A1786EE49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Stacked Area Charts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2" y="4670097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365582" y="3717664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365582" y="2758881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365582" y="1800098"/>
            <a:ext cx="9752915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3276" y="0"/>
                </a:lnTo>
              </a:path>
            </a:pathLst>
          </a:custGeom>
          <a:ln w="1047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1088179" y="5497064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575" y="4540663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969" y="3584261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100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969" y="2627860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150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969" y="1671458"/>
            <a:ext cx="35348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200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65582" y="1918041"/>
            <a:ext cx="9756380" cy="3714333"/>
            <a:chOff x="2251240" y="3162992"/>
            <a:chExt cx="16088994" cy="6125210"/>
          </a:xfrm>
        </p:grpSpPr>
        <p:sp>
          <p:nvSpPr>
            <p:cNvPr id="12" name="object 12"/>
            <p:cNvSpPr/>
            <p:nvPr/>
          </p:nvSpPr>
          <p:spPr>
            <a:xfrm>
              <a:off x="2256475" y="9282439"/>
              <a:ext cx="16083280" cy="0"/>
            </a:xfrm>
            <a:custGeom>
              <a:avLst/>
              <a:gdLst/>
              <a:ahLst/>
              <a:cxnLst/>
              <a:rect l="l" t="t" r="r" b="b"/>
              <a:pathLst>
                <a:path w="16083280">
                  <a:moveTo>
                    <a:pt x="0" y="0"/>
                  </a:moveTo>
                  <a:lnTo>
                    <a:pt x="16083276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51240" y="3162992"/>
              <a:ext cx="16083280" cy="3948429"/>
            </a:xfrm>
            <a:custGeom>
              <a:avLst/>
              <a:gdLst/>
              <a:ahLst/>
              <a:cxnLst/>
              <a:rect l="l" t="t" r="r" b="b"/>
              <a:pathLst>
                <a:path w="16083280" h="3948429">
                  <a:moveTo>
                    <a:pt x="16083279" y="0"/>
                  </a:moveTo>
                  <a:lnTo>
                    <a:pt x="10722186" y="346978"/>
                  </a:lnTo>
                  <a:lnTo>
                    <a:pt x="5361093" y="2365765"/>
                  </a:lnTo>
                  <a:lnTo>
                    <a:pt x="0" y="1324828"/>
                  </a:lnTo>
                  <a:lnTo>
                    <a:pt x="0" y="3853547"/>
                  </a:lnTo>
                  <a:lnTo>
                    <a:pt x="5361093" y="3948178"/>
                  </a:lnTo>
                  <a:lnTo>
                    <a:pt x="10722186" y="2244826"/>
                  </a:lnTo>
                  <a:lnTo>
                    <a:pt x="16083279" y="1266977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F3901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1240" y="4424734"/>
              <a:ext cx="16083280" cy="4326890"/>
            </a:xfrm>
            <a:custGeom>
              <a:avLst/>
              <a:gdLst/>
              <a:ahLst/>
              <a:cxnLst/>
              <a:rect l="l" t="t" r="r" b="b"/>
              <a:pathLst>
                <a:path w="16083280" h="4326890">
                  <a:moveTo>
                    <a:pt x="16083279" y="0"/>
                  </a:moveTo>
                  <a:lnTo>
                    <a:pt x="10722186" y="977849"/>
                  </a:lnTo>
                  <a:lnTo>
                    <a:pt x="5361093" y="2681201"/>
                  </a:lnTo>
                  <a:lnTo>
                    <a:pt x="0" y="2586570"/>
                  </a:lnTo>
                  <a:lnTo>
                    <a:pt x="0" y="4326700"/>
                  </a:lnTo>
                  <a:lnTo>
                    <a:pt x="5361093" y="4042808"/>
                  </a:lnTo>
                  <a:lnTo>
                    <a:pt x="10722186" y="3191133"/>
                  </a:lnTo>
                  <a:lnTo>
                    <a:pt x="16083279" y="1834760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70BF4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1240" y="6254259"/>
              <a:ext cx="16083280" cy="3023235"/>
            </a:xfrm>
            <a:custGeom>
              <a:avLst/>
              <a:gdLst/>
              <a:ahLst/>
              <a:cxnLst/>
              <a:rect l="l" t="t" r="r" b="b"/>
              <a:pathLst>
                <a:path w="16083280" h="3023234">
                  <a:moveTo>
                    <a:pt x="16083279" y="0"/>
                  </a:moveTo>
                  <a:lnTo>
                    <a:pt x="10722186" y="1356372"/>
                  </a:lnTo>
                  <a:lnTo>
                    <a:pt x="5361093" y="2208047"/>
                  </a:lnTo>
                  <a:lnTo>
                    <a:pt x="0" y="2491939"/>
                  </a:lnTo>
                  <a:lnTo>
                    <a:pt x="0" y="3022944"/>
                  </a:lnTo>
                  <a:lnTo>
                    <a:pt x="16083279" y="3022944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4582" y="5735917"/>
            <a:ext cx="44706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Apr</a:t>
            </a:r>
            <a:r>
              <a:rPr sz="1577" spc="3" dirty="0">
                <a:latin typeface="Century Gothic"/>
                <a:cs typeface="Century Gothic"/>
              </a:rPr>
              <a:t>il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3331" y="5735917"/>
            <a:ext cx="45014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May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2134" y="5735917"/>
            <a:ext cx="49288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June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25599" y="5735917"/>
            <a:ext cx="38660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6" dirty="0">
                <a:latin typeface="Century Gothic"/>
                <a:cs typeface="Century Gothic"/>
              </a:rPr>
              <a:t>July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78213EE-B05B-442A-BEF0-2D267CE2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Stacked Area Charts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678213EE-B05B-442A-BEF0-2D267CE2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000000"/>
                </a:solidFill>
              </a:rPr>
              <a:t>Stacked Area Charts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67C00582-7BF6-4B75-AA60-23E9B99A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670115"/>
            <a:ext cx="3661831" cy="1537968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C601740-61CC-4BCC-8364-567A6125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A line chart form of stacked bar chart</a:t>
            </a:r>
          </a:p>
          <a:p>
            <a:r>
              <a:rPr lang="en-CA" sz="2000" dirty="0">
                <a:solidFill>
                  <a:srgbClr val="000000"/>
                </a:solidFill>
              </a:rPr>
              <a:t>The top line becomes cumulative measure and partial measures are indicated by portions between each line</a:t>
            </a:r>
          </a:p>
          <a:p>
            <a:r>
              <a:rPr lang="en-CA" sz="2000" dirty="0">
                <a:solidFill>
                  <a:srgbClr val="FF0000"/>
                </a:solidFill>
              </a:rPr>
              <a:t>Choice of stack order can be deceiving</a:t>
            </a:r>
          </a:p>
          <a:p>
            <a:r>
              <a:rPr lang="en-CA" sz="2000" dirty="0">
                <a:solidFill>
                  <a:srgbClr val="FF0000"/>
                </a:solidFill>
              </a:rPr>
              <a:t>A danger with these is that visual area can be a distraction from being able to determine numerical data from chart</a:t>
            </a:r>
          </a:p>
        </p:txBody>
      </p:sp>
    </p:spTree>
    <p:extLst>
      <p:ext uri="{BB962C8B-B14F-4D97-AF65-F5344CB8AC3E}">
        <p14:creationId xmlns:p14="http://schemas.microsoft.com/office/powerpoint/2010/main" val="743534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877A3-E751-4014-ACAD-1D1E9A357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Pie Charts and Donut Charts</a:t>
            </a: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CE0D-A1EB-486D-9A12-5F25025F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Pie/Donut Charts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FC1EDC-80D9-4392-A4D1-5C725714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242463" cy="4351338"/>
          </a:xfrm>
        </p:spPr>
        <p:txBody>
          <a:bodyPr/>
          <a:lstStyle/>
          <a:p>
            <a:r>
              <a:rPr lang="en-CA" dirty="0"/>
              <a:t>Part of whole</a:t>
            </a:r>
          </a:p>
          <a:p>
            <a:r>
              <a:rPr lang="en-CA" dirty="0"/>
              <a:t>Natural idea of 100% being the complete circle (or donut)</a:t>
            </a:r>
          </a:p>
          <a:p>
            <a:r>
              <a:rPr lang="en-CA" dirty="0"/>
              <a:t>Each slice should have area proportional category value</a:t>
            </a:r>
          </a:p>
          <a:p>
            <a:r>
              <a:rPr lang="en-CA" dirty="0"/>
              <a:t>Hard to accurately draw by hand</a:t>
            </a:r>
          </a:p>
          <a:p>
            <a:endParaRPr lang="en-CA" dirty="0"/>
          </a:p>
        </p:txBody>
      </p:sp>
      <p:pic>
        <p:nvPicPr>
          <p:cNvPr id="10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55B56134-33AF-4C15-883F-BA7811AB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7465" y="1556444"/>
            <a:ext cx="5643759" cy="4351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C2F653-5810-48B7-9CC6-83823CDF432D}"/>
              </a:ext>
            </a:extLst>
          </p:cNvPr>
          <p:cNvSpPr txBox="1"/>
          <p:nvPr/>
        </p:nvSpPr>
        <p:spPr>
          <a:xfrm>
            <a:off x="5797465" y="5907782"/>
            <a:ext cx="5643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courses.lumenlearning.com/wmopen-businesscommunicationmgrs/chapter/charts-diagrams-and-graphic-organizers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/3.0/"/>
              </a:rPr>
              <a:t>CC BY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030456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920" y="550038"/>
            <a:ext cx="7783804" cy="275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327" y="550010"/>
            <a:ext cx="8007397" cy="574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1BFA0E61-0BA8-4AD8-B3D3-3DD924BDF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1886"/>
              </p:ext>
            </p:extLst>
          </p:nvPr>
        </p:nvGraphicFramePr>
        <p:xfrm>
          <a:off x="555003" y="1626140"/>
          <a:ext cx="40677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4889802" y="1525269"/>
            <a:ext cx="6772688" cy="380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7D3BE1-A2F9-4E77-A2A8-116466F0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8327" y="550009"/>
            <a:ext cx="8007418" cy="5743623"/>
            <a:chOff x="3426610" y="907006"/>
            <a:chExt cx="13204825" cy="9471660"/>
          </a:xfrm>
        </p:grpSpPr>
        <p:sp>
          <p:nvSpPr>
            <p:cNvPr id="3" name="object 3"/>
            <p:cNvSpPr/>
            <p:nvPr/>
          </p:nvSpPr>
          <p:spPr>
            <a:xfrm>
              <a:off x="3426610" y="907006"/>
              <a:ext cx="13204790" cy="9471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4399932" y="2308580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29" h="2309495">
                  <a:moveTo>
                    <a:pt x="1164563" y="0"/>
                  </a:moveTo>
                  <a:lnTo>
                    <a:pt x="1119590" y="0"/>
                  </a:lnTo>
                  <a:lnTo>
                    <a:pt x="1074646" y="1779"/>
                  </a:lnTo>
                  <a:lnTo>
                    <a:pt x="1029785" y="5337"/>
                  </a:lnTo>
                  <a:lnTo>
                    <a:pt x="985064" y="10675"/>
                  </a:lnTo>
                  <a:lnTo>
                    <a:pt x="940540" y="17791"/>
                  </a:lnTo>
                  <a:lnTo>
                    <a:pt x="896268" y="26687"/>
                  </a:lnTo>
                  <a:lnTo>
                    <a:pt x="852304" y="37362"/>
                  </a:lnTo>
                  <a:lnTo>
                    <a:pt x="808705" y="49816"/>
                  </a:lnTo>
                  <a:lnTo>
                    <a:pt x="765526" y="64050"/>
                  </a:lnTo>
                  <a:lnTo>
                    <a:pt x="722824" y="80062"/>
                  </a:lnTo>
                  <a:lnTo>
                    <a:pt x="680654" y="97854"/>
                  </a:lnTo>
                  <a:lnTo>
                    <a:pt x="639073" y="117425"/>
                  </a:lnTo>
                  <a:lnTo>
                    <a:pt x="598137" y="138775"/>
                  </a:lnTo>
                  <a:lnTo>
                    <a:pt x="557902" y="161904"/>
                  </a:lnTo>
                  <a:lnTo>
                    <a:pt x="518424" y="186812"/>
                  </a:lnTo>
                  <a:lnTo>
                    <a:pt x="479759" y="213500"/>
                  </a:lnTo>
                  <a:lnTo>
                    <a:pt x="441963" y="241967"/>
                  </a:lnTo>
                  <a:lnTo>
                    <a:pt x="405092" y="272213"/>
                  </a:lnTo>
                  <a:lnTo>
                    <a:pt x="369203" y="304238"/>
                  </a:lnTo>
                  <a:lnTo>
                    <a:pt x="334350" y="338042"/>
                  </a:lnTo>
                  <a:lnTo>
                    <a:pt x="300915" y="373279"/>
                  </a:lnTo>
                  <a:lnTo>
                    <a:pt x="269240" y="409565"/>
                  </a:lnTo>
                  <a:lnTo>
                    <a:pt x="239324" y="446843"/>
                  </a:lnTo>
                  <a:lnTo>
                    <a:pt x="211168" y="485056"/>
                  </a:lnTo>
                  <a:lnTo>
                    <a:pt x="184772" y="524148"/>
                  </a:lnTo>
                  <a:lnTo>
                    <a:pt x="160136" y="564062"/>
                  </a:lnTo>
                  <a:lnTo>
                    <a:pt x="137259" y="604741"/>
                  </a:lnTo>
                  <a:lnTo>
                    <a:pt x="116142" y="646129"/>
                  </a:lnTo>
                  <a:lnTo>
                    <a:pt x="96785" y="688169"/>
                  </a:lnTo>
                  <a:lnTo>
                    <a:pt x="79188" y="730804"/>
                  </a:lnTo>
                  <a:lnTo>
                    <a:pt x="63350" y="773977"/>
                  </a:lnTo>
                  <a:lnTo>
                    <a:pt x="49272" y="817633"/>
                  </a:lnTo>
                  <a:lnTo>
                    <a:pt x="36954" y="861713"/>
                  </a:lnTo>
                  <a:lnTo>
                    <a:pt x="26396" y="906162"/>
                  </a:lnTo>
                  <a:lnTo>
                    <a:pt x="17597" y="950923"/>
                  </a:lnTo>
                  <a:lnTo>
                    <a:pt x="10558" y="995939"/>
                  </a:lnTo>
                  <a:lnTo>
                    <a:pt x="5279" y="1041153"/>
                  </a:lnTo>
                  <a:lnTo>
                    <a:pt x="1759" y="1086509"/>
                  </a:lnTo>
                  <a:lnTo>
                    <a:pt x="0" y="1131950"/>
                  </a:lnTo>
                  <a:lnTo>
                    <a:pt x="0" y="1177420"/>
                  </a:lnTo>
                  <a:lnTo>
                    <a:pt x="1759" y="1222861"/>
                  </a:lnTo>
                  <a:lnTo>
                    <a:pt x="5279" y="1268217"/>
                  </a:lnTo>
                  <a:lnTo>
                    <a:pt x="10558" y="1313431"/>
                  </a:lnTo>
                  <a:lnTo>
                    <a:pt x="17597" y="1358447"/>
                  </a:lnTo>
                  <a:lnTo>
                    <a:pt x="26396" y="1403208"/>
                  </a:lnTo>
                  <a:lnTo>
                    <a:pt x="36954" y="1447657"/>
                  </a:lnTo>
                  <a:lnTo>
                    <a:pt x="49272" y="1491738"/>
                  </a:lnTo>
                  <a:lnTo>
                    <a:pt x="63350" y="1535393"/>
                  </a:lnTo>
                  <a:lnTo>
                    <a:pt x="79188" y="1578567"/>
                  </a:lnTo>
                  <a:lnTo>
                    <a:pt x="96785" y="1621202"/>
                  </a:lnTo>
                  <a:lnTo>
                    <a:pt x="116142" y="1663241"/>
                  </a:lnTo>
                  <a:lnTo>
                    <a:pt x="137259" y="1704629"/>
                  </a:lnTo>
                  <a:lnTo>
                    <a:pt x="160136" y="1745308"/>
                  </a:lnTo>
                  <a:lnTo>
                    <a:pt x="184772" y="1785222"/>
                  </a:lnTo>
                  <a:lnTo>
                    <a:pt x="211168" y="1824314"/>
                  </a:lnTo>
                  <a:lnTo>
                    <a:pt x="239324" y="1862527"/>
                  </a:lnTo>
                  <a:lnTo>
                    <a:pt x="269240" y="1899805"/>
                  </a:lnTo>
                  <a:lnTo>
                    <a:pt x="300915" y="1936091"/>
                  </a:lnTo>
                  <a:lnTo>
                    <a:pt x="334350" y="1971328"/>
                  </a:lnTo>
                  <a:lnTo>
                    <a:pt x="369203" y="2005133"/>
                  </a:lnTo>
                  <a:lnTo>
                    <a:pt x="405092" y="2037158"/>
                  </a:lnTo>
                  <a:lnTo>
                    <a:pt x="441963" y="2067404"/>
                  </a:lnTo>
                  <a:lnTo>
                    <a:pt x="479759" y="2095870"/>
                  </a:lnTo>
                  <a:lnTo>
                    <a:pt x="518424" y="2122558"/>
                  </a:lnTo>
                  <a:lnTo>
                    <a:pt x="557902" y="2147466"/>
                  </a:lnTo>
                  <a:lnTo>
                    <a:pt x="598137" y="2170595"/>
                  </a:lnTo>
                  <a:lnTo>
                    <a:pt x="639073" y="2191945"/>
                  </a:lnTo>
                  <a:lnTo>
                    <a:pt x="680654" y="2211516"/>
                  </a:lnTo>
                  <a:lnTo>
                    <a:pt x="722824" y="2229308"/>
                  </a:lnTo>
                  <a:lnTo>
                    <a:pt x="765526" y="2245321"/>
                  </a:lnTo>
                  <a:lnTo>
                    <a:pt x="808705" y="2259554"/>
                  </a:lnTo>
                  <a:lnTo>
                    <a:pt x="852304" y="2272008"/>
                  </a:lnTo>
                  <a:lnTo>
                    <a:pt x="896268" y="2282683"/>
                  </a:lnTo>
                  <a:lnTo>
                    <a:pt x="940540" y="2291579"/>
                  </a:lnTo>
                  <a:lnTo>
                    <a:pt x="985064" y="2298696"/>
                  </a:lnTo>
                  <a:lnTo>
                    <a:pt x="1029785" y="2304033"/>
                  </a:lnTo>
                  <a:lnTo>
                    <a:pt x="1074646" y="2307592"/>
                  </a:lnTo>
                  <a:lnTo>
                    <a:pt x="1119590" y="2309371"/>
                  </a:lnTo>
                  <a:lnTo>
                    <a:pt x="1164563" y="2309371"/>
                  </a:lnTo>
                  <a:lnTo>
                    <a:pt x="1209508" y="2307592"/>
                  </a:lnTo>
                  <a:lnTo>
                    <a:pt x="1254369" y="2304033"/>
                  </a:lnTo>
                  <a:lnTo>
                    <a:pt x="1299090" y="2298696"/>
                  </a:lnTo>
                  <a:lnTo>
                    <a:pt x="1343614" y="2291579"/>
                  </a:lnTo>
                  <a:lnTo>
                    <a:pt x="1387886" y="2282683"/>
                  </a:lnTo>
                  <a:lnTo>
                    <a:pt x="1431850" y="2272008"/>
                  </a:lnTo>
                  <a:lnTo>
                    <a:pt x="1475449" y="2259554"/>
                  </a:lnTo>
                  <a:lnTo>
                    <a:pt x="1518628" y="2245321"/>
                  </a:lnTo>
                  <a:lnTo>
                    <a:pt x="1561330" y="2229308"/>
                  </a:lnTo>
                  <a:lnTo>
                    <a:pt x="1603500" y="2211516"/>
                  </a:lnTo>
                  <a:lnTo>
                    <a:pt x="1645080" y="2191945"/>
                  </a:lnTo>
                  <a:lnTo>
                    <a:pt x="1686016" y="2170595"/>
                  </a:lnTo>
                  <a:lnTo>
                    <a:pt x="1726252" y="2147466"/>
                  </a:lnTo>
                  <a:lnTo>
                    <a:pt x="1765730" y="2122558"/>
                  </a:lnTo>
                  <a:lnTo>
                    <a:pt x="1804395" y="2095870"/>
                  </a:lnTo>
                  <a:lnTo>
                    <a:pt x="1842191" y="2067404"/>
                  </a:lnTo>
                  <a:lnTo>
                    <a:pt x="1879062" y="2037158"/>
                  </a:lnTo>
                  <a:lnTo>
                    <a:pt x="1914951" y="2005133"/>
                  </a:lnTo>
                  <a:lnTo>
                    <a:pt x="1949804" y="1971328"/>
                  </a:lnTo>
                  <a:lnTo>
                    <a:pt x="1983239" y="1936091"/>
                  </a:lnTo>
                  <a:lnTo>
                    <a:pt x="2014914" y="1899805"/>
                  </a:lnTo>
                  <a:lnTo>
                    <a:pt x="2044830" y="1862527"/>
                  </a:lnTo>
                  <a:lnTo>
                    <a:pt x="2072986" y="1824314"/>
                  </a:lnTo>
                  <a:lnTo>
                    <a:pt x="2099382" y="1785222"/>
                  </a:lnTo>
                  <a:lnTo>
                    <a:pt x="2124018" y="1745308"/>
                  </a:lnTo>
                  <a:lnTo>
                    <a:pt x="2146895" y="1704629"/>
                  </a:lnTo>
                  <a:lnTo>
                    <a:pt x="2168012" y="1663241"/>
                  </a:lnTo>
                  <a:lnTo>
                    <a:pt x="2187369" y="1621202"/>
                  </a:lnTo>
                  <a:lnTo>
                    <a:pt x="2204966" y="1578567"/>
                  </a:lnTo>
                  <a:lnTo>
                    <a:pt x="2220804" y="1535393"/>
                  </a:lnTo>
                  <a:lnTo>
                    <a:pt x="2234882" y="1491738"/>
                  </a:lnTo>
                  <a:lnTo>
                    <a:pt x="2247200" y="1447657"/>
                  </a:lnTo>
                  <a:lnTo>
                    <a:pt x="2257758" y="1403208"/>
                  </a:lnTo>
                  <a:lnTo>
                    <a:pt x="2266557" y="1358447"/>
                  </a:lnTo>
                  <a:lnTo>
                    <a:pt x="2273596" y="1313431"/>
                  </a:lnTo>
                  <a:lnTo>
                    <a:pt x="2278875" y="1268217"/>
                  </a:lnTo>
                  <a:lnTo>
                    <a:pt x="2282395" y="1222861"/>
                  </a:lnTo>
                  <a:lnTo>
                    <a:pt x="2284154" y="1177420"/>
                  </a:lnTo>
                  <a:lnTo>
                    <a:pt x="2284154" y="1131950"/>
                  </a:lnTo>
                  <a:lnTo>
                    <a:pt x="2282395" y="1086509"/>
                  </a:lnTo>
                  <a:lnTo>
                    <a:pt x="2278875" y="1041153"/>
                  </a:lnTo>
                  <a:lnTo>
                    <a:pt x="2273596" y="995939"/>
                  </a:lnTo>
                  <a:lnTo>
                    <a:pt x="2266557" y="950923"/>
                  </a:lnTo>
                  <a:lnTo>
                    <a:pt x="2257758" y="906162"/>
                  </a:lnTo>
                  <a:lnTo>
                    <a:pt x="2247200" y="861713"/>
                  </a:lnTo>
                  <a:lnTo>
                    <a:pt x="2234882" y="817633"/>
                  </a:lnTo>
                  <a:lnTo>
                    <a:pt x="2220804" y="773977"/>
                  </a:lnTo>
                  <a:lnTo>
                    <a:pt x="2204966" y="730804"/>
                  </a:lnTo>
                  <a:lnTo>
                    <a:pt x="2187369" y="688169"/>
                  </a:lnTo>
                  <a:lnTo>
                    <a:pt x="2168012" y="646129"/>
                  </a:lnTo>
                  <a:lnTo>
                    <a:pt x="2146895" y="604741"/>
                  </a:lnTo>
                  <a:lnTo>
                    <a:pt x="2124018" y="564062"/>
                  </a:lnTo>
                  <a:lnTo>
                    <a:pt x="2099382" y="524148"/>
                  </a:lnTo>
                  <a:lnTo>
                    <a:pt x="2072986" y="485056"/>
                  </a:lnTo>
                  <a:lnTo>
                    <a:pt x="2044830" y="446843"/>
                  </a:lnTo>
                  <a:lnTo>
                    <a:pt x="2014914" y="409565"/>
                  </a:lnTo>
                  <a:lnTo>
                    <a:pt x="1983239" y="373279"/>
                  </a:lnTo>
                  <a:lnTo>
                    <a:pt x="1949804" y="338042"/>
                  </a:lnTo>
                  <a:lnTo>
                    <a:pt x="1914951" y="304238"/>
                  </a:lnTo>
                  <a:lnTo>
                    <a:pt x="1879062" y="272213"/>
                  </a:lnTo>
                  <a:lnTo>
                    <a:pt x="1842191" y="241967"/>
                  </a:lnTo>
                  <a:lnTo>
                    <a:pt x="1804395" y="213500"/>
                  </a:lnTo>
                  <a:lnTo>
                    <a:pt x="1765730" y="186812"/>
                  </a:lnTo>
                  <a:lnTo>
                    <a:pt x="1726252" y="161904"/>
                  </a:lnTo>
                  <a:lnTo>
                    <a:pt x="1686016" y="138775"/>
                  </a:lnTo>
                  <a:lnTo>
                    <a:pt x="1645080" y="117425"/>
                  </a:lnTo>
                  <a:lnTo>
                    <a:pt x="1603500" y="97854"/>
                  </a:lnTo>
                  <a:lnTo>
                    <a:pt x="1561330" y="80062"/>
                  </a:lnTo>
                  <a:lnTo>
                    <a:pt x="1518628" y="64050"/>
                  </a:lnTo>
                  <a:lnTo>
                    <a:pt x="1475449" y="49816"/>
                  </a:lnTo>
                  <a:lnTo>
                    <a:pt x="1431850" y="37362"/>
                  </a:lnTo>
                  <a:lnTo>
                    <a:pt x="1387886" y="26687"/>
                  </a:lnTo>
                  <a:lnTo>
                    <a:pt x="1343614" y="17791"/>
                  </a:lnTo>
                  <a:lnTo>
                    <a:pt x="1299090" y="10675"/>
                  </a:lnTo>
                  <a:lnTo>
                    <a:pt x="1254369" y="5337"/>
                  </a:lnTo>
                  <a:lnTo>
                    <a:pt x="1209508" y="1779"/>
                  </a:lnTo>
                  <a:lnTo>
                    <a:pt x="1164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4399931" y="2308581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29" h="2309495">
                  <a:moveTo>
                    <a:pt x="1949803" y="338042"/>
                  </a:moveTo>
                  <a:lnTo>
                    <a:pt x="1983238" y="373279"/>
                  </a:lnTo>
                  <a:lnTo>
                    <a:pt x="2014913" y="409565"/>
                  </a:lnTo>
                  <a:lnTo>
                    <a:pt x="2044829" y="446843"/>
                  </a:lnTo>
                  <a:lnTo>
                    <a:pt x="2072985" y="485056"/>
                  </a:lnTo>
                  <a:lnTo>
                    <a:pt x="2099381" y="524148"/>
                  </a:lnTo>
                  <a:lnTo>
                    <a:pt x="2124018" y="564062"/>
                  </a:lnTo>
                  <a:lnTo>
                    <a:pt x="2146894" y="604741"/>
                  </a:lnTo>
                  <a:lnTo>
                    <a:pt x="2168011" y="646129"/>
                  </a:lnTo>
                  <a:lnTo>
                    <a:pt x="2187368" y="688169"/>
                  </a:lnTo>
                  <a:lnTo>
                    <a:pt x="2204966" y="730804"/>
                  </a:lnTo>
                  <a:lnTo>
                    <a:pt x="2220804" y="773977"/>
                  </a:lnTo>
                  <a:lnTo>
                    <a:pt x="2234882" y="817632"/>
                  </a:lnTo>
                  <a:lnTo>
                    <a:pt x="2247200" y="861713"/>
                  </a:lnTo>
                  <a:lnTo>
                    <a:pt x="2257758" y="906162"/>
                  </a:lnTo>
                  <a:lnTo>
                    <a:pt x="2266557" y="950923"/>
                  </a:lnTo>
                  <a:lnTo>
                    <a:pt x="2273596" y="995939"/>
                  </a:lnTo>
                  <a:lnTo>
                    <a:pt x="2278875" y="1041153"/>
                  </a:lnTo>
                  <a:lnTo>
                    <a:pt x="2282395" y="1086509"/>
                  </a:lnTo>
                  <a:lnTo>
                    <a:pt x="2284154" y="1131950"/>
                  </a:lnTo>
                  <a:lnTo>
                    <a:pt x="2284154" y="1177420"/>
                  </a:lnTo>
                  <a:lnTo>
                    <a:pt x="2282395" y="1222861"/>
                  </a:lnTo>
                  <a:lnTo>
                    <a:pt x="2278875" y="1268217"/>
                  </a:lnTo>
                  <a:lnTo>
                    <a:pt x="2273596" y="1313431"/>
                  </a:lnTo>
                  <a:lnTo>
                    <a:pt x="2266557" y="1358447"/>
                  </a:lnTo>
                  <a:lnTo>
                    <a:pt x="2257758" y="1403208"/>
                  </a:lnTo>
                  <a:lnTo>
                    <a:pt x="2247200" y="1447657"/>
                  </a:lnTo>
                  <a:lnTo>
                    <a:pt x="2234882" y="1491738"/>
                  </a:lnTo>
                  <a:lnTo>
                    <a:pt x="2220804" y="1535393"/>
                  </a:lnTo>
                  <a:lnTo>
                    <a:pt x="2204966" y="1578567"/>
                  </a:lnTo>
                  <a:lnTo>
                    <a:pt x="2187368" y="1621202"/>
                  </a:lnTo>
                  <a:lnTo>
                    <a:pt x="2168011" y="1663242"/>
                  </a:lnTo>
                  <a:lnTo>
                    <a:pt x="2146894" y="1704629"/>
                  </a:lnTo>
                  <a:lnTo>
                    <a:pt x="2124018" y="1745309"/>
                  </a:lnTo>
                  <a:lnTo>
                    <a:pt x="2099381" y="1785223"/>
                  </a:lnTo>
                  <a:lnTo>
                    <a:pt x="2072985" y="1824314"/>
                  </a:lnTo>
                  <a:lnTo>
                    <a:pt x="2044829" y="1862528"/>
                  </a:lnTo>
                  <a:lnTo>
                    <a:pt x="2014913" y="1899806"/>
                  </a:lnTo>
                  <a:lnTo>
                    <a:pt x="1983238" y="1936091"/>
                  </a:lnTo>
                  <a:lnTo>
                    <a:pt x="1949803" y="1971329"/>
                  </a:lnTo>
                  <a:lnTo>
                    <a:pt x="1914951" y="2005133"/>
                  </a:lnTo>
                  <a:lnTo>
                    <a:pt x="1879061" y="2037158"/>
                  </a:lnTo>
                  <a:lnTo>
                    <a:pt x="1842190" y="2067404"/>
                  </a:lnTo>
                  <a:lnTo>
                    <a:pt x="1804394" y="2095870"/>
                  </a:lnTo>
                  <a:lnTo>
                    <a:pt x="1765729" y="2122558"/>
                  </a:lnTo>
                  <a:lnTo>
                    <a:pt x="1726251" y="2147466"/>
                  </a:lnTo>
                  <a:lnTo>
                    <a:pt x="1686016" y="2170595"/>
                  </a:lnTo>
                  <a:lnTo>
                    <a:pt x="1645080" y="2191945"/>
                  </a:lnTo>
                  <a:lnTo>
                    <a:pt x="1603500" y="2211516"/>
                  </a:lnTo>
                  <a:lnTo>
                    <a:pt x="1561330" y="2229308"/>
                  </a:lnTo>
                  <a:lnTo>
                    <a:pt x="1518628" y="2245320"/>
                  </a:lnTo>
                  <a:lnTo>
                    <a:pt x="1475449" y="2259554"/>
                  </a:lnTo>
                  <a:lnTo>
                    <a:pt x="1431850" y="2272008"/>
                  </a:lnTo>
                  <a:lnTo>
                    <a:pt x="1387886" y="2282683"/>
                  </a:lnTo>
                  <a:lnTo>
                    <a:pt x="1343614" y="2291579"/>
                  </a:lnTo>
                  <a:lnTo>
                    <a:pt x="1299090" y="2298695"/>
                  </a:lnTo>
                  <a:lnTo>
                    <a:pt x="1254369" y="2304033"/>
                  </a:lnTo>
                  <a:lnTo>
                    <a:pt x="1209508" y="2307591"/>
                  </a:lnTo>
                  <a:lnTo>
                    <a:pt x="1164564" y="2309370"/>
                  </a:lnTo>
                  <a:lnTo>
                    <a:pt x="1119591" y="2309370"/>
                  </a:lnTo>
                  <a:lnTo>
                    <a:pt x="1074646" y="2307591"/>
                  </a:lnTo>
                  <a:lnTo>
                    <a:pt x="1029785" y="2304033"/>
                  </a:lnTo>
                  <a:lnTo>
                    <a:pt x="985064" y="2298695"/>
                  </a:lnTo>
                  <a:lnTo>
                    <a:pt x="940540" y="2291579"/>
                  </a:lnTo>
                  <a:lnTo>
                    <a:pt x="896268" y="2282683"/>
                  </a:lnTo>
                  <a:lnTo>
                    <a:pt x="852304" y="2272008"/>
                  </a:lnTo>
                  <a:lnTo>
                    <a:pt x="808705" y="2259554"/>
                  </a:lnTo>
                  <a:lnTo>
                    <a:pt x="765526" y="2245320"/>
                  </a:lnTo>
                  <a:lnTo>
                    <a:pt x="722824" y="2229308"/>
                  </a:lnTo>
                  <a:lnTo>
                    <a:pt x="680654" y="2211516"/>
                  </a:lnTo>
                  <a:lnTo>
                    <a:pt x="639074" y="2191945"/>
                  </a:lnTo>
                  <a:lnTo>
                    <a:pt x="598138" y="2170595"/>
                  </a:lnTo>
                  <a:lnTo>
                    <a:pt x="557903" y="2147466"/>
                  </a:lnTo>
                  <a:lnTo>
                    <a:pt x="518425" y="2122558"/>
                  </a:lnTo>
                  <a:lnTo>
                    <a:pt x="479760" y="2095870"/>
                  </a:lnTo>
                  <a:lnTo>
                    <a:pt x="441964" y="2067404"/>
                  </a:lnTo>
                  <a:lnTo>
                    <a:pt x="405093" y="2037158"/>
                  </a:lnTo>
                  <a:lnTo>
                    <a:pt x="369203" y="2005133"/>
                  </a:lnTo>
                  <a:lnTo>
                    <a:pt x="334351" y="1971329"/>
                  </a:lnTo>
                  <a:lnTo>
                    <a:pt x="300916" y="1936091"/>
                  </a:lnTo>
                  <a:lnTo>
                    <a:pt x="269240" y="1899806"/>
                  </a:lnTo>
                  <a:lnTo>
                    <a:pt x="239325" y="1862528"/>
                  </a:lnTo>
                  <a:lnTo>
                    <a:pt x="211169" y="1824314"/>
                  </a:lnTo>
                  <a:lnTo>
                    <a:pt x="184773" y="1785223"/>
                  </a:lnTo>
                  <a:lnTo>
                    <a:pt x="160136" y="1745309"/>
                  </a:lnTo>
                  <a:lnTo>
                    <a:pt x="137259" y="1704629"/>
                  </a:lnTo>
                  <a:lnTo>
                    <a:pt x="116143" y="1663242"/>
                  </a:lnTo>
                  <a:lnTo>
                    <a:pt x="96785" y="1621202"/>
                  </a:lnTo>
                  <a:lnTo>
                    <a:pt x="79188" y="1578567"/>
                  </a:lnTo>
                  <a:lnTo>
                    <a:pt x="63350" y="1535393"/>
                  </a:lnTo>
                  <a:lnTo>
                    <a:pt x="49272" y="1491738"/>
                  </a:lnTo>
                  <a:lnTo>
                    <a:pt x="36954" y="1447657"/>
                  </a:lnTo>
                  <a:lnTo>
                    <a:pt x="26396" y="1403208"/>
                  </a:lnTo>
                  <a:lnTo>
                    <a:pt x="17597" y="1358447"/>
                  </a:lnTo>
                  <a:lnTo>
                    <a:pt x="10558" y="1313431"/>
                  </a:lnTo>
                  <a:lnTo>
                    <a:pt x="5279" y="1268217"/>
                  </a:lnTo>
                  <a:lnTo>
                    <a:pt x="1759" y="1222861"/>
                  </a:lnTo>
                  <a:lnTo>
                    <a:pt x="0" y="1177420"/>
                  </a:lnTo>
                  <a:lnTo>
                    <a:pt x="0" y="1131950"/>
                  </a:lnTo>
                  <a:lnTo>
                    <a:pt x="1759" y="1086509"/>
                  </a:lnTo>
                  <a:lnTo>
                    <a:pt x="5279" y="1041153"/>
                  </a:lnTo>
                  <a:lnTo>
                    <a:pt x="10558" y="995939"/>
                  </a:lnTo>
                  <a:lnTo>
                    <a:pt x="17597" y="950923"/>
                  </a:lnTo>
                  <a:lnTo>
                    <a:pt x="26396" y="906162"/>
                  </a:lnTo>
                  <a:lnTo>
                    <a:pt x="36954" y="861713"/>
                  </a:lnTo>
                  <a:lnTo>
                    <a:pt x="49272" y="817632"/>
                  </a:lnTo>
                  <a:lnTo>
                    <a:pt x="63350" y="773977"/>
                  </a:lnTo>
                  <a:lnTo>
                    <a:pt x="79188" y="730804"/>
                  </a:lnTo>
                  <a:lnTo>
                    <a:pt x="96785" y="688169"/>
                  </a:lnTo>
                  <a:lnTo>
                    <a:pt x="116143" y="646129"/>
                  </a:lnTo>
                  <a:lnTo>
                    <a:pt x="137259" y="604741"/>
                  </a:lnTo>
                  <a:lnTo>
                    <a:pt x="160136" y="564062"/>
                  </a:lnTo>
                  <a:lnTo>
                    <a:pt x="184773" y="524148"/>
                  </a:lnTo>
                  <a:lnTo>
                    <a:pt x="211169" y="485056"/>
                  </a:lnTo>
                  <a:lnTo>
                    <a:pt x="239325" y="446843"/>
                  </a:lnTo>
                  <a:lnTo>
                    <a:pt x="269240" y="409565"/>
                  </a:lnTo>
                  <a:lnTo>
                    <a:pt x="300916" y="373279"/>
                  </a:lnTo>
                  <a:lnTo>
                    <a:pt x="334351" y="338042"/>
                  </a:lnTo>
                  <a:lnTo>
                    <a:pt x="369203" y="304238"/>
                  </a:lnTo>
                  <a:lnTo>
                    <a:pt x="405093" y="272212"/>
                  </a:lnTo>
                  <a:lnTo>
                    <a:pt x="441964" y="241967"/>
                  </a:lnTo>
                  <a:lnTo>
                    <a:pt x="479760" y="213500"/>
                  </a:lnTo>
                  <a:lnTo>
                    <a:pt x="518425" y="186812"/>
                  </a:lnTo>
                  <a:lnTo>
                    <a:pt x="557903" y="161904"/>
                  </a:lnTo>
                  <a:lnTo>
                    <a:pt x="598138" y="138775"/>
                  </a:lnTo>
                  <a:lnTo>
                    <a:pt x="639074" y="117425"/>
                  </a:lnTo>
                  <a:lnTo>
                    <a:pt x="680654" y="97854"/>
                  </a:lnTo>
                  <a:lnTo>
                    <a:pt x="722824" y="80062"/>
                  </a:lnTo>
                  <a:lnTo>
                    <a:pt x="765526" y="64050"/>
                  </a:lnTo>
                  <a:lnTo>
                    <a:pt x="808705" y="49816"/>
                  </a:lnTo>
                  <a:lnTo>
                    <a:pt x="852304" y="37362"/>
                  </a:lnTo>
                  <a:lnTo>
                    <a:pt x="896268" y="26687"/>
                  </a:lnTo>
                  <a:lnTo>
                    <a:pt x="940540" y="17791"/>
                  </a:lnTo>
                  <a:lnTo>
                    <a:pt x="985064" y="10675"/>
                  </a:lnTo>
                  <a:lnTo>
                    <a:pt x="1029785" y="5337"/>
                  </a:lnTo>
                  <a:lnTo>
                    <a:pt x="1074646" y="1779"/>
                  </a:lnTo>
                  <a:lnTo>
                    <a:pt x="1119591" y="0"/>
                  </a:lnTo>
                  <a:lnTo>
                    <a:pt x="1164564" y="0"/>
                  </a:lnTo>
                  <a:lnTo>
                    <a:pt x="1209508" y="1779"/>
                  </a:lnTo>
                  <a:lnTo>
                    <a:pt x="1254369" y="5337"/>
                  </a:lnTo>
                  <a:lnTo>
                    <a:pt x="1299090" y="10675"/>
                  </a:lnTo>
                  <a:lnTo>
                    <a:pt x="1343614" y="17791"/>
                  </a:lnTo>
                  <a:lnTo>
                    <a:pt x="1387886" y="26687"/>
                  </a:lnTo>
                  <a:lnTo>
                    <a:pt x="1431850" y="37362"/>
                  </a:lnTo>
                  <a:lnTo>
                    <a:pt x="1475449" y="49816"/>
                  </a:lnTo>
                  <a:lnTo>
                    <a:pt x="1518628" y="64050"/>
                  </a:lnTo>
                  <a:lnTo>
                    <a:pt x="1561330" y="80062"/>
                  </a:lnTo>
                  <a:lnTo>
                    <a:pt x="1603500" y="97854"/>
                  </a:lnTo>
                  <a:lnTo>
                    <a:pt x="1645080" y="117425"/>
                  </a:lnTo>
                  <a:lnTo>
                    <a:pt x="1686016" y="138775"/>
                  </a:lnTo>
                  <a:lnTo>
                    <a:pt x="1726251" y="161904"/>
                  </a:lnTo>
                  <a:lnTo>
                    <a:pt x="1765729" y="186812"/>
                  </a:lnTo>
                  <a:lnTo>
                    <a:pt x="1804394" y="213500"/>
                  </a:lnTo>
                  <a:lnTo>
                    <a:pt x="1842190" y="241967"/>
                  </a:lnTo>
                  <a:lnTo>
                    <a:pt x="1879061" y="272212"/>
                  </a:lnTo>
                  <a:lnTo>
                    <a:pt x="1914951" y="304238"/>
                  </a:lnTo>
                  <a:lnTo>
                    <a:pt x="1949803" y="338042"/>
                  </a:lnTo>
                  <a:close/>
                </a:path>
              </a:pathLst>
            </a:custGeom>
            <a:ln w="20941">
              <a:solidFill>
                <a:srgbClr val="85888D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3718008" y="2308580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30" h="2309495">
                  <a:moveTo>
                    <a:pt x="1164564" y="0"/>
                  </a:moveTo>
                  <a:lnTo>
                    <a:pt x="1119591" y="0"/>
                  </a:lnTo>
                  <a:lnTo>
                    <a:pt x="1074646" y="1779"/>
                  </a:lnTo>
                  <a:lnTo>
                    <a:pt x="1029785" y="5337"/>
                  </a:lnTo>
                  <a:lnTo>
                    <a:pt x="985064" y="10675"/>
                  </a:lnTo>
                  <a:lnTo>
                    <a:pt x="940540" y="17791"/>
                  </a:lnTo>
                  <a:lnTo>
                    <a:pt x="896268" y="26687"/>
                  </a:lnTo>
                  <a:lnTo>
                    <a:pt x="852304" y="37362"/>
                  </a:lnTo>
                  <a:lnTo>
                    <a:pt x="808705" y="49816"/>
                  </a:lnTo>
                  <a:lnTo>
                    <a:pt x="765526" y="64050"/>
                  </a:lnTo>
                  <a:lnTo>
                    <a:pt x="722824" y="80062"/>
                  </a:lnTo>
                  <a:lnTo>
                    <a:pt x="680654" y="97854"/>
                  </a:lnTo>
                  <a:lnTo>
                    <a:pt x="639073" y="117425"/>
                  </a:lnTo>
                  <a:lnTo>
                    <a:pt x="598137" y="138775"/>
                  </a:lnTo>
                  <a:lnTo>
                    <a:pt x="557902" y="161904"/>
                  </a:lnTo>
                  <a:lnTo>
                    <a:pt x="518424" y="186812"/>
                  </a:lnTo>
                  <a:lnTo>
                    <a:pt x="479758" y="213500"/>
                  </a:lnTo>
                  <a:lnTo>
                    <a:pt x="441962" y="241967"/>
                  </a:lnTo>
                  <a:lnTo>
                    <a:pt x="405091" y="272213"/>
                  </a:lnTo>
                  <a:lnTo>
                    <a:pt x="369201" y="304238"/>
                  </a:lnTo>
                  <a:lnTo>
                    <a:pt x="334348" y="338042"/>
                  </a:lnTo>
                  <a:lnTo>
                    <a:pt x="300913" y="373279"/>
                  </a:lnTo>
                  <a:lnTo>
                    <a:pt x="269238" y="409565"/>
                  </a:lnTo>
                  <a:lnTo>
                    <a:pt x="239323" y="446843"/>
                  </a:lnTo>
                  <a:lnTo>
                    <a:pt x="211167" y="485056"/>
                  </a:lnTo>
                  <a:lnTo>
                    <a:pt x="184771" y="524148"/>
                  </a:lnTo>
                  <a:lnTo>
                    <a:pt x="160135" y="564062"/>
                  </a:lnTo>
                  <a:lnTo>
                    <a:pt x="137258" y="604741"/>
                  </a:lnTo>
                  <a:lnTo>
                    <a:pt x="116142" y="646129"/>
                  </a:lnTo>
                  <a:lnTo>
                    <a:pt x="96785" y="688169"/>
                  </a:lnTo>
                  <a:lnTo>
                    <a:pt x="79187" y="730804"/>
                  </a:lnTo>
                  <a:lnTo>
                    <a:pt x="63350" y="773977"/>
                  </a:lnTo>
                  <a:lnTo>
                    <a:pt x="49272" y="817633"/>
                  </a:lnTo>
                  <a:lnTo>
                    <a:pt x="36954" y="861713"/>
                  </a:lnTo>
                  <a:lnTo>
                    <a:pt x="26395" y="906162"/>
                  </a:lnTo>
                  <a:lnTo>
                    <a:pt x="17597" y="950923"/>
                  </a:lnTo>
                  <a:lnTo>
                    <a:pt x="10558" y="995939"/>
                  </a:lnTo>
                  <a:lnTo>
                    <a:pt x="5279" y="1041153"/>
                  </a:lnTo>
                  <a:lnTo>
                    <a:pt x="1759" y="1086509"/>
                  </a:lnTo>
                  <a:lnTo>
                    <a:pt x="0" y="1131950"/>
                  </a:lnTo>
                  <a:lnTo>
                    <a:pt x="0" y="1177420"/>
                  </a:lnTo>
                  <a:lnTo>
                    <a:pt x="1759" y="1222861"/>
                  </a:lnTo>
                  <a:lnTo>
                    <a:pt x="5279" y="1268217"/>
                  </a:lnTo>
                  <a:lnTo>
                    <a:pt x="10558" y="1313431"/>
                  </a:lnTo>
                  <a:lnTo>
                    <a:pt x="17597" y="1358447"/>
                  </a:lnTo>
                  <a:lnTo>
                    <a:pt x="26395" y="1403208"/>
                  </a:lnTo>
                  <a:lnTo>
                    <a:pt x="36954" y="1447657"/>
                  </a:lnTo>
                  <a:lnTo>
                    <a:pt x="49272" y="1491738"/>
                  </a:lnTo>
                  <a:lnTo>
                    <a:pt x="63350" y="1535393"/>
                  </a:lnTo>
                  <a:lnTo>
                    <a:pt x="79187" y="1578567"/>
                  </a:lnTo>
                  <a:lnTo>
                    <a:pt x="96785" y="1621202"/>
                  </a:lnTo>
                  <a:lnTo>
                    <a:pt x="116142" y="1663241"/>
                  </a:lnTo>
                  <a:lnTo>
                    <a:pt x="137258" y="1704629"/>
                  </a:lnTo>
                  <a:lnTo>
                    <a:pt x="160135" y="1745308"/>
                  </a:lnTo>
                  <a:lnTo>
                    <a:pt x="184771" y="1785222"/>
                  </a:lnTo>
                  <a:lnTo>
                    <a:pt x="211167" y="1824314"/>
                  </a:lnTo>
                  <a:lnTo>
                    <a:pt x="239323" y="1862527"/>
                  </a:lnTo>
                  <a:lnTo>
                    <a:pt x="269238" y="1899805"/>
                  </a:lnTo>
                  <a:lnTo>
                    <a:pt x="300913" y="1936091"/>
                  </a:lnTo>
                  <a:lnTo>
                    <a:pt x="334348" y="1971328"/>
                  </a:lnTo>
                  <a:lnTo>
                    <a:pt x="369201" y="2005133"/>
                  </a:lnTo>
                  <a:lnTo>
                    <a:pt x="405091" y="2037158"/>
                  </a:lnTo>
                  <a:lnTo>
                    <a:pt x="441962" y="2067404"/>
                  </a:lnTo>
                  <a:lnTo>
                    <a:pt x="479758" y="2095870"/>
                  </a:lnTo>
                  <a:lnTo>
                    <a:pt x="518424" y="2122558"/>
                  </a:lnTo>
                  <a:lnTo>
                    <a:pt x="557902" y="2147466"/>
                  </a:lnTo>
                  <a:lnTo>
                    <a:pt x="598137" y="2170595"/>
                  </a:lnTo>
                  <a:lnTo>
                    <a:pt x="639073" y="2191945"/>
                  </a:lnTo>
                  <a:lnTo>
                    <a:pt x="680654" y="2211516"/>
                  </a:lnTo>
                  <a:lnTo>
                    <a:pt x="722824" y="2229308"/>
                  </a:lnTo>
                  <a:lnTo>
                    <a:pt x="765526" y="2245321"/>
                  </a:lnTo>
                  <a:lnTo>
                    <a:pt x="808705" y="2259554"/>
                  </a:lnTo>
                  <a:lnTo>
                    <a:pt x="852304" y="2272008"/>
                  </a:lnTo>
                  <a:lnTo>
                    <a:pt x="896268" y="2282683"/>
                  </a:lnTo>
                  <a:lnTo>
                    <a:pt x="940540" y="2291579"/>
                  </a:lnTo>
                  <a:lnTo>
                    <a:pt x="985064" y="2298696"/>
                  </a:lnTo>
                  <a:lnTo>
                    <a:pt x="1029785" y="2304033"/>
                  </a:lnTo>
                  <a:lnTo>
                    <a:pt x="1074646" y="2307592"/>
                  </a:lnTo>
                  <a:lnTo>
                    <a:pt x="1119591" y="2309371"/>
                  </a:lnTo>
                  <a:lnTo>
                    <a:pt x="1164564" y="2309371"/>
                  </a:lnTo>
                  <a:lnTo>
                    <a:pt x="1209509" y="2307592"/>
                  </a:lnTo>
                  <a:lnTo>
                    <a:pt x="1254369" y="2304033"/>
                  </a:lnTo>
                  <a:lnTo>
                    <a:pt x="1299090" y="2298696"/>
                  </a:lnTo>
                  <a:lnTo>
                    <a:pt x="1343614" y="2291579"/>
                  </a:lnTo>
                  <a:lnTo>
                    <a:pt x="1387887" y="2282683"/>
                  </a:lnTo>
                  <a:lnTo>
                    <a:pt x="1431850" y="2272008"/>
                  </a:lnTo>
                  <a:lnTo>
                    <a:pt x="1475450" y="2259554"/>
                  </a:lnTo>
                  <a:lnTo>
                    <a:pt x="1518628" y="2245321"/>
                  </a:lnTo>
                  <a:lnTo>
                    <a:pt x="1561331" y="2229308"/>
                  </a:lnTo>
                  <a:lnTo>
                    <a:pt x="1603500" y="2211516"/>
                  </a:lnTo>
                  <a:lnTo>
                    <a:pt x="1645081" y="2191945"/>
                  </a:lnTo>
                  <a:lnTo>
                    <a:pt x="1686017" y="2170595"/>
                  </a:lnTo>
                  <a:lnTo>
                    <a:pt x="1726252" y="2147466"/>
                  </a:lnTo>
                  <a:lnTo>
                    <a:pt x="1765731" y="2122558"/>
                  </a:lnTo>
                  <a:lnTo>
                    <a:pt x="1804396" y="2095870"/>
                  </a:lnTo>
                  <a:lnTo>
                    <a:pt x="1842192" y="2067404"/>
                  </a:lnTo>
                  <a:lnTo>
                    <a:pt x="1879064" y="2037158"/>
                  </a:lnTo>
                  <a:lnTo>
                    <a:pt x="1914954" y="2005133"/>
                  </a:lnTo>
                  <a:lnTo>
                    <a:pt x="1949807" y="1971328"/>
                  </a:lnTo>
                  <a:lnTo>
                    <a:pt x="1983241" y="1936091"/>
                  </a:lnTo>
                  <a:lnTo>
                    <a:pt x="2014916" y="1899805"/>
                  </a:lnTo>
                  <a:lnTo>
                    <a:pt x="2044832" y="1862527"/>
                  </a:lnTo>
                  <a:lnTo>
                    <a:pt x="2072988" y="1824314"/>
                  </a:lnTo>
                  <a:lnTo>
                    <a:pt x="2099383" y="1785222"/>
                  </a:lnTo>
                  <a:lnTo>
                    <a:pt x="2124020" y="1745308"/>
                  </a:lnTo>
                  <a:lnTo>
                    <a:pt x="2146896" y="1704629"/>
                  </a:lnTo>
                  <a:lnTo>
                    <a:pt x="2168013" y="1663241"/>
                  </a:lnTo>
                  <a:lnTo>
                    <a:pt x="2187370" y="1621202"/>
                  </a:lnTo>
                  <a:lnTo>
                    <a:pt x="2204967" y="1578567"/>
                  </a:lnTo>
                  <a:lnTo>
                    <a:pt x="2220805" y="1535393"/>
                  </a:lnTo>
                  <a:lnTo>
                    <a:pt x="2234883" y="1491738"/>
                  </a:lnTo>
                  <a:lnTo>
                    <a:pt x="2247201" y="1447657"/>
                  </a:lnTo>
                  <a:lnTo>
                    <a:pt x="2257759" y="1403208"/>
                  </a:lnTo>
                  <a:lnTo>
                    <a:pt x="2266558" y="1358447"/>
                  </a:lnTo>
                  <a:lnTo>
                    <a:pt x="2273597" y="1313431"/>
                  </a:lnTo>
                  <a:lnTo>
                    <a:pt x="2278876" y="1268217"/>
                  </a:lnTo>
                  <a:lnTo>
                    <a:pt x="2282395" y="1222861"/>
                  </a:lnTo>
                  <a:lnTo>
                    <a:pt x="2284155" y="1177420"/>
                  </a:lnTo>
                  <a:lnTo>
                    <a:pt x="2284155" y="1131950"/>
                  </a:lnTo>
                  <a:lnTo>
                    <a:pt x="2282395" y="1086509"/>
                  </a:lnTo>
                  <a:lnTo>
                    <a:pt x="2278876" y="1041153"/>
                  </a:lnTo>
                  <a:lnTo>
                    <a:pt x="2273597" y="995939"/>
                  </a:lnTo>
                  <a:lnTo>
                    <a:pt x="2266558" y="950923"/>
                  </a:lnTo>
                  <a:lnTo>
                    <a:pt x="2257759" y="906162"/>
                  </a:lnTo>
                  <a:lnTo>
                    <a:pt x="2247201" y="861713"/>
                  </a:lnTo>
                  <a:lnTo>
                    <a:pt x="2234883" y="817633"/>
                  </a:lnTo>
                  <a:lnTo>
                    <a:pt x="2220805" y="773977"/>
                  </a:lnTo>
                  <a:lnTo>
                    <a:pt x="2204967" y="730804"/>
                  </a:lnTo>
                  <a:lnTo>
                    <a:pt x="2187370" y="688169"/>
                  </a:lnTo>
                  <a:lnTo>
                    <a:pt x="2168013" y="646129"/>
                  </a:lnTo>
                  <a:lnTo>
                    <a:pt x="2146896" y="604741"/>
                  </a:lnTo>
                  <a:lnTo>
                    <a:pt x="2124020" y="564062"/>
                  </a:lnTo>
                  <a:lnTo>
                    <a:pt x="2099383" y="524148"/>
                  </a:lnTo>
                  <a:lnTo>
                    <a:pt x="2072988" y="485056"/>
                  </a:lnTo>
                  <a:lnTo>
                    <a:pt x="2044832" y="446843"/>
                  </a:lnTo>
                  <a:lnTo>
                    <a:pt x="2014916" y="409565"/>
                  </a:lnTo>
                  <a:lnTo>
                    <a:pt x="1983241" y="373279"/>
                  </a:lnTo>
                  <a:lnTo>
                    <a:pt x="1949807" y="338042"/>
                  </a:lnTo>
                  <a:lnTo>
                    <a:pt x="1914954" y="304238"/>
                  </a:lnTo>
                  <a:lnTo>
                    <a:pt x="1879064" y="272213"/>
                  </a:lnTo>
                  <a:lnTo>
                    <a:pt x="1842192" y="241967"/>
                  </a:lnTo>
                  <a:lnTo>
                    <a:pt x="1804396" y="213500"/>
                  </a:lnTo>
                  <a:lnTo>
                    <a:pt x="1765731" y="186812"/>
                  </a:lnTo>
                  <a:lnTo>
                    <a:pt x="1726252" y="161904"/>
                  </a:lnTo>
                  <a:lnTo>
                    <a:pt x="1686017" y="138775"/>
                  </a:lnTo>
                  <a:lnTo>
                    <a:pt x="1645081" y="117425"/>
                  </a:lnTo>
                  <a:lnTo>
                    <a:pt x="1603500" y="97854"/>
                  </a:lnTo>
                  <a:lnTo>
                    <a:pt x="1561331" y="80062"/>
                  </a:lnTo>
                  <a:lnTo>
                    <a:pt x="1518628" y="64050"/>
                  </a:lnTo>
                  <a:lnTo>
                    <a:pt x="1475450" y="49816"/>
                  </a:lnTo>
                  <a:lnTo>
                    <a:pt x="1431850" y="37362"/>
                  </a:lnTo>
                  <a:lnTo>
                    <a:pt x="1387887" y="26687"/>
                  </a:lnTo>
                  <a:lnTo>
                    <a:pt x="1343614" y="17791"/>
                  </a:lnTo>
                  <a:lnTo>
                    <a:pt x="1299090" y="10675"/>
                  </a:lnTo>
                  <a:lnTo>
                    <a:pt x="1254369" y="5337"/>
                  </a:lnTo>
                  <a:lnTo>
                    <a:pt x="1209509" y="1779"/>
                  </a:lnTo>
                  <a:lnTo>
                    <a:pt x="1164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3718011" y="2308581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30" h="2309495">
                  <a:moveTo>
                    <a:pt x="1949803" y="338042"/>
                  </a:moveTo>
                  <a:lnTo>
                    <a:pt x="1983238" y="373279"/>
                  </a:lnTo>
                  <a:lnTo>
                    <a:pt x="2014913" y="409565"/>
                  </a:lnTo>
                  <a:lnTo>
                    <a:pt x="2044829" y="446843"/>
                  </a:lnTo>
                  <a:lnTo>
                    <a:pt x="2072985" y="485056"/>
                  </a:lnTo>
                  <a:lnTo>
                    <a:pt x="2099381" y="524148"/>
                  </a:lnTo>
                  <a:lnTo>
                    <a:pt x="2124018" y="564062"/>
                  </a:lnTo>
                  <a:lnTo>
                    <a:pt x="2146894" y="604741"/>
                  </a:lnTo>
                  <a:lnTo>
                    <a:pt x="2168011" y="646129"/>
                  </a:lnTo>
                  <a:lnTo>
                    <a:pt x="2187368" y="688169"/>
                  </a:lnTo>
                  <a:lnTo>
                    <a:pt x="2204966" y="730804"/>
                  </a:lnTo>
                  <a:lnTo>
                    <a:pt x="2220804" y="773977"/>
                  </a:lnTo>
                  <a:lnTo>
                    <a:pt x="2234882" y="817632"/>
                  </a:lnTo>
                  <a:lnTo>
                    <a:pt x="2247200" y="861713"/>
                  </a:lnTo>
                  <a:lnTo>
                    <a:pt x="2257758" y="906162"/>
                  </a:lnTo>
                  <a:lnTo>
                    <a:pt x="2266557" y="950923"/>
                  </a:lnTo>
                  <a:lnTo>
                    <a:pt x="2273596" y="995939"/>
                  </a:lnTo>
                  <a:lnTo>
                    <a:pt x="2278875" y="1041153"/>
                  </a:lnTo>
                  <a:lnTo>
                    <a:pt x="2282395" y="1086509"/>
                  </a:lnTo>
                  <a:lnTo>
                    <a:pt x="2284154" y="1131950"/>
                  </a:lnTo>
                  <a:lnTo>
                    <a:pt x="2284154" y="1177420"/>
                  </a:lnTo>
                  <a:lnTo>
                    <a:pt x="2282395" y="1222861"/>
                  </a:lnTo>
                  <a:lnTo>
                    <a:pt x="2278875" y="1268217"/>
                  </a:lnTo>
                  <a:lnTo>
                    <a:pt x="2273596" y="1313431"/>
                  </a:lnTo>
                  <a:lnTo>
                    <a:pt x="2266557" y="1358447"/>
                  </a:lnTo>
                  <a:lnTo>
                    <a:pt x="2257758" y="1403208"/>
                  </a:lnTo>
                  <a:lnTo>
                    <a:pt x="2247200" y="1447657"/>
                  </a:lnTo>
                  <a:lnTo>
                    <a:pt x="2234882" y="1491738"/>
                  </a:lnTo>
                  <a:lnTo>
                    <a:pt x="2220804" y="1535393"/>
                  </a:lnTo>
                  <a:lnTo>
                    <a:pt x="2204966" y="1578567"/>
                  </a:lnTo>
                  <a:lnTo>
                    <a:pt x="2187368" y="1621202"/>
                  </a:lnTo>
                  <a:lnTo>
                    <a:pt x="2168011" y="1663242"/>
                  </a:lnTo>
                  <a:lnTo>
                    <a:pt x="2146894" y="1704629"/>
                  </a:lnTo>
                  <a:lnTo>
                    <a:pt x="2124018" y="1745309"/>
                  </a:lnTo>
                  <a:lnTo>
                    <a:pt x="2099381" y="1785223"/>
                  </a:lnTo>
                  <a:lnTo>
                    <a:pt x="2072985" y="1824314"/>
                  </a:lnTo>
                  <a:lnTo>
                    <a:pt x="2044829" y="1862528"/>
                  </a:lnTo>
                  <a:lnTo>
                    <a:pt x="2014913" y="1899806"/>
                  </a:lnTo>
                  <a:lnTo>
                    <a:pt x="1983238" y="1936091"/>
                  </a:lnTo>
                  <a:lnTo>
                    <a:pt x="1949803" y="1971329"/>
                  </a:lnTo>
                  <a:lnTo>
                    <a:pt x="1914951" y="2005133"/>
                  </a:lnTo>
                  <a:lnTo>
                    <a:pt x="1879061" y="2037158"/>
                  </a:lnTo>
                  <a:lnTo>
                    <a:pt x="1842190" y="2067404"/>
                  </a:lnTo>
                  <a:lnTo>
                    <a:pt x="1804394" y="2095870"/>
                  </a:lnTo>
                  <a:lnTo>
                    <a:pt x="1765729" y="2122558"/>
                  </a:lnTo>
                  <a:lnTo>
                    <a:pt x="1726251" y="2147466"/>
                  </a:lnTo>
                  <a:lnTo>
                    <a:pt x="1686016" y="2170595"/>
                  </a:lnTo>
                  <a:lnTo>
                    <a:pt x="1645080" y="2191945"/>
                  </a:lnTo>
                  <a:lnTo>
                    <a:pt x="1603500" y="2211516"/>
                  </a:lnTo>
                  <a:lnTo>
                    <a:pt x="1561330" y="2229308"/>
                  </a:lnTo>
                  <a:lnTo>
                    <a:pt x="1518628" y="2245320"/>
                  </a:lnTo>
                  <a:lnTo>
                    <a:pt x="1475449" y="2259554"/>
                  </a:lnTo>
                  <a:lnTo>
                    <a:pt x="1431850" y="2272008"/>
                  </a:lnTo>
                  <a:lnTo>
                    <a:pt x="1387886" y="2282683"/>
                  </a:lnTo>
                  <a:lnTo>
                    <a:pt x="1343614" y="2291579"/>
                  </a:lnTo>
                  <a:lnTo>
                    <a:pt x="1299090" y="2298695"/>
                  </a:lnTo>
                  <a:lnTo>
                    <a:pt x="1254369" y="2304033"/>
                  </a:lnTo>
                  <a:lnTo>
                    <a:pt x="1209508" y="2307591"/>
                  </a:lnTo>
                  <a:lnTo>
                    <a:pt x="1164564" y="2309370"/>
                  </a:lnTo>
                  <a:lnTo>
                    <a:pt x="1119591" y="2309370"/>
                  </a:lnTo>
                  <a:lnTo>
                    <a:pt x="1074646" y="2307591"/>
                  </a:lnTo>
                  <a:lnTo>
                    <a:pt x="1029785" y="2304033"/>
                  </a:lnTo>
                  <a:lnTo>
                    <a:pt x="985064" y="2298695"/>
                  </a:lnTo>
                  <a:lnTo>
                    <a:pt x="940540" y="2291579"/>
                  </a:lnTo>
                  <a:lnTo>
                    <a:pt x="896268" y="2282683"/>
                  </a:lnTo>
                  <a:lnTo>
                    <a:pt x="852304" y="2272008"/>
                  </a:lnTo>
                  <a:lnTo>
                    <a:pt x="808705" y="2259554"/>
                  </a:lnTo>
                  <a:lnTo>
                    <a:pt x="765526" y="2245320"/>
                  </a:lnTo>
                  <a:lnTo>
                    <a:pt x="722824" y="2229308"/>
                  </a:lnTo>
                  <a:lnTo>
                    <a:pt x="680654" y="2211516"/>
                  </a:lnTo>
                  <a:lnTo>
                    <a:pt x="639074" y="2191945"/>
                  </a:lnTo>
                  <a:lnTo>
                    <a:pt x="598138" y="2170595"/>
                  </a:lnTo>
                  <a:lnTo>
                    <a:pt x="557903" y="2147466"/>
                  </a:lnTo>
                  <a:lnTo>
                    <a:pt x="518425" y="2122558"/>
                  </a:lnTo>
                  <a:lnTo>
                    <a:pt x="479760" y="2095870"/>
                  </a:lnTo>
                  <a:lnTo>
                    <a:pt x="441964" y="2067404"/>
                  </a:lnTo>
                  <a:lnTo>
                    <a:pt x="405093" y="2037158"/>
                  </a:lnTo>
                  <a:lnTo>
                    <a:pt x="369203" y="2005133"/>
                  </a:lnTo>
                  <a:lnTo>
                    <a:pt x="334351" y="1971329"/>
                  </a:lnTo>
                  <a:lnTo>
                    <a:pt x="300916" y="1936091"/>
                  </a:lnTo>
                  <a:lnTo>
                    <a:pt x="269240" y="1899806"/>
                  </a:lnTo>
                  <a:lnTo>
                    <a:pt x="239325" y="1862528"/>
                  </a:lnTo>
                  <a:lnTo>
                    <a:pt x="211169" y="1824314"/>
                  </a:lnTo>
                  <a:lnTo>
                    <a:pt x="184773" y="1785223"/>
                  </a:lnTo>
                  <a:lnTo>
                    <a:pt x="160136" y="1745309"/>
                  </a:lnTo>
                  <a:lnTo>
                    <a:pt x="137259" y="1704629"/>
                  </a:lnTo>
                  <a:lnTo>
                    <a:pt x="116143" y="1663242"/>
                  </a:lnTo>
                  <a:lnTo>
                    <a:pt x="96785" y="1621202"/>
                  </a:lnTo>
                  <a:lnTo>
                    <a:pt x="79188" y="1578567"/>
                  </a:lnTo>
                  <a:lnTo>
                    <a:pt x="63350" y="1535393"/>
                  </a:lnTo>
                  <a:lnTo>
                    <a:pt x="49272" y="1491738"/>
                  </a:lnTo>
                  <a:lnTo>
                    <a:pt x="36954" y="1447657"/>
                  </a:lnTo>
                  <a:lnTo>
                    <a:pt x="26396" y="1403208"/>
                  </a:lnTo>
                  <a:lnTo>
                    <a:pt x="17597" y="1358447"/>
                  </a:lnTo>
                  <a:lnTo>
                    <a:pt x="10558" y="1313431"/>
                  </a:lnTo>
                  <a:lnTo>
                    <a:pt x="5279" y="1268217"/>
                  </a:lnTo>
                  <a:lnTo>
                    <a:pt x="1759" y="1222861"/>
                  </a:lnTo>
                  <a:lnTo>
                    <a:pt x="0" y="1177420"/>
                  </a:lnTo>
                  <a:lnTo>
                    <a:pt x="0" y="1131950"/>
                  </a:lnTo>
                  <a:lnTo>
                    <a:pt x="1759" y="1086509"/>
                  </a:lnTo>
                  <a:lnTo>
                    <a:pt x="5279" y="1041153"/>
                  </a:lnTo>
                  <a:lnTo>
                    <a:pt x="10558" y="995939"/>
                  </a:lnTo>
                  <a:lnTo>
                    <a:pt x="17597" y="950923"/>
                  </a:lnTo>
                  <a:lnTo>
                    <a:pt x="26396" y="906162"/>
                  </a:lnTo>
                  <a:lnTo>
                    <a:pt x="36954" y="861713"/>
                  </a:lnTo>
                  <a:lnTo>
                    <a:pt x="49272" y="817632"/>
                  </a:lnTo>
                  <a:lnTo>
                    <a:pt x="63350" y="773977"/>
                  </a:lnTo>
                  <a:lnTo>
                    <a:pt x="79188" y="730804"/>
                  </a:lnTo>
                  <a:lnTo>
                    <a:pt x="96785" y="688169"/>
                  </a:lnTo>
                  <a:lnTo>
                    <a:pt x="116143" y="646129"/>
                  </a:lnTo>
                  <a:lnTo>
                    <a:pt x="137259" y="604741"/>
                  </a:lnTo>
                  <a:lnTo>
                    <a:pt x="160136" y="564062"/>
                  </a:lnTo>
                  <a:lnTo>
                    <a:pt x="184773" y="524148"/>
                  </a:lnTo>
                  <a:lnTo>
                    <a:pt x="211169" y="485056"/>
                  </a:lnTo>
                  <a:lnTo>
                    <a:pt x="239325" y="446843"/>
                  </a:lnTo>
                  <a:lnTo>
                    <a:pt x="269240" y="409565"/>
                  </a:lnTo>
                  <a:lnTo>
                    <a:pt x="300916" y="373279"/>
                  </a:lnTo>
                  <a:lnTo>
                    <a:pt x="334351" y="338042"/>
                  </a:lnTo>
                  <a:lnTo>
                    <a:pt x="369203" y="304238"/>
                  </a:lnTo>
                  <a:lnTo>
                    <a:pt x="405093" y="272212"/>
                  </a:lnTo>
                  <a:lnTo>
                    <a:pt x="441964" y="241967"/>
                  </a:lnTo>
                  <a:lnTo>
                    <a:pt x="479760" y="213500"/>
                  </a:lnTo>
                  <a:lnTo>
                    <a:pt x="518425" y="186812"/>
                  </a:lnTo>
                  <a:lnTo>
                    <a:pt x="557903" y="161904"/>
                  </a:lnTo>
                  <a:lnTo>
                    <a:pt x="598138" y="138775"/>
                  </a:lnTo>
                  <a:lnTo>
                    <a:pt x="639074" y="117425"/>
                  </a:lnTo>
                  <a:lnTo>
                    <a:pt x="680654" y="97854"/>
                  </a:lnTo>
                  <a:lnTo>
                    <a:pt x="722824" y="80062"/>
                  </a:lnTo>
                  <a:lnTo>
                    <a:pt x="765526" y="64050"/>
                  </a:lnTo>
                  <a:lnTo>
                    <a:pt x="808705" y="49816"/>
                  </a:lnTo>
                  <a:lnTo>
                    <a:pt x="852304" y="37362"/>
                  </a:lnTo>
                  <a:lnTo>
                    <a:pt x="896268" y="26687"/>
                  </a:lnTo>
                  <a:lnTo>
                    <a:pt x="940540" y="17791"/>
                  </a:lnTo>
                  <a:lnTo>
                    <a:pt x="985064" y="10675"/>
                  </a:lnTo>
                  <a:lnTo>
                    <a:pt x="1029785" y="5337"/>
                  </a:lnTo>
                  <a:lnTo>
                    <a:pt x="1074646" y="1779"/>
                  </a:lnTo>
                  <a:lnTo>
                    <a:pt x="1119591" y="0"/>
                  </a:lnTo>
                  <a:lnTo>
                    <a:pt x="1164564" y="0"/>
                  </a:lnTo>
                  <a:lnTo>
                    <a:pt x="1209508" y="1779"/>
                  </a:lnTo>
                  <a:lnTo>
                    <a:pt x="1254369" y="5337"/>
                  </a:lnTo>
                  <a:lnTo>
                    <a:pt x="1299090" y="10675"/>
                  </a:lnTo>
                  <a:lnTo>
                    <a:pt x="1343614" y="17791"/>
                  </a:lnTo>
                  <a:lnTo>
                    <a:pt x="1387886" y="26687"/>
                  </a:lnTo>
                  <a:lnTo>
                    <a:pt x="1431850" y="37362"/>
                  </a:lnTo>
                  <a:lnTo>
                    <a:pt x="1475449" y="49816"/>
                  </a:lnTo>
                  <a:lnTo>
                    <a:pt x="1518628" y="64050"/>
                  </a:lnTo>
                  <a:lnTo>
                    <a:pt x="1561330" y="80062"/>
                  </a:lnTo>
                  <a:lnTo>
                    <a:pt x="1603500" y="97854"/>
                  </a:lnTo>
                  <a:lnTo>
                    <a:pt x="1645080" y="117425"/>
                  </a:lnTo>
                  <a:lnTo>
                    <a:pt x="1686016" y="138775"/>
                  </a:lnTo>
                  <a:lnTo>
                    <a:pt x="1726251" y="161904"/>
                  </a:lnTo>
                  <a:lnTo>
                    <a:pt x="1765729" y="186812"/>
                  </a:lnTo>
                  <a:lnTo>
                    <a:pt x="1804394" y="213500"/>
                  </a:lnTo>
                  <a:lnTo>
                    <a:pt x="1842190" y="241967"/>
                  </a:lnTo>
                  <a:lnTo>
                    <a:pt x="1879061" y="272212"/>
                  </a:lnTo>
                  <a:lnTo>
                    <a:pt x="1914951" y="304238"/>
                  </a:lnTo>
                  <a:lnTo>
                    <a:pt x="1949803" y="338042"/>
                  </a:lnTo>
                  <a:close/>
                </a:path>
              </a:pathLst>
            </a:custGeom>
            <a:ln w="20941">
              <a:solidFill>
                <a:srgbClr val="85888D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9058969" y="2308580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29" h="2309495">
                  <a:moveTo>
                    <a:pt x="1164565" y="0"/>
                  </a:moveTo>
                  <a:lnTo>
                    <a:pt x="1119592" y="0"/>
                  </a:lnTo>
                  <a:lnTo>
                    <a:pt x="1074647" y="1779"/>
                  </a:lnTo>
                  <a:lnTo>
                    <a:pt x="1029786" y="5337"/>
                  </a:lnTo>
                  <a:lnTo>
                    <a:pt x="985066" y="10675"/>
                  </a:lnTo>
                  <a:lnTo>
                    <a:pt x="940541" y="17791"/>
                  </a:lnTo>
                  <a:lnTo>
                    <a:pt x="896269" y="26687"/>
                  </a:lnTo>
                  <a:lnTo>
                    <a:pt x="852305" y="37362"/>
                  </a:lnTo>
                  <a:lnTo>
                    <a:pt x="808706" y="49816"/>
                  </a:lnTo>
                  <a:lnTo>
                    <a:pt x="765527" y="64050"/>
                  </a:lnTo>
                  <a:lnTo>
                    <a:pt x="722825" y="80062"/>
                  </a:lnTo>
                  <a:lnTo>
                    <a:pt x="680655" y="97854"/>
                  </a:lnTo>
                  <a:lnTo>
                    <a:pt x="639074" y="117425"/>
                  </a:lnTo>
                  <a:lnTo>
                    <a:pt x="598138" y="138775"/>
                  </a:lnTo>
                  <a:lnTo>
                    <a:pt x="557903" y="161904"/>
                  </a:lnTo>
                  <a:lnTo>
                    <a:pt x="518425" y="186812"/>
                  </a:lnTo>
                  <a:lnTo>
                    <a:pt x="479760" y="213500"/>
                  </a:lnTo>
                  <a:lnTo>
                    <a:pt x="441964" y="241967"/>
                  </a:lnTo>
                  <a:lnTo>
                    <a:pt x="405093" y="272213"/>
                  </a:lnTo>
                  <a:lnTo>
                    <a:pt x="369203" y="304238"/>
                  </a:lnTo>
                  <a:lnTo>
                    <a:pt x="334351" y="338042"/>
                  </a:lnTo>
                  <a:lnTo>
                    <a:pt x="300916" y="373279"/>
                  </a:lnTo>
                  <a:lnTo>
                    <a:pt x="269240" y="409565"/>
                  </a:lnTo>
                  <a:lnTo>
                    <a:pt x="239325" y="446843"/>
                  </a:lnTo>
                  <a:lnTo>
                    <a:pt x="211169" y="485056"/>
                  </a:lnTo>
                  <a:lnTo>
                    <a:pt x="184773" y="524148"/>
                  </a:lnTo>
                  <a:lnTo>
                    <a:pt x="160136" y="564062"/>
                  </a:lnTo>
                  <a:lnTo>
                    <a:pt x="137260" y="604741"/>
                  </a:lnTo>
                  <a:lnTo>
                    <a:pt x="116143" y="646129"/>
                  </a:lnTo>
                  <a:lnTo>
                    <a:pt x="96785" y="688169"/>
                  </a:lnTo>
                  <a:lnTo>
                    <a:pt x="79188" y="730804"/>
                  </a:lnTo>
                  <a:lnTo>
                    <a:pt x="63350" y="773977"/>
                  </a:lnTo>
                  <a:lnTo>
                    <a:pt x="49272" y="817633"/>
                  </a:lnTo>
                  <a:lnTo>
                    <a:pt x="36954" y="861713"/>
                  </a:lnTo>
                  <a:lnTo>
                    <a:pt x="26396" y="906162"/>
                  </a:lnTo>
                  <a:lnTo>
                    <a:pt x="17597" y="950923"/>
                  </a:lnTo>
                  <a:lnTo>
                    <a:pt x="10558" y="995939"/>
                  </a:lnTo>
                  <a:lnTo>
                    <a:pt x="5279" y="1041153"/>
                  </a:lnTo>
                  <a:lnTo>
                    <a:pt x="1759" y="1086509"/>
                  </a:lnTo>
                  <a:lnTo>
                    <a:pt x="0" y="1131950"/>
                  </a:lnTo>
                  <a:lnTo>
                    <a:pt x="0" y="1177420"/>
                  </a:lnTo>
                  <a:lnTo>
                    <a:pt x="1759" y="1222861"/>
                  </a:lnTo>
                  <a:lnTo>
                    <a:pt x="5279" y="1268217"/>
                  </a:lnTo>
                  <a:lnTo>
                    <a:pt x="10558" y="1313431"/>
                  </a:lnTo>
                  <a:lnTo>
                    <a:pt x="17597" y="1358447"/>
                  </a:lnTo>
                  <a:lnTo>
                    <a:pt x="26396" y="1403208"/>
                  </a:lnTo>
                  <a:lnTo>
                    <a:pt x="36954" y="1447657"/>
                  </a:lnTo>
                  <a:lnTo>
                    <a:pt x="49272" y="1491738"/>
                  </a:lnTo>
                  <a:lnTo>
                    <a:pt x="63350" y="1535393"/>
                  </a:lnTo>
                  <a:lnTo>
                    <a:pt x="79188" y="1578567"/>
                  </a:lnTo>
                  <a:lnTo>
                    <a:pt x="96785" y="1621202"/>
                  </a:lnTo>
                  <a:lnTo>
                    <a:pt x="116143" y="1663241"/>
                  </a:lnTo>
                  <a:lnTo>
                    <a:pt x="137260" y="1704629"/>
                  </a:lnTo>
                  <a:lnTo>
                    <a:pt x="160136" y="1745308"/>
                  </a:lnTo>
                  <a:lnTo>
                    <a:pt x="184773" y="1785222"/>
                  </a:lnTo>
                  <a:lnTo>
                    <a:pt x="211169" y="1824314"/>
                  </a:lnTo>
                  <a:lnTo>
                    <a:pt x="239325" y="1862527"/>
                  </a:lnTo>
                  <a:lnTo>
                    <a:pt x="269240" y="1899805"/>
                  </a:lnTo>
                  <a:lnTo>
                    <a:pt x="300916" y="1936091"/>
                  </a:lnTo>
                  <a:lnTo>
                    <a:pt x="334351" y="1971328"/>
                  </a:lnTo>
                  <a:lnTo>
                    <a:pt x="369203" y="2005133"/>
                  </a:lnTo>
                  <a:lnTo>
                    <a:pt x="405093" y="2037158"/>
                  </a:lnTo>
                  <a:lnTo>
                    <a:pt x="441964" y="2067404"/>
                  </a:lnTo>
                  <a:lnTo>
                    <a:pt x="479760" y="2095870"/>
                  </a:lnTo>
                  <a:lnTo>
                    <a:pt x="518425" y="2122558"/>
                  </a:lnTo>
                  <a:lnTo>
                    <a:pt x="557903" y="2147466"/>
                  </a:lnTo>
                  <a:lnTo>
                    <a:pt x="598138" y="2170595"/>
                  </a:lnTo>
                  <a:lnTo>
                    <a:pt x="639074" y="2191945"/>
                  </a:lnTo>
                  <a:lnTo>
                    <a:pt x="680655" y="2211516"/>
                  </a:lnTo>
                  <a:lnTo>
                    <a:pt x="722825" y="2229308"/>
                  </a:lnTo>
                  <a:lnTo>
                    <a:pt x="765527" y="2245321"/>
                  </a:lnTo>
                  <a:lnTo>
                    <a:pt x="808706" y="2259554"/>
                  </a:lnTo>
                  <a:lnTo>
                    <a:pt x="852305" y="2272008"/>
                  </a:lnTo>
                  <a:lnTo>
                    <a:pt x="896269" y="2282683"/>
                  </a:lnTo>
                  <a:lnTo>
                    <a:pt x="940541" y="2291579"/>
                  </a:lnTo>
                  <a:lnTo>
                    <a:pt x="985066" y="2298696"/>
                  </a:lnTo>
                  <a:lnTo>
                    <a:pt x="1029786" y="2304033"/>
                  </a:lnTo>
                  <a:lnTo>
                    <a:pt x="1074647" y="2307592"/>
                  </a:lnTo>
                  <a:lnTo>
                    <a:pt x="1119592" y="2309371"/>
                  </a:lnTo>
                  <a:lnTo>
                    <a:pt x="1164565" y="2309371"/>
                  </a:lnTo>
                  <a:lnTo>
                    <a:pt x="1209510" y="2307592"/>
                  </a:lnTo>
                  <a:lnTo>
                    <a:pt x="1254371" y="2304033"/>
                  </a:lnTo>
                  <a:lnTo>
                    <a:pt x="1299092" y="2298696"/>
                  </a:lnTo>
                  <a:lnTo>
                    <a:pt x="1343617" y="2291579"/>
                  </a:lnTo>
                  <a:lnTo>
                    <a:pt x="1387889" y="2282683"/>
                  </a:lnTo>
                  <a:lnTo>
                    <a:pt x="1431853" y="2272008"/>
                  </a:lnTo>
                  <a:lnTo>
                    <a:pt x="1475452" y="2259554"/>
                  </a:lnTo>
                  <a:lnTo>
                    <a:pt x="1518631" y="2245321"/>
                  </a:lnTo>
                  <a:lnTo>
                    <a:pt x="1561333" y="2229308"/>
                  </a:lnTo>
                  <a:lnTo>
                    <a:pt x="1603502" y="2211516"/>
                  </a:lnTo>
                  <a:lnTo>
                    <a:pt x="1645083" y="2191945"/>
                  </a:lnTo>
                  <a:lnTo>
                    <a:pt x="1686019" y="2170595"/>
                  </a:lnTo>
                  <a:lnTo>
                    <a:pt x="1726254" y="2147466"/>
                  </a:lnTo>
                  <a:lnTo>
                    <a:pt x="1765732" y="2122558"/>
                  </a:lnTo>
                  <a:lnTo>
                    <a:pt x="1804397" y="2095870"/>
                  </a:lnTo>
                  <a:lnTo>
                    <a:pt x="1842192" y="2067404"/>
                  </a:lnTo>
                  <a:lnTo>
                    <a:pt x="1879063" y="2037158"/>
                  </a:lnTo>
                  <a:lnTo>
                    <a:pt x="1914952" y="2005133"/>
                  </a:lnTo>
                  <a:lnTo>
                    <a:pt x="1949804" y="1971328"/>
                  </a:lnTo>
                  <a:lnTo>
                    <a:pt x="1983239" y="1936091"/>
                  </a:lnTo>
                  <a:lnTo>
                    <a:pt x="2014914" y="1899805"/>
                  </a:lnTo>
                  <a:lnTo>
                    <a:pt x="2044830" y="1862527"/>
                  </a:lnTo>
                  <a:lnTo>
                    <a:pt x="2072985" y="1824314"/>
                  </a:lnTo>
                  <a:lnTo>
                    <a:pt x="2099381" y="1785222"/>
                  </a:lnTo>
                  <a:lnTo>
                    <a:pt x="2124018" y="1745308"/>
                  </a:lnTo>
                  <a:lnTo>
                    <a:pt x="2146894" y="1704629"/>
                  </a:lnTo>
                  <a:lnTo>
                    <a:pt x="2168011" y="1663241"/>
                  </a:lnTo>
                  <a:lnTo>
                    <a:pt x="2187368" y="1621202"/>
                  </a:lnTo>
                  <a:lnTo>
                    <a:pt x="2204965" y="1578567"/>
                  </a:lnTo>
                  <a:lnTo>
                    <a:pt x="2220803" y="1535393"/>
                  </a:lnTo>
                  <a:lnTo>
                    <a:pt x="2234880" y="1491738"/>
                  </a:lnTo>
                  <a:lnTo>
                    <a:pt x="2247199" y="1447657"/>
                  </a:lnTo>
                  <a:lnTo>
                    <a:pt x="2257757" y="1403208"/>
                  </a:lnTo>
                  <a:lnTo>
                    <a:pt x="2266556" y="1358447"/>
                  </a:lnTo>
                  <a:lnTo>
                    <a:pt x="2273594" y="1313431"/>
                  </a:lnTo>
                  <a:lnTo>
                    <a:pt x="2278874" y="1268217"/>
                  </a:lnTo>
                  <a:lnTo>
                    <a:pt x="2282393" y="1222861"/>
                  </a:lnTo>
                  <a:lnTo>
                    <a:pt x="2284153" y="1177420"/>
                  </a:lnTo>
                  <a:lnTo>
                    <a:pt x="2284153" y="1131950"/>
                  </a:lnTo>
                  <a:lnTo>
                    <a:pt x="2282393" y="1086509"/>
                  </a:lnTo>
                  <a:lnTo>
                    <a:pt x="2278874" y="1041153"/>
                  </a:lnTo>
                  <a:lnTo>
                    <a:pt x="2273594" y="995939"/>
                  </a:lnTo>
                  <a:lnTo>
                    <a:pt x="2266556" y="950923"/>
                  </a:lnTo>
                  <a:lnTo>
                    <a:pt x="2257757" y="906162"/>
                  </a:lnTo>
                  <a:lnTo>
                    <a:pt x="2247199" y="861713"/>
                  </a:lnTo>
                  <a:lnTo>
                    <a:pt x="2234880" y="817633"/>
                  </a:lnTo>
                  <a:lnTo>
                    <a:pt x="2220803" y="773977"/>
                  </a:lnTo>
                  <a:lnTo>
                    <a:pt x="2204965" y="730804"/>
                  </a:lnTo>
                  <a:lnTo>
                    <a:pt x="2187368" y="688169"/>
                  </a:lnTo>
                  <a:lnTo>
                    <a:pt x="2168011" y="646129"/>
                  </a:lnTo>
                  <a:lnTo>
                    <a:pt x="2146894" y="604741"/>
                  </a:lnTo>
                  <a:lnTo>
                    <a:pt x="2124018" y="564062"/>
                  </a:lnTo>
                  <a:lnTo>
                    <a:pt x="2099381" y="524148"/>
                  </a:lnTo>
                  <a:lnTo>
                    <a:pt x="2072985" y="485056"/>
                  </a:lnTo>
                  <a:lnTo>
                    <a:pt x="2044830" y="446843"/>
                  </a:lnTo>
                  <a:lnTo>
                    <a:pt x="2014914" y="409565"/>
                  </a:lnTo>
                  <a:lnTo>
                    <a:pt x="1983239" y="373279"/>
                  </a:lnTo>
                  <a:lnTo>
                    <a:pt x="1949804" y="338042"/>
                  </a:lnTo>
                  <a:lnTo>
                    <a:pt x="1914952" y="304238"/>
                  </a:lnTo>
                  <a:lnTo>
                    <a:pt x="1879063" y="272213"/>
                  </a:lnTo>
                  <a:lnTo>
                    <a:pt x="1842192" y="241967"/>
                  </a:lnTo>
                  <a:lnTo>
                    <a:pt x="1804397" y="213500"/>
                  </a:lnTo>
                  <a:lnTo>
                    <a:pt x="1765732" y="186812"/>
                  </a:lnTo>
                  <a:lnTo>
                    <a:pt x="1726254" y="161904"/>
                  </a:lnTo>
                  <a:lnTo>
                    <a:pt x="1686019" y="138775"/>
                  </a:lnTo>
                  <a:lnTo>
                    <a:pt x="1645083" y="117425"/>
                  </a:lnTo>
                  <a:lnTo>
                    <a:pt x="1603502" y="97854"/>
                  </a:lnTo>
                  <a:lnTo>
                    <a:pt x="1561333" y="80062"/>
                  </a:lnTo>
                  <a:lnTo>
                    <a:pt x="1518631" y="64050"/>
                  </a:lnTo>
                  <a:lnTo>
                    <a:pt x="1475452" y="49816"/>
                  </a:lnTo>
                  <a:lnTo>
                    <a:pt x="1431853" y="37362"/>
                  </a:lnTo>
                  <a:lnTo>
                    <a:pt x="1387889" y="26687"/>
                  </a:lnTo>
                  <a:lnTo>
                    <a:pt x="1343617" y="17791"/>
                  </a:lnTo>
                  <a:lnTo>
                    <a:pt x="1299092" y="10675"/>
                  </a:lnTo>
                  <a:lnTo>
                    <a:pt x="1254371" y="5337"/>
                  </a:lnTo>
                  <a:lnTo>
                    <a:pt x="1209510" y="1779"/>
                  </a:lnTo>
                  <a:lnTo>
                    <a:pt x="1164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058970" y="2308581"/>
              <a:ext cx="2284730" cy="2309495"/>
            </a:xfrm>
            <a:custGeom>
              <a:avLst/>
              <a:gdLst/>
              <a:ahLst/>
              <a:cxnLst/>
              <a:rect l="l" t="t" r="r" b="b"/>
              <a:pathLst>
                <a:path w="2284729" h="2309495">
                  <a:moveTo>
                    <a:pt x="1949803" y="338042"/>
                  </a:moveTo>
                  <a:lnTo>
                    <a:pt x="1983238" y="373279"/>
                  </a:lnTo>
                  <a:lnTo>
                    <a:pt x="2014913" y="409565"/>
                  </a:lnTo>
                  <a:lnTo>
                    <a:pt x="2044829" y="446843"/>
                  </a:lnTo>
                  <a:lnTo>
                    <a:pt x="2072985" y="485056"/>
                  </a:lnTo>
                  <a:lnTo>
                    <a:pt x="2099381" y="524148"/>
                  </a:lnTo>
                  <a:lnTo>
                    <a:pt x="2124018" y="564062"/>
                  </a:lnTo>
                  <a:lnTo>
                    <a:pt x="2146894" y="604741"/>
                  </a:lnTo>
                  <a:lnTo>
                    <a:pt x="2168011" y="646129"/>
                  </a:lnTo>
                  <a:lnTo>
                    <a:pt x="2187368" y="688169"/>
                  </a:lnTo>
                  <a:lnTo>
                    <a:pt x="2204966" y="730804"/>
                  </a:lnTo>
                  <a:lnTo>
                    <a:pt x="2220804" y="773977"/>
                  </a:lnTo>
                  <a:lnTo>
                    <a:pt x="2234882" y="817632"/>
                  </a:lnTo>
                  <a:lnTo>
                    <a:pt x="2247200" y="861713"/>
                  </a:lnTo>
                  <a:lnTo>
                    <a:pt x="2257758" y="906162"/>
                  </a:lnTo>
                  <a:lnTo>
                    <a:pt x="2266557" y="950923"/>
                  </a:lnTo>
                  <a:lnTo>
                    <a:pt x="2273596" y="995939"/>
                  </a:lnTo>
                  <a:lnTo>
                    <a:pt x="2278875" y="1041153"/>
                  </a:lnTo>
                  <a:lnTo>
                    <a:pt x="2282395" y="1086509"/>
                  </a:lnTo>
                  <a:lnTo>
                    <a:pt x="2284154" y="1131950"/>
                  </a:lnTo>
                  <a:lnTo>
                    <a:pt x="2284154" y="1177420"/>
                  </a:lnTo>
                  <a:lnTo>
                    <a:pt x="2282395" y="1222861"/>
                  </a:lnTo>
                  <a:lnTo>
                    <a:pt x="2278875" y="1268217"/>
                  </a:lnTo>
                  <a:lnTo>
                    <a:pt x="2273596" y="1313431"/>
                  </a:lnTo>
                  <a:lnTo>
                    <a:pt x="2266557" y="1358447"/>
                  </a:lnTo>
                  <a:lnTo>
                    <a:pt x="2257758" y="1403208"/>
                  </a:lnTo>
                  <a:lnTo>
                    <a:pt x="2247200" y="1447657"/>
                  </a:lnTo>
                  <a:lnTo>
                    <a:pt x="2234882" y="1491738"/>
                  </a:lnTo>
                  <a:lnTo>
                    <a:pt x="2220804" y="1535393"/>
                  </a:lnTo>
                  <a:lnTo>
                    <a:pt x="2204966" y="1578567"/>
                  </a:lnTo>
                  <a:lnTo>
                    <a:pt x="2187368" y="1621202"/>
                  </a:lnTo>
                  <a:lnTo>
                    <a:pt x="2168011" y="1663242"/>
                  </a:lnTo>
                  <a:lnTo>
                    <a:pt x="2146894" y="1704629"/>
                  </a:lnTo>
                  <a:lnTo>
                    <a:pt x="2124018" y="1745309"/>
                  </a:lnTo>
                  <a:lnTo>
                    <a:pt x="2099381" y="1785223"/>
                  </a:lnTo>
                  <a:lnTo>
                    <a:pt x="2072985" y="1824314"/>
                  </a:lnTo>
                  <a:lnTo>
                    <a:pt x="2044829" y="1862528"/>
                  </a:lnTo>
                  <a:lnTo>
                    <a:pt x="2014913" y="1899806"/>
                  </a:lnTo>
                  <a:lnTo>
                    <a:pt x="1983238" y="1936091"/>
                  </a:lnTo>
                  <a:lnTo>
                    <a:pt x="1949803" y="1971329"/>
                  </a:lnTo>
                  <a:lnTo>
                    <a:pt x="1914951" y="2005133"/>
                  </a:lnTo>
                  <a:lnTo>
                    <a:pt x="1879061" y="2037158"/>
                  </a:lnTo>
                  <a:lnTo>
                    <a:pt x="1842190" y="2067404"/>
                  </a:lnTo>
                  <a:lnTo>
                    <a:pt x="1804394" y="2095870"/>
                  </a:lnTo>
                  <a:lnTo>
                    <a:pt x="1765729" y="2122558"/>
                  </a:lnTo>
                  <a:lnTo>
                    <a:pt x="1726251" y="2147466"/>
                  </a:lnTo>
                  <a:lnTo>
                    <a:pt x="1686016" y="2170595"/>
                  </a:lnTo>
                  <a:lnTo>
                    <a:pt x="1645080" y="2191945"/>
                  </a:lnTo>
                  <a:lnTo>
                    <a:pt x="1603500" y="2211516"/>
                  </a:lnTo>
                  <a:lnTo>
                    <a:pt x="1561330" y="2229308"/>
                  </a:lnTo>
                  <a:lnTo>
                    <a:pt x="1518628" y="2245320"/>
                  </a:lnTo>
                  <a:lnTo>
                    <a:pt x="1475449" y="2259554"/>
                  </a:lnTo>
                  <a:lnTo>
                    <a:pt x="1431850" y="2272008"/>
                  </a:lnTo>
                  <a:lnTo>
                    <a:pt x="1387886" y="2282683"/>
                  </a:lnTo>
                  <a:lnTo>
                    <a:pt x="1343614" y="2291579"/>
                  </a:lnTo>
                  <a:lnTo>
                    <a:pt x="1299090" y="2298695"/>
                  </a:lnTo>
                  <a:lnTo>
                    <a:pt x="1254369" y="2304033"/>
                  </a:lnTo>
                  <a:lnTo>
                    <a:pt x="1209508" y="2307591"/>
                  </a:lnTo>
                  <a:lnTo>
                    <a:pt x="1164564" y="2309370"/>
                  </a:lnTo>
                  <a:lnTo>
                    <a:pt x="1119591" y="2309370"/>
                  </a:lnTo>
                  <a:lnTo>
                    <a:pt x="1074646" y="2307591"/>
                  </a:lnTo>
                  <a:lnTo>
                    <a:pt x="1029785" y="2304033"/>
                  </a:lnTo>
                  <a:lnTo>
                    <a:pt x="985064" y="2298695"/>
                  </a:lnTo>
                  <a:lnTo>
                    <a:pt x="940540" y="2291579"/>
                  </a:lnTo>
                  <a:lnTo>
                    <a:pt x="896268" y="2282683"/>
                  </a:lnTo>
                  <a:lnTo>
                    <a:pt x="852304" y="2272008"/>
                  </a:lnTo>
                  <a:lnTo>
                    <a:pt x="808705" y="2259554"/>
                  </a:lnTo>
                  <a:lnTo>
                    <a:pt x="765526" y="2245320"/>
                  </a:lnTo>
                  <a:lnTo>
                    <a:pt x="722824" y="2229308"/>
                  </a:lnTo>
                  <a:lnTo>
                    <a:pt x="680654" y="2211516"/>
                  </a:lnTo>
                  <a:lnTo>
                    <a:pt x="639074" y="2191945"/>
                  </a:lnTo>
                  <a:lnTo>
                    <a:pt x="598138" y="2170595"/>
                  </a:lnTo>
                  <a:lnTo>
                    <a:pt x="557903" y="2147466"/>
                  </a:lnTo>
                  <a:lnTo>
                    <a:pt x="518425" y="2122558"/>
                  </a:lnTo>
                  <a:lnTo>
                    <a:pt x="479760" y="2095870"/>
                  </a:lnTo>
                  <a:lnTo>
                    <a:pt x="441964" y="2067404"/>
                  </a:lnTo>
                  <a:lnTo>
                    <a:pt x="405093" y="2037158"/>
                  </a:lnTo>
                  <a:lnTo>
                    <a:pt x="369203" y="2005133"/>
                  </a:lnTo>
                  <a:lnTo>
                    <a:pt x="334351" y="1971329"/>
                  </a:lnTo>
                  <a:lnTo>
                    <a:pt x="300916" y="1936091"/>
                  </a:lnTo>
                  <a:lnTo>
                    <a:pt x="269240" y="1899806"/>
                  </a:lnTo>
                  <a:lnTo>
                    <a:pt x="239325" y="1862528"/>
                  </a:lnTo>
                  <a:lnTo>
                    <a:pt x="211169" y="1824314"/>
                  </a:lnTo>
                  <a:lnTo>
                    <a:pt x="184773" y="1785223"/>
                  </a:lnTo>
                  <a:lnTo>
                    <a:pt x="160136" y="1745309"/>
                  </a:lnTo>
                  <a:lnTo>
                    <a:pt x="137259" y="1704629"/>
                  </a:lnTo>
                  <a:lnTo>
                    <a:pt x="116143" y="1663242"/>
                  </a:lnTo>
                  <a:lnTo>
                    <a:pt x="96785" y="1621202"/>
                  </a:lnTo>
                  <a:lnTo>
                    <a:pt x="79188" y="1578567"/>
                  </a:lnTo>
                  <a:lnTo>
                    <a:pt x="63350" y="1535393"/>
                  </a:lnTo>
                  <a:lnTo>
                    <a:pt x="49272" y="1491738"/>
                  </a:lnTo>
                  <a:lnTo>
                    <a:pt x="36954" y="1447657"/>
                  </a:lnTo>
                  <a:lnTo>
                    <a:pt x="26396" y="1403208"/>
                  </a:lnTo>
                  <a:lnTo>
                    <a:pt x="17597" y="1358447"/>
                  </a:lnTo>
                  <a:lnTo>
                    <a:pt x="10558" y="1313431"/>
                  </a:lnTo>
                  <a:lnTo>
                    <a:pt x="5279" y="1268217"/>
                  </a:lnTo>
                  <a:lnTo>
                    <a:pt x="1759" y="1222861"/>
                  </a:lnTo>
                  <a:lnTo>
                    <a:pt x="0" y="1177420"/>
                  </a:lnTo>
                  <a:lnTo>
                    <a:pt x="0" y="1131950"/>
                  </a:lnTo>
                  <a:lnTo>
                    <a:pt x="1759" y="1086509"/>
                  </a:lnTo>
                  <a:lnTo>
                    <a:pt x="5279" y="1041153"/>
                  </a:lnTo>
                  <a:lnTo>
                    <a:pt x="10558" y="995939"/>
                  </a:lnTo>
                  <a:lnTo>
                    <a:pt x="17597" y="950923"/>
                  </a:lnTo>
                  <a:lnTo>
                    <a:pt x="26396" y="906162"/>
                  </a:lnTo>
                  <a:lnTo>
                    <a:pt x="36954" y="861713"/>
                  </a:lnTo>
                  <a:lnTo>
                    <a:pt x="49272" y="817632"/>
                  </a:lnTo>
                  <a:lnTo>
                    <a:pt x="63350" y="773977"/>
                  </a:lnTo>
                  <a:lnTo>
                    <a:pt x="79188" y="730804"/>
                  </a:lnTo>
                  <a:lnTo>
                    <a:pt x="96785" y="688169"/>
                  </a:lnTo>
                  <a:lnTo>
                    <a:pt x="116143" y="646129"/>
                  </a:lnTo>
                  <a:lnTo>
                    <a:pt x="137259" y="604741"/>
                  </a:lnTo>
                  <a:lnTo>
                    <a:pt x="160136" y="564062"/>
                  </a:lnTo>
                  <a:lnTo>
                    <a:pt x="184773" y="524148"/>
                  </a:lnTo>
                  <a:lnTo>
                    <a:pt x="211169" y="485056"/>
                  </a:lnTo>
                  <a:lnTo>
                    <a:pt x="239325" y="446843"/>
                  </a:lnTo>
                  <a:lnTo>
                    <a:pt x="269240" y="409565"/>
                  </a:lnTo>
                  <a:lnTo>
                    <a:pt x="300916" y="373279"/>
                  </a:lnTo>
                  <a:lnTo>
                    <a:pt x="334351" y="338042"/>
                  </a:lnTo>
                  <a:lnTo>
                    <a:pt x="369203" y="304238"/>
                  </a:lnTo>
                  <a:lnTo>
                    <a:pt x="405093" y="272212"/>
                  </a:lnTo>
                  <a:lnTo>
                    <a:pt x="441964" y="241967"/>
                  </a:lnTo>
                  <a:lnTo>
                    <a:pt x="479760" y="213500"/>
                  </a:lnTo>
                  <a:lnTo>
                    <a:pt x="518425" y="186812"/>
                  </a:lnTo>
                  <a:lnTo>
                    <a:pt x="557903" y="161904"/>
                  </a:lnTo>
                  <a:lnTo>
                    <a:pt x="598138" y="138775"/>
                  </a:lnTo>
                  <a:lnTo>
                    <a:pt x="639074" y="117425"/>
                  </a:lnTo>
                  <a:lnTo>
                    <a:pt x="680654" y="97854"/>
                  </a:lnTo>
                  <a:lnTo>
                    <a:pt x="722824" y="80062"/>
                  </a:lnTo>
                  <a:lnTo>
                    <a:pt x="765526" y="64050"/>
                  </a:lnTo>
                  <a:lnTo>
                    <a:pt x="808705" y="49816"/>
                  </a:lnTo>
                  <a:lnTo>
                    <a:pt x="852304" y="37362"/>
                  </a:lnTo>
                  <a:lnTo>
                    <a:pt x="896268" y="26687"/>
                  </a:lnTo>
                  <a:lnTo>
                    <a:pt x="940540" y="17791"/>
                  </a:lnTo>
                  <a:lnTo>
                    <a:pt x="985064" y="10675"/>
                  </a:lnTo>
                  <a:lnTo>
                    <a:pt x="1029785" y="5337"/>
                  </a:lnTo>
                  <a:lnTo>
                    <a:pt x="1074646" y="1779"/>
                  </a:lnTo>
                  <a:lnTo>
                    <a:pt x="1119591" y="0"/>
                  </a:lnTo>
                  <a:lnTo>
                    <a:pt x="1164564" y="0"/>
                  </a:lnTo>
                  <a:lnTo>
                    <a:pt x="1209508" y="1779"/>
                  </a:lnTo>
                  <a:lnTo>
                    <a:pt x="1254369" y="5337"/>
                  </a:lnTo>
                  <a:lnTo>
                    <a:pt x="1299090" y="10675"/>
                  </a:lnTo>
                  <a:lnTo>
                    <a:pt x="1343614" y="17791"/>
                  </a:lnTo>
                  <a:lnTo>
                    <a:pt x="1387886" y="26687"/>
                  </a:lnTo>
                  <a:lnTo>
                    <a:pt x="1431850" y="37362"/>
                  </a:lnTo>
                  <a:lnTo>
                    <a:pt x="1475449" y="49816"/>
                  </a:lnTo>
                  <a:lnTo>
                    <a:pt x="1518628" y="64050"/>
                  </a:lnTo>
                  <a:lnTo>
                    <a:pt x="1561330" y="80062"/>
                  </a:lnTo>
                  <a:lnTo>
                    <a:pt x="1603500" y="97854"/>
                  </a:lnTo>
                  <a:lnTo>
                    <a:pt x="1645080" y="117425"/>
                  </a:lnTo>
                  <a:lnTo>
                    <a:pt x="1686016" y="138775"/>
                  </a:lnTo>
                  <a:lnTo>
                    <a:pt x="1726251" y="161904"/>
                  </a:lnTo>
                  <a:lnTo>
                    <a:pt x="1765729" y="186812"/>
                  </a:lnTo>
                  <a:lnTo>
                    <a:pt x="1804394" y="213500"/>
                  </a:lnTo>
                  <a:lnTo>
                    <a:pt x="1842190" y="241967"/>
                  </a:lnTo>
                  <a:lnTo>
                    <a:pt x="1879061" y="272212"/>
                  </a:lnTo>
                  <a:lnTo>
                    <a:pt x="1914951" y="304238"/>
                  </a:lnTo>
                  <a:lnTo>
                    <a:pt x="1949803" y="338042"/>
                  </a:lnTo>
                  <a:close/>
                </a:path>
              </a:pathLst>
            </a:custGeom>
            <a:ln w="20941">
              <a:solidFill>
                <a:srgbClr val="85888D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877A3-E751-4014-ACAD-1D1E9A357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870972"/>
            <a:ext cx="8827293" cy="3116056"/>
          </a:xfrm>
        </p:spPr>
        <p:txBody>
          <a:bodyPr/>
          <a:lstStyle/>
          <a:p>
            <a:r>
              <a:rPr lang="en-GB" dirty="0" err="1"/>
              <a:t>Mekko</a:t>
            </a:r>
            <a:r>
              <a:rPr lang="en-GB" dirty="0"/>
              <a:t> Charts (Colour Blocking Charts)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690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F008FED-ADF6-4036-B096-3C87900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Mekko</a:t>
            </a:r>
            <a:r>
              <a:rPr lang="en-CA" dirty="0"/>
              <a:t> Chart</a:t>
            </a:r>
          </a:p>
        </p:txBody>
      </p:sp>
      <p:pic>
        <p:nvPicPr>
          <p:cNvPr id="8196" name="Picture 4" descr="Mekko chart - world's largest asset managers">
            <a:extLst>
              <a:ext uri="{FF2B5EF4-FFF2-40B4-BE49-F238E27FC236}">
                <a16:creationId xmlns:a16="http://schemas.microsoft.com/office/drawing/2014/main" id="{C928B842-99EE-4D0F-9A96-55EDDC5D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13" y="1073426"/>
            <a:ext cx="7448277" cy="55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64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F008FED-ADF6-4036-B096-3C87900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Mekko</a:t>
            </a:r>
            <a:r>
              <a:rPr lang="en-CA" dirty="0"/>
              <a:t> Chart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60B257-7812-48C9-A00E-D38B610B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215707" cy="4351338"/>
          </a:xfrm>
        </p:spPr>
        <p:txBody>
          <a:bodyPr/>
          <a:lstStyle/>
          <a:p>
            <a:r>
              <a:rPr lang="en-CA" dirty="0"/>
              <a:t>Combination of column chart with pie chart functionality</a:t>
            </a:r>
          </a:p>
          <a:p>
            <a:r>
              <a:rPr lang="en-CA" dirty="0"/>
              <a:t>Parts of a whole idea</a:t>
            </a:r>
          </a:p>
          <a:p>
            <a:r>
              <a:rPr lang="en-CA" dirty="0"/>
              <a:t>Each sub area is relative part of whole area</a:t>
            </a:r>
          </a:p>
          <a:p>
            <a:r>
              <a:rPr lang="en-CA" dirty="0"/>
              <a:t>Also can compare data as a category and often stacked part of category as seen in this example</a:t>
            </a:r>
          </a:p>
          <a:p>
            <a:r>
              <a:rPr lang="en-CA" dirty="0"/>
              <a:t>Colour block charts don’t include column chart properties (basically a rectangular pie chart)</a:t>
            </a:r>
          </a:p>
        </p:txBody>
      </p:sp>
      <p:pic>
        <p:nvPicPr>
          <p:cNvPr id="8196" name="Picture 4" descr="Mekko chart - world's largest asset managers">
            <a:extLst>
              <a:ext uri="{FF2B5EF4-FFF2-40B4-BE49-F238E27FC236}">
                <a16:creationId xmlns:a16="http://schemas.microsoft.com/office/drawing/2014/main" id="{C928B842-99EE-4D0F-9A96-55EDDC5D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333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61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DE938-F2D0-4D8C-997B-53B659238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Scatter Charts (Plots)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975" y="1623927"/>
            <a:ext cx="9194155" cy="419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B2047-F366-46DB-A24B-E4D1711F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Scatter Plots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AB2047-F366-46DB-A24B-E4D1711F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000000"/>
                </a:solidFill>
              </a:rPr>
              <a:t>Scatter Plots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63C74-F1E5-4662-B685-1B75D290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CA" sz="2000">
                <a:solidFill>
                  <a:srgbClr val="000000"/>
                </a:solidFill>
              </a:rPr>
              <a:t>Relationship between two variables</a:t>
            </a:r>
          </a:p>
          <a:p>
            <a:r>
              <a:rPr lang="en-CA" sz="2000">
                <a:solidFill>
                  <a:srgbClr val="000000"/>
                </a:solidFill>
              </a:rPr>
              <a:t>Often from numerous experiments or measurements</a:t>
            </a:r>
          </a:p>
          <a:p>
            <a:r>
              <a:rPr lang="en-CA" sz="2000">
                <a:solidFill>
                  <a:srgbClr val="000000"/>
                </a:solidFill>
              </a:rPr>
              <a:t>Reveals distributions (clusters of points, or pattern of points imply relationships or correlations)</a:t>
            </a:r>
          </a:p>
          <a:p>
            <a:r>
              <a:rPr lang="en-CA" sz="2000">
                <a:solidFill>
                  <a:srgbClr val="000000"/>
                </a:solidFill>
              </a:rPr>
              <a:t>Can find outliers in data otherwise existing in a table of data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Venn Diagram">
            <a:extLst>
              <a:ext uri="{FF2B5EF4-FFF2-40B4-BE49-F238E27FC236}">
                <a16:creationId xmlns:a16="http://schemas.microsoft.com/office/drawing/2014/main" id="{2A2BE4B8-DA97-4E45-80FD-33F55BC2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096000" y="1825755"/>
            <a:ext cx="5891069" cy="3206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415483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9351-3B11-4585-BF5B-DEBA4402F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Bubble Charts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980" y="4295473"/>
            <a:ext cx="9410208" cy="0"/>
          </a:xfrm>
          <a:custGeom>
            <a:avLst/>
            <a:gdLst/>
            <a:ahLst/>
            <a:cxnLst/>
            <a:rect l="l" t="t" r="r" b="b"/>
            <a:pathLst>
              <a:path w="15518130">
                <a:moveTo>
                  <a:pt x="0" y="0"/>
                </a:moveTo>
                <a:lnTo>
                  <a:pt x="15517848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390980" y="3425584"/>
            <a:ext cx="9410208" cy="0"/>
          </a:xfrm>
          <a:custGeom>
            <a:avLst/>
            <a:gdLst/>
            <a:ahLst/>
            <a:cxnLst/>
            <a:rect l="l" t="t" r="r" b="b"/>
            <a:pathLst>
              <a:path w="15518130">
                <a:moveTo>
                  <a:pt x="0" y="0"/>
                </a:moveTo>
                <a:lnTo>
                  <a:pt x="15517848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390980" y="2562045"/>
            <a:ext cx="9410208" cy="0"/>
          </a:xfrm>
          <a:custGeom>
            <a:avLst/>
            <a:gdLst/>
            <a:ahLst/>
            <a:cxnLst/>
            <a:rect l="l" t="t" r="r" b="b"/>
            <a:pathLst>
              <a:path w="15518130">
                <a:moveTo>
                  <a:pt x="0" y="0"/>
                </a:moveTo>
                <a:lnTo>
                  <a:pt x="15517848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390980" y="1698505"/>
            <a:ext cx="9410208" cy="0"/>
          </a:xfrm>
          <a:custGeom>
            <a:avLst/>
            <a:gdLst/>
            <a:ahLst/>
            <a:cxnLst/>
            <a:rect l="l" t="t" r="r" b="b"/>
            <a:pathLst>
              <a:path w="15518130">
                <a:moveTo>
                  <a:pt x="0" y="0"/>
                </a:moveTo>
                <a:lnTo>
                  <a:pt x="15517848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1133593" y="5024160"/>
            <a:ext cx="12861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0</a:t>
            </a:r>
            <a:endParaRPr sz="15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137" y="4157971"/>
            <a:ext cx="298040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Arial"/>
                <a:cs typeface="Arial"/>
              </a:rPr>
              <a:t>7.5</a:t>
            </a:r>
            <a:endParaRPr sz="15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623" y="3291781"/>
            <a:ext cx="24143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15</a:t>
            </a:r>
            <a:endParaRPr sz="15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166" y="2425592"/>
            <a:ext cx="41086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Arial"/>
                <a:cs typeface="Arial"/>
              </a:rPr>
              <a:t>22.5</a:t>
            </a:r>
            <a:endParaRPr sz="15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623" y="1559404"/>
            <a:ext cx="24143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30</a:t>
            </a:r>
            <a:endParaRPr sz="1577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7806" y="2058588"/>
            <a:ext cx="9416754" cy="3121718"/>
            <a:chOff x="2287888" y="3394764"/>
            <a:chExt cx="15528925" cy="5147945"/>
          </a:xfrm>
        </p:grpSpPr>
        <p:sp>
          <p:nvSpPr>
            <p:cNvPr id="12" name="object 12"/>
            <p:cNvSpPr/>
            <p:nvPr/>
          </p:nvSpPr>
          <p:spPr>
            <a:xfrm>
              <a:off x="2287888" y="8507594"/>
              <a:ext cx="15528925" cy="0"/>
            </a:xfrm>
            <a:custGeom>
              <a:avLst/>
              <a:gdLst/>
              <a:ahLst/>
              <a:cxnLst/>
              <a:rect l="l" t="t" r="r" b="b"/>
              <a:pathLst>
                <a:path w="15528925">
                  <a:moveTo>
                    <a:pt x="0" y="0"/>
                  </a:moveTo>
                  <a:lnTo>
                    <a:pt x="15528319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5638" y="7723125"/>
              <a:ext cx="814705" cy="814705"/>
            </a:xfrm>
            <a:custGeom>
              <a:avLst/>
              <a:gdLst/>
              <a:ahLst/>
              <a:cxnLst/>
              <a:rect l="l" t="t" r="r" b="b"/>
              <a:pathLst>
                <a:path w="814704" h="814704">
                  <a:moveTo>
                    <a:pt x="407064" y="0"/>
                  </a:moveTo>
                  <a:lnTo>
                    <a:pt x="359591" y="2738"/>
                  </a:lnTo>
                  <a:lnTo>
                    <a:pt x="313728" y="10750"/>
                  </a:lnTo>
                  <a:lnTo>
                    <a:pt x="269778" y="23731"/>
                  </a:lnTo>
                  <a:lnTo>
                    <a:pt x="228047" y="41374"/>
                  </a:lnTo>
                  <a:lnTo>
                    <a:pt x="188841" y="63375"/>
                  </a:lnTo>
                  <a:lnTo>
                    <a:pt x="152466" y="89427"/>
                  </a:lnTo>
                  <a:lnTo>
                    <a:pt x="119226" y="119226"/>
                  </a:lnTo>
                  <a:lnTo>
                    <a:pt x="89427" y="152466"/>
                  </a:lnTo>
                  <a:lnTo>
                    <a:pt x="63375" y="188841"/>
                  </a:lnTo>
                  <a:lnTo>
                    <a:pt x="41374" y="228047"/>
                  </a:lnTo>
                  <a:lnTo>
                    <a:pt x="23731" y="269778"/>
                  </a:lnTo>
                  <a:lnTo>
                    <a:pt x="10750" y="313728"/>
                  </a:lnTo>
                  <a:lnTo>
                    <a:pt x="2738" y="359591"/>
                  </a:lnTo>
                  <a:lnTo>
                    <a:pt x="0" y="407064"/>
                  </a:lnTo>
                  <a:lnTo>
                    <a:pt x="2738" y="454536"/>
                  </a:lnTo>
                  <a:lnTo>
                    <a:pt x="10750" y="500400"/>
                  </a:lnTo>
                  <a:lnTo>
                    <a:pt x="23731" y="544349"/>
                  </a:lnTo>
                  <a:lnTo>
                    <a:pt x="41374" y="586080"/>
                  </a:lnTo>
                  <a:lnTo>
                    <a:pt x="63375" y="625286"/>
                  </a:lnTo>
                  <a:lnTo>
                    <a:pt x="89427" y="661661"/>
                  </a:lnTo>
                  <a:lnTo>
                    <a:pt x="119226" y="694901"/>
                  </a:lnTo>
                  <a:lnTo>
                    <a:pt x="152466" y="724700"/>
                  </a:lnTo>
                  <a:lnTo>
                    <a:pt x="188841" y="750753"/>
                  </a:lnTo>
                  <a:lnTo>
                    <a:pt x="228047" y="772753"/>
                  </a:lnTo>
                  <a:lnTo>
                    <a:pt x="269778" y="790396"/>
                  </a:lnTo>
                  <a:lnTo>
                    <a:pt x="313728" y="803377"/>
                  </a:lnTo>
                  <a:lnTo>
                    <a:pt x="359591" y="811389"/>
                  </a:lnTo>
                  <a:lnTo>
                    <a:pt x="407064" y="814128"/>
                  </a:lnTo>
                  <a:lnTo>
                    <a:pt x="454536" y="811389"/>
                  </a:lnTo>
                  <a:lnTo>
                    <a:pt x="500400" y="803377"/>
                  </a:lnTo>
                  <a:lnTo>
                    <a:pt x="544349" y="790396"/>
                  </a:lnTo>
                  <a:lnTo>
                    <a:pt x="586080" y="772753"/>
                  </a:lnTo>
                  <a:lnTo>
                    <a:pt x="625286" y="750753"/>
                  </a:lnTo>
                  <a:lnTo>
                    <a:pt x="661661" y="724700"/>
                  </a:lnTo>
                  <a:lnTo>
                    <a:pt x="694901" y="694901"/>
                  </a:lnTo>
                  <a:lnTo>
                    <a:pt x="724700" y="661661"/>
                  </a:lnTo>
                  <a:lnTo>
                    <a:pt x="750753" y="625286"/>
                  </a:lnTo>
                  <a:lnTo>
                    <a:pt x="772753" y="586080"/>
                  </a:lnTo>
                  <a:lnTo>
                    <a:pt x="790396" y="544349"/>
                  </a:lnTo>
                  <a:lnTo>
                    <a:pt x="803377" y="500400"/>
                  </a:lnTo>
                  <a:lnTo>
                    <a:pt x="811389" y="454536"/>
                  </a:lnTo>
                  <a:lnTo>
                    <a:pt x="814128" y="407064"/>
                  </a:lnTo>
                  <a:lnTo>
                    <a:pt x="811389" y="359591"/>
                  </a:lnTo>
                  <a:lnTo>
                    <a:pt x="803377" y="313728"/>
                  </a:lnTo>
                  <a:lnTo>
                    <a:pt x="790396" y="269778"/>
                  </a:lnTo>
                  <a:lnTo>
                    <a:pt x="772753" y="228047"/>
                  </a:lnTo>
                  <a:lnTo>
                    <a:pt x="750753" y="188841"/>
                  </a:lnTo>
                  <a:lnTo>
                    <a:pt x="724700" y="152466"/>
                  </a:lnTo>
                  <a:lnTo>
                    <a:pt x="694901" y="119226"/>
                  </a:lnTo>
                  <a:lnTo>
                    <a:pt x="661661" y="89427"/>
                  </a:lnTo>
                  <a:lnTo>
                    <a:pt x="625286" y="63375"/>
                  </a:lnTo>
                  <a:lnTo>
                    <a:pt x="586080" y="41374"/>
                  </a:lnTo>
                  <a:lnTo>
                    <a:pt x="544349" y="23731"/>
                  </a:lnTo>
                  <a:lnTo>
                    <a:pt x="500400" y="10750"/>
                  </a:lnTo>
                  <a:lnTo>
                    <a:pt x="454536" y="2738"/>
                  </a:lnTo>
                  <a:lnTo>
                    <a:pt x="407064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5638" y="7723125"/>
              <a:ext cx="814705" cy="814705"/>
            </a:xfrm>
            <a:custGeom>
              <a:avLst/>
              <a:gdLst/>
              <a:ahLst/>
              <a:cxnLst/>
              <a:rect l="l" t="t" r="r" b="b"/>
              <a:pathLst>
                <a:path w="814704" h="814704">
                  <a:moveTo>
                    <a:pt x="814128" y="407064"/>
                  </a:moveTo>
                  <a:lnTo>
                    <a:pt x="811389" y="454536"/>
                  </a:lnTo>
                  <a:lnTo>
                    <a:pt x="803377" y="500400"/>
                  </a:lnTo>
                  <a:lnTo>
                    <a:pt x="790396" y="544349"/>
                  </a:lnTo>
                  <a:lnTo>
                    <a:pt x="772753" y="586080"/>
                  </a:lnTo>
                  <a:lnTo>
                    <a:pt x="750753" y="625286"/>
                  </a:lnTo>
                  <a:lnTo>
                    <a:pt x="724700" y="661661"/>
                  </a:lnTo>
                  <a:lnTo>
                    <a:pt x="694901" y="694901"/>
                  </a:lnTo>
                  <a:lnTo>
                    <a:pt x="661661" y="724700"/>
                  </a:lnTo>
                  <a:lnTo>
                    <a:pt x="625286" y="750753"/>
                  </a:lnTo>
                  <a:lnTo>
                    <a:pt x="586080" y="772753"/>
                  </a:lnTo>
                  <a:lnTo>
                    <a:pt x="544349" y="790396"/>
                  </a:lnTo>
                  <a:lnTo>
                    <a:pt x="500400" y="803377"/>
                  </a:lnTo>
                  <a:lnTo>
                    <a:pt x="454536" y="811389"/>
                  </a:lnTo>
                  <a:lnTo>
                    <a:pt x="407064" y="814128"/>
                  </a:lnTo>
                  <a:lnTo>
                    <a:pt x="359591" y="811389"/>
                  </a:lnTo>
                  <a:lnTo>
                    <a:pt x="313728" y="803377"/>
                  </a:lnTo>
                  <a:lnTo>
                    <a:pt x="269778" y="790396"/>
                  </a:lnTo>
                  <a:lnTo>
                    <a:pt x="228047" y="772753"/>
                  </a:lnTo>
                  <a:lnTo>
                    <a:pt x="188841" y="750753"/>
                  </a:lnTo>
                  <a:lnTo>
                    <a:pt x="152466" y="724700"/>
                  </a:lnTo>
                  <a:lnTo>
                    <a:pt x="119226" y="694901"/>
                  </a:lnTo>
                  <a:lnTo>
                    <a:pt x="89427" y="661661"/>
                  </a:lnTo>
                  <a:lnTo>
                    <a:pt x="63375" y="625286"/>
                  </a:lnTo>
                  <a:lnTo>
                    <a:pt x="41374" y="586080"/>
                  </a:lnTo>
                  <a:lnTo>
                    <a:pt x="23731" y="544349"/>
                  </a:lnTo>
                  <a:lnTo>
                    <a:pt x="10750" y="500400"/>
                  </a:lnTo>
                  <a:lnTo>
                    <a:pt x="2738" y="454536"/>
                  </a:lnTo>
                  <a:lnTo>
                    <a:pt x="0" y="407064"/>
                  </a:lnTo>
                  <a:lnTo>
                    <a:pt x="2738" y="359591"/>
                  </a:lnTo>
                  <a:lnTo>
                    <a:pt x="10750" y="313728"/>
                  </a:lnTo>
                  <a:lnTo>
                    <a:pt x="23731" y="269778"/>
                  </a:lnTo>
                  <a:lnTo>
                    <a:pt x="41374" y="228047"/>
                  </a:lnTo>
                  <a:lnTo>
                    <a:pt x="63375" y="188841"/>
                  </a:lnTo>
                  <a:lnTo>
                    <a:pt x="89427" y="152466"/>
                  </a:lnTo>
                  <a:lnTo>
                    <a:pt x="119226" y="119226"/>
                  </a:lnTo>
                  <a:lnTo>
                    <a:pt x="152466" y="89427"/>
                  </a:lnTo>
                  <a:lnTo>
                    <a:pt x="188841" y="63375"/>
                  </a:lnTo>
                  <a:lnTo>
                    <a:pt x="228047" y="41374"/>
                  </a:lnTo>
                  <a:lnTo>
                    <a:pt x="269778" y="23731"/>
                  </a:lnTo>
                  <a:lnTo>
                    <a:pt x="313728" y="10750"/>
                  </a:lnTo>
                  <a:lnTo>
                    <a:pt x="359591" y="2738"/>
                  </a:lnTo>
                  <a:lnTo>
                    <a:pt x="407064" y="0"/>
                  </a:lnTo>
                  <a:lnTo>
                    <a:pt x="454536" y="2738"/>
                  </a:lnTo>
                  <a:lnTo>
                    <a:pt x="500400" y="10750"/>
                  </a:lnTo>
                  <a:lnTo>
                    <a:pt x="544349" y="23731"/>
                  </a:lnTo>
                  <a:lnTo>
                    <a:pt x="586080" y="41374"/>
                  </a:lnTo>
                  <a:lnTo>
                    <a:pt x="625286" y="63375"/>
                  </a:lnTo>
                  <a:lnTo>
                    <a:pt x="661661" y="89427"/>
                  </a:lnTo>
                  <a:lnTo>
                    <a:pt x="694901" y="119226"/>
                  </a:lnTo>
                  <a:lnTo>
                    <a:pt x="724700" y="152466"/>
                  </a:lnTo>
                  <a:lnTo>
                    <a:pt x="750753" y="188841"/>
                  </a:lnTo>
                  <a:lnTo>
                    <a:pt x="772753" y="228047"/>
                  </a:lnTo>
                  <a:lnTo>
                    <a:pt x="790396" y="269778"/>
                  </a:lnTo>
                  <a:lnTo>
                    <a:pt x="803377" y="313728"/>
                  </a:lnTo>
                  <a:lnTo>
                    <a:pt x="811389" y="359591"/>
                  </a:lnTo>
                  <a:lnTo>
                    <a:pt x="814128" y="407064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0179" y="7216942"/>
              <a:ext cx="1064895" cy="1064895"/>
            </a:xfrm>
            <a:custGeom>
              <a:avLst/>
              <a:gdLst/>
              <a:ahLst/>
              <a:cxnLst/>
              <a:rect l="l" t="t" r="r" b="b"/>
              <a:pathLst>
                <a:path w="1064895" h="1064895">
                  <a:moveTo>
                    <a:pt x="532336" y="0"/>
                  </a:moveTo>
                  <a:lnTo>
                    <a:pt x="483883" y="2175"/>
                  </a:lnTo>
                  <a:lnTo>
                    <a:pt x="436648" y="8576"/>
                  </a:lnTo>
                  <a:lnTo>
                    <a:pt x="390820" y="19015"/>
                  </a:lnTo>
                  <a:lnTo>
                    <a:pt x="346587" y="33304"/>
                  </a:lnTo>
                  <a:lnTo>
                    <a:pt x="304136" y="51254"/>
                  </a:lnTo>
                  <a:lnTo>
                    <a:pt x="263656" y="72679"/>
                  </a:lnTo>
                  <a:lnTo>
                    <a:pt x="225334" y="97390"/>
                  </a:lnTo>
                  <a:lnTo>
                    <a:pt x="189358" y="125198"/>
                  </a:lnTo>
                  <a:lnTo>
                    <a:pt x="155917" y="155917"/>
                  </a:lnTo>
                  <a:lnTo>
                    <a:pt x="125198" y="189358"/>
                  </a:lnTo>
                  <a:lnTo>
                    <a:pt x="97390" y="225334"/>
                  </a:lnTo>
                  <a:lnTo>
                    <a:pt x="72679" y="263656"/>
                  </a:lnTo>
                  <a:lnTo>
                    <a:pt x="51254" y="304136"/>
                  </a:lnTo>
                  <a:lnTo>
                    <a:pt x="33304" y="346587"/>
                  </a:lnTo>
                  <a:lnTo>
                    <a:pt x="19015" y="390820"/>
                  </a:lnTo>
                  <a:lnTo>
                    <a:pt x="8576" y="436648"/>
                  </a:lnTo>
                  <a:lnTo>
                    <a:pt x="2175" y="483883"/>
                  </a:lnTo>
                  <a:lnTo>
                    <a:pt x="0" y="532336"/>
                  </a:lnTo>
                  <a:lnTo>
                    <a:pt x="2175" y="580790"/>
                  </a:lnTo>
                  <a:lnTo>
                    <a:pt x="8576" y="628025"/>
                  </a:lnTo>
                  <a:lnTo>
                    <a:pt x="19015" y="673853"/>
                  </a:lnTo>
                  <a:lnTo>
                    <a:pt x="33304" y="718086"/>
                  </a:lnTo>
                  <a:lnTo>
                    <a:pt x="51254" y="760537"/>
                  </a:lnTo>
                  <a:lnTo>
                    <a:pt x="72679" y="801017"/>
                  </a:lnTo>
                  <a:lnTo>
                    <a:pt x="97390" y="839339"/>
                  </a:lnTo>
                  <a:lnTo>
                    <a:pt x="125198" y="875315"/>
                  </a:lnTo>
                  <a:lnTo>
                    <a:pt x="155917" y="908756"/>
                  </a:lnTo>
                  <a:lnTo>
                    <a:pt x="189358" y="939475"/>
                  </a:lnTo>
                  <a:lnTo>
                    <a:pt x="225334" y="967284"/>
                  </a:lnTo>
                  <a:lnTo>
                    <a:pt x="263656" y="991994"/>
                  </a:lnTo>
                  <a:lnTo>
                    <a:pt x="304136" y="1013419"/>
                  </a:lnTo>
                  <a:lnTo>
                    <a:pt x="346587" y="1031370"/>
                  </a:lnTo>
                  <a:lnTo>
                    <a:pt x="390820" y="1045658"/>
                  </a:lnTo>
                  <a:lnTo>
                    <a:pt x="436648" y="1056097"/>
                  </a:lnTo>
                  <a:lnTo>
                    <a:pt x="483883" y="1062498"/>
                  </a:lnTo>
                  <a:lnTo>
                    <a:pt x="532336" y="1064674"/>
                  </a:lnTo>
                  <a:lnTo>
                    <a:pt x="580790" y="1062498"/>
                  </a:lnTo>
                  <a:lnTo>
                    <a:pt x="628024" y="1056097"/>
                  </a:lnTo>
                  <a:lnTo>
                    <a:pt x="673852" y="1045658"/>
                  </a:lnTo>
                  <a:lnTo>
                    <a:pt x="718086" y="1031370"/>
                  </a:lnTo>
                  <a:lnTo>
                    <a:pt x="760537" y="1013419"/>
                  </a:lnTo>
                  <a:lnTo>
                    <a:pt x="801017" y="991994"/>
                  </a:lnTo>
                  <a:lnTo>
                    <a:pt x="839339" y="967284"/>
                  </a:lnTo>
                  <a:lnTo>
                    <a:pt x="875314" y="939475"/>
                  </a:lnTo>
                  <a:lnTo>
                    <a:pt x="908756" y="908756"/>
                  </a:lnTo>
                  <a:lnTo>
                    <a:pt x="939475" y="875315"/>
                  </a:lnTo>
                  <a:lnTo>
                    <a:pt x="967283" y="839339"/>
                  </a:lnTo>
                  <a:lnTo>
                    <a:pt x="991994" y="801017"/>
                  </a:lnTo>
                  <a:lnTo>
                    <a:pt x="1013419" y="760537"/>
                  </a:lnTo>
                  <a:lnTo>
                    <a:pt x="1031369" y="718086"/>
                  </a:lnTo>
                  <a:lnTo>
                    <a:pt x="1045658" y="673853"/>
                  </a:lnTo>
                  <a:lnTo>
                    <a:pt x="1056097" y="628025"/>
                  </a:lnTo>
                  <a:lnTo>
                    <a:pt x="1062498" y="580790"/>
                  </a:lnTo>
                  <a:lnTo>
                    <a:pt x="1064674" y="532336"/>
                  </a:lnTo>
                  <a:lnTo>
                    <a:pt x="1062498" y="483883"/>
                  </a:lnTo>
                  <a:lnTo>
                    <a:pt x="1056097" y="436648"/>
                  </a:lnTo>
                  <a:lnTo>
                    <a:pt x="1045658" y="390820"/>
                  </a:lnTo>
                  <a:lnTo>
                    <a:pt x="1031369" y="346587"/>
                  </a:lnTo>
                  <a:lnTo>
                    <a:pt x="1013419" y="304136"/>
                  </a:lnTo>
                  <a:lnTo>
                    <a:pt x="991994" y="263656"/>
                  </a:lnTo>
                  <a:lnTo>
                    <a:pt x="967283" y="225334"/>
                  </a:lnTo>
                  <a:lnTo>
                    <a:pt x="939475" y="189358"/>
                  </a:lnTo>
                  <a:lnTo>
                    <a:pt x="908756" y="155917"/>
                  </a:lnTo>
                  <a:lnTo>
                    <a:pt x="875314" y="125198"/>
                  </a:lnTo>
                  <a:lnTo>
                    <a:pt x="839339" y="97390"/>
                  </a:lnTo>
                  <a:lnTo>
                    <a:pt x="801017" y="72679"/>
                  </a:lnTo>
                  <a:lnTo>
                    <a:pt x="760537" y="51254"/>
                  </a:lnTo>
                  <a:lnTo>
                    <a:pt x="718086" y="33304"/>
                  </a:lnTo>
                  <a:lnTo>
                    <a:pt x="673852" y="19015"/>
                  </a:lnTo>
                  <a:lnTo>
                    <a:pt x="628024" y="8576"/>
                  </a:lnTo>
                  <a:lnTo>
                    <a:pt x="580790" y="2175"/>
                  </a:lnTo>
                  <a:lnTo>
                    <a:pt x="532336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0179" y="7216942"/>
              <a:ext cx="1064895" cy="1064895"/>
            </a:xfrm>
            <a:custGeom>
              <a:avLst/>
              <a:gdLst/>
              <a:ahLst/>
              <a:cxnLst/>
              <a:rect l="l" t="t" r="r" b="b"/>
              <a:pathLst>
                <a:path w="1064895" h="1064895">
                  <a:moveTo>
                    <a:pt x="1064674" y="532337"/>
                  </a:moveTo>
                  <a:lnTo>
                    <a:pt x="1062498" y="580791"/>
                  </a:lnTo>
                  <a:lnTo>
                    <a:pt x="1056097" y="628025"/>
                  </a:lnTo>
                  <a:lnTo>
                    <a:pt x="1045658" y="673853"/>
                  </a:lnTo>
                  <a:lnTo>
                    <a:pt x="1031370" y="718087"/>
                  </a:lnTo>
                  <a:lnTo>
                    <a:pt x="1013419" y="760538"/>
                  </a:lnTo>
                  <a:lnTo>
                    <a:pt x="991994" y="801018"/>
                  </a:lnTo>
                  <a:lnTo>
                    <a:pt x="967284" y="839340"/>
                  </a:lnTo>
                  <a:lnTo>
                    <a:pt x="939475" y="875315"/>
                  </a:lnTo>
                  <a:lnTo>
                    <a:pt x="908756" y="908756"/>
                  </a:lnTo>
                  <a:lnTo>
                    <a:pt x="875315" y="939475"/>
                  </a:lnTo>
                  <a:lnTo>
                    <a:pt x="839339" y="967284"/>
                  </a:lnTo>
                  <a:lnTo>
                    <a:pt x="801017" y="991994"/>
                  </a:lnTo>
                  <a:lnTo>
                    <a:pt x="760537" y="1013419"/>
                  </a:lnTo>
                  <a:lnTo>
                    <a:pt x="718086" y="1031370"/>
                  </a:lnTo>
                  <a:lnTo>
                    <a:pt x="673853" y="1045658"/>
                  </a:lnTo>
                  <a:lnTo>
                    <a:pt x="628025" y="1056097"/>
                  </a:lnTo>
                  <a:lnTo>
                    <a:pt x="580790" y="1062498"/>
                  </a:lnTo>
                  <a:lnTo>
                    <a:pt x="532336" y="1064674"/>
                  </a:lnTo>
                  <a:lnTo>
                    <a:pt x="483883" y="1062498"/>
                  </a:lnTo>
                  <a:lnTo>
                    <a:pt x="436648" y="1056097"/>
                  </a:lnTo>
                  <a:lnTo>
                    <a:pt x="390820" y="1045658"/>
                  </a:lnTo>
                  <a:lnTo>
                    <a:pt x="346587" y="1031370"/>
                  </a:lnTo>
                  <a:lnTo>
                    <a:pt x="304136" y="1013419"/>
                  </a:lnTo>
                  <a:lnTo>
                    <a:pt x="263656" y="991994"/>
                  </a:lnTo>
                  <a:lnTo>
                    <a:pt x="225334" y="967284"/>
                  </a:lnTo>
                  <a:lnTo>
                    <a:pt x="189358" y="939475"/>
                  </a:lnTo>
                  <a:lnTo>
                    <a:pt x="155917" y="908756"/>
                  </a:lnTo>
                  <a:lnTo>
                    <a:pt x="125198" y="875315"/>
                  </a:lnTo>
                  <a:lnTo>
                    <a:pt x="97390" y="839340"/>
                  </a:lnTo>
                  <a:lnTo>
                    <a:pt x="72679" y="801018"/>
                  </a:lnTo>
                  <a:lnTo>
                    <a:pt x="51254" y="760538"/>
                  </a:lnTo>
                  <a:lnTo>
                    <a:pt x="33304" y="718087"/>
                  </a:lnTo>
                  <a:lnTo>
                    <a:pt x="19015" y="673853"/>
                  </a:lnTo>
                  <a:lnTo>
                    <a:pt x="8576" y="628025"/>
                  </a:lnTo>
                  <a:lnTo>
                    <a:pt x="2175" y="580791"/>
                  </a:lnTo>
                  <a:lnTo>
                    <a:pt x="0" y="532337"/>
                  </a:lnTo>
                  <a:lnTo>
                    <a:pt x="2175" y="483884"/>
                  </a:lnTo>
                  <a:lnTo>
                    <a:pt x="8576" y="436649"/>
                  </a:lnTo>
                  <a:lnTo>
                    <a:pt x="19015" y="390821"/>
                  </a:lnTo>
                  <a:lnTo>
                    <a:pt x="33304" y="346587"/>
                  </a:lnTo>
                  <a:lnTo>
                    <a:pt x="51254" y="304136"/>
                  </a:lnTo>
                  <a:lnTo>
                    <a:pt x="72679" y="263656"/>
                  </a:lnTo>
                  <a:lnTo>
                    <a:pt x="97390" y="225334"/>
                  </a:lnTo>
                  <a:lnTo>
                    <a:pt x="125198" y="189359"/>
                  </a:lnTo>
                  <a:lnTo>
                    <a:pt x="155917" y="155917"/>
                  </a:lnTo>
                  <a:lnTo>
                    <a:pt x="189358" y="125198"/>
                  </a:lnTo>
                  <a:lnTo>
                    <a:pt x="225334" y="97390"/>
                  </a:lnTo>
                  <a:lnTo>
                    <a:pt x="263656" y="72679"/>
                  </a:lnTo>
                  <a:lnTo>
                    <a:pt x="304136" y="51254"/>
                  </a:lnTo>
                  <a:lnTo>
                    <a:pt x="346587" y="33304"/>
                  </a:lnTo>
                  <a:lnTo>
                    <a:pt x="390820" y="19015"/>
                  </a:lnTo>
                  <a:lnTo>
                    <a:pt x="436648" y="8576"/>
                  </a:lnTo>
                  <a:lnTo>
                    <a:pt x="483883" y="2175"/>
                  </a:lnTo>
                  <a:lnTo>
                    <a:pt x="532336" y="0"/>
                  </a:lnTo>
                  <a:lnTo>
                    <a:pt x="580790" y="2175"/>
                  </a:lnTo>
                  <a:lnTo>
                    <a:pt x="628025" y="8576"/>
                  </a:lnTo>
                  <a:lnTo>
                    <a:pt x="673853" y="19015"/>
                  </a:lnTo>
                  <a:lnTo>
                    <a:pt x="718086" y="33304"/>
                  </a:lnTo>
                  <a:lnTo>
                    <a:pt x="760537" y="51254"/>
                  </a:lnTo>
                  <a:lnTo>
                    <a:pt x="801017" y="72679"/>
                  </a:lnTo>
                  <a:lnTo>
                    <a:pt x="839339" y="97390"/>
                  </a:lnTo>
                  <a:lnTo>
                    <a:pt x="875315" y="125198"/>
                  </a:lnTo>
                  <a:lnTo>
                    <a:pt x="908756" y="155917"/>
                  </a:lnTo>
                  <a:lnTo>
                    <a:pt x="939475" y="189359"/>
                  </a:lnTo>
                  <a:lnTo>
                    <a:pt x="967284" y="225334"/>
                  </a:lnTo>
                  <a:lnTo>
                    <a:pt x="991994" y="263656"/>
                  </a:lnTo>
                  <a:lnTo>
                    <a:pt x="1013419" y="304136"/>
                  </a:lnTo>
                  <a:lnTo>
                    <a:pt x="1031370" y="346587"/>
                  </a:lnTo>
                  <a:lnTo>
                    <a:pt x="1045658" y="390821"/>
                  </a:lnTo>
                  <a:lnTo>
                    <a:pt x="1056097" y="436649"/>
                  </a:lnTo>
                  <a:lnTo>
                    <a:pt x="1062498" y="483884"/>
                  </a:lnTo>
                  <a:lnTo>
                    <a:pt x="1064674" y="532337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8199" y="7244695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29" y="0"/>
                  </a:moveTo>
                  <a:lnTo>
                    <a:pt x="267709" y="3405"/>
                  </a:lnTo>
                  <a:lnTo>
                    <a:pt x="223404" y="13299"/>
                  </a:lnTo>
                  <a:lnTo>
                    <a:pt x="181700" y="29196"/>
                  </a:lnTo>
                  <a:lnTo>
                    <a:pt x="143082" y="50608"/>
                  </a:lnTo>
                  <a:lnTo>
                    <a:pt x="108037" y="77050"/>
                  </a:lnTo>
                  <a:lnTo>
                    <a:pt x="77050" y="108037"/>
                  </a:lnTo>
                  <a:lnTo>
                    <a:pt x="50608" y="143083"/>
                  </a:lnTo>
                  <a:lnTo>
                    <a:pt x="29196" y="181700"/>
                  </a:lnTo>
                  <a:lnTo>
                    <a:pt x="13299" y="223405"/>
                  </a:lnTo>
                  <a:lnTo>
                    <a:pt x="3405" y="267710"/>
                  </a:lnTo>
                  <a:lnTo>
                    <a:pt x="0" y="314130"/>
                  </a:lnTo>
                  <a:lnTo>
                    <a:pt x="3405" y="360550"/>
                  </a:lnTo>
                  <a:lnTo>
                    <a:pt x="13299" y="404855"/>
                  </a:lnTo>
                  <a:lnTo>
                    <a:pt x="29196" y="446559"/>
                  </a:lnTo>
                  <a:lnTo>
                    <a:pt x="50608" y="485177"/>
                  </a:lnTo>
                  <a:lnTo>
                    <a:pt x="77050" y="520222"/>
                  </a:lnTo>
                  <a:lnTo>
                    <a:pt x="108037" y="551209"/>
                  </a:lnTo>
                  <a:lnTo>
                    <a:pt x="143082" y="577652"/>
                  </a:lnTo>
                  <a:lnTo>
                    <a:pt x="181700" y="599064"/>
                  </a:lnTo>
                  <a:lnTo>
                    <a:pt x="223404" y="614960"/>
                  </a:lnTo>
                  <a:lnTo>
                    <a:pt x="267709" y="624854"/>
                  </a:lnTo>
                  <a:lnTo>
                    <a:pt x="314129" y="628260"/>
                  </a:lnTo>
                  <a:lnTo>
                    <a:pt x="360549" y="624854"/>
                  </a:lnTo>
                  <a:lnTo>
                    <a:pt x="404854" y="614960"/>
                  </a:lnTo>
                  <a:lnTo>
                    <a:pt x="446559" y="599064"/>
                  </a:lnTo>
                  <a:lnTo>
                    <a:pt x="485177" y="577652"/>
                  </a:lnTo>
                  <a:lnTo>
                    <a:pt x="520222" y="551209"/>
                  </a:lnTo>
                  <a:lnTo>
                    <a:pt x="551209" y="520222"/>
                  </a:lnTo>
                  <a:lnTo>
                    <a:pt x="577652" y="485177"/>
                  </a:lnTo>
                  <a:lnTo>
                    <a:pt x="599064" y="446559"/>
                  </a:lnTo>
                  <a:lnTo>
                    <a:pt x="614960" y="404855"/>
                  </a:lnTo>
                  <a:lnTo>
                    <a:pt x="624854" y="360550"/>
                  </a:lnTo>
                  <a:lnTo>
                    <a:pt x="628260" y="314130"/>
                  </a:lnTo>
                  <a:lnTo>
                    <a:pt x="624854" y="267710"/>
                  </a:lnTo>
                  <a:lnTo>
                    <a:pt x="614960" y="223405"/>
                  </a:lnTo>
                  <a:lnTo>
                    <a:pt x="599064" y="181700"/>
                  </a:lnTo>
                  <a:lnTo>
                    <a:pt x="577652" y="143083"/>
                  </a:lnTo>
                  <a:lnTo>
                    <a:pt x="551209" y="108037"/>
                  </a:lnTo>
                  <a:lnTo>
                    <a:pt x="520222" y="77050"/>
                  </a:lnTo>
                  <a:lnTo>
                    <a:pt x="485177" y="50608"/>
                  </a:lnTo>
                  <a:lnTo>
                    <a:pt x="446559" y="29196"/>
                  </a:lnTo>
                  <a:lnTo>
                    <a:pt x="404854" y="13299"/>
                  </a:lnTo>
                  <a:lnTo>
                    <a:pt x="360549" y="3405"/>
                  </a:lnTo>
                  <a:lnTo>
                    <a:pt x="314129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6828199" y="7244694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628260" y="314130"/>
                  </a:moveTo>
                  <a:lnTo>
                    <a:pt x="624854" y="360550"/>
                  </a:lnTo>
                  <a:lnTo>
                    <a:pt x="614960" y="404855"/>
                  </a:lnTo>
                  <a:lnTo>
                    <a:pt x="599064" y="446559"/>
                  </a:lnTo>
                  <a:lnTo>
                    <a:pt x="577652" y="485177"/>
                  </a:lnTo>
                  <a:lnTo>
                    <a:pt x="551209" y="520222"/>
                  </a:lnTo>
                  <a:lnTo>
                    <a:pt x="520222" y="551209"/>
                  </a:lnTo>
                  <a:lnTo>
                    <a:pt x="485177" y="577652"/>
                  </a:lnTo>
                  <a:lnTo>
                    <a:pt x="446559" y="599064"/>
                  </a:lnTo>
                  <a:lnTo>
                    <a:pt x="404855" y="614960"/>
                  </a:lnTo>
                  <a:lnTo>
                    <a:pt x="360550" y="624854"/>
                  </a:lnTo>
                  <a:lnTo>
                    <a:pt x="314130" y="628260"/>
                  </a:lnTo>
                  <a:lnTo>
                    <a:pt x="267710" y="624854"/>
                  </a:lnTo>
                  <a:lnTo>
                    <a:pt x="223405" y="614960"/>
                  </a:lnTo>
                  <a:lnTo>
                    <a:pt x="181700" y="599064"/>
                  </a:lnTo>
                  <a:lnTo>
                    <a:pt x="143083" y="577652"/>
                  </a:lnTo>
                  <a:lnTo>
                    <a:pt x="108037" y="551209"/>
                  </a:lnTo>
                  <a:lnTo>
                    <a:pt x="77050" y="520222"/>
                  </a:lnTo>
                  <a:lnTo>
                    <a:pt x="50608" y="485177"/>
                  </a:lnTo>
                  <a:lnTo>
                    <a:pt x="29196" y="446559"/>
                  </a:lnTo>
                  <a:lnTo>
                    <a:pt x="13299" y="404855"/>
                  </a:lnTo>
                  <a:lnTo>
                    <a:pt x="3405" y="360550"/>
                  </a:lnTo>
                  <a:lnTo>
                    <a:pt x="0" y="314130"/>
                  </a:lnTo>
                  <a:lnTo>
                    <a:pt x="3405" y="267710"/>
                  </a:lnTo>
                  <a:lnTo>
                    <a:pt x="13299" y="223405"/>
                  </a:lnTo>
                  <a:lnTo>
                    <a:pt x="29196" y="181700"/>
                  </a:lnTo>
                  <a:lnTo>
                    <a:pt x="50608" y="143083"/>
                  </a:lnTo>
                  <a:lnTo>
                    <a:pt x="77050" y="108037"/>
                  </a:lnTo>
                  <a:lnTo>
                    <a:pt x="108037" y="77050"/>
                  </a:lnTo>
                  <a:lnTo>
                    <a:pt x="143083" y="50608"/>
                  </a:lnTo>
                  <a:lnTo>
                    <a:pt x="181700" y="29196"/>
                  </a:lnTo>
                  <a:lnTo>
                    <a:pt x="223405" y="13299"/>
                  </a:lnTo>
                  <a:lnTo>
                    <a:pt x="267710" y="3405"/>
                  </a:lnTo>
                  <a:lnTo>
                    <a:pt x="314130" y="0"/>
                  </a:lnTo>
                  <a:lnTo>
                    <a:pt x="360550" y="3405"/>
                  </a:lnTo>
                  <a:lnTo>
                    <a:pt x="404855" y="13299"/>
                  </a:lnTo>
                  <a:lnTo>
                    <a:pt x="446559" y="29196"/>
                  </a:lnTo>
                  <a:lnTo>
                    <a:pt x="485177" y="50608"/>
                  </a:lnTo>
                  <a:lnTo>
                    <a:pt x="520222" y="77050"/>
                  </a:lnTo>
                  <a:lnTo>
                    <a:pt x="551209" y="108037"/>
                  </a:lnTo>
                  <a:lnTo>
                    <a:pt x="577652" y="143083"/>
                  </a:lnTo>
                  <a:lnTo>
                    <a:pt x="599064" y="181700"/>
                  </a:lnTo>
                  <a:lnTo>
                    <a:pt x="614960" y="223405"/>
                  </a:lnTo>
                  <a:lnTo>
                    <a:pt x="624854" y="267710"/>
                  </a:lnTo>
                  <a:lnTo>
                    <a:pt x="628260" y="314130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465569" y="6340793"/>
              <a:ext cx="1293495" cy="1293495"/>
            </a:xfrm>
            <a:custGeom>
              <a:avLst/>
              <a:gdLst/>
              <a:ahLst/>
              <a:cxnLst/>
              <a:rect l="l" t="t" r="r" b="b"/>
              <a:pathLst>
                <a:path w="1293495" h="1293495">
                  <a:moveTo>
                    <a:pt x="646667" y="0"/>
                  </a:moveTo>
                  <a:lnTo>
                    <a:pt x="598405" y="1773"/>
                  </a:lnTo>
                  <a:lnTo>
                    <a:pt x="551107" y="7011"/>
                  </a:lnTo>
                  <a:lnTo>
                    <a:pt x="504897" y="15588"/>
                  </a:lnTo>
                  <a:lnTo>
                    <a:pt x="459900" y="27379"/>
                  </a:lnTo>
                  <a:lnTo>
                    <a:pt x="416242" y="42259"/>
                  </a:lnTo>
                  <a:lnTo>
                    <a:pt x="374048" y="60102"/>
                  </a:lnTo>
                  <a:lnTo>
                    <a:pt x="333442" y="80785"/>
                  </a:lnTo>
                  <a:lnTo>
                    <a:pt x="294549" y="104182"/>
                  </a:lnTo>
                  <a:lnTo>
                    <a:pt x="257495" y="130167"/>
                  </a:lnTo>
                  <a:lnTo>
                    <a:pt x="222405" y="158616"/>
                  </a:lnTo>
                  <a:lnTo>
                    <a:pt x="189404" y="189404"/>
                  </a:lnTo>
                  <a:lnTo>
                    <a:pt x="158616" y="222406"/>
                  </a:lnTo>
                  <a:lnTo>
                    <a:pt x="130167" y="257496"/>
                  </a:lnTo>
                  <a:lnTo>
                    <a:pt x="104181" y="294550"/>
                  </a:lnTo>
                  <a:lnTo>
                    <a:pt x="80785" y="333442"/>
                  </a:lnTo>
                  <a:lnTo>
                    <a:pt x="60102" y="374048"/>
                  </a:lnTo>
                  <a:lnTo>
                    <a:pt x="42259" y="416243"/>
                  </a:lnTo>
                  <a:lnTo>
                    <a:pt x="27379" y="459901"/>
                  </a:lnTo>
                  <a:lnTo>
                    <a:pt x="15588" y="504897"/>
                  </a:lnTo>
                  <a:lnTo>
                    <a:pt x="7011" y="551107"/>
                  </a:lnTo>
                  <a:lnTo>
                    <a:pt x="1773" y="598405"/>
                  </a:lnTo>
                  <a:lnTo>
                    <a:pt x="0" y="646667"/>
                  </a:lnTo>
                  <a:lnTo>
                    <a:pt x="1773" y="694928"/>
                  </a:lnTo>
                  <a:lnTo>
                    <a:pt x="7011" y="742227"/>
                  </a:lnTo>
                  <a:lnTo>
                    <a:pt x="15588" y="788437"/>
                  </a:lnTo>
                  <a:lnTo>
                    <a:pt x="27379" y="833433"/>
                  </a:lnTo>
                  <a:lnTo>
                    <a:pt x="42259" y="877091"/>
                  </a:lnTo>
                  <a:lnTo>
                    <a:pt x="60102" y="919286"/>
                  </a:lnTo>
                  <a:lnTo>
                    <a:pt x="80785" y="959892"/>
                  </a:lnTo>
                  <a:lnTo>
                    <a:pt x="104181" y="998784"/>
                  </a:lnTo>
                  <a:lnTo>
                    <a:pt x="130167" y="1035838"/>
                  </a:lnTo>
                  <a:lnTo>
                    <a:pt x="158616" y="1070928"/>
                  </a:lnTo>
                  <a:lnTo>
                    <a:pt x="189404" y="1103930"/>
                  </a:lnTo>
                  <a:lnTo>
                    <a:pt x="222405" y="1134718"/>
                  </a:lnTo>
                  <a:lnTo>
                    <a:pt x="257495" y="1163167"/>
                  </a:lnTo>
                  <a:lnTo>
                    <a:pt x="294549" y="1189152"/>
                  </a:lnTo>
                  <a:lnTo>
                    <a:pt x="333442" y="1212549"/>
                  </a:lnTo>
                  <a:lnTo>
                    <a:pt x="374048" y="1233231"/>
                  </a:lnTo>
                  <a:lnTo>
                    <a:pt x="416242" y="1251075"/>
                  </a:lnTo>
                  <a:lnTo>
                    <a:pt x="459900" y="1265955"/>
                  </a:lnTo>
                  <a:lnTo>
                    <a:pt x="504897" y="1277746"/>
                  </a:lnTo>
                  <a:lnTo>
                    <a:pt x="551107" y="1286322"/>
                  </a:lnTo>
                  <a:lnTo>
                    <a:pt x="598405" y="1291560"/>
                  </a:lnTo>
                  <a:lnTo>
                    <a:pt x="646667" y="1293334"/>
                  </a:lnTo>
                  <a:lnTo>
                    <a:pt x="694928" y="1291560"/>
                  </a:lnTo>
                  <a:lnTo>
                    <a:pt x="742226" y="1286322"/>
                  </a:lnTo>
                  <a:lnTo>
                    <a:pt x="788436" y="1277746"/>
                  </a:lnTo>
                  <a:lnTo>
                    <a:pt x="833433" y="1265955"/>
                  </a:lnTo>
                  <a:lnTo>
                    <a:pt x="877090" y="1251075"/>
                  </a:lnTo>
                  <a:lnTo>
                    <a:pt x="919285" y="1233231"/>
                  </a:lnTo>
                  <a:lnTo>
                    <a:pt x="959891" y="1212549"/>
                  </a:lnTo>
                  <a:lnTo>
                    <a:pt x="998783" y="1189152"/>
                  </a:lnTo>
                  <a:lnTo>
                    <a:pt x="1035837" y="1163167"/>
                  </a:lnTo>
                  <a:lnTo>
                    <a:pt x="1070927" y="1134718"/>
                  </a:lnTo>
                  <a:lnTo>
                    <a:pt x="1103929" y="1103930"/>
                  </a:lnTo>
                  <a:lnTo>
                    <a:pt x="1134717" y="1070928"/>
                  </a:lnTo>
                  <a:lnTo>
                    <a:pt x="1163166" y="1035838"/>
                  </a:lnTo>
                  <a:lnTo>
                    <a:pt x="1189151" y="998784"/>
                  </a:lnTo>
                  <a:lnTo>
                    <a:pt x="1212548" y="959892"/>
                  </a:lnTo>
                  <a:lnTo>
                    <a:pt x="1233230" y="919286"/>
                  </a:lnTo>
                  <a:lnTo>
                    <a:pt x="1251074" y="877091"/>
                  </a:lnTo>
                  <a:lnTo>
                    <a:pt x="1265954" y="833433"/>
                  </a:lnTo>
                  <a:lnTo>
                    <a:pt x="1277745" y="788437"/>
                  </a:lnTo>
                  <a:lnTo>
                    <a:pt x="1286321" y="742227"/>
                  </a:lnTo>
                  <a:lnTo>
                    <a:pt x="1291559" y="694928"/>
                  </a:lnTo>
                  <a:lnTo>
                    <a:pt x="1293333" y="646667"/>
                  </a:lnTo>
                  <a:lnTo>
                    <a:pt x="1291559" y="598405"/>
                  </a:lnTo>
                  <a:lnTo>
                    <a:pt x="1286321" y="551107"/>
                  </a:lnTo>
                  <a:lnTo>
                    <a:pt x="1277745" y="504897"/>
                  </a:lnTo>
                  <a:lnTo>
                    <a:pt x="1265954" y="459901"/>
                  </a:lnTo>
                  <a:lnTo>
                    <a:pt x="1251074" y="416243"/>
                  </a:lnTo>
                  <a:lnTo>
                    <a:pt x="1233230" y="374048"/>
                  </a:lnTo>
                  <a:lnTo>
                    <a:pt x="1212548" y="333442"/>
                  </a:lnTo>
                  <a:lnTo>
                    <a:pt x="1189151" y="294550"/>
                  </a:lnTo>
                  <a:lnTo>
                    <a:pt x="1163166" y="257496"/>
                  </a:lnTo>
                  <a:lnTo>
                    <a:pt x="1134717" y="222406"/>
                  </a:lnTo>
                  <a:lnTo>
                    <a:pt x="1103929" y="189404"/>
                  </a:lnTo>
                  <a:lnTo>
                    <a:pt x="1070927" y="158616"/>
                  </a:lnTo>
                  <a:lnTo>
                    <a:pt x="1035837" y="130167"/>
                  </a:lnTo>
                  <a:lnTo>
                    <a:pt x="998783" y="104182"/>
                  </a:lnTo>
                  <a:lnTo>
                    <a:pt x="959891" y="80785"/>
                  </a:lnTo>
                  <a:lnTo>
                    <a:pt x="919285" y="60102"/>
                  </a:lnTo>
                  <a:lnTo>
                    <a:pt x="877090" y="42259"/>
                  </a:lnTo>
                  <a:lnTo>
                    <a:pt x="833433" y="27379"/>
                  </a:lnTo>
                  <a:lnTo>
                    <a:pt x="788436" y="15588"/>
                  </a:lnTo>
                  <a:lnTo>
                    <a:pt x="742226" y="7011"/>
                  </a:lnTo>
                  <a:lnTo>
                    <a:pt x="694928" y="1773"/>
                  </a:lnTo>
                  <a:lnTo>
                    <a:pt x="646667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65569" y="6340794"/>
              <a:ext cx="1293495" cy="1293495"/>
            </a:xfrm>
            <a:custGeom>
              <a:avLst/>
              <a:gdLst/>
              <a:ahLst/>
              <a:cxnLst/>
              <a:rect l="l" t="t" r="r" b="b"/>
              <a:pathLst>
                <a:path w="1293495" h="1293495">
                  <a:moveTo>
                    <a:pt x="1293334" y="646667"/>
                  </a:moveTo>
                  <a:lnTo>
                    <a:pt x="1291560" y="694928"/>
                  </a:lnTo>
                  <a:lnTo>
                    <a:pt x="1286322" y="742226"/>
                  </a:lnTo>
                  <a:lnTo>
                    <a:pt x="1277746" y="788436"/>
                  </a:lnTo>
                  <a:lnTo>
                    <a:pt x="1265955" y="833433"/>
                  </a:lnTo>
                  <a:lnTo>
                    <a:pt x="1251075" y="877090"/>
                  </a:lnTo>
                  <a:lnTo>
                    <a:pt x="1233231" y="919285"/>
                  </a:lnTo>
                  <a:lnTo>
                    <a:pt x="1212548" y="959891"/>
                  </a:lnTo>
                  <a:lnTo>
                    <a:pt x="1189152" y="998783"/>
                  </a:lnTo>
                  <a:lnTo>
                    <a:pt x="1163166" y="1035837"/>
                  </a:lnTo>
                  <a:lnTo>
                    <a:pt x="1134717" y="1070927"/>
                  </a:lnTo>
                  <a:lnTo>
                    <a:pt x="1103929" y="1103929"/>
                  </a:lnTo>
                  <a:lnTo>
                    <a:pt x="1070928" y="1134717"/>
                  </a:lnTo>
                  <a:lnTo>
                    <a:pt x="1035838" y="1163166"/>
                  </a:lnTo>
                  <a:lnTo>
                    <a:pt x="998784" y="1189151"/>
                  </a:lnTo>
                  <a:lnTo>
                    <a:pt x="959891" y="1212548"/>
                  </a:lnTo>
                  <a:lnTo>
                    <a:pt x="919285" y="1233230"/>
                  </a:lnTo>
                  <a:lnTo>
                    <a:pt x="877091" y="1251074"/>
                  </a:lnTo>
                  <a:lnTo>
                    <a:pt x="833433" y="1265954"/>
                  </a:lnTo>
                  <a:lnTo>
                    <a:pt x="788436" y="1277745"/>
                  </a:lnTo>
                  <a:lnTo>
                    <a:pt x="742226" y="1286321"/>
                  </a:lnTo>
                  <a:lnTo>
                    <a:pt x="694928" y="1291559"/>
                  </a:lnTo>
                  <a:lnTo>
                    <a:pt x="646667" y="1293333"/>
                  </a:lnTo>
                  <a:lnTo>
                    <a:pt x="598405" y="1291559"/>
                  </a:lnTo>
                  <a:lnTo>
                    <a:pt x="551107" y="1286321"/>
                  </a:lnTo>
                  <a:lnTo>
                    <a:pt x="504897" y="1277745"/>
                  </a:lnTo>
                  <a:lnTo>
                    <a:pt x="459901" y="1265954"/>
                  </a:lnTo>
                  <a:lnTo>
                    <a:pt x="416243" y="1251074"/>
                  </a:lnTo>
                  <a:lnTo>
                    <a:pt x="374048" y="1233230"/>
                  </a:lnTo>
                  <a:lnTo>
                    <a:pt x="333442" y="1212548"/>
                  </a:lnTo>
                  <a:lnTo>
                    <a:pt x="294550" y="1189151"/>
                  </a:lnTo>
                  <a:lnTo>
                    <a:pt x="257496" y="1163166"/>
                  </a:lnTo>
                  <a:lnTo>
                    <a:pt x="222406" y="1134717"/>
                  </a:lnTo>
                  <a:lnTo>
                    <a:pt x="189404" y="1103929"/>
                  </a:lnTo>
                  <a:lnTo>
                    <a:pt x="158616" y="1070927"/>
                  </a:lnTo>
                  <a:lnTo>
                    <a:pt x="130167" y="1035837"/>
                  </a:lnTo>
                  <a:lnTo>
                    <a:pt x="104182" y="998783"/>
                  </a:lnTo>
                  <a:lnTo>
                    <a:pt x="80785" y="959891"/>
                  </a:lnTo>
                  <a:lnTo>
                    <a:pt x="60102" y="919285"/>
                  </a:lnTo>
                  <a:lnTo>
                    <a:pt x="42259" y="877090"/>
                  </a:lnTo>
                  <a:lnTo>
                    <a:pt x="27379" y="833433"/>
                  </a:lnTo>
                  <a:lnTo>
                    <a:pt x="15588" y="788436"/>
                  </a:lnTo>
                  <a:lnTo>
                    <a:pt x="7011" y="742226"/>
                  </a:lnTo>
                  <a:lnTo>
                    <a:pt x="1773" y="694928"/>
                  </a:lnTo>
                  <a:lnTo>
                    <a:pt x="0" y="646667"/>
                  </a:lnTo>
                  <a:lnTo>
                    <a:pt x="1773" y="598405"/>
                  </a:lnTo>
                  <a:lnTo>
                    <a:pt x="7011" y="551107"/>
                  </a:lnTo>
                  <a:lnTo>
                    <a:pt x="15588" y="504897"/>
                  </a:lnTo>
                  <a:lnTo>
                    <a:pt x="27379" y="459900"/>
                  </a:lnTo>
                  <a:lnTo>
                    <a:pt x="42259" y="416242"/>
                  </a:lnTo>
                  <a:lnTo>
                    <a:pt x="60102" y="374048"/>
                  </a:lnTo>
                  <a:lnTo>
                    <a:pt x="80785" y="333442"/>
                  </a:lnTo>
                  <a:lnTo>
                    <a:pt x="104182" y="294549"/>
                  </a:lnTo>
                  <a:lnTo>
                    <a:pt x="130167" y="257495"/>
                  </a:lnTo>
                  <a:lnTo>
                    <a:pt x="158616" y="222405"/>
                  </a:lnTo>
                  <a:lnTo>
                    <a:pt x="189404" y="189404"/>
                  </a:lnTo>
                  <a:lnTo>
                    <a:pt x="222406" y="158616"/>
                  </a:lnTo>
                  <a:lnTo>
                    <a:pt x="257496" y="130167"/>
                  </a:lnTo>
                  <a:lnTo>
                    <a:pt x="294550" y="104181"/>
                  </a:lnTo>
                  <a:lnTo>
                    <a:pt x="333442" y="80785"/>
                  </a:lnTo>
                  <a:lnTo>
                    <a:pt x="374048" y="60102"/>
                  </a:lnTo>
                  <a:lnTo>
                    <a:pt x="416243" y="42259"/>
                  </a:lnTo>
                  <a:lnTo>
                    <a:pt x="459901" y="27379"/>
                  </a:lnTo>
                  <a:lnTo>
                    <a:pt x="504897" y="15588"/>
                  </a:lnTo>
                  <a:lnTo>
                    <a:pt x="551107" y="7011"/>
                  </a:lnTo>
                  <a:lnTo>
                    <a:pt x="598405" y="1773"/>
                  </a:lnTo>
                  <a:lnTo>
                    <a:pt x="646667" y="0"/>
                  </a:lnTo>
                  <a:lnTo>
                    <a:pt x="694928" y="1773"/>
                  </a:lnTo>
                  <a:lnTo>
                    <a:pt x="742226" y="7011"/>
                  </a:lnTo>
                  <a:lnTo>
                    <a:pt x="788436" y="15588"/>
                  </a:lnTo>
                  <a:lnTo>
                    <a:pt x="833433" y="27379"/>
                  </a:lnTo>
                  <a:lnTo>
                    <a:pt x="877091" y="42259"/>
                  </a:lnTo>
                  <a:lnTo>
                    <a:pt x="919285" y="60102"/>
                  </a:lnTo>
                  <a:lnTo>
                    <a:pt x="959891" y="80785"/>
                  </a:lnTo>
                  <a:lnTo>
                    <a:pt x="998784" y="104181"/>
                  </a:lnTo>
                  <a:lnTo>
                    <a:pt x="1035838" y="130167"/>
                  </a:lnTo>
                  <a:lnTo>
                    <a:pt x="1070928" y="158616"/>
                  </a:lnTo>
                  <a:lnTo>
                    <a:pt x="1103929" y="189404"/>
                  </a:lnTo>
                  <a:lnTo>
                    <a:pt x="1134717" y="222405"/>
                  </a:lnTo>
                  <a:lnTo>
                    <a:pt x="1163166" y="257495"/>
                  </a:lnTo>
                  <a:lnTo>
                    <a:pt x="1189152" y="294549"/>
                  </a:lnTo>
                  <a:lnTo>
                    <a:pt x="1212548" y="333442"/>
                  </a:lnTo>
                  <a:lnTo>
                    <a:pt x="1233231" y="374048"/>
                  </a:lnTo>
                  <a:lnTo>
                    <a:pt x="1251075" y="416242"/>
                  </a:lnTo>
                  <a:lnTo>
                    <a:pt x="1265955" y="459900"/>
                  </a:lnTo>
                  <a:lnTo>
                    <a:pt x="1277746" y="504897"/>
                  </a:lnTo>
                  <a:lnTo>
                    <a:pt x="1286322" y="551107"/>
                  </a:lnTo>
                  <a:lnTo>
                    <a:pt x="1291560" y="598405"/>
                  </a:lnTo>
                  <a:lnTo>
                    <a:pt x="1293334" y="646667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9285943" y="5269081"/>
              <a:ext cx="1532255" cy="1532255"/>
            </a:xfrm>
            <a:custGeom>
              <a:avLst/>
              <a:gdLst/>
              <a:ahLst/>
              <a:cxnLst/>
              <a:rect l="l" t="t" r="r" b="b"/>
              <a:pathLst>
                <a:path w="1532254" h="1532254">
                  <a:moveTo>
                    <a:pt x="766106" y="0"/>
                  </a:moveTo>
                  <a:lnTo>
                    <a:pt x="717656" y="1507"/>
                  </a:lnTo>
                  <a:lnTo>
                    <a:pt x="670007" y="5969"/>
                  </a:lnTo>
                  <a:lnTo>
                    <a:pt x="623249" y="13295"/>
                  </a:lnTo>
                  <a:lnTo>
                    <a:pt x="577471" y="23397"/>
                  </a:lnTo>
                  <a:lnTo>
                    <a:pt x="532763" y="36184"/>
                  </a:lnTo>
                  <a:lnTo>
                    <a:pt x="489214" y="51567"/>
                  </a:lnTo>
                  <a:lnTo>
                    <a:pt x="446915" y="69456"/>
                  </a:lnTo>
                  <a:lnTo>
                    <a:pt x="405956" y="89761"/>
                  </a:lnTo>
                  <a:lnTo>
                    <a:pt x="366425" y="112392"/>
                  </a:lnTo>
                  <a:lnTo>
                    <a:pt x="328413" y="137260"/>
                  </a:lnTo>
                  <a:lnTo>
                    <a:pt x="292010" y="164275"/>
                  </a:lnTo>
                  <a:lnTo>
                    <a:pt x="257304" y="193347"/>
                  </a:lnTo>
                  <a:lnTo>
                    <a:pt x="224387" y="224387"/>
                  </a:lnTo>
                  <a:lnTo>
                    <a:pt x="193347" y="257304"/>
                  </a:lnTo>
                  <a:lnTo>
                    <a:pt x="164275" y="292009"/>
                  </a:lnTo>
                  <a:lnTo>
                    <a:pt x="137260" y="328413"/>
                  </a:lnTo>
                  <a:lnTo>
                    <a:pt x="112392" y="366425"/>
                  </a:lnTo>
                  <a:lnTo>
                    <a:pt x="89761" y="405955"/>
                  </a:lnTo>
                  <a:lnTo>
                    <a:pt x="69456" y="446915"/>
                  </a:lnTo>
                  <a:lnTo>
                    <a:pt x="51567" y="489214"/>
                  </a:lnTo>
                  <a:lnTo>
                    <a:pt x="36184" y="532762"/>
                  </a:lnTo>
                  <a:lnTo>
                    <a:pt x="23397" y="577470"/>
                  </a:lnTo>
                  <a:lnTo>
                    <a:pt x="13295" y="623249"/>
                  </a:lnTo>
                  <a:lnTo>
                    <a:pt x="5969" y="670007"/>
                  </a:lnTo>
                  <a:lnTo>
                    <a:pt x="1507" y="717656"/>
                  </a:lnTo>
                  <a:lnTo>
                    <a:pt x="0" y="766106"/>
                  </a:lnTo>
                  <a:lnTo>
                    <a:pt x="1507" y="814556"/>
                  </a:lnTo>
                  <a:lnTo>
                    <a:pt x="5969" y="862205"/>
                  </a:lnTo>
                  <a:lnTo>
                    <a:pt x="13295" y="908963"/>
                  </a:lnTo>
                  <a:lnTo>
                    <a:pt x="23397" y="954741"/>
                  </a:lnTo>
                  <a:lnTo>
                    <a:pt x="36184" y="999449"/>
                  </a:lnTo>
                  <a:lnTo>
                    <a:pt x="51567" y="1042998"/>
                  </a:lnTo>
                  <a:lnTo>
                    <a:pt x="69456" y="1085297"/>
                  </a:lnTo>
                  <a:lnTo>
                    <a:pt x="89761" y="1126256"/>
                  </a:lnTo>
                  <a:lnTo>
                    <a:pt x="112392" y="1165787"/>
                  </a:lnTo>
                  <a:lnTo>
                    <a:pt x="137260" y="1203799"/>
                  </a:lnTo>
                  <a:lnTo>
                    <a:pt x="164275" y="1240202"/>
                  </a:lnTo>
                  <a:lnTo>
                    <a:pt x="193347" y="1274907"/>
                  </a:lnTo>
                  <a:lnTo>
                    <a:pt x="224387" y="1307824"/>
                  </a:lnTo>
                  <a:lnTo>
                    <a:pt x="257304" y="1338864"/>
                  </a:lnTo>
                  <a:lnTo>
                    <a:pt x="292010" y="1367936"/>
                  </a:lnTo>
                  <a:lnTo>
                    <a:pt x="328413" y="1394951"/>
                  </a:lnTo>
                  <a:lnTo>
                    <a:pt x="366425" y="1419819"/>
                  </a:lnTo>
                  <a:lnTo>
                    <a:pt x="405956" y="1442450"/>
                  </a:lnTo>
                  <a:lnTo>
                    <a:pt x="446915" y="1462755"/>
                  </a:lnTo>
                  <a:lnTo>
                    <a:pt x="489214" y="1480644"/>
                  </a:lnTo>
                  <a:lnTo>
                    <a:pt x="532763" y="1496027"/>
                  </a:lnTo>
                  <a:lnTo>
                    <a:pt x="577471" y="1508814"/>
                  </a:lnTo>
                  <a:lnTo>
                    <a:pt x="623249" y="1518916"/>
                  </a:lnTo>
                  <a:lnTo>
                    <a:pt x="670007" y="1526242"/>
                  </a:lnTo>
                  <a:lnTo>
                    <a:pt x="717656" y="1530704"/>
                  </a:lnTo>
                  <a:lnTo>
                    <a:pt x="766106" y="1532211"/>
                  </a:lnTo>
                  <a:lnTo>
                    <a:pt x="814556" y="1530704"/>
                  </a:lnTo>
                  <a:lnTo>
                    <a:pt x="862204" y="1526242"/>
                  </a:lnTo>
                  <a:lnTo>
                    <a:pt x="908963" y="1518916"/>
                  </a:lnTo>
                  <a:lnTo>
                    <a:pt x="954741" y="1508814"/>
                  </a:lnTo>
                  <a:lnTo>
                    <a:pt x="999449" y="1496027"/>
                  </a:lnTo>
                  <a:lnTo>
                    <a:pt x="1042997" y="1480644"/>
                  </a:lnTo>
                  <a:lnTo>
                    <a:pt x="1085296" y="1462755"/>
                  </a:lnTo>
                  <a:lnTo>
                    <a:pt x="1126255" y="1442450"/>
                  </a:lnTo>
                  <a:lnTo>
                    <a:pt x="1165785" y="1419819"/>
                  </a:lnTo>
                  <a:lnTo>
                    <a:pt x="1203797" y="1394951"/>
                  </a:lnTo>
                  <a:lnTo>
                    <a:pt x="1240200" y="1367936"/>
                  </a:lnTo>
                  <a:lnTo>
                    <a:pt x="1274905" y="1338864"/>
                  </a:lnTo>
                  <a:lnTo>
                    <a:pt x="1307823" y="1307824"/>
                  </a:lnTo>
                  <a:lnTo>
                    <a:pt x="1338862" y="1274907"/>
                  </a:lnTo>
                  <a:lnTo>
                    <a:pt x="1367934" y="1240202"/>
                  </a:lnTo>
                  <a:lnTo>
                    <a:pt x="1394949" y="1203799"/>
                  </a:lnTo>
                  <a:lnTo>
                    <a:pt x="1419816" y="1165787"/>
                  </a:lnTo>
                  <a:lnTo>
                    <a:pt x="1442448" y="1126256"/>
                  </a:lnTo>
                  <a:lnTo>
                    <a:pt x="1462752" y="1085297"/>
                  </a:lnTo>
                  <a:lnTo>
                    <a:pt x="1480641" y="1042998"/>
                  </a:lnTo>
                  <a:lnTo>
                    <a:pt x="1496024" y="999449"/>
                  </a:lnTo>
                  <a:lnTo>
                    <a:pt x="1508811" y="954741"/>
                  </a:lnTo>
                  <a:lnTo>
                    <a:pt x="1518913" y="908963"/>
                  </a:lnTo>
                  <a:lnTo>
                    <a:pt x="1526239" y="862205"/>
                  </a:lnTo>
                  <a:lnTo>
                    <a:pt x="1530701" y="814556"/>
                  </a:lnTo>
                  <a:lnTo>
                    <a:pt x="1532208" y="766106"/>
                  </a:lnTo>
                  <a:lnTo>
                    <a:pt x="1530701" y="717656"/>
                  </a:lnTo>
                  <a:lnTo>
                    <a:pt x="1526239" y="670007"/>
                  </a:lnTo>
                  <a:lnTo>
                    <a:pt x="1518913" y="623249"/>
                  </a:lnTo>
                  <a:lnTo>
                    <a:pt x="1508811" y="577470"/>
                  </a:lnTo>
                  <a:lnTo>
                    <a:pt x="1496024" y="532762"/>
                  </a:lnTo>
                  <a:lnTo>
                    <a:pt x="1480641" y="489214"/>
                  </a:lnTo>
                  <a:lnTo>
                    <a:pt x="1462752" y="446915"/>
                  </a:lnTo>
                  <a:lnTo>
                    <a:pt x="1442448" y="405955"/>
                  </a:lnTo>
                  <a:lnTo>
                    <a:pt x="1419816" y="366425"/>
                  </a:lnTo>
                  <a:lnTo>
                    <a:pt x="1394949" y="328413"/>
                  </a:lnTo>
                  <a:lnTo>
                    <a:pt x="1367934" y="292009"/>
                  </a:lnTo>
                  <a:lnTo>
                    <a:pt x="1338862" y="257304"/>
                  </a:lnTo>
                  <a:lnTo>
                    <a:pt x="1307823" y="224387"/>
                  </a:lnTo>
                  <a:lnTo>
                    <a:pt x="1274905" y="193347"/>
                  </a:lnTo>
                  <a:lnTo>
                    <a:pt x="1240200" y="164275"/>
                  </a:lnTo>
                  <a:lnTo>
                    <a:pt x="1203797" y="137260"/>
                  </a:lnTo>
                  <a:lnTo>
                    <a:pt x="1165785" y="112392"/>
                  </a:lnTo>
                  <a:lnTo>
                    <a:pt x="1126255" y="89761"/>
                  </a:lnTo>
                  <a:lnTo>
                    <a:pt x="1085296" y="69456"/>
                  </a:lnTo>
                  <a:lnTo>
                    <a:pt x="1042997" y="51567"/>
                  </a:lnTo>
                  <a:lnTo>
                    <a:pt x="999449" y="36184"/>
                  </a:lnTo>
                  <a:lnTo>
                    <a:pt x="954741" y="23397"/>
                  </a:lnTo>
                  <a:lnTo>
                    <a:pt x="908963" y="13295"/>
                  </a:lnTo>
                  <a:lnTo>
                    <a:pt x="862204" y="5969"/>
                  </a:lnTo>
                  <a:lnTo>
                    <a:pt x="814556" y="1507"/>
                  </a:lnTo>
                  <a:lnTo>
                    <a:pt x="766106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9285944" y="5269081"/>
              <a:ext cx="1532255" cy="1532255"/>
            </a:xfrm>
            <a:custGeom>
              <a:avLst/>
              <a:gdLst/>
              <a:ahLst/>
              <a:cxnLst/>
              <a:rect l="l" t="t" r="r" b="b"/>
              <a:pathLst>
                <a:path w="1532254" h="1532254">
                  <a:moveTo>
                    <a:pt x="1532211" y="766106"/>
                  </a:moveTo>
                  <a:lnTo>
                    <a:pt x="1530704" y="814556"/>
                  </a:lnTo>
                  <a:lnTo>
                    <a:pt x="1526242" y="862205"/>
                  </a:lnTo>
                  <a:lnTo>
                    <a:pt x="1518916" y="908963"/>
                  </a:lnTo>
                  <a:lnTo>
                    <a:pt x="1508814" y="954741"/>
                  </a:lnTo>
                  <a:lnTo>
                    <a:pt x="1496027" y="999449"/>
                  </a:lnTo>
                  <a:lnTo>
                    <a:pt x="1480644" y="1042998"/>
                  </a:lnTo>
                  <a:lnTo>
                    <a:pt x="1462755" y="1085297"/>
                  </a:lnTo>
                  <a:lnTo>
                    <a:pt x="1442450" y="1126256"/>
                  </a:lnTo>
                  <a:lnTo>
                    <a:pt x="1419819" y="1165787"/>
                  </a:lnTo>
                  <a:lnTo>
                    <a:pt x="1394951" y="1203799"/>
                  </a:lnTo>
                  <a:lnTo>
                    <a:pt x="1367936" y="1240202"/>
                  </a:lnTo>
                  <a:lnTo>
                    <a:pt x="1338864" y="1274907"/>
                  </a:lnTo>
                  <a:lnTo>
                    <a:pt x="1307824" y="1307824"/>
                  </a:lnTo>
                  <a:lnTo>
                    <a:pt x="1274907" y="1338864"/>
                  </a:lnTo>
                  <a:lnTo>
                    <a:pt x="1240201" y="1367936"/>
                  </a:lnTo>
                  <a:lnTo>
                    <a:pt x="1203798" y="1394951"/>
                  </a:lnTo>
                  <a:lnTo>
                    <a:pt x="1165786" y="1419819"/>
                  </a:lnTo>
                  <a:lnTo>
                    <a:pt x="1126255" y="1442450"/>
                  </a:lnTo>
                  <a:lnTo>
                    <a:pt x="1085296" y="1462755"/>
                  </a:lnTo>
                  <a:lnTo>
                    <a:pt x="1042997" y="1480644"/>
                  </a:lnTo>
                  <a:lnTo>
                    <a:pt x="999448" y="1496027"/>
                  </a:lnTo>
                  <a:lnTo>
                    <a:pt x="954740" y="1508814"/>
                  </a:lnTo>
                  <a:lnTo>
                    <a:pt x="908962" y="1518916"/>
                  </a:lnTo>
                  <a:lnTo>
                    <a:pt x="862204" y="1526242"/>
                  </a:lnTo>
                  <a:lnTo>
                    <a:pt x="814555" y="1530704"/>
                  </a:lnTo>
                  <a:lnTo>
                    <a:pt x="766105" y="1532211"/>
                  </a:lnTo>
                  <a:lnTo>
                    <a:pt x="717655" y="1530704"/>
                  </a:lnTo>
                  <a:lnTo>
                    <a:pt x="670006" y="1526242"/>
                  </a:lnTo>
                  <a:lnTo>
                    <a:pt x="623248" y="1518916"/>
                  </a:lnTo>
                  <a:lnTo>
                    <a:pt x="577470" y="1508814"/>
                  </a:lnTo>
                  <a:lnTo>
                    <a:pt x="532762" y="1496027"/>
                  </a:lnTo>
                  <a:lnTo>
                    <a:pt x="489213" y="1480644"/>
                  </a:lnTo>
                  <a:lnTo>
                    <a:pt x="446914" y="1462755"/>
                  </a:lnTo>
                  <a:lnTo>
                    <a:pt x="405955" y="1442450"/>
                  </a:lnTo>
                  <a:lnTo>
                    <a:pt x="366424" y="1419819"/>
                  </a:lnTo>
                  <a:lnTo>
                    <a:pt x="328412" y="1394951"/>
                  </a:lnTo>
                  <a:lnTo>
                    <a:pt x="292009" y="1367936"/>
                  </a:lnTo>
                  <a:lnTo>
                    <a:pt x="257304" y="1338864"/>
                  </a:lnTo>
                  <a:lnTo>
                    <a:pt x="224387" y="1307824"/>
                  </a:lnTo>
                  <a:lnTo>
                    <a:pt x="193347" y="1274907"/>
                  </a:lnTo>
                  <a:lnTo>
                    <a:pt x="164275" y="1240202"/>
                  </a:lnTo>
                  <a:lnTo>
                    <a:pt x="137260" y="1203799"/>
                  </a:lnTo>
                  <a:lnTo>
                    <a:pt x="112392" y="1165787"/>
                  </a:lnTo>
                  <a:lnTo>
                    <a:pt x="89761" y="1126256"/>
                  </a:lnTo>
                  <a:lnTo>
                    <a:pt x="69456" y="1085297"/>
                  </a:lnTo>
                  <a:lnTo>
                    <a:pt x="51567" y="1042998"/>
                  </a:lnTo>
                  <a:lnTo>
                    <a:pt x="36184" y="999449"/>
                  </a:lnTo>
                  <a:lnTo>
                    <a:pt x="23397" y="954741"/>
                  </a:lnTo>
                  <a:lnTo>
                    <a:pt x="13295" y="908963"/>
                  </a:lnTo>
                  <a:lnTo>
                    <a:pt x="5969" y="862205"/>
                  </a:lnTo>
                  <a:lnTo>
                    <a:pt x="1507" y="814556"/>
                  </a:lnTo>
                  <a:lnTo>
                    <a:pt x="0" y="766106"/>
                  </a:lnTo>
                  <a:lnTo>
                    <a:pt x="1507" y="717656"/>
                  </a:lnTo>
                  <a:lnTo>
                    <a:pt x="5969" y="670007"/>
                  </a:lnTo>
                  <a:lnTo>
                    <a:pt x="13295" y="623249"/>
                  </a:lnTo>
                  <a:lnTo>
                    <a:pt x="23397" y="577471"/>
                  </a:lnTo>
                  <a:lnTo>
                    <a:pt x="36184" y="532763"/>
                  </a:lnTo>
                  <a:lnTo>
                    <a:pt x="51567" y="489214"/>
                  </a:lnTo>
                  <a:lnTo>
                    <a:pt x="69456" y="446915"/>
                  </a:lnTo>
                  <a:lnTo>
                    <a:pt x="89761" y="405956"/>
                  </a:lnTo>
                  <a:lnTo>
                    <a:pt x="112392" y="366425"/>
                  </a:lnTo>
                  <a:lnTo>
                    <a:pt x="137260" y="328413"/>
                  </a:lnTo>
                  <a:lnTo>
                    <a:pt x="164275" y="292010"/>
                  </a:lnTo>
                  <a:lnTo>
                    <a:pt x="193347" y="257304"/>
                  </a:lnTo>
                  <a:lnTo>
                    <a:pt x="224387" y="224387"/>
                  </a:lnTo>
                  <a:lnTo>
                    <a:pt x="257304" y="193347"/>
                  </a:lnTo>
                  <a:lnTo>
                    <a:pt x="292009" y="164275"/>
                  </a:lnTo>
                  <a:lnTo>
                    <a:pt x="328412" y="137260"/>
                  </a:lnTo>
                  <a:lnTo>
                    <a:pt x="366424" y="112392"/>
                  </a:lnTo>
                  <a:lnTo>
                    <a:pt x="405955" y="89761"/>
                  </a:lnTo>
                  <a:lnTo>
                    <a:pt x="446914" y="69456"/>
                  </a:lnTo>
                  <a:lnTo>
                    <a:pt x="489213" y="51567"/>
                  </a:lnTo>
                  <a:lnTo>
                    <a:pt x="532762" y="36184"/>
                  </a:lnTo>
                  <a:lnTo>
                    <a:pt x="577470" y="23397"/>
                  </a:lnTo>
                  <a:lnTo>
                    <a:pt x="623248" y="13295"/>
                  </a:lnTo>
                  <a:lnTo>
                    <a:pt x="670006" y="5969"/>
                  </a:lnTo>
                  <a:lnTo>
                    <a:pt x="717655" y="1507"/>
                  </a:lnTo>
                  <a:lnTo>
                    <a:pt x="766105" y="0"/>
                  </a:lnTo>
                  <a:lnTo>
                    <a:pt x="814555" y="1507"/>
                  </a:lnTo>
                  <a:lnTo>
                    <a:pt x="862204" y="5969"/>
                  </a:lnTo>
                  <a:lnTo>
                    <a:pt x="908962" y="13295"/>
                  </a:lnTo>
                  <a:lnTo>
                    <a:pt x="954740" y="23397"/>
                  </a:lnTo>
                  <a:lnTo>
                    <a:pt x="999448" y="36184"/>
                  </a:lnTo>
                  <a:lnTo>
                    <a:pt x="1042997" y="51567"/>
                  </a:lnTo>
                  <a:lnTo>
                    <a:pt x="1085296" y="69456"/>
                  </a:lnTo>
                  <a:lnTo>
                    <a:pt x="1126255" y="89761"/>
                  </a:lnTo>
                  <a:lnTo>
                    <a:pt x="1165786" y="112392"/>
                  </a:lnTo>
                  <a:lnTo>
                    <a:pt x="1203798" y="137260"/>
                  </a:lnTo>
                  <a:lnTo>
                    <a:pt x="1240201" y="164275"/>
                  </a:lnTo>
                  <a:lnTo>
                    <a:pt x="1274907" y="193347"/>
                  </a:lnTo>
                  <a:lnTo>
                    <a:pt x="1307824" y="224387"/>
                  </a:lnTo>
                  <a:lnTo>
                    <a:pt x="1338864" y="257304"/>
                  </a:lnTo>
                  <a:lnTo>
                    <a:pt x="1367936" y="292010"/>
                  </a:lnTo>
                  <a:lnTo>
                    <a:pt x="1394951" y="328413"/>
                  </a:lnTo>
                  <a:lnTo>
                    <a:pt x="1419819" y="366425"/>
                  </a:lnTo>
                  <a:lnTo>
                    <a:pt x="1442450" y="405956"/>
                  </a:lnTo>
                  <a:lnTo>
                    <a:pt x="1462755" y="446915"/>
                  </a:lnTo>
                  <a:lnTo>
                    <a:pt x="1480644" y="489214"/>
                  </a:lnTo>
                  <a:lnTo>
                    <a:pt x="1496027" y="532763"/>
                  </a:lnTo>
                  <a:lnTo>
                    <a:pt x="1508814" y="577471"/>
                  </a:lnTo>
                  <a:lnTo>
                    <a:pt x="1518916" y="623249"/>
                  </a:lnTo>
                  <a:lnTo>
                    <a:pt x="1526242" y="670007"/>
                  </a:lnTo>
                  <a:lnTo>
                    <a:pt x="1530704" y="717656"/>
                  </a:lnTo>
                  <a:lnTo>
                    <a:pt x="1532211" y="766106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481775" y="492363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182" y="0"/>
                  </a:moveTo>
                  <a:lnTo>
                    <a:pt x="491014" y="2207"/>
                  </a:lnTo>
                  <a:lnTo>
                    <a:pt x="443083" y="8703"/>
                  </a:lnTo>
                  <a:lnTo>
                    <a:pt x="396579" y="19296"/>
                  </a:lnTo>
                  <a:lnTo>
                    <a:pt x="351694" y="33795"/>
                  </a:lnTo>
                  <a:lnTo>
                    <a:pt x="308618" y="52010"/>
                  </a:lnTo>
                  <a:lnTo>
                    <a:pt x="267541" y="73751"/>
                  </a:lnTo>
                  <a:lnTo>
                    <a:pt x="228654" y="98826"/>
                  </a:lnTo>
                  <a:lnTo>
                    <a:pt x="192149" y="127045"/>
                  </a:lnTo>
                  <a:lnTo>
                    <a:pt x="158215" y="158217"/>
                  </a:lnTo>
                  <a:lnTo>
                    <a:pt x="127043" y="192151"/>
                  </a:lnTo>
                  <a:lnTo>
                    <a:pt x="98825" y="228657"/>
                  </a:lnTo>
                  <a:lnTo>
                    <a:pt x="73750" y="267543"/>
                  </a:lnTo>
                  <a:lnTo>
                    <a:pt x="52010" y="308621"/>
                  </a:lnTo>
                  <a:lnTo>
                    <a:pt x="33794" y="351697"/>
                  </a:lnTo>
                  <a:lnTo>
                    <a:pt x="19295" y="396583"/>
                  </a:lnTo>
                  <a:lnTo>
                    <a:pt x="8703" y="443086"/>
                  </a:lnTo>
                  <a:lnTo>
                    <a:pt x="2207" y="491017"/>
                  </a:lnTo>
                  <a:lnTo>
                    <a:pt x="0" y="540185"/>
                  </a:lnTo>
                  <a:lnTo>
                    <a:pt x="2207" y="589353"/>
                  </a:lnTo>
                  <a:lnTo>
                    <a:pt x="8703" y="637284"/>
                  </a:lnTo>
                  <a:lnTo>
                    <a:pt x="19295" y="683788"/>
                  </a:lnTo>
                  <a:lnTo>
                    <a:pt x="33794" y="728673"/>
                  </a:lnTo>
                  <a:lnTo>
                    <a:pt x="52010" y="771750"/>
                  </a:lnTo>
                  <a:lnTo>
                    <a:pt x="73750" y="812827"/>
                  </a:lnTo>
                  <a:lnTo>
                    <a:pt x="98825" y="851714"/>
                  </a:lnTo>
                  <a:lnTo>
                    <a:pt x="127043" y="888220"/>
                  </a:lnTo>
                  <a:lnTo>
                    <a:pt x="158215" y="922154"/>
                  </a:lnTo>
                  <a:lnTo>
                    <a:pt x="192149" y="953326"/>
                  </a:lnTo>
                  <a:lnTo>
                    <a:pt x="228654" y="981545"/>
                  </a:lnTo>
                  <a:lnTo>
                    <a:pt x="267541" y="1006620"/>
                  </a:lnTo>
                  <a:lnTo>
                    <a:pt x="308618" y="1028360"/>
                  </a:lnTo>
                  <a:lnTo>
                    <a:pt x="351694" y="1046575"/>
                  </a:lnTo>
                  <a:lnTo>
                    <a:pt x="396579" y="1061075"/>
                  </a:lnTo>
                  <a:lnTo>
                    <a:pt x="443083" y="1071668"/>
                  </a:lnTo>
                  <a:lnTo>
                    <a:pt x="491014" y="1078163"/>
                  </a:lnTo>
                  <a:lnTo>
                    <a:pt x="540182" y="1080371"/>
                  </a:lnTo>
                  <a:lnTo>
                    <a:pt x="589350" y="1078163"/>
                  </a:lnTo>
                  <a:lnTo>
                    <a:pt x="637281" y="1071668"/>
                  </a:lnTo>
                  <a:lnTo>
                    <a:pt x="683785" y="1061075"/>
                  </a:lnTo>
                  <a:lnTo>
                    <a:pt x="728670" y="1046575"/>
                  </a:lnTo>
                  <a:lnTo>
                    <a:pt x="771746" y="1028360"/>
                  </a:lnTo>
                  <a:lnTo>
                    <a:pt x="812823" y="1006620"/>
                  </a:lnTo>
                  <a:lnTo>
                    <a:pt x="851710" y="981545"/>
                  </a:lnTo>
                  <a:lnTo>
                    <a:pt x="888216" y="953326"/>
                  </a:lnTo>
                  <a:lnTo>
                    <a:pt x="922149" y="922154"/>
                  </a:lnTo>
                  <a:lnTo>
                    <a:pt x="953321" y="888220"/>
                  </a:lnTo>
                  <a:lnTo>
                    <a:pt x="981539" y="851714"/>
                  </a:lnTo>
                  <a:lnTo>
                    <a:pt x="1006614" y="812827"/>
                  </a:lnTo>
                  <a:lnTo>
                    <a:pt x="1028354" y="771750"/>
                  </a:lnTo>
                  <a:lnTo>
                    <a:pt x="1046570" y="728673"/>
                  </a:lnTo>
                  <a:lnTo>
                    <a:pt x="1061069" y="683788"/>
                  </a:lnTo>
                  <a:lnTo>
                    <a:pt x="1071662" y="637284"/>
                  </a:lnTo>
                  <a:lnTo>
                    <a:pt x="1078157" y="589353"/>
                  </a:lnTo>
                  <a:lnTo>
                    <a:pt x="1080365" y="540185"/>
                  </a:lnTo>
                  <a:lnTo>
                    <a:pt x="1078157" y="491017"/>
                  </a:lnTo>
                  <a:lnTo>
                    <a:pt x="1071662" y="443086"/>
                  </a:lnTo>
                  <a:lnTo>
                    <a:pt x="1061069" y="396583"/>
                  </a:lnTo>
                  <a:lnTo>
                    <a:pt x="1046570" y="351697"/>
                  </a:lnTo>
                  <a:lnTo>
                    <a:pt x="1028354" y="308621"/>
                  </a:lnTo>
                  <a:lnTo>
                    <a:pt x="1006614" y="267543"/>
                  </a:lnTo>
                  <a:lnTo>
                    <a:pt x="981539" y="228657"/>
                  </a:lnTo>
                  <a:lnTo>
                    <a:pt x="953321" y="192151"/>
                  </a:lnTo>
                  <a:lnTo>
                    <a:pt x="922149" y="158217"/>
                  </a:lnTo>
                  <a:lnTo>
                    <a:pt x="888216" y="127045"/>
                  </a:lnTo>
                  <a:lnTo>
                    <a:pt x="851710" y="98826"/>
                  </a:lnTo>
                  <a:lnTo>
                    <a:pt x="812823" y="73751"/>
                  </a:lnTo>
                  <a:lnTo>
                    <a:pt x="771746" y="52010"/>
                  </a:lnTo>
                  <a:lnTo>
                    <a:pt x="728670" y="33795"/>
                  </a:lnTo>
                  <a:lnTo>
                    <a:pt x="683785" y="19296"/>
                  </a:lnTo>
                  <a:lnTo>
                    <a:pt x="637281" y="8703"/>
                  </a:lnTo>
                  <a:lnTo>
                    <a:pt x="589350" y="2207"/>
                  </a:lnTo>
                  <a:lnTo>
                    <a:pt x="540182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81771" y="4923638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1080370" y="540184"/>
                  </a:moveTo>
                  <a:lnTo>
                    <a:pt x="1078162" y="589352"/>
                  </a:lnTo>
                  <a:lnTo>
                    <a:pt x="1071667" y="637283"/>
                  </a:lnTo>
                  <a:lnTo>
                    <a:pt x="1061074" y="683787"/>
                  </a:lnTo>
                  <a:lnTo>
                    <a:pt x="1046574" y="728672"/>
                  </a:lnTo>
                  <a:lnTo>
                    <a:pt x="1028359" y="771749"/>
                  </a:lnTo>
                  <a:lnTo>
                    <a:pt x="1006619" y="812826"/>
                  </a:lnTo>
                  <a:lnTo>
                    <a:pt x="981544" y="851713"/>
                  </a:lnTo>
                  <a:lnTo>
                    <a:pt x="953325" y="888219"/>
                  </a:lnTo>
                  <a:lnTo>
                    <a:pt x="922153" y="922153"/>
                  </a:lnTo>
                  <a:lnTo>
                    <a:pt x="888219" y="953325"/>
                  </a:lnTo>
                  <a:lnTo>
                    <a:pt x="851713" y="981544"/>
                  </a:lnTo>
                  <a:lnTo>
                    <a:pt x="812826" y="1006619"/>
                  </a:lnTo>
                  <a:lnTo>
                    <a:pt x="771749" y="1028359"/>
                  </a:lnTo>
                  <a:lnTo>
                    <a:pt x="728672" y="1046574"/>
                  </a:lnTo>
                  <a:lnTo>
                    <a:pt x="683787" y="1061074"/>
                  </a:lnTo>
                  <a:lnTo>
                    <a:pt x="637283" y="1071667"/>
                  </a:lnTo>
                  <a:lnTo>
                    <a:pt x="589352" y="1078162"/>
                  </a:lnTo>
                  <a:lnTo>
                    <a:pt x="540184" y="1080370"/>
                  </a:lnTo>
                  <a:lnTo>
                    <a:pt x="491016" y="1078162"/>
                  </a:lnTo>
                  <a:lnTo>
                    <a:pt x="443085" y="1071667"/>
                  </a:lnTo>
                  <a:lnTo>
                    <a:pt x="396582" y="1061074"/>
                  </a:lnTo>
                  <a:lnTo>
                    <a:pt x="351696" y="1046574"/>
                  </a:lnTo>
                  <a:lnTo>
                    <a:pt x="308620" y="1028359"/>
                  </a:lnTo>
                  <a:lnTo>
                    <a:pt x="267543" y="1006619"/>
                  </a:lnTo>
                  <a:lnTo>
                    <a:pt x="228656" y="981544"/>
                  </a:lnTo>
                  <a:lnTo>
                    <a:pt x="192150" y="953325"/>
                  </a:lnTo>
                  <a:lnTo>
                    <a:pt x="158216" y="922153"/>
                  </a:lnTo>
                  <a:lnTo>
                    <a:pt x="127044" y="888219"/>
                  </a:lnTo>
                  <a:lnTo>
                    <a:pt x="98826" y="851713"/>
                  </a:lnTo>
                  <a:lnTo>
                    <a:pt x="73751" y="812826"/>
                  </a:lnTo>
                  <a:lnTo>
                    <a:pt x="52010" y="771749"/>
                  </a:lnTo>
                  <a:lnTo>
                    <a:pt x="33795" y="728672"/>
                  </a:lnTo>
                  <a:lnTo>
                    <a:pt x="19295" y="683787"/>
                  </a:lnTo>
                  <a:lnTo>
                    <a:pt x="8703" y="637283"/>
                  </a:lnTo>
                  <a:lnTo>
                    <a:pt x="2207" y="589352"/>
                  </a:lnTo>
                  <a:lnTo>
                    <a:pt x="0" y="540184"/>
                  </a:lnTo>
                  <a:lnTo>
                    <a:pt x="2207" y="491016"/>
                  </a:lnTo>
                  <a:lnTo>
                    <a:pt x="8703" y="443085"/>
                  </a:lnTo>
                  <a:lnTo>
                    <a:pt x="19295" y="396582"/>
                  </a:lnTo>
                  <a:lnTo>
                    <a:pt x="33795" y="351696"/>
                  </a:lnTo>
                  <a:lnTo>
                    <a:pt x="52010" y="308620"/>
                  </a:lnTo>
                  <a:lnTo>
                    <a:pt x="73751" y="267543"/>
                  </a:lnTo>
                  <a:lnTo>
                    <a:pt x="98826" y="228656"/>
                  </a:lnTo>
                  <a:lnTo>
                    <a:pt x="127044" y="192150"/>
                  </a:lnTo>
                  <a:lnTo>
                    <a:pt x="158216" y="158216"/>
                  </a:lnTo>
                  <a:lnTo>
                    <a:pt x="192150" y="127044"/>
                  </a:lnTo>
                  <a:lnTo>
                    <a:pt x="228656" y="98826"/>
                  </a:lnTo>
                  <a:lnTo>
                    <a:pt x="267543" y="73751"/>
                  </a:lnTo>
                  <a:lnTo>
                    <a:pt x="308620" y="52010"/>
                  </a:lnTo>
                  <a:lnTo>
                    <a:pt x="351696" y="33795"/>
                  </a:lnTo>
                  <a:lnTo>
                    <a:pt x="396582" y="19295"/>
                  </a:lnTo>
                  <a:lnTo>
                    <a:pt x="443085" y="8703"/>
                  </a:lnTo>
                  <a:lnTo>
                    <a:pt x="491016" y="2207"/>
                  </a:lnTo>
                  <a:lnTo>
                    <a:pt x="540184" y="0"/>
                  </a:lnTo>
                  <a:lnTo>
                    <a:pt x="589352" y="2207"/>
                  </a:lnTo>
                  <a:lnTo>
                    <a:pt x="637283" y="8703"/>
                  </a:lnTo>
                  <a:lnTo>
                    <a:pt x="683787" y="19295"/>
                  </a:lnTo>
                  <a:lnTo>
                    <a:pt x="728672" y="33795"/>
                  </a:lnTo>
                  <a:lnTo>
                    <a:pt x="771749" y="52010"/>
                  </a:lnTo>
                  <a:lnTo>
                    <a:pt x="812826" y="73751"/>
                  </a:lnTo>
                  <a:lnTo>
                    <a:pt x="851713" y="98826"/>
                  </a:lnTo>
                  <a:lnTo>
                    <a:pt x="888219" y="127044"/>
                  </a:lnTo>
                  <a:lnTo>
                    <a:pt x="922153" y="158216"/>
                  </a:lnTo>
                  <a:lnTo>
                    <a:pt x="953325" y="192150"/>
                  </a:lnTo>
                  <a:lnTo>
                    <a:pt x="981544" y="228656"/>
                  </a:lnTo>
                  <a:lnTo>
                    <a:pt x="1006619" y="267543"/>
                  </a:lnTo>
                  <a:lnTo>
                    <a:pt x="1028359" y="308620"/>
                  </a:lnTo>
                  <a:lnTo>
                    <a:pt x="1046574" y="351696"/>
                  </a:lnTo>
                  <a:lnTo>
                    <a:pt x="1061074" y="396582"/>
                  </a:lnTo>
                  <a:lnTo>
                    <a:pt x="1071667" y="443085"/>
                  </a:lnTo>
                  <a:lnTo>
                    <a:pt x="1078162" y="491016"/>
                  </a:lnTo>
                  <a:lnTo>
                    <a:pt x="1080370" y="540184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06759" y="4327907"/>
              <a:ext cx="1510030" cy="1510030"/>
            </a:xfrm>
            <a:custGeom>
              <a:avLst/>
              <a:gdLst/>
              <a:ahLst/>
              <a:cxnLst/>
              <a:rect l="l" t="t" r="r" b="b"/>
              <a:pathLst>
                <a:path w="1510030" h="1510029">
                  <a:moveTo>
                    <a:pt x="755013" y="0"/>
                  </a:moveTo>
                  <a:lnTo>
                    <a:pt x="707265" y="1485"/>
                  </a:lnTo>
                  <a:lnTo>
                    <a:pt x="660306" y="5882"/>
                  </a:lnTo>
                  <a:lnTo>
                    <a:pt x="614225" y="13103"/>
                  </a:lnTo>
                  <a:lnTo>
                    <a:pt x="569109" y="23058"/>
                  </a:lnTo>
                  <a:lnTo>
                    <a:pt x="525048" y="35660"/>
                  </a:lnTo>
                  <a:lnTo>
                    <a:pt x="482131" y="50820"/>
                  </a:lnTo>
                  <a:lnTo>
                    <a:pt x="440444" y="68450"/>
                  </a:lnTo>
                  <a:lnTo>
                    <a:pt x="400078" y="88460"/>
                  </a:lnTo>
                  <a:lnTo>
                    <a:pt x="361119" y="110764"/>
                  </a:lnTo>
                  <a:lnTo>
                    <a:pt x="323658" y="135272"/>
                  </a:lnTo>
                  <a:lnTo>
                    <a:pt x="287781" y="161895"/>
                  </a:lnTo>
                  <a:lnTo>
                    <a:pt x="253579" y="190546"/>
                  </a:lnTo>
                  <a:lnTo>
                    <a:pt x="221138" y="221136"/>
                  </a:lnTo>
                  <a:lnTo>
                    <a:pt x="190548" y="253576"/>
                  </a:lnTo>
                  <a:lnTo>
                    <a:pt x="161897" y="287779"/>
                  </a:lnTo>
                  <a:lnTo>
                    <a:pt x="135273" y="323655"/>
                  </a:lnTo>
                  <a:lnTo>
                    <a:pt x="110765" y="361116"/>
                  </a:lnTo>
                  <a:lnTo>
                    <a:pt x="88461" y="400074"/>
                  </a:lnTo>
                  <a:lnTo>
                    <a:pt x="68450" y="440440"/>
                  </a:lnTo>
                  <a:lnTo>
                    <a:pt x="50821" y="482126"/>
                  </a:lnTo>
                  <a:lnTo>
                    <a:pt x="35660" y="525044"/>
                  </a:lnTo>
                  <a:lnTo>
                    <a:pt x="23058" y="569104"/>
                  </a:lnTo>
                  <a:lnTo>
                    <a:pt x="13103" y="614219"/>
                  </a:lnTo>
                  <a:lnTo>
                    <a:pt x="5882" y="660300"/>
                  </a:lnTo>
                  <a:lnTo>
                    <a:pt x="1485" y="707259"/>
                  </a:lnTo>
                  <a:lnTo>
                    <a:pt x="0" y="755007"/>
                  </a:lnTo>
                  <a:lnTo>
                    <a:pt x="1485" y="802755"/>
                  </a:lnTo>
                  <a:lnTo>
                    <a:pt x="5882" y="849713"/>
                  </a:lnTo>
                  <a:lnTo>
                    <a:pt x="13103" y="895794"/>
                  </a:lnTo>
                  <a:lnTo>
                    <a:pt x="23058" y="940909"/>
                  </a:lnTo>
                  <a:lnTo>
                    <a:pt x="35660" y="984970"/>
                  </a:lnTo>
                  <a:lnTo>
                    <a:pt x="50821" y="1027887"/>
                  </a:lnTo>
                  <a:lnTo>
                    <a:pt x="68450" y="1069573"/>
                  </a:lnTo>
                  <a:lnTo>
                    <a:pt x="88461" y="1109939"/>
                  </a:lnTo>
                  <a:lnTo>
                    <a:pt x="110765" y="1148897"/>
                  </a:lnTo>
                  <a:lnTo>
                    <a:pt x="135273" y="1186358"/>
                  </a:lnTo>
                  <a:lnTo>
                    <a:pt x="161897" y="1222234"/>
                  </a:lnTo>
                  <a:lnTo>
                    <a:pt x="190548" y="1256437"/>
                  </a:lnTo>
                  <a:lnTo>
                    <a:pt x="221138" y="1288877"/>
                  </a:lnTo>
                  <a:lnTo>
                    <a:pt x="253579" y="1319467"/>
                  </a:lnTo>
                  <a:lnTo>
                    <a:pt x="287781" y="1348118"/>
                  </a:lnTo>
                  <a:lnTo>
                    <a:pt x="323658" y="1374741"/>
                  </a:lnTo>
                  <a:lnTo>
                    <a:pt x="361119" y="1399249"/>
                  </a:lnTo>
                  <a:lnTo>
                    <a:pt x="400078" y="1421552"/>
                  </a:lnTo>
                  <a:lnTo>
                    <a:pt x="440444" y="1441563"/>
                  </a:lnTo>
                  <a:lnTo>
                    <a:pt x="482131" y="1459193"/>
                  </a:lnTo>
                  <a:lnTo>
                    <a:pt x="525048" y="1474353"/>
                  </a:lnTo>
                  <a:lnTo>
                    <a:pt x="569109" y="1486955"/>
                  </a:lnTo>
                  <a:lnTo>
                    <a:pt x="614225" y="1496910"/>
                  </a:lnTo>
                  <a:lnTo>
                    <a:pt x="660306" y="1504131"/>
                  </a:lnTo>
                  <a:lnTo>
                    <a:pt x="707265" y="1508528"/>
                  </a:lnTo>
                  <a:lnTo>
                    <a:pt x="755013" y="1510013"/>
                  </a:lnTo>
                  <a:lnTo>
                    <a:pt x="802760" y="1508528"/>
                  </a:lnTo>
                  <a:lnTo>
                    <a:pt x="849718" y="1504131"/>
                  </a:lnTo>
                  <a:lnTo>
                    <a:pt x="895799" y="1496910"/>
                  </a:lnTo>
                  <a:lnTo>
                    <a:pt x="940913" y="1486955"/>
                  </a:lnTo>
                  <a:lnTo>
                    <a:pt x="984973" y="1474353"/>
                  </a:lnTo>
                  <a:lnTo>
                    <a:pt x="1027890" y="1459193"/>
                  </a:lnTo>
                  <a:lnTo>
                    <a:pt x="1069576" y="1441563"/>
                  </a:lnTo>
                  <a:lnTo>
                    <a:pt x="1109942" y="1421552"/>
                  </a:lnTo>
                  <a:lnTo>
                    <a:pt x="1148899" y="1399249"/>
                  </a:lnTo>
                  <a:lnTo>
                    <a:pt x="1186360" y="1374741"/>
                  </a:lnTo>
                  <a:lnTo>
                    <a:pt x="1222236" y="1348118"/>
                  </a:lnTo>
                  <a:lnTo>
                    <a:pt x="1256439" y="1319467"/>
                  </a:lnTo>
                  <a:lnTo>
                    <a:pt x="1288879" y="1288877"/>
                  </a:lnTo>
                  <a:lnTo>
                    <a:pt x="1319469" y="1256437"/>
                  </a:lnTo>
                  <a:lnTo>
                    <a:pt x="1348120" y="1222234"/>
                  </a:lnTo>
                  <a:lnTo>
                    <a:pt x="1374744" y="1186358"/>
                  </a:lnTo>
                  <a:lnTo>
                    <a:pt x="1399251" y="1148897"/>
                  </a:lnTo>
                  <a:lnTo>
                    <a:pt x="1421555" y="1109939"/>
                  </a:lnTo>
                  <a:lnTo>
                    <a:pt x="1441566" y="1069573"/>
                  </a:lnTo>
                  <a:lnTo>
                    <a:pt x="1459195" y="1027887"/>
                  </a:lnTo>
                  <a:lnTo>
                    <a:pt x="1474355" y="984970"/>
                  </a:lnTo>
                  <a:lnTo>
                    <a:pt x="1486958" y="940909"/>
                  </a:lnTo>
                  <a:lnTo>
                    <a:pt x="1496913" y="895794"/>
                  </a:lnTo>
                  <a:lnTo>
                    <a:pt x="1504134" y="849713"/>
                  </a:lnTo>
                  <a:lnTo>
                    <a:pt x="1508531" y="802755"/>
                  </a:lnTo>
                  <a:lnTo>
                    <a:pt x="1510016" y="755007"/>
                  </a:lnTo>
                  <a:lnTo>
                    <a:pt x="1508531" y="707259"/>
                  </a:lnTo>
                  <a:lnTo>
                    <a:pt x="1504134" y="660300"/>
                  </a:lnTo>
                  <a:lnTo>
                    <a:pt x="1496913" y="614219"/>
                  </a:lnTo>
                  <a:lnTo>
                    <a:pt x="1486958" y="569104"/>
                  </a:lnTo>
                  <a:lnTo>
                    <a:pt x="1474355" y="525044"/>
                  </a:lnTo>
                  <a:lnTo>
                    <a:pt x="1459195" y="482126"/>
                  </a:lnTo>
                  <a:lnTo>
                    <a:pt x="1441566" y="440440"/>
                  </a:lnTo>
                  <a:lnTo>
                    <a:pt x="1421555" y="400074"/>
                  </a:lnTo>
                  <a:lnTo>
                    <a:pt x="1399251" y="361116"/>
                  </a:lnTo>
                  <a:lnTo>
                    <a:pt x="1374744" y="323655"/>
                  </a:lnTo>
                  <a:lnTo>
                    <a:pt x="1348120" y="287779"/>
                  </a:lnTo>
                  <a:lnTo>
                    <a:pt x="1319469" y="253576"/>
                  </a:lnTo>
                  <a:lnTo>
                    <a:pt x="1288879" y="221136"/>
                  </a:lnTo>
                  <a:lnTo>
                    <a:pt x="1256439" y="190546"/>
                  </a:lnTo>
                  <a:lnTo>
                    <a:pt x="1222236" y="161895"/>
                  </a:lnTo>
                  <a:lnTo>
                    <a:pt x="1186360" y="135272"/>
                  </a:lnTo>
                  <a:lnTo>
                    <a:pt x="1148899" y="110764"/>
                  </a:lnTo>
                  <a:lnTo>
                    <a:pt x="1109942" y="88460"/>
                  </a:lnTo>
                  <a:lnTo>
                    <a:pt x="1069576" y="68450"/>
                  </a:lnTo>
                  <a:lnTo>
                    <a:pt x="1027890" y="50820"/>
                  </a:lnTo>
                  <a:lnTo>
                    <a:pt x="984973" y="35660"/>
                  </a:lnTo>
                  <a:lnTo>
                    <a:pt x="940913" y="23058"/>
                  </a:lnTo>
                  <a:lnTo>
                    <a:pt x="895799" y="13103"/>
                  </a:lnTo>
                  <a:lnTo>
                    <a:pt x="849718" y="5882"/>
                  </a:lnTo>
                  <a:lnTo>
                    <a:pt x="802760" y="1485"/>
                  </a:lnTo>
                  <a:lnTo>
                    <a:pt x="755013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06766" y="4327907"/>
              <a:ext cx="1510030" cy="1510030"/>
            </a:xfrm>
            <a:custGeom>
              <a:avLst/>
              <a:gdLst/>
              <a:ahLst/>
              <a:cxnLst/>
              <a:rect l="l" t="t" r="r" b="b"/>
              <a:pathLst>
                <a:path w="1510030" h="1510029">
                  <a:moveTo>
                    <a:pt x="1510006" y="755007"/>
                  </a:moveTo>
                  <a:lnTo>
                    <a:pt x="1508521" y="802755"/>
                  </a:lnTo>
                  <a:lnTo>
                    <a:pt x="1504123" y="849713"/>
                  </a:lnTo>
                  <a:lnTo>
                    <a:pt x="1496903" y="895794"/>
                  </a:lnTo>
                  <a:lnTo>
                    <a:pt x="1486948" y="940909"/>
                  </a:lnTo>
                  <a:lnTo>
                    <a:pt x="1474346" y="984970"/>
                  </a:lnTo>
                  <a:lnTo>
                    <a:pt x="1459186" y="1027887"/>
                  </a:lnTo>
                  <a:lnTo>
                    <a:pt x="1441557" y="1069573"/>
                  </a:lnTo>
                  <a:lnTo>
                    <a:pt x="1421546" y="1109940"/>
                  </a:lnTo>
                  <a:lnTo>
                    <a:pt x="1399243" y="1148898"/>
                  </a:lnTo>
                  <a:lnTo>
                    <a:pt x="1374736" y="1186359"/>
                  </a:lnTo>
                  <a:lnTo>
                    <a:pt x="1348113" y="1222235"/>
                  </a:lnTo>
                  <a:lnTo>
                    <a:pt x="1319462" y="1256437"/>
                  </a:lnTo>
                  <a:lnTo>
                    <a:pt x="1288873" y="1288878"/>
                  </a:lnTo>
                  <a:lnTo>
                    <a:pt x="1256432" y="1319468"/>
                  </a:lnTo>
                  <a:lnTo>
                    <a:pt x="1222230" y="1348119"/>
                  </a:lnTo>
                  <a:lnTo>
                    <a:pt x="1186355" y="1374742"/>
                  </a:lnTo>
                  <a:lnTo>
                    <a:pt x="1148894" y="1399250"/>
                  </a:lnTo>
                  <a:lnTo>
                    <a:pt x="1109936" y="1421553"/>
                  </a:lnTo>
                  <a:lnTo>
                    <a:pt x="1069570" y="1441564"/>
                  </a:lnTo>
                  <a:lnTo>
                    <a:pt x="1027884" y="1459194"/>
                  </a:lnTo>
                  <a:lnTo>
                    <a:pt x="984966" y="1474354"/>
                  </a:lnTo>
                  <a:lnTo>
                    <a:pt x="940906" y="1486956"/>
                  </a:lnTo>
                  <a:lnTo>
                    <a:pt x="895791" y="1496911"/>
                  </a:lnTo>
                  <a:lnTo>
                    <a:pt x="849710" y="1504132"/>
                  </a:lnTo>
                  <a:lnTo>
                    <a:pt x="802751" y="1508529"/>
                  </a:lnTo>
                  <a:lnTo>
                    <a:pt x="755003" y="1510014"/>
                  </a:lnTo>
                  <a:lnTo>
                    <a:pt x="707255" y="1508529"/>
                  </a:lnTo>
                  <a:lnTo>
                    <a:pt x="660296" y="1504132"/>
                  </a:lnTo>
                  <a:lnTo>
                    <a:pt x="614214" y="1496911"/>
                  </a:lnTo>
                  <a:lnTo>
                    <a:pt x="569099" y="1486956"/>
                  </a:lnTo>
                  <a:lnTo>
                    <a:pt x="525039" y="1474354"/>
                  </a:lnTo>
                  <a:lnTo>
                    <a:pt x="482122" y="1459194"/>
                  </a:lnTo>
                  <a:lnTo>
                    <a:pt x="440436" y="1441564"/>
                  </a:lnTo>
                  <a:lnTo>
                    <a:pt x="400070" y="1421553"/>
                  </a:lnTo>
                  <a:lnTo>
                    <a:pt x="361112" y="1399250"/>
                  </a:lnTo>
                  <a:lnTo>
                    <a:pt x="323651" y="1374742"/>
                  </a:lnTo>
                  <a:lnTo>
                    <a:pt x="287775" y="1348119"/>
                  </a:lnTo>
                  <a:lnTo>
                    <a:pt x="253573" y="1319468"/>
                  </a:lnTo>
                  <a:lnTo>
                    <a:pt x="221133" y="1288878"/>
                  </a:lnTo>
                  <a:lnTo>
                    <a:pt x="190543" y="1256437"/>
                  </a:lnTo>
                  <a:lnTo>
                    <a:pt x="161893" y="1222235"/>
                  </a:lnTo>
                  <a:lnTo>
                    <a:pt x="135269" y="1186359"/>
                  </a:lnTo>
                  <a:lnTo>
                    <a:pt x="110762" y="1148898"/>
                  </a:lnTo>
                  <a:lnTo>
                    <a:pt x="88459" y="1109940"/>
                  </a:lnTo>
                  <a:lnTo>
                    <a:pt x="68448" y="1069573"/>
                  </a:lnTo>
                  <a:lnTo>
                    <a:pt x="50819" y="1027887"/>
                  </a:lnTo>
                  <a:lnTo>
                    <a:pt x="35659" y="984970"/>
                  </a:lnTo>
                  <a:lnTo>
                    <a:pt x="23058" y="940909"/>
                  </a:lnTo>
                  <a:lnTo>
                    <a:pt x="13102" y="895794"/>
                  </a:lnTo>
                  <a:lnTo>
                    <a:pt x="5882" y="849713"/>
                  </a:lnTo>
                  <a:lnTo>
                    <a:pt x="1485" y="802755"/>
                  </a:lnTo>
                  <a:lnTo>
                    <a:pt x="0" y="755007"/>
                  </a:lnTo>
                  <a:lnTo>
                    <a:pt x="1485" y="707259"/>
                  </a:lnTo>
                  <a:lnTo>
                    <a:pt x="5882" y="660300"/>
                  </a:lnTo>
                  <a:lnTo>
                    <a:pt x="13102" y="614219"/>
                  </a:lnTo>
                  <a:lnTo>
                    <a:pt x="23058" y="569104"/>
                  </a:lnTo>
                  <a:lnTo>
                    <a:pt x="35659" y="525044"/>
                  </a:lnTo>
                  <a:lnTo>
                    <a:pt x="50819" y="482126"/>
                  </a:lnTo>
                  <a:lnTo>
                    <a:pt x="68448" y="440440"/>
                  </a:lnTo>
                  <a:lnTo>
                    <a:pt x="88459" y="400074"/>
                  </a:lnTo>
                  <a:lnTo>
                    <a:pt x="110762" y="361116"/>
                  </a:lnTo>
                  <a:lnTo>
                    <a:pt x="135269" y="323655"/>
                  </a:lnTo>
                  <a:lnTo>
                    <a:pt x="161893" y="287779"/>
                  </a:lnTo>
                  <a:lnTo>
                    <a:pt x="190543" y="253576"/>
                  </a:lnTo>
                  <a:lnTo>
                    <a:pt x="221133" y="221136"/>
                  </a:lnTo>
                  <a:lnTo>
                    <a:pt x="253573" y="190546"/>
                  </a:lnTo>
                  <a:lnTo>
                    <a:pt x="287775" y="161895"/>
                  </a:lnTo>
                  <a:lnTo>
                    <a:pt x="323651" y="135272"/>
                  </a:lnTo>
                  <a:lnTo>
                    <a:pt x="361112" y="110764"/>
                  </a:lnTo>
                  <a:lnTo>
                    <a:pt x="400070" y="88460"/>
                  </a:lnTo>
                  <a:lnTo>
                    <a:pt x="440436" y="68450"/>
                  </a:lnTo>
                  <a:lnTo>
                    <a:pt x="482122" y="50820"/>
                  </a:lnTo>
                  <a:lnTo>
                    <a:pt x="525039" y="35660"/>
                  </a:lnTo>
                  <a:lnTo>
                    <a:pt x="569099" y="23058"/>
                  </a:lnTo>
                  <a:lnTo>
                    <a:pt x="614214" y="13103"/>
                  </a:lnTo>
                  <a:lnTo>
                    <a:pt x="660296" y="5882"/>
                  </a:lnTo>
                  <a:lnTo>
                    <a:pt x="707255" y="1485"/>
                  </a:lnTo>
                  <a:lnTo>
                    <a:pt x="755003" y="0"/>
                  </a:lnTo>
                  <a:lnTo>
                    <a:pt x="802751" y="1485"/>
                  </a:lnTo>
                  <a:lnTo>
                    <a:pt x="849710" y="5882"/>
                  </a:lnTo>
                  <a:lnTo>
                    <a:pt x="895791" y="13103"/>
                  </a:lnTo>
                  <a:lnTo>
                    <a:pt x="940906" y="23058"/>
                  </a:lnTo>
                  <a:lnTo>
                    <a:pt x="984966" y="35660"/>
                  </a:lnTo>
                  <a:lnTo>
                    <a:pt x="1027884" y="50820"/>
                  </a:lnTo>
                  <a:lnTo>
                    <a:pt x="1069570" y="68450"/>
                  </a:lnTo>
                  <a:lnTo>
                    <a:pt x="1109936" y="88460"/>
                  </a:lnTo>
                  <a:lnTo>
                    <a:pt x="1148894" y="110764"/>
                  </a:lnTo>
                  <a:lnTo>
                    <a:pt x="1186355" y="135272"/>
                  </a:lnTo>
                  <a:lnTo>
                    <a:pt x="1222230" y="161895"/>
                  </a:lnTo>
                  <a:lnTo>
                    <a:pt x="1256432" y="190546"/>
                  </a:lnTo>
                  <a:lnTo>
                    <a:pt x="1288873" y="221136"/>
                  </a:lnTo>
                  <a:lnTo>
                    <a:pt x="1319462" y="253576"/>
                  </a:lnTo>
                  <a:lnTo>
                    <a:pt x="1348113" y="287779"/>
                  </a:lnTo>
                  <a:lnTo>
                    <a:pt x="1374736" y="323655"/>
                  </a:lnTo>
                  <a:lnTo>
                    <a:pt x="1399243" y="361116"/>
                  </a:lnTo>
                  <a:lnTo>
                    <a:pt x="1421546" y="400074"/>
                  </a:lnTo>
                  <a:lnTo>
                    <a:pt x="1441557" y="440440"/>
                  </a:lnTo>
                  <a:lnTo>
                    <a:pt x="1459186" y="482126"/>
                  </a:lnTo>
                  <a:lnTo>
                    <a:pt x="1474346" y="525044"/>
                  </a:lnTo>
                  <a:lnTo>
                    <a:pt x="1486948" y="569104"/>
                  </a:lnTo>
                  <a:lnTo>
                    <a:pt x="1496903" y="614219"/>
                  </a:lnTo>
                  <a:lnTo>
                    <a:pt x="1504123" y="660300"/>
                  </a:lnTo>
                  <a:lnTo>
                    <a:pt x="1508521" y="707259"/>
                  </a:lnTo>
                  <a:lnTo>
                    <a:pt x="1510006" y="755007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04489" y="4274816"/>
              <a:ext cx="854710" cy="854710"/>
            </a:xfrm>
            <a:custGeom>
              <a:avLst/>
              <a:gdLst/>
              <a:ahLst/>
              <a:cxnLst/>
              <a:rect l="l" t="t" r="r" b="b"/>
              <a:pathLst>
                <a:path w="854709" h="854710">
                  <a:moveTo>
                    <a:pt x="427191" y="0"/>
                  </a:moveTo>
                  <a:lnTo>
                    <a:pt x="380644" y="2506"/>
                  </a:lnTo>
                  <a:lnTo>
                    <a:pt x="335548" y="9853"/>
                  </a:lnTo>
                  <a:lnTo>
                    <a:pt x="292166" y="21778"/>
                  </a:lnTo>
                  <a:lnTo>
                    <a:pt x="250756" y="38022"/>
                  </a:lnTo>
                  <a:lnTo>
                    <a:pt x="211580" y="58323"/>
                  </a:lnTo>
                  <a:lnTo>
                    <a:pt x="174898" y="82422"/>
                  </a:lnTo>
                  <a:lnTo>
                    <a:pt x="140970" y="110058"/>
                  </a:lnTo>
                  <a:lnTo>
                    <a:pt x="110059" y="140969"/>
                  </a:lnTo>
                  <a:lnTo>
                    <a:pt x="82423" y="174896"/>
                  </a:lnTo>
                  <a:lnTo>
                    <a:pt x="58324" y="211578"/>
                  </a:lnTo>
                  <a:lnTo>
                    <a:pt x="38022" y="250754"/>
                  </a:lnTo>
                  <a:lnTo>
                    <a:pt x="21778" y="292163"/>
                  </a:lnTo>
                  <a:lnTo>
                    <a:pt x="9853" y="335546"/>
                  </a:lnTo>
                  <a:lnTo>
                    <a:pt x="2506" y="380641"/>
                  </a:lnTo>
                  <a:lnTo>
                    <a:pt x="0" y="427188"/>
                  </a:lnTo>
                  <a:lnTo>
                    <a:pt x="2506" y="473734"/>
                  </a:lnTo>
                  <a:lnTo>
                    <a:pt x="9853" y="518829"/>
                  </a:lnTo>
                  <a:lnTo>
                    <a:pt x="21778" y="562212"/>
                  </a:lnTo>
                  <a:lnTo>
                    <a:pt x="38022" y="603621"/>
                  </a:lnTo>
                  <a:lnTo>
                    <a:pt x="58324" y="642797"/>
                  </a:lnTo>
                  <a:lnTo>
                    <a:pt x="82423" y="679479"/>
                  </a:lnTo>
                  <a:lnTo>
                    <a:pt x="110059" y="713406"/>
                  </a:lnTo>
                  <a:lnTo>
                    <a:pt x="140970" y="744317"/>
                  </a:lnTo>
                  <a:lnTo>
                    <a:pt x="174898" y="771953"/>
                  </a:lnTo>
                  <a:lnTo>
                    <a:pt x="211580" y="796052"/>
                  </a:lnTo>
                  <a:lnTo>
                    <a:pt x="250756" y="816353"/>
                  </a:lnTo>
                  <a:lnTo>
                    <a:pt x="292166" y="832597"/>
                  </a:lnTo>
                  <a:lnTo>
                    <a:pt x="335548" y="844523"/>
                  </a:lnTo>
                  <a:lnTo>
                    <a:pt x="380644" y="851869"/>
                  </a:lnTo>
                  <a:lnTo>
                    <a:pt x="427191" y="854376"/>
                  </a:lnTo>
                  <a:lnTo>
                    <a:pt x="473738" y="851869"/>
                  </a:lnTo>
                  <a:lnTo>
                    <a:pt x="518832" y="844523"/>
                  </a:lnTo>
                  <a:lnTo>
                    <a:pt x="562215" y="832597"/>
                  </a:lnTo>
                  <a:lnTo>
                    <a:pt x="603624" y="816353"/>
                  </a:lnTo>
                  <a:lnTo>
                    <a:pt x="642799" y="796052"/>
                  </a:lnTo>
                  <a:lnTo>
                    <a:pt x="679480" y="771953"/>
                  </a:lnTo>
                  <a:lnTo>
                    <a:pt x="713406" y="744317"/>
                  </a:lnTo>
                  <a:lnTo>
                    <a:pt x="744317" y="713406"/>
                  </a:lnTo>
                  <a:lnTo>
                    <a:pt x="771952" y="679479"/>
                  </a:lnTo>
                  <a:lnTo>
                    <a:pt x="796050" y="642797"/>
                  </a:lnTo>
                  <a:lnTo>
                    <a:pt x="816351" y="603621"/>
                  </a:lnTo>
                  <a:lnTo>
                    <a:pt x="832594" y="562212"/>
                  </a:lnTo>
                  <a:lnTo>
                    <a:pt x="844519" y="518829"/>
                  </a:lnTo>
                  <a:lnTo>
                    <a:pt x="851865" y="473734"/>
                  </a:lnTo>
                  <a:lnTo>
                    <a:pt x="854371" y="427188"/>
                  </a:lnTo>
                  <a:lnTo>
                    <a:pt x="851865" y="380641"/>
                  </a:lnTo>
                  <a:lnTo>
                    <a:pt x="844519" y="335546"/>
                  </a:lnTo>
                  <a:lnTo>
                    <a:pt x="832594" y="292163"/>
                  </a:lnTo>
                  <a:lnTo>
                    <a:pt x="816351" y="250754"/>
                  </a:lnTo>
                  <a:lnTo>
                    <a:pt x="796050" y="211578"/>
                  </a:lnTo>
                  <a:lnTo>
                    <a:pt x="771952" y="174896"/>
                  </a:lnTo>
                  <a:lnTo>
                    <a:pt x="744317" y="140969"/>
                  </a:lnTo>
                  <a:lnTo>
                    <a:pt x="713406" y="110058"/>
                  </a:lnTo>
                  <a:lnTo>
                    <a:pt x="679480" y="82422"/>
                  </a:lnTo>
                  <a:lnTo>
                    <a:pt x="642799" y="58323"/>
                  </a:lnTo>
                  <a:lnTo>
                    <a:pt x="603624" y="38022"/>
                  </a:lnTo>
                  <a:lnTo>
                    <a:pt x="562215" y="21778"/>
                  </a:lnTo>
                  <a:lnTo>
                    <a:pt x="518832" y="9853"/>
                  </a:lnTo>
                  <a:lnTo>
                    <a:pt x="473738" y="2506"/>
                  </a:lnTo>
                  <a:lnTo>
                    <a:pt x="427191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04486" y="4274817"/>
              <a:ext cx="854710" cy="854710"/>
            </a:xfrm>
            <a:custGeom>
              <a:avLst/>
              <a:gdLst/>
              <a:ahLst/>
              <a:cxnLst/>
              <a:rect l="l" t="t" r="r" b="b"/>
              <a:pathLst>
                <a:path w="854709" h="854710">
                  <a:moveTo>
                    <a:pt x="854382" y="427186"/>
                  </a:moveTo>
                  <a:lnTo>
                    <a:pt x="851875" y="473733"/>
                  </a:lnTo>
                  <a:lnTo>
                    <a:pt x="844529" y="518829"/>
                  </a:lnTo>
                  <a:lnTo>
                    <a:pt x="832603" y="562211"/>
                  </a:lnTo>
                  <a:lnTo>
                    <a:pt x="816359" y="603621"/>
                  </a:lnTo>
                  <a:lnTo>
                    <a:pt x="796057" y="642797"/>
                  </a:lnTo>
                  <a:lnTo>
                    <a:pt x="771958" y="679478"/>
                  </a:lnTo>
                  <a:lnTo>
                    <a:pt x="744323" y="713405"/>
                  </a:lnTo>
                  <a:lnTo>
                    <a:pt x="713411" y="744317"/>
                  </a:lnTo>
                  <a:lnTo>
                    <a:pt x="679484" y="771952"/>
                  </a:lnTo>
                  <a:lnTo>
                    <a:pt x="642802" y="796051"/>
                  </a:lnTo>
                  <a:lnTo>
                    <a:pt x="603626" y="816353"/>
                  </a:lnTo>
                  <a:lnTo>
                    <a:pt x="562216" y="832596"/>
                  </a:lnTo>
                  <a:lnTo>
                    <a:pt x="518833" y="844522"/>
                  </a:lnTo>
                  <a:lnTo>
                    <a:pt x="473738" y="851868"/>
                  </a:lnTo>
                  <a:lnTo>
                    <a:pt x="427191" y="854375"/>
                  </a:lnTo>
                  <a:lnTo>
                    <a:pt x="380644" y="851868"/>
                  </a:lnTo>
                  <a:lnTo>
                    <a:pt x="335548" y="844522"/>
                  </a:lnTo>
                  <a:lnTo>
                    <a:pt x="292166" y="832596"/>
                  </a:lnTo>
                  <a:lnTo>
                    <a:pt x="250756" y="816353"/>
                  </a:lnTo>
                  <a:lnTo>
                    <a:pt x="211580" y="796051"/>
                  </a:lnTo>
                  <a:lnTo>
                    <a:pt x="174898" y="771952"/>
                  </a:lnTo>
                  <a:lnTo>
                    <a:pt x="140970" y="744317"/>
                  </a:lnTo>
                  <a:lnTo>
                    <a:pt x="110059" y="713405"/>
                  </a:lnTo>
                  <a:lnTo>
                    <a:pt x="82423" y="679478"/>
                  </a:lnTo>
                  <a:lnTo>
                    <a:pt x="58324" y="642797"/>
                  </a:lnTo>
                  <a:lnTo>
                    <a:pt x="38022" y="603621"/>
                  </a:lnTo>
                  <a:lnTo>
                    <a:pt x="21778" y="562211"/>
                  </a:lnTo>
                  <a:lnTo>
                    <a:pt x="9853" y="518829"/>
                  </a:lnTo>
                  <a:lnTo>
                    <a:pt x="2506" y="473733"/>
                  </a:lnTo>
                  <a:lnTo>
                    <a:pt x="0" y="427186"/>
                  </a:lnTo>
                  <a:lnTo>
                    <a:pt x="2506" y="380640"/>
                  </a:lnTo>
                  <a:lnTo>
                    <a:pt x="9853" y="335545"/>
                  </a:lnTo>
                  <a:lnTo>
                    <a:pt x="21778" y="292162"/>
                  </a:lnTo>
                  <a:lnTo>
                    <a:pt x="38022" y="250753"/>
                  </a:lnTo>
                  <a:lnTo>
                    <a:pt x="58324" y="211577"/>
                  </a:lnTo>
                  <a:lnTo>
                    <a:pt x="82423" y="174895"/>
                  </a:lnTo>
                  <a:lnTo>
                    <a:pt x="110059" y="140969"/>
                  </a:lnTo>
                  <a:lnTo>
                    <a:pt x="140970" y="110057"/>
                  </a:lnTo>
                  <a:lnTo>
                    <a:pt x="174898" y="82422"/>
                  </a:lnTo>
                  <a:lnTo>
                    <a:pt x="211580" y="58323"/>
                  </a:lnTo>
                  <a:lnTo>
                    <a:pt x="250756" y="38021"/>
                  </a:lnTo>
                  <a:lnTo>
                    <a:pt x="292166" y="21778"/>
                  </a:lnTo>
                  <a:lnTo>
                    <a:pt x="335548" y="9852"/>
                  </a:lnTo>
                  <a:lnTo>
                    <a:pt x="380644" y="2506"/>
                  </a:lnTo>
                  <a:lnTo>
                    <a:pt x="427191" y="0"/>
                  </a:lnTo>
                  <a:lnTo>
                    <a:pt x="473738" y="2506"/>
                  </a:lnTo>
                  <a:lnTo>
                    <a:pt x="518833" y="9852"/>
                  </a:lnTo>
                  <a:lnTo>
                    <a:pt x="562216" y="21778"/>
                  </a:lnTo>
                  <a:lnTo>
                    <a:pt x="603626" y="38021"/>
                  </a:lnTo>
                  <a:lnTo>
                    <a:pt x="642802" y="58323"/>
                  </a:lnTo>
                  <a:lnTo>
                    <a:pt x="679484" y="82422"/>
                  </a:lnTo>
                  <a:lnTo>
                    <a:pt x="713411" y="110057"/>
                  </a:lnTo>
                  <a:lnTo>
                    <a:pt x="744323" y="140969"/>
                  </a:lnTo>
                  <a:lnTo>
                    <a:pt x="771958" y="174895"/>
                  </a:lnTo>
                  <a:lnTo>
                    <a:pt x="796057" y="211577"/>
                  </a:lnTo>
                  <a:lnTo>
                    <a:pt x="816359" y="250753"/>
                  </a:lnTo>
                  <a:lnTo>
                    <a:pt x="832603" y="292162"/>
                  </a:lnTo>
                  <a:lnTo>
                    <a:pt x="844529" y="335545"/>
                  </a:lnTo>
                  <a:lnTo>
                    <a:pt x="851875" y="380640"/>
                  </a:lnTo>
                  <a:lnTo>
                    <a:pt x="854382" y="427186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01210" y="3400000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540182" y="0"/>
                  </a:moveTo>
                  <a:lnTo>
                    <a:pt x="491014" y="2207"/>
                  </a:lnTo>
                  <a:lnTo>
                    <a:pt x="443083" y="8703"/>
                  </a:lnTo>
                  <a:lnTo>
                    <a:pt x="396579" y="19295"/>
                  </a:lnTo>
                  <a:lnTo>
                    <a:pt x="351694" y="33795"/>
                  </a:lnTo>
                  <a:lnTo>
                    <a:pt x="308618" y="52010"/>
                  </a:lnTo>
                  <a:lnTo>
                    <a:pt x="267541" y="73751"/>
                  </a:lnTo>
                  <a:lnTo>
                    <a:pt x="228654" y="98826"/>
                  </a:lnTo>
                  <a:lnTo>
                    <a:pt x="192149" y="127044"/>
                  </a:lnTo>
                  <a:lnTo>
                    <a:pt x="158215" y="158216"/>
                  </a:lnTo>
                  <a:lnTo>
                    <a:pt x="127043" y="192150"/>
                  </a:lnTo>
                  <a:lnTo>
                    <a:pt x="98825" y="228656"/>
                  </a:lnTo>
                  <a:lnTo>
                    <a:pt x="73750" y="267543"/>
                  </a:lnTo>
                  <a:lnTo>
                    <a:pt x="52010" y="308620"/>
                  </a:lnTo>
                  <a:lnTo>
                    <a:pt x="33794" y="351697"/>
                  </a:lnTo>
                  <a:lnTo>
                    <a:pt x="19295" y="396582"/>
                  </a:lnTo>
                  <a:lnTo>
                    <a:pt x="8703" y="443086"/>
                  </a:lnTo>
                  <a:lnTo>
                    <a:pt x="2207" y="491017"/>
                  </a:lnTo>
                  <a:lnTo>
                    <a:pt x="0" y="540185"/>
                  </a:lnTo>
                  <a:lnTo>
                    <a:pt x="2207" y="589353"/>
                  </a:lnTo>
                  <a:lnTo>
                    <a:pt x="8703" y="637284"/>
                  </a:lnTo>
                  <a:lnTo>
                    <a:pt x="19295" y="683788"/>
                  </a:lnTo>
                  <a:lnTo>
                    <a:pt x="33794" y="728673"/>
                  </a:lnTo>
                  <a:lnTo>
                    <a:pt x="52010" y="771750"/>
                  </a:lnTo>
                  <a:lnTo>
                    <a:pt x="73750" y="812827"/>
                  </a:lnTo>
                  <a:lnTo>
                    <a:pt x="98825" y="851714"/>
                  </a:lnTo>
                  <a:lnTo>
                    <a:pt x="127043" y="888220"/>
                  </a:lnTo>
                  <a:lnTo>
                    <a:pt x="158215" y="922154"/>
                  </a:lnTo>
                  <a:lnTo>
                    <a:pt x="192149" y="953326"/>
                  </a:lnTo>
                  <a:lnTo>
                    <a:pt x="228654" y="981545"/>
                  </a:lnTo>
                  <a:lnTo>
                    <a:pt x="267541" y="1006620"/>
                  </a:lnTo>
                  <a:lnTo>
                    <a:pt x="308618" y="1028360"/>
                  </a:lnTo>
                  <a:lnTo>
                    <a:pt x="351694" y="1046575"/>
                  </a:lnTo>
                  <a:lnTo>
                    <a:pt x="396579" y="1061075"/>
                  </a:lnTo>
                  <a:lnTo>
                    <a:pt x="443083" y="1071668"/>
                  </a:lnTo>
                  <a:lnTo>
                    <a:pt x="491014" y="1078163"/>
                  </a:lnTo>
                  <a:lnTo>
                    <a:pt x="540182" y="1080371"/>
                  </a:lnTo>
                  <a:lnTo>
                    <a:pt x="589350" y="1078163"/>
                  </a:lnTo>
                  <a:lnTo>
                    <a:pt x="637281" y="1071668"/>
                  </a:lnTo>
                  <a:lnTo>
                    <a:pt x="683785" y="1061075"/>
                  </a:lnTo>
                  <a:lnTo>
                    <a:pt x="728671" y="1046575"/>
                  </a:lnTo>
                  <a:lnTo>
                    <a:pt x="771748" y="1028360"/>
                  </a:lnTo>
                  <a:lnTo>
                    <a:pt x="812826" y="1006620"/>
                  </a:lnTo>
                  <a:lnTo>
                    <a:pt x="851713" y="981545"/>
                  </a:lnTo>
                  <a:lnTo>
                    <a:pt x="888220" y="953326"/>
                  </a:lnTo>
                  <a:lnTo>
                    <a:pt x="922155" y="922154"/>
                  </a:lnTo>
                  <a:lnTo>
                    <a:pt x="953327" y="888220"/>
                  </a:lnTo>
                  <a:lnTo>
                    <a:pt x="981546" y="851714"/>
                  </a:lnTo>
                  <a:lnTo>
                    <a:pt x="1006622" y="812827"/>
                  </a:lnTo>
                  <a:lnTo>
                    <a:pt x="1028363" y="771750"/>
                  </a:lnTo>
                  <a:lnTo>
                    <a:pt x="1046579" y="728673"/>
                  </a:lnTo>
                  <a:lnTo>
                    <a:pt x="1061078" y="683788"/>
                  </a:lnTo>
                  <a:lnTo>
                    <a:pt x="1071672" y="637284"/>
                  </a:lnTo>
                  <a:lnTo>
                    <a:pt x="1078167" y="589353"/>
                  </a:lnTo>
                  <a:lnTo>
                    <a:pt x="1080375" y="540185"/>
                  </a:lnTo>
                  <a:lnTo>
                    <a:pt x="1078167" y="491017"/>
                  </a:lnTo>
                  <a:lnTo>
                    <a:pt x="1071672" y="443086"/>
                  </a:lnTo>
                  <a:lnTo>
                    <a:pt x="1061078" y="396582"/>
                  </a:lnTo>
                  <a:lnTo>
                    <a:pt x="1046579" y="351697"/>
                  </a:lnTo>
                  <a:lnTo>
                    <a:pt x="1028363" y="308620"/>
                  </a:lnTo>
                  <a:lnTo>
                    <a:pt x="1006622" y="267543"/>
                  </a:lnTo>
                  <a:lnTo>
                    <a:pt x="981546" y="228656"/>
                  </a:lnTo>
                  <a:lnTo>
                    <a:pt x="953327" y="192150"/>
                  </a:lnTo>
                  <a:lnTo>
                    <a:pt x="922155" y="158216"/>
                  </a:lnTo>
                  <a:lnTo>
                    <a:pt x="888220" y="127044"/>
                  </a:lnTo>
                  <a:lnTo>
                    <a:pt x="851713" y="98826"/>
                  </a:lnTo>
                  <a:lnTo>
                    <a:pt x="812826" y="73751"/>
                  </a:lnTo>
                  <a:lnTo>
                    <a:pt x="771748" y="52010"/>
                  </a:lnTo>
                  <a:lnTo>
                    <a:pt x="728671" y="33795"/>
                  </a:lnTo>
                  <a:lnTo>
                    <a:pt x="683785" y="19295"/>
                  </a:lnTo>
                  <a:lnTo>
                    <a:pt x="637281" y="8703"/>
                  </a:lnTo>
                  <a:lnTo>
                    <a:pt x="589350" y="2207"/>
                  </a:lnTo>
                  <a:lnTo>
                    <a:pt x="540182" y="0"/>
                  </a:lnTo>
                  <a:close/>
                </a:path>
              </a:pathLst>
            </a:custGeom>
            <a:solidFill>
              <a:srgbClr val="773F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301207" y="3400000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1080375" y="540185"/>
                  </a:moveTo>
                  <a:lnTo>
                    <a:pt x="1078167" y="589353"/>
                  </a:lnTo>
                  <a:lnTo>
                    <a:pt x="1071672" y="637284"/>
                  </a:lnTo>
                  <a:lnTo>
                    <a:pt x="1061079" y="683788"/>
                  </a:lnTo>
                  <a:lnTo>
                    <a:pt x="1046580" y="728673"/>
                  </a:lnTo>
                  <a:lnTo>
                    <a:pt x="1028365" y="771750"/>
                  </a:lnTo>
                  <a:lnTo>
                    <a:pt x="1006625" y="812827"/>
                  </a:lnTo>
                  <a:lnTo>
                    <a:pt x="981550" y="851714"/>
                  </a:lnTo>
                  <a:lnTo>
                    <a:pt x="953331" y="888220"/>
                  </a:lnTo>
                  <a:lnTo>
                    <a:pt x="922160" y="922154"/>
                  </a:lnTo>
                  <a:lnTo>
                    <a:pt x="888226" y="953326"/>
                  </a:lnTo>
                  <a:lnTo>
                    <a:pt x="851720" y="981545"/>
                  </a:lnTo>
                  <a:lnTo>
                    <a:pt x="812834" y="1006620"/>
                  </a:lnTo>
                  <a:lnTo>
                    <a:pt x="771757" y="1028360"/>
                  </a:lnTo>
                  <a:lnTo>
                    <a:pt x="728680" y="1046575"/>
                  </a:lnTo>
                  <a:lnTo>
                    <a:pt x="683795" y="1061075"/>
                  </a:lnTo>
                  <a:lnTo>
                    <a:pt x="637291" y="1071668"/>
                  </a:lnTo>
                  <a:lnTo>
                    <a:pt x="589360" y="1078163"/>
                  </a:lnTo>
                  <a:lnTo>
                    <a:pt x="540192" y="1080371"/>
                  </a:lnTo>
                  <a:lnTo>
                    <a:pt x="491024" y="1078163"/>
                  </a:lnTo>
                  <a:lnTo>
                    <a:pt x="443093" y="1071668"/>
                  </a:lnTo>
                  <a:lnTo>
                    <a:pt x="396589" y="1061075"/>
                  </a:lnTo>
                  <a:lnTo>
                    <a:pt x="351703" y="1046575"/>
                  </a:lnTo>
                  <a:lnTo>
                    <a:pt x="308626" y="1028360"/>
                  </a:lnTo>
                  <a:lnTo>
                    <a:pt x="267548" y="1006620"/>
                  </a:lnTo>
                  <a:lnTo>
                    <a:pt x="228661" y="981545"/>
                  </a:lnTo>
                  <a:lnTo>
                    <a:pt x="192155" y="953326"/>
                  </a:lnTo>
                  <a:lnTo>
                    <a:pt x="158220" y="922154"/>
                  </a:lnTo>
                  <a:lnTo>
                    <a:pt x="127047" y="888220"/>
                  </a:lnTo>
                  <a:lnTo>
                    <a:pt x="98828" y="851714"/>
                  </a:lnTo>
                  <a:lnTo>
                    <a:pt x="73753" y="812827"/>
                  </a:lnTo>
                  <a:lnTo>
                    <a:pt x="52012" y="771750"/>
                  </a:lnTo>
                  <a:lnTo>
                    <a:pt x="33796" y="728673"/>
                  </a:lnTo>
                  <a:lnTo>
                    <a:pt x="19296" y="683788"/>
                  </a:lnTo>
                  <a:lnTo>
                    <a:pt x="8703" y="637284"/>
                  </a:lnTo>
                  <a:lnTo>
                    <a:pt x="2207" y="589353"/>
                  </a:lnTo>
                  <a:lnTo>
                    <a:pt x="0" y="540185"/>
                  </a:lnTo>
                  <a:lnTo>
                    <a:pt x="2207" y="491017"/>
                  </a:lnTo>
                  <a:lnTo>
                    <a:pt x="8703" y="443086"/>
                  </a:lnTo>
                  <a:lnTo>
                    <a:pt x="19296" y="396583"/>
                  </a:lnTo>
                  <a:lnTo>
                    <a:pt x="33796" y="351697"/>
                  </a:lnTo>
                  <a:lnTo>
                    <a:pt x="52012" y="308621"/>
                  </a:lnTo>
                  <a:lnTo>
                    <a:pt x="73753" y="267543"/>
                  </a:lnTo>
                  <a:lnTo>
                    <a:pt x="98828" y="228657"/>
                  </a:lnTo>
                  <a:lnTo>
                    <a:pt x="127047" y="192151"/>
                  </a:lnTo>
                  <a:lnTo>
                    <a:pt x="158220" y="158217"/>
                  </a:lnTo>
                  <a:lnTo>
                    <a:pt x="192155" y="127045"/>
                  </a:lnTo>
                  <a:lnTo>
                    <a:pt x="228661" y="98826"/>
                  </a:lnTo>
                  <a:lnTo>
                    <a:pt x="267548" y="73751"/>
                  </a:lnTo>
                  <a:lnTo>
                    <a:pt x="308626" y="52010"/>
                  </a:lnTo>
                  <a:lnTo>
                    <a:pt x="351703" y="33795"/>
                  </a:lnTo>
                  <a:lnTo>
                    <a:pt x="396589" y="19296"/>
                  </a:lnTo>
                  <a:lnTo>
                    <a:pt x="443093" y="8703"/>
                  </a:lnTo>
                  <a:lnTo>
                    <a:pt x="491024" y="2207"/>
                  </a:lnTo>
                  <a:lnTo>
                    <a:pt x="540192" y="0"/>
                  </a:lnTo>
                  <a:lnTo>
                    <a:pt x="589360" y="2207"/>
                  </a:lnTo>
                  <a:lnTo>
                    <a:pt x="637291" y="8703"/>
                  </a:lnTo>
                  <a:lnTo>
                    <a:pt x="683795" y="19296"/>
                  </a:lnTo>
                  <a:lnTo>
                    <a:pt x="728680" y="33795"/>
                  </a:lnTo>
                  <a:lnTo>
                    <a:pt x="771757" y="52010"/>
                  </a:lnTo>
                  <a:lnTo>
                    <a:pt x="812834" y="73751"/>
                  </a:lnTo>
                  <a:lnTo>
                    <a:pt x="851720" y="98826"/>
                  </a:lnTo>
                  <a:lnTo>
                    <a:pt x="888226" y="127045"/>
                  </a:lnTo>
                  <a:lnTo>
                    <a:pt x="922160" y="158217"/>
                  </a:lnTo>
                  <a:lnTo>
                    <a:pt x="953331" y="192151"/>
                  </a:lnTo>
                  <a:lnTo>
                    <a:pt x="981550" y="228657"/>
                  </a:lnTo>
                  <a:lnTo>
                    <a:pt x="1006625" y="267543"/>
                  </a:lnTo>
                  <a:lnTo>
                    <a:pt x="1028365" y="308621"/>
                  </a:lnTo>
                  <a:lnTo>
                    <a:pt x="1046580" y="351697"/>
                  </a:lnTo>
                  <a:lnTo>
                    <a:pt x="1061079" y="396583"/>
                  </a:lnTo>
                  <a:lnTo>
                    <a:pt x="1071672" y="443086"/>
                  </a:lnTo>
                  <a:lnTo>
                    <a:pt x="1078167" y="491017"/>
                  </a:lnTo>
                  <a:lnTo>
                    <a:pt x="1080375" y="540185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326594" y="5236870"/>
            <a:ext cx="12861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0</a:t>
            </a:r>
            <a:endParaRPr sz="1577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79203" y="5236870"/>
            <a:ext cx="12861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4</a:t>
            </a:r>
            <a:endParaRPr sz="1577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31812" y="5236870"/>
            <a:ext cx="12861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8</a:t>
            </a:r>
            <a:endParaRPr sz="157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27939" y="5236870"/>
            <a:ext cx="24143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12</a:t>
            </a:r>
            <a:endParaRPr sz="1577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80545" y="5236870"/>
            <a:ext cx="24143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Arial"/>
                <a:cs typeface="Arial"/>
              </a:rPr>
              <a:t>16</a:t>
            </a:r>
            <a:endParaRPr sz="1577">
              <a:latin typeface="Arial"/>
              <a:cs typeface="Arial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BC5890B-78A3-431C-AC27-56E2B67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Bubble Chart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3BC5890B-78A3-431C-AC27-56E2B67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Bubble Chart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C7889A74-6E35-4B22-92B3-5CC31D61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477999" cy="4351338"/>
          </a:xfrm>
        </p:spPr>
        <p:txBody>
          <a:bodyPr/>
          <a:lstStyle/>
          <a:p>
            <a:r>
              <a:rPr lang="en-CA" dirty="0"/>
              <a:t>Generally lets you expand data with and X and Y to have a third Z characteristic</a:t>
            </a:r>
          </a:p>
          <a:p>
            <a:r>
              <a:rPr lang="en-CA" dirty="0"/>
              <a:t>Sometimes X is category and Y is response, but sometimes both are inputs and Z (area) is response</a:t>
            </a:r>
          </a:p>
          <a:p>
            <a:r>
              <a:rPr lang="en-CA" b="1" dirty="0">
                <a:solidFill>
                  <a:srgbClr val="FF0000"/>
                </a:solidFill>
              </a:rPr>
              <a:t>Remember from visualization that size isn’t great for quantitative data (I get gut reaction of ordering but not clear numerical number)</a:t>
            </a:r>
          </a:p>
          <a:p>
            <a:r>
              <a:rPr lang="en-CA" b="1" dirty="0">
                <a:solidFill>
                  <a:srgbClr val="0070C0"/>
                </a:solidFill>
              </a:rPr>
              <a:t>Sometimes colour is a fourth variable and often a way to give a category when X and Y are both input variables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8E97F83-164B-458B-AB44-544F5135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20" y="2710766"/>
            <a:ext cx="5477998" cy="21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257C4B90-168C-4917-B04F-23C82CF23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45562"/>
              </p:ext>
            </p:extLst>
          </p:nvPr>
        </p:nvGraphicFramePr>
        <p:xfrm>
          <a:off x="555003" y="1626140"/>
          <a:ext cx="40677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4889802" y="1525269"/>
            <a:ext cx="6772688" cy="380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7D3BE1-A2F9-4E77-A2A8-116466F0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Tables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801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877A3-E751-4014-ACAD-1D1E9A357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GB" dirty="0"/>
              <a:t>Radar Charts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240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CE0D-A1EB-486D-9A12-5F25025F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Radar Charts</a:t>
            </a:r>
          </a:p>
        </p:txBody>
      </p:sp>
      <p:pic>
        <p:nvPicPr>
          <p:cNvPr id="3076" name="Picture 4" descr="RadarPost">
            <a:extLst>
              <a:ext uri="{FF2B5EF4-FFF2-40B4-BE49-F238E27FC236}">
                <a16:creationId xmlns:a16="http://schemas.microsoft.com/office/drawing/2014/main" id="{301EAECB-FF09-4042-8041-0F98D1E04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98" y="1352283"/>
            <a:ext cx="7975323" cy="54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55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CE0D-A1EB-486D-9A12-5F25025F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Radar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801DF-9404-4CFD-8EA5-0AEEDE3A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4843263" cy="4351338"/>
          </a:xfrm>
        </p:spPr>
        <p:txBody>
          <a:bodyPr/>
          <a:lstStyle/>
          <a:p>
            <a:r>
              <a:rPr lang="en-CA" dirty="0"/>
              <a:t>Like a circular line chart of categories</a:t>
            </a:r>
          </a:p>
          <a:p>
            <a:r>
              <a:rPr lang="en-CA" dirty="0">
                <a:solidFill>
                  <a:srgbClr val="FF0000"/>
                </a:solidFill>
              </a:rPr>
              <a:t>Ordering and area are deceiving visually</a:t>
            </a:r>
          </a:p>
          <a:p>
            <a:r>
              <a:rPr lang="en-CA" dirty="0">
                <a:solidFill>
                  <a:srgbClr val="FF0000"/>
                </a:solidFill>
              </a:rPr>
              <a:t>Stacking becomes hard to perceive</a:t>
            </a:r>
          </a:p>
          <a:p>
            <a:r>
              <a:rPr lang="en-CA" dirty="0">
                <a:solidFill>
                  <a:srgbClr val="FF0000"/>
                </a:solidFill>
              </a:rPr>
              <a:t>Quantity of categories also makes data less clear</a:t>
            </a:r>
          </a:p>
          <a:p>
            <a:r>
              <a:rPr lang="en-CA" dirty="0">
                <a:solidFill>
                  <a:srgbClr val="FF0000"/>
                </a:solidFill>
              </a:rPr>
              <a:t>Is there a common scale for categories?</a:t>
            </a:r>
          </a:p>
          <a:p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5E82E8-BF45-4272-8C5D-C24BA24927F0}"/>
              </a:ext>
            </a:extLst>
          </p:cNvPr>
          <p:cNvGraphicFramePr>
            <a:graphicFrameLocks/>
          </p:cNvGraphicFramePr>
          <p:nvPr/>
        </p:nvGraphicFramePr>
        <p:xfrm>
          <a:off x="6096000" y="37472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01ED15-E643-4A4E-8707-E2C40DF8E28E}"/>
              </a:ext>
            </a:extLst>
          </p:cNvPr>
          <p:cNvGraphicFramePr>
            <a:graphicFrameLocks/>
          </p:cNvGraphicFramePr>
          <p:nvPr/>
        </p:nvGraphicFramePr>
        <p:xfrm>
          <a:off x="6096000" y="7892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266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1F42B-C936-46A8-8AA9-FE7AACB33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Parallel Coordinates</a:t>
            </a:r>
          </a:p>
        </p:txBody>
      </p:sp>
    </p:spTree>
    <p:extLst>
      <p:ext uri="{BB962C8B-B14F-4D97-AF65-F5344CB8AC3E}">
        <p14:creationId xmlns:p14="http://schemas.microsoft.com/office/powerpoint/2010/main" val="273276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044" y="1421165"/>
            <a:ext cx="9439911" cy="5069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FE22D-2C98-4212-B4DC-4BBA18E3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Parallel Coordinates</a:t>
            </a:r>
          </a:p>
        </p:txBody>
      </p:sp>
    </p:spTree>
    <p:extLst>
      <p:ext uri="{BB962C8B-B14F-4D97-AF65-F5344CB8AC3E}">
        <p14:creationId xmlns:p14="http://schemas.microsoft.com/office/powerpoint/2010/main" val="847976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C985-4AAF-4DA2-9D80-4E189ECD6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Map Charts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3130" y="0"/>
            <a:ext cx="8365741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01867-0157-445B-9FFF-AA3B6EC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978408"/>
            <a:ext cx="3721608" cy="1106424"/>
          </a:xfrm>
        </p:spPr>
        <p:txBody>
          <a:bodyPr>
            <a:normAutofit/>
          </a:bodyPr>
          <a:lstStyle/>
          <a:p>
            <a:r>
              <a:rPr lang="en-CA" sz="2800"/>
              <a:t>Area/Colour Can Be Deceptive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72510-9593-41A0-8CAC-42B47740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r>
              <a:rPr lang="en-CA" sz="1300" dirty="0"/>
              <a:t>Top left is county based voting in 2016 US Presidential election</a:t>
            </a:r>
          </a:p>
          <a:p>
            <a:r>
              <a:rPr lang="en-CA" sz="1300" dirty="0"/>
              <a:t>Bottom left one dot per vote, density map (https://nymag.com/intelligencer/2018/03/a-new-2016-election-voting-map-promotes-subtlety.html)</a:t>
            </a:r>
          </a:p>
          <a:p>
            <a:r>
              <a:rPr lang="en-CA" sz="1300" dirty="0"/>
              <a:t>Bottom right is one circle per county, sized per population (https://www.core77.com/posts/90771/A-Great-Example-of-Better-Data-Visualization-This-Voting-Map-GIF)</a:t>
            </a:r>
          </a:p>
          <a:p>
            <a:r>
              <a:rPr lang="en-CA" sz="1300" dirty="0"/>
              <a:t>Top right is counties colour by scale for both population and extremity of vote (https://nymag.com/intelligencer/2018/03/a-new-2016-election-voting-map-promotes-subtlety.html)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3C719EB-099E-41D6-98B5-0499EEE43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2294" r="-391" b="3830"/>
          <a:stretch/>
        </p:blipFill>
        <p:spPr bwMode="auto">
          <a:xfrm>
            <a:off x="4720339" y="918352"/>
            <a:ext cx="3787345" cy="23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us election land versus vote gif">
            <a:extLst>
              <a:ext uri="{FF2B5EF4-FFF2-40B4-BE49-F238E27FC236}">
                <a16:creationId xmlns:a16="http://schemas.microsoft.com/office/drawing/2014/main" id="{9FCECE43-F45E-412F-AC8C-0130C7543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8955" r="10961"/>
          <a:stretch/>
        </p:blipFill>
        <p:spPr bwMode="auto">
          <a:xfrm>
            <a:off x="4616770" y="3900936"/>
            <a:ext cx="3890913" cy="22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9E31544-41BA-4339-A1DB-449BFD3BC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7748" b="-2"/>
          <a:stretch/>
        </p:blipFill>
        <p:spPr bwMode="auto">
          <a:xfrm>
            <a:off x="8416348" y="10"/>
            <a:ext cx="3775651" cy="41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B99BD06-AE38-42FD-AF7B-D8935B10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-3" b="-3"/>
          <a:stretch/>
        </p:blipFill>
        <p:spPr bwMode="auto">
          <a:xfrm>
            <a:off x="8416348" y="3958310"/>
            <a:ext cx="3775652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28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81357-324C-43F8-993E-3944CE311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2D vs. 3D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461" y="2168094"/>
            <a:ext cx="2630638" cy="2532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7403109" y="2038705"/>
            <a:ext cx="4496936" cy="2902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3905458" y="2086881"/>
            <a:ext cx="2984540" cy="3073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546" y="663981"/>
            <a:ext cx="1027626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CA" sz="2486" dirty="0"/>
              <a:t>https://peltiertech.com/excel-3d-charts-charts-with-no-value</a:t>
            </a:r>
            <a:endParaRPr sz="248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84D77-6736-4BA9-87F2-E77032A6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C5243-A75C-4C6C-B199-FBBF8C26F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spc="6" dirty="0"/>
              <a:t>Bar/Column</a:t>
            </a:r>
            <a:r>
              <a:rPr lang="en-CA" spc="-42" dirty="0"/>
              <a:t> </a:t>
            </a:r>
            <a:r>
              <a:rPr lang="en-CA" spc="9" dirty="0"/>
              <a:t>Charts</a:t>
            </a:r>
            <a:endParaRPr lang="en-C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86522" y="2187256"/>
            <a:ext cx="8790417" cy="266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368C3-D4A8-4A59-94D5-FA566FE3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https://peltiertech.com/excel-3d-charts-charts-with-no-value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A8F3-0AF1-4C5B-8415-20E1F3B6D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Two-Axis Charts?</a:t>
            </a:r>
          </a:p>
        </p:txBody>
      </p:sp>
    </p:spTree>
    <p:extLst>
      <p:ext uri="{BB962C8B-B14F-4D97-AF65-F5344CB8AC3E}">
        <p14:creationId xmlns:p14="http://schemas.microsoft.com/office/powerpoint/2010/main" val="1865373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AFC5-1041-4AA3-8051-C79EE842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Two-Axis Charts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A8F3-0AF1-4C5B-8415-20E1F3B6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599053" cy="4351338"/>
          </a:xfrm>
        </p:spPr>
        <p:txBody>
          <a:bodyPr/>
          <a:lstStyle/>
          <a:p>
            <a:r>
              <a:rPr lang="en-CA" dirty="0"/>
              <a:t>Used to imply correlation</a:t>
            </a:r>
          </a:p>
          <a:p>
            <a:r>
              <a:rPr lang="en-CA" dirty="0"/>
              <a:t>Generally considered to be bad practice and often deceptive</a:t>
            </a:r>
          </a:p>
          <a:p>
            <a:r>
              <a:rPr lang="en-CA" dirty="0"/>
              <a:t>Easy to change y-axis scale to manipulate ‘apparent correlation’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CBC84F1-EFFE-4883-AFB9-BD44DBD3B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83710" y="1771519"/>
            <a:ext cx="5599052" cy="339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83DDF-B9B1-4F04-AAED-D0F6ECAD1DA3}"/>
              </a:ext>
            </a:extLst>
          </p:cNvPr>
          <p:cNvSpPr txBox="1"/>
          <p:nvPr/>
        </p:nvSpPr>
        <p:spPr>
          <a:xfrm>
            <a:off x="6383710" y="5099457"/>
            <a:ext cx="5599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stackoverflow.com/questions/43373240/r-studio-dygraph-two-axes-a-bar-chart-and-line-chart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59852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A8F3-0AF1-4C5B-8415-20E1F3B6D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Chart Junk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9404" y="6191869"/>
            <a:ext cx="30866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latin typeface="Century Gothic"/>
                <a:cs typeface="Century Gothic"/>
              </a:rPr>
              <a:t>Bateman et </a:t>
            </a:r>
            <a:r>
              <a:rPr sz="2486" spc="3" dirty="0">
                <a:latin typeface="Century Gothic"/>
                <a:cs typeface="Century Gothic"/>
              </a:rPr>
              <a:t>al.</a:t>
            </a:r>
            <a:r>
              <a:rPr sz="2486" spc="-36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2010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027" y="1381028"/>
            <a:ext cx="5314577" cy="4095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593816" y="1309259"/>
            <a:ext cx="5400800" cy="409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ADC764-3893-4549-AD24-2EA42C36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Art than Data?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32470" y="6195736"/>
            <a:ext cx="30866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latin typeface="Century Gothic"/>
                <a:cs typeface="Century Gothic"/>
              </a:rPr>
              <a:t>Bateman et </a:t>
            </a:r>
            <a:r>
              <a:rPr sz="2486" spc="3" dirty="0">
                <a:latin typeface="Century Gothic"/>
                <a:cs typeface="Century Gothic"/>
              </a:rPr>
              <a:t>al.</a:t>
            </a:r>
            <a:r>
              <a:rPr sz="2486" spc="-36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2010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330" y="878104"/>
            <a:ext cx="10782533" cy="5003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C2762-A79C-4453-BA93-81CD283D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Art than Data?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8671" y="6191869"/>
            <a:ext cx="30866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latin typeface="Century Gothic"/>
                <a:cs typeface="Century Gothic"/>
              </a:rPr>
              <a:t>Bateman et </a:t>
            </a:r>
            <a:r>
              <a:rPr sz="2486" spc="3" dirty="0">
                <a:latin typeface="Century Gothic"/>
                <a:cs typeface="Century Gothic"/>
              </a:rPr>
              <a:t>al.</a:t>
            </a:r>
            <a:r>
              <a:rPr sz="2486" spc="-36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2010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502" y="1003921"/>
            <a:ext cx="11018686" cy="4506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C40550-A2B9-402B-A63D-2A340B2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Art than Data?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D29DC-F95B-4363-ACE3-B1CF0228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1737" y="6191175"/>
            <a:ext cx="30866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latin typeface="Century Gothic"/>
                <a:cs typeface="Century Gothic"/>
              </a:rPr>
              <a:t>Bateman et </a:t>
            </a:r>
            <a:r>
              <a:rPr sz="2486" spc="3" dirty="0">
                <a:latin typeface="Century Gothic"/>
                <a:cs typeface="Century Gothic"/>
              </a:rPr>
              <a:t>al.</a:t>
            </a:r>
            <a:r>
              <a:rPr sz="2486" spc="-36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2010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1214" y="1422046"/>
            <a:ext cx="9303720" cy="454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5F9711-128C-4639-87DD-A465018B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Art than Data?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32471" y="6191869"/>
            <a:ext cx="30866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latin typeface="Century Gothic"/>
                <a:cs typeface="Century Gothic"/>
              </a:rPr>
              <a:t>Bateman et </a:t>
            </a:r>
            <a:r>
              <a:rPr sz="2486" spc="3" dirty="0">
                <a:latin typeface="Century Gothic"/>
                <a:cs typeface="Century Gothic"/>
              </a:rPr>
              <a:t>al.</a:t>
            </a:r>
            <a:r>
              <a:rPr sz="2486" spc="-36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2010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384" y="1626531"/>
            <a:ext cx="11045233" cy="362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D4568-9FEF-4AEE-B940-A65E14FF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Art than Data?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201" y="4625650"/>
            <a:ext cx="152486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30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975139" y="4625650"/>
            <a:ext cx="298810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13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3010116" y="4625650"/>
            <a:ext cx="298810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13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4051443" y="4625650"/>
            <a:ext cx="292264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66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086420" y="4625650"/>
            <a:ext cx="146325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3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086201" y="3673217"/>
            <a:ext cx="152486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30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975139" y="3673217"/>
            <a:ext cx="298810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13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010116" y="3673217"/>
            <a:ext cx="298810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13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4051443" y="3673217"/>
            <a:ext cx="292264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66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5086420" y="3673217"/>
            <a:ext cx="146325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3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86201" y="2714434"/>
            <a:ext cx="152486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301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975139" y="2714434"/>
            <a:ext cx="1333479" cy="0"/>
          </a:xfrm>
          <a:custGeom>
            <a:avLst/>
            <a:gdLst/>
            <a:ahLst/>
            <a:cxnLst/>
            <a:rect l="l" t="t" r="r" b="b"/>
            <a:pathLst>
              <a:path w="2199004">
                <a:moveTo>
                  <a:pt x="0" y="0"/>
                </a:moveTo>
                <a:lnTo>
                  <a:pt x="2198885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4051443" y="2714434"/>
            <a:ext cx="292264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66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5086420" y="2714434"/>
            <a:ext cx="146325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30" y="0"/>
                </a:lnTo>
              </a:path>
            </a:pathLst>
          </a:custGeom>
          <a:ln w="1047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6" name="object 16"/>
          <p:cNvGrpSpPr/>
          <p:nvPr/>
        </p:nvGrpSpPr>
        <p:grpSpPr>
          <a:xfrm>
            <a:off x="1086202" y="1752477"/>
            <a:ext cx="4149455" cy="3835243"/>
            <a:chOff x="1790521" y="2889964"/>
            <a:chExt cx="6842759" cy="6324600"/>
          </a:xfrm>
        </p:grpSpPr>
        <p:sp>
          <p:nvSpPr>
            <p:cNvPr id="17" name="object 17"/>
            <p:cNvSpPr/>
            <p:nvPr/>
          </p:nvSpPr>
          <p:spPr>
            <a:xfrm>
              <a:off x="1790521" y="2895199"/>
              <a:ext cx="6837680" cy="0"/>
            </a:xfrm>
            <a:custGeom>
              <a:avLst/>
              <a:gdLst/>
              <a:ahLst/>
              <a:cxnLst/>
              <a:rect l="l" t="t" r="r" b="b"/>
              <a:pathLst>
                <a:path w="6837680">
                  <a:moveTo>
                    <a:pt x="0" y="0"/>
                  </a:moveTo>
                  <a:lnTo>
                    <a:pt x="6837487" y="0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5756" y="9209143"/>
              <a:ext cx="6837680" cy="0"/>
            </a:xfrm>
            <a:custGeom>
              <a:avLst/>
              <a:gdLst/>
              <a:ahLst/>
              <a:cxnLst/>
              <a:rect l="l" t="t" r="r" b="b"/>
              <a:pathLst>
                <a:path w="6837680">
                  <a:moveTo>
                    <a:pt x="0" y="0"/>
                  </a:moveTo>
                  <a:lnTo>
                    <a:pt x="6837487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2041817" y="2900444"/>
              <a:ext cx="6345555" cy="6303645"/>
            </a:xfrm>
            <a:custGeom>
              <a:avLst/>
              <a:gdLst/>
              <a:ahLst/>
              <a:cxnLst/>
              <a:rect l="l" t="t" r="r" b="b"/>
              <a:pathLst>
                <a:path w="6345555" h="6303645">
                  <a:moveTo>
                    <a:pt x="1214628" y="1350746"/>
                  </a:moveTo>
                  <a:lnTo>
                    <a:pt x="0" y="1350746"/>
                  </a:lnTo>
                  <a:lnTo>
                    <a:pt x="0" y="6303467"/>
                  </a:lnTo>
                  <a:lnTo>
                    <a:pt x="1214628" y="6303467"/>
                  </a:lnTo>
                  <a:lnTo>
                    <a:pt x="1214628" y="1350746"/>
                  </a:lnTo>
                  <a:close/>
                </a:path>
                <a:path w="6345555" h="6303645">
                  <a:moveTo>
                    <a:pt x="2921381" y="2429243"/>
                  </a:moveTo>
                  <a:lnTo>
                    <a:pt x="1706753" y="2429243"/>
                  </a:lnTo>
                  <a:lnTo>
                    <a:pt x="1706753" y="6303467"/>
                  </a:lnTo>
                  <a:lnTo>
                    <a:pt x="2921381" y="6303467"/>
                  </a:lnTo>
                  <a:lnTo>
                    <a:pt x="2921381" y="2429243"/>
                  </a:lnTo>
                  <a:close/>
                </a:path>
                <a:path w="6345555" h="6303645">
                  <a:moveTo>
                    <a:pt x="4638599" y="0"/>
                  </a:moveTo>
                  <a:lnTo>
                    <a:pt x="3413506" y="0"/>
                  </a:lnTo>
                  <a:lnTo>
                    <a:pt x="3413506" y="6303467"/>
                  </a:lnTo>
                  <a:lnTo>
                    <a:pt x="4638599" y="6303467"/>
                  </a:lnTo>
                  <a:lnTo>
                    <a:pt x="4638599" y="0"/>
                  </a:lnTo>
                  <a:close/>
                </a:path>
                <a:path w="6345555" h="6303645">
                  <a:moveTo>
                    <a:pt x="6345352" y="1078496"/>
                  </a:moveTo>
                  <a:lnTo>
                    <a:pt x="5120259" y="1078496"/>
                  </a:lnTo>
                  <a:lnTo>
                    <a:pt x="5120259" y="6303467"/>
                  </a:lnTo>
                  <a:lnTo>
                    <a:pt x="6345352" y="6303467"/>
                  </a:lnTo>
                  <a:lnTo>
                    <a:pt x="6345352" y="1078496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8093" y="5452617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629" y="4496216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17.5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488" y="3539814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629" y="2583412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52.5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488" y="1627011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8231" y="5691470"/>
            <a:ext cx="61610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Apple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50082" y="5691470"/>
            <a:ext cx="78476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Orange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4904" y="5691470"/>
            <a:ext cx="46785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Pear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16890" y="5691470"/>
            <a:ext cx="796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Banana</a:t>
            </a:r>
            <a:endParaRPr sz="1577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10358" y="1755651"/>
            <a:ext cx="4266900" cy="3832163"/>
            <a:chOff x="12219524" y="2895199"/>
            <a:chExt cx="7036434" cy="6319520"/>
          </a:xfrm>
        </p:grpSpPr>
        <p:sp>
          <p:nvSpPr>
            <p:cNvPr id="30" name="object 30"/>
            <p:cNvSpPr/>
            <p:nvPr/>
          </p:nvSpPr>
          <p:spPr>
            <a:xfrm>
              <a:off x="13973398" y="2900435"/>
              <a:ext cx="3518535" cy="6314440"/>
            </a:xfrm>
            <a:custGeom>
              <a:avLst/>
              <a:gdLst/>
              <a:ahLst/>
              <a:cxnLst/>
              <a:rect l="l" t="t" r="r" b="b"/>
              <a:pathLst>
                <a:path w="3518534" h="6314440">
                  <a:moveTo>
                    <a:pt x="0" y="6083584"/>
                  </a:moveTo>
                  <a:lnTo>
                    <a:pt x="0" y="6313943"/>
                  </a:lnTo>
                </a:path>
                <a:path w="3518534" h="6314440">
                  <a:moveTo>
                    <a:pt x="0" y="4502480"/>
                  </a:moveTo>
                  <a:lnTo>
                    <a:pt x="0" y="4952728"/>
                  </a:lnTo>
                </a:path>
                <a:path w="3518534" h="6314440">
                  <a:moveTo>
                    <a:pt x="0" y="2931847"/>
                  </a:moveTo>
                  <a:lnTo>
                    <a:pt x="0" y="3382095"/>
                  </a:lnTo>
                </a:path>
                <a:path w="3518534" h="6314440">
                  <a:moveTo>
                    <a:pt x="0" y="1361215"/>
                  </a:moveTo>
                  <a:lnTo>
                    <a:pt x="0" y="1811463"/>
                  </a:lnTo>
                </a:path>
                <a:path w="3518534" h="6314440">
                  <a:moveTo>
                    <a:pt x="0" y="0"/>
                  </a:moveTo>
                  <a:lnTo>
                    <a:pt x="0" y="230359"/>
                  </a:lnTo>
                </a:path>
                <a:path w="3518534" h="6314440">
                  <a:moveTo>
                    <a:pt x="1759108" y="1361215"/>
                  </a:moveTo>
                  <a:lnTo>
                    <a:pt x="1759108" y="1811463"/>
                  </a:lnTo>
                </a:path>
                <a:path w="3518534" h="6314440">
                  <a:moveTo>
                    <a:pt x="1759108" y="0"/>
                  </a:moveTo>
                  <a:lnTo>
                    <a:pt x="1759108" y="230359"/>
                  </a:lnTo>
                </a:path>
                <a:path w="3518534" h="6314440">
                  <a:moveTo>
                    <a:pt x="3518217" y="1361215"/>
                  </a:moveTo>
                  <a:lnTo>
                    <a:pt x="3518217" y="3382095"/>
                  </a:lnTo>
                </a:path>
                <a:path w="3518534" h="6314440">
                  <a:moveTo>
                    <a:pt x="3518217" y="0"/>
                  </a:moveTo>
                  <a:lnTo>
                    <a:pt x="3518217" y="230359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24760" y="2895199"/>
              <a:ext cx="0" cy="6314440"/>
            </a:xfrm>
            <a:custGeom>
              <a:avLst/>
              <a:gdLst/>
              <a:ahLst/>
              <a:cxnLst/>
              <a:rect l="l" t="t" r="r" b="b"/>
              <a:pathLst>
                <a:path h="6314440">
                  <a:moveTo>
                    <a:pt x="0" y="63139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29994" y="3130794"/>
              <a:ext cx="5507990" cy="1130935"/>
            </a:xfrm>
            <a:custGeom>
              <a:avLst/>
              <a:gdLst/>
              <a:ahLst/>
              <a:cxnLst/>
              <a:rect l="l" t="t" r="r" b="b"/>
              <a:pathLst>
                <a:path w="5507990" h="1130935">
                  <a:moveTo>
                    <a:pt x="5507685" y="1130855"/>
                  </a:moveTo>
                  <a:lnTo>
                    <a:pt x="0" y="1130855"/>
                  </a:lnTo>
                  <a:lnTo>
                    <a:pt x="0" y="0"/>
                  </a:lnTo>
                  <a:lnTo>
                    <a:pt x="5507685" y="0"/>
                  </a:lnTo>
                  <a:lnTo>
                    <a:pt x="5507685" y="1130855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5732506" y="5832283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248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29994" y="4711898"/>
              <a:ext cx="4304030" cy="1120775"/>
            </a:xfrm>
            <a:custGeom>
              <a:avLst/>
              <a:gdLst/>
              <a:ahLst/>
              <a:cxnLst/>
              <a:rect l="l" t="t" r="r" b="b"/>
              <a:pathLst>
                <a:path w="4304030" h="1120775">
                  <a:moveTo>
                    <a:pt x="4303533" y="1120384"/>
                  </a:moveTo>
                  <a:lnTo>
                    <a:pt x="0" y="1120384"/>
                  </a:lnTo>
                  <a:lnTo>
                    <a:pt x="0" y="0"/>
                  </a:lnTo>
                  <a:lnTo>
                    <a:pt x="4303533" y="0"/>
                  </a:lnTo>
                  <a:lnTo>
                    <a:pt x="4303533" y="1120384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32506" y="7402916"/>
              <a:ext cx="1759585" cy="450850"/>
            </a:xfrm>
            <a:custGeom>
              <a:avLst/>
              <a:gdLst/>
              <a:ahLst/>
              <a:cxnLst/>
              <a:rect l="l" t="t" r="r" b="b"/>
              <a:pathLst>
                <a:path w="1759584" h="450850">
                  <a:moveTo>
                    <a:pt x="0" y="0"/>
                  </a:moveTo>
                  <a:lnTo>
                    <a:pt x="0" y="450248"/>
                  </a:lnTo>
                </a:path>
                <a:path w="1759584" h="450850">
                  <a:moveTo>
                    <a:pt x="1759108" y="0"/>
                  </a:moveTo>
                  <a:lnTo>
                    <a:pt x="1759108" y="450248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50724" y="2900435"/>
              <a:ext cx="0" cy="6314440"/>
            </a:xfrm>
            <a:custGeom>
              <a:avLst/>
              <a:gdLst/>
              <a:ahLst/>
              <a:cxnLst/>
              <a:rect l="l" t="t" r="r" b="b"/>
              <a:pathLst>
                <a:path h="6314440">
                  <a:moveTo>
                    <a:pt x="0" y="0"/>
                  </a:moveTo>
                  <a:lnTo>
                    <a:pt x="0" y="6313943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29994" y="6282531"/>
              <a:ext cx="7016115" cy="1120775"/>
            </a:xfrm>
            <a:custGeom>
              <a:avLst/>
              <a:gdLst/>
              <a:ahLst/>
              <a:cxnLst/>
              <a:rect l="l" t="t" r="r" b="b"/>
              <a:pathLst>
                <a:path w="7016115" h="1120775">
                  <a:moveTo>
                    <a:pt x="7015493" y="1120384"/>
                  </a:moveTo>
                  <a:lnTo>
                    <a:pt x="0" y="1120384"/>
                  </a:lnTo>
                  <a:lnTo>
                    <a:pt x="0" y="0"/>
                  </a:lnTo>
                  <a:lnTo>
                    <a:pt x="7015493" y="0"/>
                  </a:lnTo>
                  <a:lnTo>
                    <a:pt x="7015493" y="1120384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32506" y="8984019"/>
              <a:ext cx="1759585" cy="230504"/>
            </a:xfrm>
            <a:custGeom>
              <a:avLst/>
              <a:gdLst/>
              <a:ahLst/>
              <a:cxnLst/>
              <a:rect l="l" t="t" r="r" b="b"/>
              <a:pathLst>
                <a:path w="1759584" h="230504">
                  <a:moveTo>
                    <a:pt x="0" y="0"/>
                  </a:moveTo>
                  <a:lnTo>
                    <a:pt x="0" y="230359"/>
                  </a:lnTo>
                </a:path>
                <a:path w="1759584" h="230504">
                  <a:moveTo>
                    <a:pt x="1759108" y="0"/>
                  </a:moveTo>
                  <a:lnTo>
                    <a:pt x="1759108" y="230359"/>
                  </a:lnTo>
                </a:path>
              </a:pathLst>
            </a:custGeom>
            <a:ln w="10470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229994" y="7853164"/>
              <a:ext cx="5811520" cy="1130935"/>
            </a:xfrm>
            <a:custGeom>
              <a:avLst/>
              <a:gdLst/>
              <a:ahLst/>
              <a:cxnLst/>
              <a:rect l="l" t="t" r="r" b="b"/>
              <a:pathLst>
                <a:path w="5811519" h="1130934">
                  <a:moveTo>
                    <a:pt x="5811341" y="1130855"/>
                  </a:moveTo>
                  <a:lnTo>
                    <a:pt x="0" y="1130855"/>
                  </a:lnTo>
                  <a:lnTo>
                    <a:pt x="0" y="0"/>
                  </a:lnTo>
                  <a:lnTo>
                    <a:pt x="5811341" y="0"/>
                  </a:lnTo>
                  <a:lnTo>
                    <a:pt x="5811341" y="1130855"/>
                  </a:lnTo>
                  <a:close/>
                </a:path>
              </a:pathLst>
            </a:custGeom>
            <a:solidFill>
              <a:srgbClr val="8A5C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39770" y="2105608"/>
            <a:ext cx="61610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Apple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70814" y="3062804"/>
            <a:ext cx="78476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Orange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87797" y="4019999"/>
            <a:ext cx="467853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Pear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59106" y="4977194"/>
            <a:ext cx="796314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Banana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46354" y="5691470"/>
            <a:ext cx="128226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71275" y="5691470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17.5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21351" y="5691470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35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02572" y="5691470"/>
            <a:ext cx="409709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9" dirty="0">
                <a:latin typeface="Century Gothic"/>
                <a:cs typeface="Century Gothic"/>
              </a:rPr>
              <a:t>52.5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552649" y="5691470"/>
            <a:ext cx="2406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12" dirty="0">
                <a:latin typeface="Century Gothic"/>
                <a:cs typeface="Century Gothic"/>
              </a:rPr>
              <a:t>70</a:t>
            </a:r>
            <a:endParaRPr sz="1577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35546" y="663981"/>
            <a:ext cx="11343186" cy="391873"/>
          </a:xfrm>
          <a:prstGeom prst="rect">
            <a:avLst/>
          </a:prstGeom>
        </p:spPr>
        <p:txBody>
          <a:bodyPr vert="horz" wrap="square" lIns="0" tIns="9242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GB" sz="2486" dirty="0"/>
              <a:t>Column Chart / Vertical Bar Chart                             Bar Chart / Horizontal Bar Chart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0" tIns="9242" rIns="0" bIns="0" rtlCol="0">
            <a:normAutofit/>
          </a:bodyPr>
          <a:lstStyle/>
          <a:p>
            <a:pPr marL="7701">
              <a:spcBef>
                <a:spcPts val="73"/>
              </a:spcBef>
            </a:pPr>
            <a:r>
              <a:rPr lang="en-CA">
                <a:solidFill>
                  <a:srgbClr val="000000"/>
                </a:solidFill>
              </a:rPr>
              <a:t>Column Charts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84197-32DF-48A0-A0B9-A6DF69AD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737934"/>
            <a:ext cx="3661831" cy="34023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B4C7-B0DF-4522-B80B-5CD184C2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CA" sz="2000">
                <a:solidFill>
                  <a:srgbClr val="000000"/>
                </a:solidFill>
              </a:rPr>
              <a:t>Compare across categories</a:t>
            </a:r>
          </a:p>
          <a:p>
            <a:r>
              <a:rPr lang="en-CA" sz="2000">
                <a:solidFill>
                  <a:srgbClr val="000000"/>
                </a:solidFill>
              </a:rPr>
              <a:t>Ex. What percentage of people like each type of fruit?</a:t>
            </a:r>
          </a:p>
          <a:p>
            <a:r>
              <a:rPr lang="en-CA" sz="2000">
                <a:solidFill>
                  <a:srgbClr val="000000"/>
                </a:solidFill>
              </a:rPr>
              <a:t>Y is response (or count)</a:t>
            </a:r>
          </a:p>
          <a:p>
            <a:r>
              <a:rPr lang="en-CA" sz="2000">
                <a:solidFill>
                  <a:srgbClr val="000000"/>
                </a:solidFill>
              </a:rPr>
              <a:t>X is category</a:t>
            </a:r>
          </a:p>
          <a:p>
            <a:r>
              <a:rPr lang="en-CA" sz="2000">
                <a:solidFill>
                  <a:srgbClr val="000000"/>
                </a:solidFill>
              </a:rPr>
              <a:t>Column charts are best in terms of Y as a response variable</a:t>
            </a:r>
          </a:p>
          <a:p>
            <a:r>
              <a:rPr lang="en-CA" sz="2000">
                <a:solidFill>
                  <a:srgbClr val="000000"/>
                </a:solidFill>
              </a:rPr>
              <a:t>Bar charts work well when labels are long or data is more of a natural horizontal idea (length!)</a:t>
            </a:r>
          </a:p>
        </p:txBody>
      </p:sp>
    </p:spTree>
    <p:extLst>
      <p:ext uri="{BB962C8B-B14F-4D97-AF65-F5344CB8AC3E}">
        <p14:creationId xmlns:p14="http://schemas.microsoft.com/office/powerpoint/2010/main" val="371533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  <a:prstGeom prst="rect">
            <a:avLst/>
          </a:prstGeom>
        </p:spPr>
        <p:txBody>
          <a:bodyPr vert="horz" lIns="0" tIns="9242" rIns="0" bIns="0" rtlCol="0">
            <a:normAutofit/>
          </a:bodyPr>
          <a:lstStyle/>
          <a:p>
            <a:pPr marL="7701">
              <a:spcBef>
                <a:spcPts val="73"/>
              </a:spcBef>
            </a:pPr>
            <a:r>
              <a:rPr lang="en-CA" dirty="0"/>
              <a:t>Column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B4C7-B0DF-4522-B80B-5CD184C2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r>
              <a:rPr lang="en-CA" sz="1700" dirty="0">
                <a:solidFill>
                  <a:srgbClr val="0070C0"/>
                </a:solidFill>
              </a:rPr>
              <a:t>Start your Y axis at 0!</a:t>
            </a:r>
          </a:p>
          <a:p>
            <a:r>
              <a:rPr lang="en-CA" sz="1700" dirty="0"/>
              <a:t>Alternate Y axis origins can be acceptable but when they are used it is because those reading chart understand context of non-zero origin. </a:t>
            </a:r>
          </a:p>
          <a:p>
            <a:r>
              <a:rPr lang="en-CA" sz="1700" dirty="0">
                <a:solidFill>
                  <a:srgbClr val="FF0000"/>
                </a:solidFill>
              </a:rPr>
              <a:t>Many non-zero origin choices are deceptive.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9A84197-32DF-48A0-A0B9-A6DF69AD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92" y="2742397"/>
            <a:ext cx="3542912" cy="329184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6D2D356-B6BB-4971-9961-3EF495DE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3206912"/>
            <a:ext cx="4974336" cy="23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0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Widescreen</PresentationFormat>
  <Paragraphs>271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Century Gothic</vt:lpstr>
      <vt:lpstr>Office Theme</vt:lpstr>
      <vt:lpstr>Charts</vt:lpstr>
      <vt:lpstr>What and Why?</vt:lpstr>
      <vt:lpstr>PowerPoint Presentation</vt:lpstr>
      <vt:lpstr>Tables</vt:lpstr>
      <vt:lpstr>Tables</vt:lpstr>
      <vt:lpstr>PowerPoint Presentation</vt:lpstr>
      <vt:lpstr>Column Chart / Vertical Bar Chart                             Bar Chart / Horizontal Bar Chart</vt:lpstr>
      <vt:lpstr>Column Charts</vt:lpstr>
      <vt:lpstr>Column Charts</vt:lpstr>
      <vt:lpstr>Wong et al., 2009 (Multi-set Bar Chart) Example of primary/secondary categories</vt:lpstr>
      <vt:lpstr>PowerPoint Presentation</vt:lpstr>
      <vt:lpstr>Histograms</vt:lpstr>
      <vt:lpstr>Histograms</vt:lpstr>
      <vt:lpstr>PowerPoint Presentation</vt:lpstr>
      <vt:lpstr>Stacked Charts</vt:lpstr>
      <vt:lpstr>Stacked Charts</vt:lpstr>
      <vt:lpstr>PowerPoint Presentation</vt:lpstr>
      <vt:lpstr>Box-And-Whisper</vt:lpstr>
      <vt:lpstr>Box-And-Whisper</vt:lpstr>
      <vt:lpstr>Box-And-Whisper and Bee Swarm Chart</vt:lpstr>
      <vt:lpstr>Box-And-Whisper and Violin Chart</vt:lpstr>
      <vt:lpstr>PowerPoint Presentation</vt:lpstr>
      <vt:lpstr>Line Charts</vt:lpstr>
      <vt:lpstr>Line Charts</vt:lpstr>
      <vt:lpstr>Line Charts</vt:lpstr>
      <vt:lpstr>PowerPoint Presentation</vt:lpstr>
      <vt:lpstr>Area Charts</vt:lpstr>
      <vt:lpstr>Area Charts</vt:lpstr>
      <vt:lpstr>PowerPoint Presentation</vt:lpstr>
      <vt:lpstr>Line Chart</vt:lpstr>
      <vt:lpstr>Area Chart</vt:lpstr>
      <vt:lpstr>William Playfair - The Commercial and Political Atlas, 1786</vt:lpstr>
      <vt:lpstr>PowerPoint Presentation</vt:lpstr>
      <vt:lpstr>Stacked Area Charts</vt:lpstr>
      <vt:lpstr>Stacked Area Charts</vt:lpstr>
      <vt:lpstr>PowerPoint Presentation</vt:lpstr>
      <vt:lpstr>Pie/Donut Charts</vt:lpstr>
      <vt:lpstr>PowerPoint Presentation</vt:lpstr>
      <vt:lpstr>PowerPoint Presentation</vt:lpstr>
      <vt:lpstr>PowerPoint Presentation</vt:lpstr>
      <vt:lpstr>PowerPoint Presentation</vt:lpstr>
      <vt:lpstr>Mekko Chart</vt:lpstr>
      <vt:lpstr>Mekko Chart</vt:lpstr>
      <vt:lpstr>PowerPoint Presentation</vt:lpstr>
      <vt:lpstr>Scatter Plots</vt:lpstr>
      <vt:lpstr>Scatter Plots</vt:lpstr>
      <vt:lpstr>PowerPoint Presentation</vt:lpstr>
      <vt:lpstr>Bubble Chart</vt:lpstr>
      <vt:lpstr>Bubble Chart</vt:lpstr>
      <vt:lpstr>PowerPoint Presentation</vt:lpstr>
      <vt:lpstr>Radar Charts</vt:lpstr>
      <vt:lpstr>Radar Charts</vt:lpstr>
      <vt:lpstr>PowerPoint Presentation</vt:lpstr>
      <vt:lpstr>Parallel Coordinates</vt:lpstr>
      <vt:lpstr>PowerPoint Presentation</vt:lpstr>
      <vt:lpstr>PowerPoint Presentation</vt:lpstr>
      <vt:lpstr>Area/Colour Can Be Deceptive</vt:lpstr>
      <vt:lpstr>PowerPoint Presentation</vt:lpstr>
      <vt:lpstr>https://peltiertech.com/excel-3d-charts-charts-with-no-value</vt:lpstr>
      <vt:lpstr>https://peltiertech.com/excel-3d-charts-charts-with-no-value</vt:lpstr>
      <vt:lpstr>PowerPoint Presentation</vt:lpstr>
      <vt:lpstr>Two-Axis Charts</vt:lpstr>
      <vt:lpstr>PowerPoint Presentation</vt:lpstr>
      <vt:lpstr>More Art than Data?</vt:lpstr>
      <vt:lpstr>More Art than Data?</vt:lpstr>
      <vt:lpstr>More Art than Data?</vt:lpstr>
      <vt:lpstr>More Art than Data?</vt:lpstr>
      <vt:lpstr>More Art than Data?</vt:lpstr>
      <vt:lpstr>Onward to … 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2022-03-22T19:24:13Z</dcterms:modified>
</cp:coreProperties>
</file>