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9.jpg" ContentType="image/jpg"/>
  <Override PartName="/ppt/media/image30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36" r:id="rId9"/>
    <p:sldId id="263" r:id="rId10"/>
    <p:sldId id="264" r:id="rId11"/>
    <p:sldId id="265" r:id="rId12"/>
    <p:sldId id="266" r:id="rId13"/>
    <p:sldId id="267" r:id="rId14"/>
    <p:sldId id="337" r:id="rId15"/>
    <p:sldId id="268" r:id="rId16"/>
    <p:sldId id="269" r:id="rId17"/>
    <p:sldId id="270" r:id="rId18"/>
    <p:sldId id="338" r:id="rId19"/>
    <p:sldId id="272" r:id="rId20"/>
    <p:sldId id="273" r:id="rId21"/>
    <p:sldId id="274" r:id="rId22"/>
    <p:sldId id="277" r:id="rId23"/>
    <p:sldId id="334" r:id="rId24"/>
    <p:sldId id="335" r:id="rId25"/>
    <p:sldId id="278" r:id="rId26"/>
    <p:sldId id="343" r:id="rId27"/>
    <p:sldId id="342" r:id="rId28"/>
    <p:sldId id="339" r:id="rId29"/>
    <p:sldId id="340" r:id="rId30"/>
    <p:sldId id="341" r:id="rId31"/>
    <p:sldId id="283" r:id="rId32"/>
    <p:sldId id="284" r:id="rId33"/>
    <p:sldId id="285" r:id="rId34"/>
    <p:sldId id="286" r:id="rId35"/>
    <p:sldId id="287" r:id="rId36"/>
    <p:sldId id="288" r:id="rId37"/>
    <p:sldId id="344" r:id="rId38"/>
    <p:sldId id="289" r:id="rId39"/>
    <p:sldId id="345" r:id="rId40"/>
    <p:sldId id="346" r:id="rId41"/>
    <p:sldId id="347" r:id="rId42"/>
    <p:sldId id="348" r:id="rId43"/>
    <p:sldId id="349" r:id="rId44"/>
    <p:sldId id="295" r:id="rId45"/>
    <p:sldId id="350" r:id="rId46"/>
    <p:sldId id="297" r:id="rId47"/>
    <p:sldId id="298" r:id="rId48"/>
    <p:sldId id="351" r:id="rId49"/>
    <p:sldId id="352" r:id="rId50"/>
    <p:sldId id="353" r:id="rId51"/>
    <p:sldId id="354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55" r:id="rId60"/>
    <p:sldId id="356" r:id="rId61"/>
    <p:sldId id="357" r:id="rId62"/>
    <p:sldId id="358" r:id="rId63"/>
    <p:sldId id="359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27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6652F-BC6B-451C-93AA-8907EFB1F05E}" v="1056" dt="2022-03-22T19:40:42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6" autoAdjust="0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2022-03-22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A388-7F50-4C4E-8284-AFACBD53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A6AB-1CC0-4620-8AA6-A976BB6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1421-7371-401B-B39D-B187E5C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50489-4192-448C-AB32-D62920B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362B-8DBC-4200-94E7-2DAC1A2D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5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66" y="626000"/>
            <a:ext cx="10455868" cy="743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67" b="0" i="0">
                <a:solidFill>
                  <a:srgbClr val="3B1F4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35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vis.stanford.edu/wrangler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://www.trifacta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hyperlink" Target="http://openrefine.org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DAF5C0-6B61-46C9-A2D9-7529CE42A6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201: Thinking With Data</a:t>
            </a:r>
          </a:p>
          <a:p>
            <a:r>
              <a:rPr lang="en-US"/>
              <a:t>Winter 2022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March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66A609-9EE5-47F0-A00E-654433A28F2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Entry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3708170" y="1882727"/>
            <a:ext cx="4775714" cy="4625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8788269" y="6075865"/>
            <a:ext cx="1524471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Science</a:t>
            </a:r>
            <a:r>
              <a:rPr sz="2486" spc="-49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B</a:t>
            </a:r>
            <a:endParaRPr sz="2486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7E266E-CE8C-42ED-9BBC-D320806B787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Entry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3213753" y="1999759"/>
            <a:ext cx="5764494" cy="432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9201530" y="5587018"/>
            <a:ext cx="2073573" cy="754706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081">
              <a:lnSpc>
                <a:spcPct val="102200"/>
              </a:lnSpc>
              <a:spcBef>
                <a:spcPts val="9"/>
              </a:spcBef>
            </a:pPr>
            <a:r>
              <a:rPr sz="2486" spc="-18" dirty="0">
                <a:solidFill>
                  <a:srgbClr val="5F327C"/>
                </a:solidFill>
                <a:latin typeface="Century Gothic"/>
                <a:cs typeface="Century Gothic"/>
              </a:rPr>
              <a:t>Taylor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Family 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Digital</a:t>
            </a:r>
            <a:r>
              <a:rPr sz="2486" spc="-55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Library</a:t>
            </a:r>
            <a:endParaRPr sz="2486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8C82D6-A90A-4D05-8642-07D0B40A6B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Entry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729635" y="3040643"/>
            <a:ext cx="10732829" cy="1766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C0B8E4-8A83-4F0E-807B-3084517E40E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Entry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5DFD2-191D-42C7-86D7-FF445B665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object 3"/>
          <p:cNvSpPr/>
          <p:nvPr/>
        </p:nvSpPr>
        <p:spPr>
          <a:xfrm>
            <a:off x="323744" y="1495377"/>
            <a:ext cx="11770630" cy="4857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FAFB9F-6640-4656-BA3D-9A14D1FC1CB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4BE83-868D-4B36-AEDC-9C8A3B49E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Measurement Errors</a:t>
            </a:r>
          </a:p>
        </p:txBody>
      </p:sp>
    </p:spTree>
    <p:extLst>
      <p:ext uri="{BB962C8B-B14F-4D97-AF65-F5344CB8AC3E}">
        <p14:creationId xmlns:p14="http://schemas.microsoft.com/office/powerpoint/2010/main" val="107907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D4CF3-1BF8-43C0-999A-419E40E7DF6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Measurement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3875928" y="2327906"/>
            <a:ext cx="4532874" cy="308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F1B9A1-EDF9-4037-994A-3EBF05118DC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Measurement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1149185" y="1686562"/>
            <a:ext cx="2826301" cy="4710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251488" y="2567998"/>
            <a:ext cx="7267522" cy="2711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573447-EE39-4140-B0CC-589A469734F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Measurement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2794798" y="1981011"/>
            <a:ext cx="6602406" cy="4397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433A6B-3669-4269-A178-E0181F43002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4BE83-868D-4B36-AEDC-9C8A3B49E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Distillation Errors</a:t>
            </a:r>
          </a:p>
        </p:txBody>
      </p:sp>
    </p:spTree>
    <p:extLst>
      <p:ext uri="{BB962C8B-B14F-4D97-AF65-F5344CB8AC3E}">
        <p14:creationId xmlns:p14="http://schemas.microsoft.com/office/powerpoint/2010/main" val="202751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F55297-C62C-483D-87D0-42BF44FF0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3" dirty="0"/>
              <a:t>Distillation</a:t>
            </a:r>
            <a:r>
              <a:rPr spc="-21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9633" y="2941950"/>
            <a:ext cx="7052734" cy="148782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spcBef>
                <a:spcPts val="82"/>
              </a:spcBef>
            </a:pPr>
            <a:r>
              <a:rPr sz="3200" spc="9" dirty="0">
                <a:latin typeface="Century Gothic"/>
                <a:cs typeface="Century Gothic"/>
              </a:rPr>
              <a:t>0.345413 </a:t>
            </a:r>
            <a:r>
              <a:rPr sz="3200" spc="12" dirty="0">
                <a:latin typeface="Century Gothic"/>
                <a:cs typeface="Century Gothic"/>
              </a:rPr>
              <a:t>=&gt;</a:t>
            </a:r>
            <a:r>
              <a:rPr sz="3200" spc="-3" dirty="0">
                <a:latin typeface="Century Gothic"/>
                <a:cs typeface="Century Gothic"/>
              </a:rPr>
              <a:t> </a:t>
            </a:r>
            <a:r>
              <a:rPr sz="3200" spc="9" dirty="0">
                <a:latin typeface="Century Gothic"/>
                <a:cs typeface="Century Gothic"/>
              </a:rPr>
              <a:t>0.35</a:t>
            </a:r>
            <a:endParaRPr sz="3200" dirty="0"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</a:pPr>
            <a:endParaRPr sz="32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3200" spc="12" dirty="0">
                <a:latin typeface="Century Gothic"/>
                <a:cs typeface="Century Gothic"/>
              </a:rPr>
              <a:t>Goods and </a:t>
            </a:r>
            <a:r>
              <a:rPr sz="3200" spc="9" dirty="0">
                <a:latin typeface="Century Gothic"/>
                <a:cs typeface="Century Gothic"/>
              </a:rPr>
              <a:t>Services </a:t>
            </a:r>
            <a:r>
              <a:rPr sz="3200" spc="-36" dirty="0">
                <a:latin typeface="Century Gothic"/>
                <a:cs typeface="Century Gothic"/>
              </a:rPr>
              <a:t>Tax </a:t>
            </a:r>
            <a:r>
              <a:rPr sz="3200" spc="12" dirty="0">
                <a:latin typeface="Century Gothic"/>
                <a:cs typeface="Century Gothic"/>
              </a:rPr>
              <a:t>=&gt;</a:t>
            </a:r>
            <a:r>
              <a:rPr sz="3200" spc="18" dirty="0">
                <a:latin typeface="Century Gothic"/>
                <a:cs typeface="Century Gothic"/>
              </a:rPr>
              <a:t> </a:t>
            </a:r>
            <a:r>
              <a:rPr sz="3200" spc="9" dirty="0">
                <a:latin typeface="Century Gothic"/>
                <a:cs typeface="Century Gothic"/>
              </a:rPr>
              <a:t>GST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CC5794-EA41-4B50-8F1D-D5EF2CC9E9F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D11F2-F695-4700-851B-4F96D09DD2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What is Data Cleaning?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022715-A6E6-4BC5-8E5C-B4E9E6D7F2E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3" dirty="0"/>
              <a:t>Distillation</a:t>
            </a:r>
            <a:r>
              <a:rPr spc="-21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616" y="3310251"/>
            <a:ext cx="2875277" cy="122589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6" dirty="0">
                <a:latin typeface="Century Gothic"/>
                <a:cs typeface="Century Gothic"/>
              </a:rPr>
              <a:t>2017, $2,</a:t>
            </a:r>
            <a:r>
              <a:rPr sz="2577" spc="-9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Apples</a:t>
            </a:r>
            <a:endParaRPr sz="2577" dirty="0">
              <a:latin typeface="Century Gothic"/>
              <a:cs typeface="Century Gothic"/>
            </a:endParaRPr>
          </a:p>
          <a:p>
            <a:pPr marL="7701">
              <a:spcBef>
                <a:spcPts val="58"/>
              </a:spcBef>
            </a:pPr>
            <a:r>
              <a:rPr sz="2577" spc="9" dirty="0">
                <a:latin typeface="Century Gothic"/>
                <a:cs typeface="Century Gothic"/>
              </a:rPr>
              <a:t>2017, $2,</a:t>
            </a:r>
            <a:r>
              <a:rPr sz="2577" spc="-36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Oranges</a:t>
            </a:r>
            <a:endParaRPr sz="2577" dirty="0">
              <a:latin typeface="Century Gothic"/>
              <a:cs typeface="Century Gothic"/>
            </a:endParaRPr>
          </a:p>
          <a:p>
            <a:pPr marL="7701">
              <a:spcBef>
                <a:spcPts val="58"/>
              </a:spcBef>
            </a:pPr>
            <a:r>
              <a:rPr sz="2577" spc="6" dirty="0">
                <a:latin typeface="Century Gothic"/>
                <a:cs typeface="Century Gothic"/>
              </a:rPr>
              <a:t>2017, $2,</a:t>
            </a:r>
            <a:r>
              <a:rPr sz="2577" spc="-24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Bananas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4483" y="3710272"/>
            <a:ext cx="6874558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  <a:tabLst>
                <a:tab pos="832893" algn="l"/>
              </a:tabLst>
            </a:pPr>
            <a:r>
              <a:rPr sz="2577" spc="12" dirty="0">
                <a:latin typeface="Century Gothic"/>
                <a:cs typeface="Century Gothic"/>
              </a:rPr>
              <a:t>=&gt;	</a:t>
            </a:r>
            <a:r>
              <a:rPr sz="2577" spc="9" dirty="0">
                <a:latin typeface="Century Gothic"/>
                <a:cs typeface="Century Gothic"/>
              </a:rPr>
              <a:t>2017, $2, “Apples, </a:t>
            </a:r>
            <a:r>
              <a:rPr sz="2577" spc="12" dirty="0">
                <a:latin typeface="Century Gothic"/>
                <a:cs typeface="Century Gothic"/>
              </a:rPr>
              <a:t>Oranges,</a:t>
            </a:r>
            <a:r>
              <a:rPr sz="2577" spc="-30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Bananas”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6B1E4F-288E-483C-9C53-712896A17AF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4BE83-868D-4B36-AEDC-9C8A3B49E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Data Integration Errors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5237B4-D546-4061-A380-77B26688152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Integration</a:t>
            </a:r>
            <a:r>
              <a:rPr spc="-36" dirty="0"/>
              <a:t> </a:t>
            </a:r>
            <a:r>
              <a:rPr spc="3" dirty="0"/>
              <a:t>Errors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B7E84-86B6-4C37-BE4D-F0058C02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often comes from multiple sources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2F3E61-2A02-4DB0-B544-159DA6DE39D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Integration</a:t>
            </a:r>
            <a:r>
              <a:rPr spc="-36" dirty="0"/>
              <a:t> </a:t>
            </a:r>
            <a:r>
              <a:rPr spc="3" dirty="0"/>
              <a:t>Errors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B7E84-86B6-4C37-BE4D-F0058C02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often comes from multiple sources</a:t>
            </a:r>
          </a:p>
          <a:p>
            <a:endParaRPr lang="en-GB" dirty="0"/>
          </a:p>
          <a:p>
            <a:r>
              <a:rPr lang="en-GB" dirty="0"/>
              <a:t>Schemas change over time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375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B6D2D0-88E9-40C8-ACC5-BDB2183CC64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Integration</a:t>
            </a:r>
            <a:r>
              <a:rPr spc="-36" dirty="0"/>
              <a:t> </a:t>
            </a:r>
            <a:r>
              <a:rPr spc="3" dirty="0"/>
              <a:t>Errors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B7E84-86B6-4C37-BE4D-F0058C02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often comes from multiple sources</a:t>
            </a:r>
          </a:p>
          <a:p>
            <a:endParaRPr lang="en-GB" dirty="0"/>
          </a:p>
          <a:p>
            <a:r>
              <a:rPr lang="en-GB" dirty="0"/>
              <a:t>Schemas change over time</a:t>
            </a:r>
          </a:p>
          <a:p>
            <a:endParaRPr lang="en-GB" dirty="0"/>
          </a:p>
          <a:p>
            <a:r>
              <a:rPr lang="en-GB" dirty="0"/>
              <a:t>Same data may have different format from different sources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78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415F6-4470-48A9-8514-EADF0E3386C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DC0B3-01D8-45A5-BB60-B0379FFD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Preventing Errors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A428A00-DA0E-4EF9-B6F8-EDB3BDF6DF9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DC0B3-01D8-45A5-BB60-B0379FFD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Integrity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3095148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C9014-E7FF-405F-B4B1-7DA19D1C219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8213" y="3223916"/>
            <a:ext cx="2194483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-118" dirty="0">
                <a:latin typeface="Century Gothic"/>
                <a:cs typeface="Century Gothic"/>
              </a:rPr>
              <a:t>T</a:t>
            </a:r>
            <a:r>
              <a:rPr sz="2577" spc="12" dirty="0">
                <a:latin typeface="Century Gothic"/>
                <a:cs typeface="Century Gothic"/>
              </a:rPr>
              <a:t>emperatu</a:t>
            </a:r>
            <a:r>
              <a:rPr sz="2577" spc="-6" dirty="0">
                <a:latin typeface="Century Gothic"/>
                <a:cs typeface="Century Gothic"/>
              </a:rPr>
              <a:t>r</a:t>
            </a:r>
            <a:r>
              <a:rPr sz="2577" spc="12" dirty="0">
                <a:latin typeface="Century Gothic"/>
                <a:cs typeface="Century Gothic"/>
              </a:rPr>
              <a:t>e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6289" y="3594812"/>
            <a:ext cx="1155964" cy="0"/>
          </a:xfrm>
          <a:custGeom>
            <a:avLst/>
            <a:gdLst/>
            <a:ahLst/>
            <a:cxnLst/>
            <a:rect l="l" t="t" r="r" b="b"/>
            <a:pathLst>
              <a:path w="1906270">
                <a:moveTo>
                  <a:pt x="0" y="0"/>
                </a:moveTo>
                <a:lnTo>
                  <a:pt x="1905701" y="0"/>
                </a:lnTo>
              </a:path>
            </a:pathLst>
          </a:custGeom>
          <a:ln w="27224">
            <a:solidFill>
              <a:srgbClr val="5E317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19510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3B326A-7160-47C5-BFF3-71CB788622C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8213" y="3223916"/>
            <a:ext cx="2194483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-118" dirty="0">
                <a:latin typeface="Century Gothic"/>
                <a:cs typeface="Century Gothic"/>
              </a:rPr>
              <a:t>T</a:t>
            </a:r>
            <a:r>
              <a:rPr sz="2577" spc="12" dirty="0">
                <a:latin typeface="Century Gothic"/>
                <a:cs typeface="Century Gothic"/>
              </a:rPr>
              <a:t>emperatu</a:t>
            </a:r>
            <a:r>
              <a:rPr sz="2577" spc="-6" dirty="0">
                <a:latin typeface="Century Gothic"/>
                <a:cs typeface="Century Gothic"/>
              </a:rPr>
              <a:t>r</a:t>
            </a:r>
            <a:r>
              <a:rPr sz="2577" spc="12" dirty="0">
                <a:latin typeface="Century Gothic"/>
                <a:cs typeface="Century Gothic"/>
              </a:rPr>
              <a:t>e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6289" y="3594812"/>
            <a:ext cx="1155964" cy="0"/>
          </a:xfrm>
          <a:custGeom>
            <a:avLst/>
            <a:gdLst/>
            <a:ahLst/>
            <a:cxnLst/>
            <a:rect l="l" t="t" r="r" b="b"/>
            <a:pathLst>
              <a:path w="1906270">
                <a:moveTo>
                  <a:pt x="0" y="0"/>
                </a:moveTo>
                <a:lnTo>
                  <a:pt x="1905701" y="0"/>
                </a:lnTo>
              </a:path>
            </a:pathLst>
          </a:custGeom>
          <a:ln w="27224">
            <a:solidFill>
              <a:srgbClr val="5E317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5995632" y="3223916"/>
            <a:ext cx="405858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3" dirty="0">
                <a:latin typeface="Century Gothic"/>
                <a:cs typeface="Century Gothic"/>
              </a:rPr>
              <a:t>º</a:t>
            </a:r>
            <a:r>
              <a:rPr sz="2577" spc="18" dirty="0">
                <a:latin typeface="Century Gothic"/>
                <a:cs typeface="Century Gothic"/>
              </a:rPr>
              <a:t>C</a:t>
            </a:r>
            <a:endParaRPr sz="2577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3559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7660B1-7B13-4C26-8374-C99958B775F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8213" y="3223916"/>
            <a:ext cx="2194483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9" dirty="0">
                <a:latin typeface="Century Gothic"/>
                <a:cs typeface="Century Gothic"/>
              </a:rPr>
              <a:t>*</a:t>
            </a:r>
            <a:r>
              <a:rPr sz="2577" spc="-118" dirty="0">
                <a:latin typeface="Century Gothic"/>
                <a:cs typeface="Century Gothic"/>
              </a:rPr>
              <a:t>T</a:t>
            </a:r>
            <a:r>
              <a:rPr sz="2577" spc="12" dirty="0">
                <a:latin typeface="Century Gothic"/>
                <a:cs typeface="Century Gothic"/>
              </a:rPr>
              <a:t>emperatu</a:t>
            </a:r>
            <a:r>
              <a:rPr sz="2577" spc="-6" dirty="0">
                <a:latin typeface="Century Gothic"/>
                <a:cs typeface="Century Gothic"/>
              </a:rPr>
              <a:t>r</a:t>
            </a:r>
            <a:r>
              <a:rPr sz="2577" spc="12" dirty="0">
                <a:latin typeface="Century Gothic"/>
                <a:cs typeface="Century Gothic"/>
              </a:rPr>
              <a:t>e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6289" y="3594812"/>
            <a:ext cx="1155964" cy="0"/>
          </a:xfrm>
          <a:custGeom>
            <a:avLst/>
            <a:gdLst/>
            <a:ahLst/>
            <a:cxnLst/>
            <a:rect l="l" t="t" r="r" b="b"/>
            <a:pathLst>
              <a:path w="1906270">
                <a:moveTo>
                  <a:pt x="0" y="0"/>
                </a:moveTo>
                <a:lnTo>
                  <a:pt x="1905701" y="0"/>
                </a:lnTo>
              </a:path>
            </a:pathLst>
          </a:custGeom>
          <a:ln w="27224">
            <a:solidFill>
              <a:srgbClr val="5E317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5995632" y="3223916"/>
            <a:ext cx="405858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3" dirty="0">
                <a:latin typeface="Century Gothic"/>
                <a:cs typeface="Century Gothic"/>
              </a:rPr>
              <a:t>º</a:t>
            </a:r>
            <a:r>
              <a:rPr sz="2577" spc="18" dirty="0">
                <a:latin typeface="Century Gothic"/>
                <a:cs typeface="Century Gothic"/>
              </a:rPr>
              <a:t>C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B4E3CD2-B401-4DA6-9BF5-C742F150686C}"/>
              </a:ext>
            </a:extLst>
          </p:cNvPr>
          <p:cNvSpPr txBox="1"/>
          <p:nvPr/>
        </p:nvSpPr>
        <p:spPr>
          <a:xfrm>
            <a:off x="9570508" y="3719419"/>
            <a:ext cx="1442067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dirty="0">
                <a:latin typeface="Century Gothic"/>
                <a:cs typeface="Century Gothic"/>
              </a:rPr>
              <a:t>*required</a:t>
            </a:r>
          </a:p>
        </p:txBody>
      </p:sp>
    </p:spTree>
    <p:extLst>
      <p:ext uri="{BB962C8B-B14F-4D97-AF65-F5344CB8AC3E}">
        <p14:creationId xmlns:p14="http://schemas.microsoft.com/office/powerpoint/2010/main" val="407581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3D78F6-D634-4FAA-9432-C21ECAECDB5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293A2-55DF-4EEB-A538-31EFE1C67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Why Data Cleaning?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898E37-0DDE-4D34-9AAC-7FFBCCCC1DC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8213" y="3223916"/>
            <a:ext cx="2194483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9" dirty="0">
                <a:latin typeface="Century Gothic"/>
                <a:cs typeface="Century Gothic"/>
              </a:rPr>
              <a:t>*</a:t>
            </a:r>
            <a:r>
              <a:rPr sz="2577" spc="-118" dirty="0">
                <a:latin typeface="Century Gothic"/>
                <a:cs typeface="Century Gothic"/>
              </a:rPr>
              <a:t>T</a:t>
            </a:r>
            <a:r>
              <a:rPr sz="2577" spc="12" dirty="0">
                <a:latin typeface="Century Gothic"/>
                <a:cs typeface="Century Gothic"/>
              </a:rPr>
              <a:t>emperatu</a:t>
            </a:r>
            <a:r>
              <a:rPr sz="2577" spc="-6" dirty="0">
                <a:latin typeface="Century Gothic"/>
                <a:cs typeface="Century Gothic"/>
              </a:rPr>
              <a:t>r</a:t>
            </a:r>
            <a:r>
              <a:rPr sz="2577" spc="12" dirty="0">
                <a:latin typeface="Century Gothic"/>
                <a:cs typeface="Century Gothic"/>
              </a:rPr>
              <a:t>e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6289" y="3594812"/>
            <a:ext cx="1155964" cy="0"/>
          </a:xfrm>
          <a:custGeom>
            <a:avLst/>
            <a:gdLst/>
            <a:ahLst/>
            <a:cxnLst/>
            <a:rect l="l" t="t" r="r" b="b"/>
            <a:pathLst>
              <a:path w="1906270">
                <a:moveTo>
                  <a:pt x="0" y="0"/>
                </a:moveTo>
                <a:lnTo>
                  <a:pt x="1905701" y="0"/>
                </a:lnTo>
              </a:path>
            </a:pathLst>
          </a:custGeom>
          <a:ln w="27224">
            <a:solidFill>
              <a:srgbClr val="5E317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5995632" y="3223916"/>
            <a:ext cx="405858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3" dirty="0">
                <a:latin typeface="Century Gothic"/>
                <a:cs typeface="Century Gothic"/>
              </a:rPr>
              <a:t>º</a:t>
            </a:r>
            <a:r>
              <a:rPr sz="2577" spc="18" dirty="0">
                <a:latin typeface="Century Gothic"/>
                <a:cs typeface="Century Gothic"/>
              </a:rPr>
              <a:t>C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3668" y="3233063"/>
            <a:ext cx="2476735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3" dirty="0">
                <a:latin typeface="Century Gothic"/>
                <a:cs typeface="Century Gothic"/>
              </a:rPr>
              <a:t>(-50 </a:t>
            </a:r>
            <a:r>
              <a:rPr sz="2486" spc="6" dirty="0">
                <a:latin typeface="Century Gothic"/>
                <a:cs typeface="Century Gothic"/>
              </a:rPr>
              <a:t>ºC to 50</a:t>
            </a:r>
            <a:r>
              <a:rPr sz="2486" spc="-42" dirty="0">
                <a:latin typeface="Century Gothic"/>
                <a:cs typeface="Century Gothic"/>
              </a:rPr>
              <a:t> </a:t>
            </a:r>
            <a:r>
              <a:rPr sz="2486" spc="3" dirty="0">
                <a:latin typeface="Century Gothic"/>
                <a:cs typeface="Century Gothic"/>
              </a:rPr>
              <a:t>ºC)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B4E3CD2-B401-4DA6-9BF5-C742F150686C}"/>
              </a:ext>
            </a:extLst>
          </p:cNvPr>
          <p:cNvSpPr txBox="1"/>
          <p:nvPr/>
        </p:nvSpPr>
        <p:spPr>
          <a:xfrm>
            <a:off x="9570508" y="3719419"/>
            <a:ext cx="1442067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dirty="0">
                <a:latin typeface="Century Gothic"/>
                <a:cs typeface="Century Gothic"/>
              </a:rPr>
              <a:t>*required</a:t>
            </a:r>
          </a:p>
        </p:txBody>
      </p:sp>
    </p:spTree>
    <p:extLst>
      <p:ext uri="{BB962C8B-B14F-4D97-AF65-F5344CB8AC3E}">
        <p14:creationId xmlns:p14="http://schemas.microsoft.com/office/powerpoint/2010/main" val="3387444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C9904B-8424-4746-AD68-1DBB3E63CAD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0779" y="3710272"/>
            <a:ext cx="2054319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-118" dirty="0">
                <a:latin typeface="Century Gothic"/>
                <a:cs typeface="Century Gothic"/>
              </a:rPr>
              <a:t>T</a:t>
            </a:r>
            <a:r>
              <a:rPr sz="2577" spc="12" dirty="0">
                <a:latin typeface="Century Gothic"/>
                <a:cs typeface="Century Gothic"/>
              </a:rPr>
              <a:t>emperatu</a:t>
            </a:r>
            <a:r>
              <a:rPr sz="2577" spc="-6" dirty="0">
                <a:latin typeface="Century Gothic"/>
                <a:cs typeface="Century Gothic"/>
              </a:rPr>
              <a:t>r</a:t>
            </a:r>
            <a:r>
              <a:rPr sz="2577" spc="12" dirty="0">
                <a:latin typeface="Century Gothic"/>
                <a:cs typeface="Century Gothic"/>
              </a:rPr>
              <a:t>e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8129" y="2798192"/>
            <a:ext cx="5188846" cy="1713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AF8025-A17B-4F7B-99A9-7223B58C4B0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/>
          <p:nvPr/>
        </p:nvSpPr>
        <p:spPr>
          <a:xfrm>
            <a:off x="423024" y="2605474"/>
            <a:ext cx="5646610" cy="2742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81810-9191-481B-B5BD-94209627251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/>
          <p:nvPr/>
        </p:nvSpPr>
        <p:spPr>
          <a:xfrm>
            <a:off x="422955" y="2605474"/>
            <a:ext cx="5881453" cy="2742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539B64-9BA1-49E7-A71B-BCAD2DC7F6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3" name="object 3"/>
          <p:cNvSpPr/>
          <p:nvPr/>
        </p:nvSpPr>
        <p:spPr>
          <a:xfrm>
            <a:off x="422955" y="2605474"/>
            <a:ext cx="5881453" cy="2742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7283226" y="2301203"/>
            <a:ext cx="4908346" cy="2116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" name="object 5"/>
          <p:cNvGrpSpPr/>
          <p:nvPr/>
        </p:nvGrpSpPr>
        <p:grpSpPr>
          <a:xfrm>
            <a:off x="6345722" y="3481858"/>
            <a:ext cx="860619" cy="344633"/>
            <a:chOff x="10463859" y="5741842"/>
            <a:chExt cx="1419225" cy="568325"/>
          </a:xfrm>
        </p:grpSpPr>
        <p:sp>
          <p:nvSpPr>
            <p:cNvPr id="6" name="object 6"/>
            <p:cNvSpPr/>
            <p:nvPr/>
          </p:nvSpPr>
          <p:spPr>
            <a:xfrm>
              <a:off x="10516214" y="5916350"/>
              <a:ext cx="1034415" cy="341630"/>
            </a:xfrm>
            <a:custGeom>
              <a:avLst/>
              <a:gdLst/>
              <a:ahLst/>
              <a:cxnLst/>
              <a:rect l="l" t="t" r="r" b="b"/>
              <a:pathLst>
                <a:path w="1034415" h="341629">
                  <a:moveTo>
                    <a:pt x="0" y="341283"/>
                  </a:moveTo>
                  <a:lnTo>
                    <a:pt x="984518" y="16405"/>
                  </a:lnTo>
                  <a:lnTo>
                    <a:pt x="1034235" y="0"/>
                  </a:lnTo>
                </a:path>
              </a:pathLst>
            </a:custGeom>
            <a:ln w="104708">
              <a:solidFill>
                <a:srgbClr val="773F9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1437735" y="5741842"/>
              <a:ext cx="445134" cy="382270"/>
            </a:xfrm>
            <a:custGeom>
              <a:avLst/>
              <a:gdLst/>
              <a:ahLst/>
              <a:cxnLst/>
              <a:rect l="l" t="t" r="r" b="b"/>
              <a:pathLst>
                <a:path w="445134" h="382270">
                  <a:moveTo>
                    <a:pt x="0" y="0"/>
                  </a:moveTo>
                  <a:lnTo>
                    <a:pt x="125996" y="381830"/>
                  </a:lnTo>
                  <a:lnTo>
                    <a:pt x="444834" y="64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0B7466-29D0-47F2-958E-08379969884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Prediction </a:t>
            </a:r>
            <a:r>
              <a:rPr spc="12" dirty="0"/>
              <a:t>and</a:t>
            </a:r>
            <a:r>
              <a:rPr spc="-21" dirty="0"/>
              <a:t> </a:t>
            </a:r>
            <a:r>
              <a:rPr spc="6" dirty="0"/>
              <a:t>Friction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7D937-518A-4E60-A98E-31143BD7C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Use data quality measures to predict how likely a value is to be  correct</a:t>
            </a:r>
          </a:p>
          <a:p>
            <a:endParaRPr lang="en-GB" sz="3200" dirty="0"/>
          </a:p>
          <a:p>
            <a:r>
              <a:rPr lang="en-GB" sz="3200" dirty="0"/>
              <a:t>Adjust the interface to add friction when entering unlikely  responses</a:t>
            </a:r>
          </a:p>
          <a:p>
            <a:endParaRPr lang="en-CA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36C807-2215-40B0-BB82-CCA80DC7E34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8086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Integrity</a:t>
            </a:r>
            <a:r>
              <a:rPr spc="-27" dirty="0"/>
              <a:t> </a:t>
            </a:r>
            <a:r>
              <a:rPr spc="9" dirty="0"/>
              <a:t>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F762C-48D6-4ED9-A95B-6E6FD1E5A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Integrity constraints do not prevent bad data</a:t>
            </a:r>
          </a:p>
          <a:p>
            <a:endParaRPr lang="en-GB" sz="3200" dirty="0"/>
          </a:p>
          <a:p>
            <a:r>
              <a:rPr lang="en-GB" sz="3200" dirty="0"/>
              <a:t>Enforcing constraints may lead to frustration</a:t>
            </a:r>
          </a:p>
          <a:p>
            <a:endParaRPr lang="en-CA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F6DB8D5-A83D-4223-BA72-F658A3153C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DC0B3-01D8-45A5-BB60-B0379FFD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Minimize </a:t>
            </a:r>
            <a:r>
              <a:rPr lang="en-CA"/>
              <a:t>Sensor Errors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857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735C1-A663-40AE-8FAF-B00CF7A1061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Minimize Sensor</a:t>
            </a:r>
            <a:r>
              <a:rPr spc="-42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AFFC-ECAA-43EE-9663-0E6194C4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sensors before deployment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216E27-2B41-41C0-8C94-4EB36544779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Minimize Sensor</a:t>
            </a:r>
            <a:r>
              <a:rPr spc="-42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AFFC-ECAA-43EE-9663-0E6194C4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sensors before deployment</a:t>
            </a:r>
          </a:p>
          <a:p>
            <a:endParaRPr lang="en-GB" dirty="0"/>
          </a:p>
          <a:p>
            <a:r>
              <a:rPr lang="en-GB" dirty="0"/>
              <a:t>Periodically revalidate equipment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91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060234-C9F3-4DEF-9D63-E038109A630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23ACD-1015-46C4-B63A-BBF30A63D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655254"/>
            <a:ext cx="8827293" cy="5547491"/>
          </a:xfrm>
        </p:spPr>
        <p:txBody>
          <a:bodyPr/>
          <a:lstStyle/>
          <a:p>
            <a:r>
              <a:rPr lang="en-GB" sz="2400" dirty="0"/>
              <a:t>“I spend more than half of my time integrating, cleansing  and transforming data without doing any actual analysis.  </a:t>
            </a:r>
          </a:p>
          <a:p>
            <a:r>
              <a:rPr lang="en-GB" sz="2400" dirty="0"/>
              <a:t>Most of the time I’m lucky if I get to do any analysis. </a:t>
            </a:r>
          </a:p>
          <a:p>
            <a:r>
              <a:rPr lang="en-GB" sz="2400" dirty="0"/>
              <a:t>Most of the time once you transform the data you just do an  average… the insights can be scarily obvious. </a:t>
            </a:r>
          </a:p>
          <a:p>
            <a:r>
              <a:rPr lang="en-GB" sz="2400" dirty="0"/>
              <a:t>It’s fun when  you get to do something somewhat analytical.”</a:t>
            </a:r>
          </a:p>
          <a:p>
            <a:endParaRPr lang="en-GB" sz="2400" dirty="0"/>
          </a:p>
          <a:p>
            <a:r>
              <a:rPr lang="en-GB" sz="2400" dirty="0"/>
              <a:t>–Kandel et al. 2012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B3CED4-DFCF-4405-A50F-F9307437523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Minimize Sensor</a:t>
            </a:r>
            <a:r>
              <a:rPr spc="-42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AFFC-ECAA-43EE-9663-0E6194C4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sensors before deployment</a:t>
            </a:r>
          </a:p>
          <a:p>
            <a:endParaRPr lang="en-GB" dirty="0"/>
          </a:p>
          <a:p>
            <a:r>
              <a:rPr lang="en-GB" dirty="0"/>
              <a:t>Periodically revalidate equipment</a:t>
            </a:r>
          </a:p>
          <a:p>
            <a:endParaRPr lang="en-GB" dirty="0"/>
          </a:p>
          <a:p>
            <a:r>
              <a:rPr lang="en-GB" dirty="0"/>
              <a:t>Use redundant sensors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69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C15412-A2A6-4EC5-A2BA-4A1B0838235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Minimize Sensor</a:t>
            </a:r>
            <a:r>
              <a:rPr spc="-42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AFFC-ECAA-43EE-9663-0E6194C4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sensors before deployment</a:t>
            </a:r>
          </a:p>
          <a:p>
            <a:endParaRPr lang="en-GB" dirty="0"/>
          </a:p>
          <a:p>
            <a:r>
              <a:rPr lang="en-GB" dirty="0"/>
              <a:t>Periodically revalidate equipment</a:t>
            </a:r>
          </a:p>
          <a:p>
            <a:endParaRPr lang="en-GB" dirty="0"/>
          </a:p>
          <a:p>
            <a:r>
              <a:rPr lang="en-GB" dirty="0"/>
              <a:t>Use redundant sensors</a:t>
            </a:r>
          </a:p>
          <a:p>
            <a:endParaRPr lang="en-GB" dirty="0"/>
          </a:p>
          <a:p>
            <a:r>
              <a:rPr lang="en-GB" dirty="0"/>
              <a:t>Check data against historical logs or computed models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0074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CDDB4-E1A0-47CB-8CAF-DABA5CEEB7A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Minimize Sensor</a:t>
            </a:r>
            <a:r>
              <a:rPr spc="-42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AFFC-ECAA-43EE-9663-0E6194C4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sensors before deployment</a:t>
            </a:r>
          </a:p>
          <a:p>
            <a:endParaRPr lang="en-GB" dirty="0"/>
          </a:p>
          <a:p>
            <a:r>
              <a:rPr lang="en-GB" dirty="0"/>
              <a:t>Periodically revalidate equipment</a:t>
            </a:r>
          </a:p>
          <a:p>
            <a:endParaRPr lang="en-GB" dirty="0"/>
          </a:p>
          <a:p>
            <a:r>
              <a:rPr lang="en-GB" dirty="0"/>
              <a:t>Use redundant sensors</a:t>
            </a:r>
          </a:p>
          <a:p>
            <a:endParaRPr lang="en-GB" dirty="0"/>
          </a:p>
          <a:p>
            <a:r>
              <a:rPr lang="en-GB" dirty="0"/>
              <a:t>Check data against historical logs or computed models  </a:t>
            </a:r>
          </a:p>
          <a:p>
            <a:endParaRPr lang="en-GB" dirty="0"/>
          </a:p>
          <a:p>
            <a:r>
              <a:rPr lang="en-GB" dirty="0"/>
              <a:t>Use common sense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6224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EA1E39-6C8F-4B4A-880A-27B6520BA06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DC0B3-01D8-45A5-BB60-B0379FFD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Double Data Entry</a:t>
            </a:r>
          </a:p>
        </p:txBody>
      </p:sp>
    </p:spTree>
    <p:extLst>
      <p:ext uri="{BB962C8B-B14F-4D97-AF65-F5344CB8AC3E}">
        <p14:creationId xmlns:p14="http://schemas.microsoft.com/office/powerpoint/2010/main" val="3247019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4B4952-E467-4846-B728-A37FC54C531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Double Data</a:t>
            </a:r>
            <a:r>
              <a:rPr spc="-45" dirty="0"/>
              <a:t> </a:t>
            </a:r>
            <a:r>
              <a:rPr spc="6" dirty="0"/>
              <a:t>Entry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C3951-7D2E-4AC7-A898-4C0CE949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Perform all data entry twice</a:t>
            </a:r>
          </a:p>
          <a:p>
            <a:endParaRPr lang="en-GB" sz="3200" dirty="0"/>
          </a:p>
          <a:p>
            <a:r>
              <a:rPr lang="en-GB" sz="3200" dirty="0"/>
              <a:t>Identify mismatches then discard or repair</a:t>
            </a:r>
          </a:p>
          <a:p>
            <a:endParaRPr lang="en-CA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7F960C-5844-480F-AF49-965523F4CF0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DC0B3-01D8-45A5-BB60-B0379FFD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Detecting Errors</a:t>
            </a:r>
          </a:p>
        </p:txBody>
      </p:sp>
    </p:spTree>
    <p:extLst>
      <p:ext uri="{BB962C8B-B14F-4D97-AF65-F5344CB8AC3E}">
        <p14:creationId xmlns:p14="http://schemas.microsoft.com/office/powerpoint/2010/main" val="2458200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AFCA41-C05E-4AD4-9E44-0BC1771F38A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58580-1F1F-4EFD-A56A-410C363E1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Data Auditing &amp; Error Detection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499742-E40A-46FB-94A8-5DCE6D832B1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0"/>
              </a:spcBef>
            </a:pPr>
            <a:r>
              <a:rPr spc="3" dirty="0"/>
              <a:t>Data Auditing </a:t>
            </a:r>
            <a:r>
              <a:rPr spc="6" dirty="0"/>
              <a:t>&amp; </a:t>
            </a:r>
            <a:r>
              <a:rPr spc="-3" dirty="0"/>
              <a:t>Error</a:t>
            </a:r>
            <a:r>
              <a:rPr spc="-39" dirty="0"/>
              <a:t> </a:t>
            </a:r>
            <a:r>
              <a:rPr spc="3" dirty="0"/>
              <a:t>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B129-D178-4A3C-A650-A04D4E21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for outliers / anomalies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EEC440-B851-42EA-9C95-30D0F32B99C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0"/>
              </a:spcBef>
            </a:pPr>
            <a:r>
              <a:rPr spc="3" dirty="0"/>
              <a:t>Data Auditing </a:t>
            </a:r>
            <a:r>
              <a:rPr spc="6" dirty="0"/>
              <a:t>&amp; </a:t>
            </a:r>
            <a:r>
              <a:rPr spc="-3" dirty="0"/>
              <a:t>Error</a:t>
            </a:r>
            <a:r>
              <a:rPr spc="-39" dirty="0"/>
              <a:t> </a:t>
            </a:r>
            <a:r>
              <a:rPr spc="3" dirty="0"/>
              <a:t>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B129-D178-4A3C-A650-A04D4E21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for outliers / anomalies</a:t>
            </a:r>
          </a:p>
          <a:p>
            <a:endParaRPr lang="en-GB" dirty="0"/>
          </a:p>
          <a:p>
            <a:r>
              <a:rPr lang="en-GB" dirty="0"/>
              <a:t>Examine data types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8383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17B917-8818-4D99-9D27-B725A90F0A4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0"/>
              </a:spcBef>
            </a:pPr>
            <a:r>
              <a:rPr spc="3" dirty="0"/>
              <a:t>Data Auditing </a:t>
            </a:r>
            <a:r>
              <a:rPr spc="6" dirty="0"/>
              <a:t>&amp; </a:t>
            </a:r>
            <a:r>
              <a:rPr spc="-3" dirty="0"/>
              <a:t>Error</a:t>
            </a:r>
            <a:r>
              <a:rPr spc="-39" dirty="0"/>
              <a:t> </a:t>
            </a:r>
            <a:r>
              <a:rPr spc="3" dirty="0"/>
              <a:t>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B129-D178-4A3C-A650-A04D4E21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for outliers / anomalies</a:t>
            </a:r>
          </a:p>
          <a:p>
            <a:endParaRPr lang="en-GB" dirty="0"/>
          </a:p>
          <a:p>
            <a:r>
              <a:rPr lang="en-GB" dirty="0"/>
              <a:t>Examine data types  </a:t>
            </a:r>
          </a:p>
          <a:p>
            <a:endParaRPr lang="en-GB" dirty="0"/>
          </a:p>
          <a:p>
            <a:r>
              <a:rPr lang="en-GB" dirty="0"/>
              <a:t>Schema checking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559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0ECE3C-583B-4F60-B91F-D0604EFCD9A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CFB0C-A59B-43D9-BD59-CBB507043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Where does “dirty” data  come from?</a:t>
            </a:r>
            <a:endParaRPr lang="en-C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B4BC9-EED9-4FEA-BEA7-9F920DF042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0"/>
              </a:spcBef>
            </a:pPr>
            <a:r>
              <a:rPr spc="3" dirty="0"/>
              <a:t>Data Auditing </a:t>
            </a:r>
            <a:r>
              <a:rPr spc="6" dirty="0"/>
              <a:t>&amp; </a:t>
            </a:r>
            <a:r>
              <a:rPr spc="-3" dirty="0"/>
              <a:t>Error</a:t>
            </a:r>
            <a:r>
              <a:rPr spc="-39" dirty="0"/>
              <a:t> </a:t>
            </a:r>
            <a:r>
              <a:rPr spc="3" dirty="0"/>
              <a:t>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B129-D178-4A3C-A650-A04D4E21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for outliers / anomalies</a:t>
            </a:r>
          </a:p>
          <a:p>
            <a:endParaRPr lang="en-GB" dirty="0"/>
          </a:p>
          <a:p>
            <a:r>
              <a:rPr lang="en-GB" dirty="0"/>
              <a:t>Examine data types  </a:t>
            </a:r>
          </a:p>
          <a:p>
            <a:endParaRPr lang="en-GB" dirty="0"/>
          </a:p>
          <a:p>
            <a:r>
              <a:rPr lang="en-GB" dirty="0"/>
              <a:t>Schema checking</a:t>
            </a:r>
          </a:p>
          <a:p>
            <a:endParaRPr lang="en-GB" dirty="0"/>
          </a:p>
          <a:p>
            <a:r>
              <a:rPr lang="en-GB" dirty="0"/>
              <a:t>Validate with other data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1909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7B0A02-8122-4C61-B3F8-E5EF1BB2915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0"/>
              </a:spcBef>
            </a:pPr>
            <a:r>
              <a:rPr spc="3" dirty="0"/>
              <a:t>Data Auditing </a:t>
            </a:r>
            <a:r>
              <a:rPr spc="6" dirty="0"/>
              <a:t>&amp; </a:t>
            </a:r>
            <a:r>
              <a:rPr spc="-3" dirty="0"/>
              <a:t>Error</a:t>
            </a:r>
            <a:r>
              <a:rPr spc="-39" dirty="0"/>
              <a:t> </a:t>
            </a:r>
            <a:r>
              <a:rPr spc="3" dirty="0"/>
              <a:t>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B129-D178-4A3C-A650-A04D4E21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for outliers / anomalies</a:t>
            </a:r>
          </a:p>
          <a:p>
            <a:endParaRPr lang="en-GB" dirty="0"/>
          </a:p>
          <a:p>
            <a:r>
              <a:rPr lang="en-GB" dirty="0"/>
              <a:t>Examine data types  </a:t>
            </a:r>
          </a:p>
          <a:p>
            <a:endParaRPr lang="en-GB" dirty="0"/>
          </a:p>
          <a:p>
            <a:r>
              <a:rPr lang="en-GB" dirty="0"/>
              <a:t>Schema checking</a:t>
            </a:r>
          </a:p>
          <a:p>
            <a:endParaRPr lang="en-GB" dirty="0"/>
          </a:p>
          <a:p>
            <a:r>
              <a:rPr lang="en-GB" dirty="0"/>
              <a:t>Validate with other data  </a:t>
            </a:r>
          </a:p>
          <a:p>
            <a:endParaRPr lang="en-GB" dirty="0"/>
          </a:p>
          <a:p>
            <a:r>
              <a:rPr lang="en-GB" dirty="0"/>
              <a:t>Common Sense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9478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6BA18F-9AE3-4EFB-A756-6B2201869A1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6662546" y="1477416"/>
            <a:ext cx="4209754" cy="496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70638" y="485879"/>
            <a:ext cx="4603426" cy="4959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4F83E3-97D3-4DDD-A2CC-C845048DAE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1530069" y="330041"/>
            <a:ext cx="9043894" cy="630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161CF6-D5F6-4D60-B47E-140E8EB5BAD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1492891" y="343489"/>
            <a:ext cx="9075432" cy="6330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AC60E0-2CC8-404A-8AA7-78BFC0E366B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1494339" y="593870"/>
            <a:ext cx="8517107" cy="5703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F26031-4CF4-4A83-9E18-03603A86FCD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1414987" y="625478"/>
            <a:ext cx="9307275" cy="5720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BFCEEC-06D1-4E4B-A82A-D7BF95FC690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E1073-E763-4AB2-B0A6-F022F5DC9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Common Data Quality Issues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9E2FAA-111B-44CE-ADF0-AE81CE1EA26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Common </a:t>
            </a:r>
            <a:r>
              <a:rPr spc="9" dirty="0"/>
              <a:t>Data Quality</a:t>
            </a:r>
            <a:r>
              <a:rPr spc="-30" dirty="0"/>
              <a:t> </a:t>
            </a:r>
            <a:r>
              <a:rPr spc="6" dirty="0"/>
              <a:t>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8C50-57A5-4FBA-833C-A370BEDA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Missing Data — </a:t>
            </a:r>
          </a:p>
          <a:p>
            <a:endParaRPr lang="en-CA" dirty="0"/>
          </a:p>
          <a:p>
            <a:r>
              <a:rPr lang="en-CA" dirty="0"/>
              <a:t>Erroneous Values — </a:t>
            </a:r>
          </a:p>
          <a:p>
            <a:endParaRPr lang="en-CA" dirty="0"/>
          </a:p>
          <a:p>
            <a:r>
              <a:rPr lang="en-CA" dirty="0"/>
              <a:t>Entity Resolution — </a:t>
            </a:r>
          </a:p>
          <a:p>
            <a:endParaRPr lang="en-CA" dirty="0"/>
          </a:p>
          <a:p>
            <a:r>
              <a:rPr lang="en-CA" dirty="0"/>
              <a:t>Type Conversion — </a:t>
            </a:r>
          </a:p>
          <a:p>
            <a:endParaRPr lang="en-CA" dirty="0"/>
          </a:p>
          <a:p>
            <a:r>
              <a:rPr lang="en-CA" dirty="0"/>
              <a:t>Data Integration —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2F29B6-C893-40BB-829B-9785179C1FC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Common </a:t>
            </a:r>
            <a:r>
              <a:rPr spc="9" dirty="0"/>
              <a:t>Data Quality</a:t>
            </a:r>
            <a:r>
              <a:rPr spc="-30" dirty="0"/>
              <a:t> </a:t>
            </a:r>
            <a:r>
              <a:rPr spc="6" dirty="0"/>
              <a:t>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8C50-57A5-4FBA-833C-A370BEDA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Missing Data — Missed measurements, redacted items, incomplete  forms, etc.</a:t>
            </a:r>
          </a:p>
          <a:p>
            <a:endParaRPr lang="en-CA" dirty="0"/>
          </a:p>
          <a:p>
            <a:r>
              <a:rPr lang="en-CA" dirty="0"/>
              <a:t>Erroneous Values — </a:t>
            </a:r>
          </a:p>
          <a:p>
            <a:endParaRPr lang="en-CA" dirty="0"/>
          </a:p>
          <a:p>
            <a:r>
              <a:rPr lang="en-CA" dirty="0"/>
              <a:t>Entity Resolution — </a:t>
            </a:r>
          </a:p>
          <a:p>
            <a:endParaRPr lang="en-CA" dirty="0"/>
          </a:p>
          <a:p>
            <a:r>
              <a:rPr lang="en-CA" dirty="0"/>
              <a:t>Type Conversion — </a:t>
            </a:r>
          </a:p>
          <a:p>
            <a:endParaRPr lang="en-CA" dirty="0"/>
          </a:p>
          <a:p>
            <a:r>
              <a:rPr lang="en-CA" dirty="0"/>
              <a:t>Data Integration —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860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387E57-A0F3-48A0-AB98-1F19757AEEB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3" dirty="0"/>
              <a:t>Sources </a:t>
            </a:r>
            <a:r>
              <a:rPr spc="9" dirty="0"/>
              <a:t>of</a:t>
            </a:r>
            <a:r>
              <a:rPr spc="-45" dirty="0"/>
              <a:t> </a:t>
            </a:r>
            <a:r>
              <a:rPr spc="3" dirty="0"/>
              <a:t>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95D7-07F2-4A66-A9E6-EE24EBC3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What are some of your ideas on where errors in stored data comes from?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EF5CD6-B7E2-432A-9FEF-012DA7C13D1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Common </a:t>
            </a:r>
            <a:r>
              <a:rPr spc="9" dirty="0"/>
              <a:t>Data Quality</a:t>
            </a:r>
            <a:r>
              <a:rPr spc="-30" dirty="0"/>
              <a:t> </a:t>
            </a:r>
            <a:r>
              <a:rPr spc="6" dirty="0"/>
              <a:t>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8C50-57A5-4FBA-833C-A370BEDA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Missing Data — Missed measurements, redacted items, incomplete  forms, etc.</a:t>
            </a:r>
          </a:p>
          <a:p>
            <a:endParaRPr lang="en-CA" dirty="0"/>
          </a:p>
          <a:p>
            <a:r>
              <a:rPr lang="en-CA" dirty="0"/>
              <a:t>Erroneous Values — Misspellings, outliers, “spurious integrity”, etc.</a:t>
            </a:r>
          </a:p>
          <a:p>
            <a:endParaRPr lang="en-CA" dirty="0"/>
          </a:p>
          <a:p>
            <a:r>
              <a:rPr lang="en-CA" dirty="0"/>
              <a:t>Entity Resolution — </a:t>
            </a:r>
          </a:p>
          <a:p>
            <a:endParaRPr lang="en-CA" dirty="0"/>
          </a:p>
          <a:p>
            <a:r>
              <a:rPr lang="en-CA" dirty="0"/>
              <a:t>Type Conversion — </a:t>
            </a:r>
          </a:p>
          <a:p>
            <a:endParaRPr lang="en-CA" dirty="0"/>
          </a:p>
          <a:p>
            <a:r>
              <a:rPr lang="en-CA" dirty="0"/>
              <a:t>Data Integration —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511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BDD3D-1BE2-483E-BF3C-E20AB2D4880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Common </a:t>
            </a:r>
            <a:r>
              <a:rPr spc="9" dirty="0"/>
              <a:t>Data Quality</a:t>
            </a:r>
            <a:r>
              <a:rPr spc="-30" dirty="0"/>
              <a:t> </a:t>
            </a:r>
            <a:r>
              <a:rPr spc="6" dirty="0"/>
              <a:t>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8C50-57A5-4FBA-833C-A370BEDA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Missing Data — Missed measurements, redacted items, incomplete  forms, etc.</a:t>
            </a:r>
          </a:p>
          <a:p>
            <a:endParaRPr lang="en-CA" dirty="0"/>
          </a:p>
          <a:p>
            <a:r>
              <a:rPr lang="en-CA" dirty="0"/>
              <a:t>Erroneous Values — Misspellings, outliers, “spurious integrity”, etc.</a:t>
            </a:r>
          </a:p>
          <a:p>
            <a:endParaRPr lang="en-CA" dirty="0"/>
          </a:p>
          <a:p>
            <a:r>
              <a:rPr lang="en-CA" dirty="0"/>
              <a:t>Entity Resolution — Different values, </a:t>
            </a:r>
            <a:r>
              <a:rPr lang="en-CA" dirty="0" err="1"/>
              <a:t>abbrevs</a:t>
            </a:r>
            <a:r>
              <a:rPr lang="en-CA" dirty="0"/>
              <a:t>., 2+ entries for the  same thing</a:t>
            </a:r>
          </a:p>
          <a:p>
            <a:endParaRPr lang="en-CA" dirty="0"/>
          </a:p>
          <a:p>
            <a:r>
              <a:rPr lang="en-CA" dirty="0"/>
              <a:t>Type Conversion — </a:t>
            </a:r>
          </a:p>
          <a:p>
            <a:endParaRPr lang="en-CA" dirty="0"/>
          </a:p>
          <a:p>
            <a:r>
              <a:rPr lang="en-CA" dirty="0"/>
              <a:t>Data Integration —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9510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133B56-BE1F-4B97-90B6-D7EEA69E410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Common </a:t>
            </a:r>
            <a:r>
              <a:rPr spc="9" dirty="0"/>
              <a:t>Data Quality</a:t>
            </a:r>
            <a:r>
              <a:rPr spc="-30" dirty="0"/>
              <a:t> </a:t>
            </a:r>
            <a:r>
              <a:rPr spc="6" dirty="0"/>
              <a:t>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8C50-57A5-4FBA-833C-A370BEDA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Missing Data — Missed measurements, redacted items, incomplete  forms, etc.</a:t>
            </a:r>
          </a:p>
          <a:p>
            <a:endParaRPr lang="en-CA" dirty="0"/>
          </a:p>
          <a:p>
            <a:r>
              <a:rPr lang="en-CA" dirty="0"/>
              <a:t>Erroneous Values — Misspellings, outliers, “spurious integrity”, etc.</a:t>
            </a:r>
          </a:p>
          <a:p>
            <a:endParaRPr lang="en-CA" dirty="0"/>
          </a:p>
          <a:p>
            <a:r>
              <a:rPr lang="en-CA" dirty="0"/>
              <a:t>Entity Resolution — Different values, </a:t>
            </a:r>
            <a:r>
              <a:rPr lang="en-CA" dirty="0" err="1"/>
              <a:t>abbrevs</a:t>
            </a:r>
            <a:r>
              <a:rPr lang="en-CA" dirty="0"/>
              <a:t>., 2+ entries for the  same thing</a:t>
            </a:r>
          </a:p>
          <a:p>
            <a:endParaRPr lang="en-CA" dirty="0"/>
          </a:p>
          <a:p>
            <a:r>
              <a:rPr lang="en-CA" dirty="0"/>
              <a:t>Type Conversion — e.g., postal code or place name to </a:t>
            </a:r>
            <a:r>
              <a:rPr lang="en-CA" dirty="0" err="1"/>
              <a:t>lat-lon</a:t>
            </a:r>
            <a:endParaRPr lang="en-CA" dirty="0"/>
          </a:p>
          <a:p>
            <a:endParaRPr lang="en-CA" dirty="0"/>
          </a:p>
          <a:p>
            <a:r>
              <a:rPr lang="en-CA" dirty="0"/>
              <a:t>Data Integration —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1734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CBB476-6DA1-4156-B255-6E03F31835E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Common </a:t>
            </a:r>
            <a:r>
              <a:rPr spc="9" dirty="0"/>
              <a:t>Data Quality</a:t>
            </a:r>
            <a:r>
              <a:rPr spc="-30" dirty="0"/>
              <a:t> </a:t>
            </a:r>
            <a:r>
              <a:rPr spc="6" dirty="0"/>
              <a:t>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8C50-57A5-4FBA-833C-A370BEDA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Missing Data — Missed measurements, redacted items, incomplete  forms, etc.</a:t>
            </a:r>
          </a:p>
          <a:p>
            <a:endParaRPr lang="en-CA" dirty="0"/>
          </a:p>
          <a:p>
            <a:r>
              <a:rPr lang="en-CA" dirty="0"/>
              <a:t>Erroneous Values — Misspellings, outliers, “spurious integrity”, etc.</a:t>
            </a:r>
          </a:p>
          <a:p>
            <a:endParaRPr lang="en-CA" dirty="0"/>
          </a:p>
          <a:p>
            <a:r>
              <a:rPr lang="en-CA" dirty="0"/>
              <a:t>Entity Resolution — Different values, </a:t>
            </a:r>
            <a:r>
              <a:rPr lang="en-CA" dirty="0" err="1"/>
              <a:t>abbrevs</a:t>
            </a:r>
            <a:r>
              <a:rPr lang="en-CA" dirty="0"/>
              <a:t>., 2+ entries for the  same thing</a:t>
            </a:r>
          </a:p>
          <a:p>
            <a:endParaRPr lang="en-CA" dirty="0"/>
          </a:p>
          <a:p>
            <a:r>
              <a:rPr lang="en-CA" dirty="0"/>
              <a:t>Type Conversion — e.g., postal code or place name to </a:t>
            </a:r>
            <a:r>
              <a:rPr lang="en-CA" dirty="0" err="1"/>
              <a:t>lat-lon</a:t>
            </a:r>
            <a:endParaRPr lang="en-CA" dirty="0"/>
          </a:p>
          <a:p>
            <a:endParaRPr lang="en-CA" dirty="0"/>
          </a:p>
          <a:p>
            <a:r>
              <a:rPr lang="en-CA" dirty="0"/>
              <a:t>Data Integration — Mismatches and inconsistencies when  combining 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794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820CF3-D29C-47E4-99E7-9E3416FB587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B37B1-29E1-45EE-9763-55F294E6E7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Detect Duplicates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9E948B-7089-48E9-B175-CF313C3373E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862615" y="2373056"/>
            <a:ext cx="2323480" cy="2085289"/>
          </a:xfrm>
          <a:prstGeom prst="rect">
            <a:avLst/>
          </a:prstGeom>
        </p:spPr>
        <p:txBody>
          <a:bodyPr vert="horz" wrap="square" lIns="0" tIns="39662" rIns="0" bIns="0" rtlCol="0">
            <a:spAutoFit/>
          </a:bodyPr>
          <a:lstStyle/>
          <a:p>
            <a:pPr marL="7701">
              <a:spcBef>
                <a:spcPts val="312"/>
              </a:spcBef>
            </a:pPr>
            <a:r>
              <a:rPr sz="2577" spc="9" dirty="0">
                <a:latin typeface="Century Gothic"/>
                <a:cs typeface="Century Gothic"/>
              </a:rPr>
              <a:t>TITLE</a:t>
            </a:r>
            <a:endParaRPr sz="2577">
              <a:latin typeface="Century Gothic"/>
              <a:cs typeface="Century Gothic"/>
            </a:endParaRPr>
          </a:p>
          <a:p>
            <a:pPr marL="7701" marR="948028">
              <a:lnSpc>
                <a:spcPct val="101800"/>
              </a:lnSpc>
              <a:spcBef>
                <a:spcPts val="200"/>
              </a:spcBef>
            </a:pPr>
            <a:r>
              <a:rPr sz="2577" spc="9" dirty="0">
                <a:latin typeface="Century Gothic"/>
                <a:cs typeface="Century Gothic"/>
              </a:rPr>
              <a:t>Ben-Hur  </a:t>
            </a:r>
            <a:r>
              <a:rPr sz="2577" spc="12" dirty="0">
                <a:latin typeface="Century Gothic"/>
                <a:cs typeface="Century Gothic"/>
              </a:rPr>
              <a:t>Ben </a:t>
            </a:r>
            <a:r>
              <a:rPr sz="2577" spc="9" dirty="0">
                <a:latin typeface="Century Gothic"/>
                <a:cs typeface="Century Gothic"/>
              </a:rPr>
              <a:t>Hur  BEN-</a:t>
            </a:r>
            <a:r>
              <a:rPr sz="2577" spc="12" dirty="0">
                <a:latin typeface="Century Gothic"/>
                <a:cs typeface="Century Gothic"/>
              </a:rPr>
              <a:t>HUR</a:t>
            </a:r>
            <a:endParaRPr sz="2577">
              <a:latin typeface="Century Gothic"/>
              <a:cs typeface="Century Gothic"/>
            </a:endParaRPr>
          </a:p>
          <a:p>
            <a:pPr marL="7701">
              <a:spcBef>
                <a:spcPts val="58"/>
              </a:spcBef>
            </a:pPr>
            <a:r>
              <a:rPr sz="2577" spc="9" dirty="0">
                <a:latin typeface="Century Gothic"/>
                <a:cs typeface="Century Gothic"/>
              </a:rPr>
              <a:t>Ben-Hur</a:t>
            </a:r>
            <a:r>
              <a:rPr sz="2577" spc="-27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(1959)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9784" y="2373056"/>
            <a:ext cx="2413584" cy="2052588"/>
          </a:xfrm>
          <a:prstGeom prst="rect">
            <a:avLst/>
          </a:prstGeom>
        </p:spPr>
        <p:txBody>
          <a:bodyPr vert="horz" wrap="square" lIns="0" tIns="39662" rIns="0" bIns="0" rtlCol="0">
            <a:spAutoFit/>
          </a:bodyPr>
          <a:lstStyle/>
          <a:p>
            <a:pPr marL="7701">
              <a:spcBef>
                <a:spcPts val="312"/>
              </a:spcBef>
            </a:pPr>
            <a:r>
              <a:rPr sz="2577" spc="15" dirty="0">
                <a:latin typeface="Century Gothic"/>
                <a:cs typeface="Century Gothic"/>
              </a:rPr>
              <a:t>NAME</a:t>
            </a:r>
            <a:endParaRPr sz="2577">
              <a:latin typeface="Century Gothic"/>
              <a:cs typeface="Century Gothic"/>
            </a:endParaRPr>
          </a:p>
          <a:p>
            <a:pPr marL="7701" marR="3081" indent="-385">
              <a:lnSpc>
                <a:spcPct val="101800"/>
              </a:lnSpc>
              <a:spcBef>
                <a:spcPts val="200"/>
              </a:spcBef>
            </a:pPr>
            <a:r>
              <a:rPr sz="2577" spc="12" dirty="0">
                <a:latin typeface="Century Gothic"/>
                <a:cs typeface="Century Gothic"/>
              </a:rPr>
              <a:t>Anand </a:t>
            </a:r>
            <a:r>
              <a:rPr sz="2577" spc="-33" dirty="0">
                <a:latin typeface="Century Gothic"/>
                <a:cs typeface="Century Gothic"/>
              </a:rPr>
              <a:t>Vaskar  </a:t>
            </a:r>
            <a:r>
              <a:rPr sz="2577" spc="12" dirty="0">
                <a:latin typeface="Century Gothic"/>
                <a:cs typeface="Century Gothic"/>
              </a:rPr>
              <a:t>Anand</a:t>
            </a:r>
            <a:r>
              <a:rPr sz="2577" spc="-39" dirty="0">
                <a:latin typeface="Century Gothic"/>
                <a:cs typeface="Century Gothic"/>
              </a:rPr>
              <a:t> </a:t>
            </a:r>
            <a:r>
              <a:rPr sz="2577" spc="-27" dirty="0">
                <a:latin typeface="Century Gothic"/>
                <a:cs typeface="Century Gothic"/>
              </a:rPr>
              <a:t>Vaskkar</a:t>
            </a:r>
            <a:endParaRPr sz="2577">
              <a:latin typeface="Century Gothic"/>
              <a:cs typeface="Century Gothic"/>
            </a:endParaRPr>
          </a:p>
          <a:p>
            <a:pPr marL="7701" marR="112054" indent="-385">
              <a:lnSpc>
                <a:spcPct val="101800"/>
              </a:lnSpc>
              <a:spcBef>
                <a:spcPts val="3"/>
              </a:spcBef>
            </a:pPr>
            <a:r>
              <a:rPr sz="2577" spc="9" dirty="0">
                <a:latin typeface="Century Gothic"/>
                <a:cs typeface="Century Gothic"/>
              </a:rPr>
              <a:t>A. </a:t>
            </a:r>
            <a:r>
              <a:rPr sz="2577" spc="-33" dirty="0">
                <a:latin typeface="Century Gothic"/>
                <a:cs typeface="Century Gothic"/>
              </a:rPr>
              <a:t>Vaskar  </a:t>
            </a:r>
            <a:r>
              <a:rPr sz="2577" spc="-69" dirty="0">
                <a:latin typeface="Century Gothic"/>
                <a:cs typeface="Century Gothic"/>
              </a:rPr>
              <a:t>Vaskar,</a:t>
            </a:r>
            <a:r>
              <a:rPr sz="2577" spc="-24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Anand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D90538-21CC-47DE-AA22-FC8ABECC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Duplicates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CEB858-B22B-42EC-A328-44B6AF20F29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Levenshtein</a:t>
            </a:r>
            <a:r>
              <a:rPr spc="-30" dirty="0"/>
              <a:t> </a:t>
            </a:r>
            <a:r>
              <a:rPr spc="9" dirty="0"/>
              <a:t>Distance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9A557-374D-4809-9BF7-A23F17E51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many edits do I need to change one value to another?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83F41E-B5C5-4A98-88BE-52084684CA5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Levenshtein</a:t>
            </a:r>
            <a:r>
              <a:rPr spc="-30" dirty="0"/>
              <a:t> </a:t>
            </a:r>
            <a:r>
              <a:rPr spc="9" dirty="0"/>
              <a:t>Distance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1879" y="3126113"/>
            <a:ext cx="1988473" cy="1582458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373512" marR="368891" algn="ctr">
              <a:lnSpc>
                <a:spcPct val="101800"/>
              </a:lnSpc>
              <a:spcBef>
                <a:spcPts val="27"/>
              </a:spcBef>
            </a:pPr>
            <a:r>
              <a:rPr sz="2577" spc="9" dirty="0">
                <a:latin typeface="Century Gothic"/>
                <a:cs typeface="Century Gothic"/>
              </a:rPr>
              <a:t>B</a:t>
            </a:r>
            <a:r>
              <a:rPr sz="2577" spc="12" dirty="0">
                <a:latin typeface="Century Gothic"/>
                <a:cs typeface="Century Gothic"/>
              </a:rPr>
              <a:t>en</a:t>
            </a:r>
            <a:r>
              <a:rPr sz="2577" spc="3" dirty="0">
                <a:latin typeface="Century Gothic"/>
                <a:cs typeface="Century Gothic"/>
              </a:rPr>
              <a:t>-</a:t>
            </a:r>
            <a:r>
              <a:rPr sz="2577" spc="9" dirty="0">
                <a:latin typeface="Century Gothic"/>
                <a:cs typeface="Century Gothic"/>
              </a:rPr>
              <a:t>Hur  Ben</a:t>
            </a:r>
            <a:r>
              <a:rPr sz="2577" spc="-33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Hur</a:t>
            </a:r>
            <a:endParaRPr sz="2577">
              <a:latin typeface="Century Gothic"/>
              <a:cs typeface="Century Gothic"/>
            </a:endParaRPr>
          </a:p>
          <a:p>
            <a:pPr>
              <a:spcBef>
                <a:spcPts val="30"/>
              </a:spcBef>
            </a:pPr>
            <a:endParaRPr sz="2426">
              <a:latin typeface="Century Gothic"/>
              <a:cs typeface="Century Gothic"/>
            </a:endParaRPr>
          </a:p>
          <a:p>
            <a:pPr algn="ctr">
              <a:spcBef>
                <a:spcPts val="3"/>
              </a:spcBef>
            </a:pPr>
            <a:r>
              <a:rPr sz="2577" spc="9" dirty="0">
                <a:latin typeface="Century Gothic"/>
                <a:cs typeface="Century Gothic"/>
              </a:rPr>
              <a:t>Distance </a:t>
            </a:r>
            <a:r>
              <a:rPr sz="2577" spc="12" dirty="0">
                <a:latin typeface="Century Gothic"/>
                <a:cs typeface="Century Gothic"/>
              </a:rPr>
              <a:t>=</a:t>
            </a:r>
            <a:r>
              <a:rPr sz="2577" spc="-36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1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69C567-A5CC-4036-869B-62709A760A5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Levenshtein</a:t>
            </a:r>
            <a:r>
              <a:rPr spc="-30" dirty="0"/>
              <a:t> </a:t>
            </a:r>
            <a:r>
              <a:rPr spc="9" dirty="0"/>
              <a:t>Distance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9473" y="3126113"/>
            <a:ext cx="2413200" cy="1582458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 marR="3081" indent="-385" algn="ctr">
              <a:lnSpc>
                <a:spcPct val="101800"/>
              </a:lnSpc>
              <a:spcBef>
                <a:spcPts val="27"/>
              </a:spcBef>
            </a:pPr>
            <a:r>
              <a:rPr sz="2577" spc="12" dirty="0">
                <a:latin typeface="Century Gothic"/>
                <a:cs typeface="Century Gothic"/>
              </a:rPr>
              <a:t>Anand </a:t>
            </a:r>
            <a:r>
              <a:rPr sz="2577" spc="-33" dirty="0">
                <a:latin typeface="Century Gothic"/>
                <a:cs typeface="Century Gothic"/>
              </a:rPr>
              <a:t>Vaskar  </a:t>
            </a:r>
            <a:r>
              <a:rPr sz="2577" spc="12" dirty="0">
                <a:latin typeface="Century Gothic"/>
                <a:cs typeface="Century Gothic"/>
              </a:rPr>
              <a:t>Anand</a:t>
            </a:r>
            <a:r>
              <a:rPr sz="2577" spc="-42" dirty="0">
                <a:latin typeface="Century Gothic"/>
                <a:cs typeface="Century Gothic"/>
              </a:rPr>
              <a:t> </a:t>
            </a:r>
            <a:r>
              <a:rPr sz="2577" spc="-27" dirty="0">
                <a:latin typeface="Century Gothic"/>
                <a:cs typeface="Century Gothic"/>
              </a:rPr>
              <a:t>Vaskkar</a:t>
            </a:r>
            <a:endParaRPr sz="2577">
              <a:latin typeface="Century Gothic"/>
              <a:cs typeface="Century Gothic"/>
            </a:endParaRPr>
          </a:p>
          <a:p>
            <a:pPr>
              <a:spcBef>
                <a:spcPts val="30"/>
              </a:spcBef>
            </a:pPr>
            <a:endParaRPr sz="2426">
              <a:latin typeface="Century Gothic"/>
              <a:cs typeface="Century Gothic"/>
            </a:endParaRPr>
          </a:p>
          <a:p>
            <a:pPr algn="ctr">
              <a:spcBef>
                <a:spcPts val="3"/>
              </a:spcBef>
            </a:pPr>
            <a:r>
              <a:rPr sz="2577" spc="9" dirty="0">
                <a:latin typeface="Century Gothic"/>
                <a:cs typeface="Century Gothic"/>
              </a:rPr>
              <a:t>Distance </a:t>
            </a:r>
            <a:r>
              <a:rPr sz="2577" spc="12" dirty="0">
                <a:latin typeface="Century Gothic"/>
                <a:cs typeface="Century Gothic"/>
              </a:rPr>
              <a:t>=</a:t>
            </a:r>
            <a:r>
              <a:rPr sz="2577" spc="-15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?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1A8EBC-A17C-4062-B687-8EB7EC398F7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Levenshtein</a:t>
            </a:r>
            <a:r>
              <a:rPr spc="-30" dirty="0"/>
              <a:t> </a:t>
            </a:r>
            <a:r>
              <a:rPr spc="9" dirty="0"/>
              <a:t>Distance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4993" y="3126113"/>
            <a:ext cx="2942278" cy="158637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spcBef>
                <a:spcPts val="82"/>
              </a:spcBef>
            </a:pPr>
            <a:r>
              <a:rPr sz="2577" spc="9" dirty="0">
                <a:latin typeface="Century Gothic"/>
                <a:cs typeface="Century Gothic"/>
              </a:rPr>
              <a:t>Ben-Hur</a:t>
            </a:r>
            <a:endParaRPr sz="2577">
              <a:latin typeface="Century Gothic"/>
              <a:cs typeface="Century Gothic"/>
            </a:endParaRPr>
          </a:p>
          <a:p>
            <a:pPr algn="ctr">
              <a:spcBef>
                <a:spcPts val="58"/>
              </a:spcBef>
            </a:pPr>
            <a:r>
              <a:rPr sz="2577" spc="12" dirty="0">
                <a:latin typeface="Century Gothic"/>
                <a:cs typeface="Century Gothic"/>
              </a:rPr>
              <a:t>Ben </a:t>
            </a:r>
            <a:r>
              <a:rPr sz="2577" spc="9" dirty="0">
                <a:latin typeface="Century Gothic"/>
                <a:cs typeface="Century Gothic"/>
              </a:rPr>
              <a:t>Hur (1959</a:t>
            </a:r>
            <a:r>
              <a:rPr sz="2577" spc="-42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film)</a:t>
            </a:r>
            <a:endParaRPr sz="2577"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</a:pPr>
            <a:endParaRPr sz="2426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577" spc="9" dirty="0">
                <a:latin typeface="Century Gothic"/>
                <a:cs typeface="Century Gothic"/>
              </a:rPr>
              <a:t>Distance </a:t>
            </a:r>
            <a:r>
              <a:rPr sz="2577" spc="12" dirty="0">
                <a:latin typeface="Century Gothic"/>
                <a:cs typeface="Century Gothic"/>
              </a:rPr>
              <a:t>=</a:t>
            </a:r>
            <a:r>
              <a:rPr sz="2577" spc="-9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?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1E2665-E2AC-4F87-B522-9C175E5244D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3" dirty="0"/>
              <a:t>Sources </a:t>
            </a:r>
            <a:r>
              <a:rPr spc="9" dirty="0"/>
              <a:t>of</a:t>
            </a:r>
            <a:r>
              <a:rPr spc="-45" dirty="0"/>
              <a:t> </a:t>
            </a:r>
            <a:r>
              <a:rPr spc="3" dirty="0"/>
              <a:t>Error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0CAAD-6D2C-4CC9-8A3D-E69BF9861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entry</a:t>
            </a:r>
          </a:p>
          <a:p>
            <a:endParaRPr lang="en-GB" dirty="0"/>
          </a:p>
          <a:p>
            <a:r>
              <a:rPr lang="en-GB" dirty="0"/>
              <a:t>Measurement  </a:t>
            </a:r>
          </a:p>
          <a:p>
            <a:endParaRPr lang="en-GB" dirty="0"/>
          </a:p>
          <a:p>
            <a:r>
              <a:rPr lang="en-GB" dirty="0"/>
              <a:t>Distillation</a:t>
            </a:r>
          </a:p>
          <a:p>
            <a:endParaRPr lang="en-GB" dirty="0"/>
          </a:p>
          <a:p>
            <a:r>
              <a:rPr lang="en-GB" dirty="0"/>
              <a:t>Data integration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0A217F-8A98-4E2A-B27F-1EC74E2297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Soundex </a:t>
            </a:r>
            <a:r>
              <a:rPr spc="6" dirty="0"/>
              <a:t>/</a:t>
            </a:r>
            <a:r>
              <a:rPr spc="-42" dirty="0"/>
              <a:t> </a:t>
            </a:r>
            <a:r>
              <a:rPr spc="12" dirty="0"/>
              <a:t>Metaphone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9422" y="3710272"/>
            <a:ext cx="4373563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15" dirty="0">
                <a:latin typeface="Century Gothic"/>
                <a:cs typeface="Century Gothic"/>
              </a:rPr>
              <a:t>How </a:t>
            </a:r>
            <a:r>
              <a:rPr sz="2577" spc="9" dirty="0">
                <a:latin typeface="Century Gothic"/>
                <a:cs typeface="Century Gothic"/>
              </a:rPr>
              <a:t>similar </a:t>
            </a:r>
            <a:r>
              <a:rPr sz="2577" spc="15" dirty="0">
                <a:latin typeface="Century Gothic"/>
                <a:cs typeface="Century Gothic"/>
              </a:rPr>
              <a:t>do </a:t>
            </a:r>
            <a:r>
              <a:rPr sz="2577" spc="9" dirty="0">
                <a:latin typeface="Century Gothic"/>
                <a:cs typeface="Century Gothic"/>
              </a:rPr>
              <a:t>they</a:t>
            </a:r>
            <a:r>
              <a:rPr sz="2577" spc="-52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sound?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4BA7D0-82EE-4AB5-BF75-D2E56CB6D2B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Soundex </a:t>
            </a:r>
            <a:r>
              <a:rPr spc="6" dirty="0"/>
              <a:t>/</a:t>
            </a:r>
            <a:r>
              <a:rPr spc="-42" dirty="0"/>
              <a:t> </a:t>
            </a:r>
            <a:r>
              <a:rPr spc="12" dirty="0"/>
              <a:t>Metaphone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616" y="3310250"/>
            <a:ext cx="1466711" cy="1189274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 marR="3081">
              <a:lnSpc>
                <a:spcPct val="101800"/>
              </a:lnSpc>
              <a:spcBef>
                <a:spcPts val="27"/>
              </a:spcBef>
            </a:pPr>
            <a:r>
              <a:rPr sz="2577" spc="9" dirty="0">
                <a:latin typeface="Century Gothic"/>
                <a:cs typeface="Century Gothic"/>
              </a:rPr>
              <a:t>Ben-Hur  Ben-Hurr  </a:t>
            </a:r>
            <a:r>
              <a:rPr sz="2577" spc="12" dirty="0">
                <a:latin typeface="Century Gothic"/>
                <a:cs typeface="Century Gothic"/>
              </a:rPr>
              <a:t>Been</a:t>
            </a:r>
            <a:r>
              <a:rPr sz="2577" spc="-49" dirty="0">
                <a:latin typeface="Century Gothic"/>
                <a:cs typeface="Century Gothic"/>
              </a:rPr>
              <a:t> </a:t>
            </a:r>
            <a:r>
              <a:rPr sz="2577" spc="12" dirty="0">
                <a:latin typeface="Century Gothic"/>
                <a:cs typeface="Century Gothic"/>
              </a:rPr>
              <a:t>Her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9850" y="3310250"/>
            <a:ext cx="2710855" cy="1189274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 marR="3081">
              <a:lnSpc>
                <a:spcPct val="101800"/>
              </a:lnSpc>
              <a:spcBef>
                <a:spcPts val="27"/>
              </a:spcBef>
            </a:pPr>
            <a:r>
              <a:rPr sz="2577" spc="12" dirty="0">
                <a:latin typeface="Century Gothic"/>
                <a:cs typeface="Century Gothic"/>
              </a:rPr>
              <a:t>Anana </a:t>
            </a:r>
            <a:r>
              <a:rPr sz="2577" spc="-33" dirty="0">
                <a:latin typeface="Century Gothic"/>
                <a:cs typeface="Century Gothic"/>
              </a:rPr>
              <a:t>Vaskar  </a:t>
            </a:r>
            <a:r>
              <a:rPr sz="2577" spc="12" dirty="0">
                <a:latin typeface="Century Gothic"/>
                <a:cs typeface="Century Gothic"/>
              </a:rPr>
              <a:t>Anand </a:t>
            </a:r>
            <a:r>
              <a:rPr sz="2577" spc="-27" dirty="0">
                <a:latin typeface="Century Gothic"/>
                <a:cs typeface="Century Gothic"/>
              </a:rPr>
              <a:t>Vaskkar  </a:t>
            </a:r>
            <a:r>
              <a:rPr sz="2577" spc="12" dirty="0">
                <a:latin typeface="Century Gothic"/>
                <a:cs typeface="Century Gothic"/>
              </a:rPr>
              <a:t>Ahnund</a:t>
            </a:r>
            <a:r>
              <a:rPr sz="2577" spc="-36" dirty="0">
                <a:latin typeface="Century Gothic"/>
                <a:cs typeface="Century Gothic"/>
              </a:rPr>
              <a:t> </a:t>
            </a:r>
            <a:r>
              <a:rPr sz="2577" spc="-27" dirty="0">
                <a:latin typeface="Century Gothic"/>
                <a:cs typeface="Century Gothic"/>
              </a:rPr>
              <a:t>Vachkar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20084B-A73F-444E-9018-ED46F91670E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Fingerprinting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375" y="3710272"/>
            <a:ext cx="10077909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6" dirty="0">
                <a:latin typeface="Century Gothic"/>
                <a:cs typeface="Century Gothic"/>
              </a:rPr>
              <a:t>Strip </a:t>
            </a:r>
            <a:r>
              <a:rPr sz="2577" spc="15" dirty="0">
                <a:latin typeface="Century Gothic"/>
                <a:cs typeface="Century Gothic"/>
              </a:rPr>
              <a:t>away </a:t>
            </a:r>
            <a:r>
              <a:rPr sz="2577" spc="12" dirty="0">
                <a:latin typeface="Century Gothic"/>
                <a:cs typeface="Century Gothic"/>
              </a:rPr>
              <a:t>unimportant </a:t>
            </a:r>
            <a:r>
              <a:rPr sz="2577" spc="9" dirty="0">
                <a:latin typeface="Century Gothic"/>
                <a:cs typeface="Century Gothic"/>
              </a:rPr>
              <a:t>details </a:t>
            </a:r>
            <a:r>
              <a:rPr sz="2577" spc="6" dirty="0">
                <a:latin typeface="Century Gothic"/>
                <a:cs typeface="Century Gothic"/>
              </a:rPr>
              <a:t>(e.g., </a:t>
            </a:r>
            <a:r>
              <a:rPr sz="2577" spc="9" dirty="0">
                <a:latin typeface="Century Gothic"/>
                <a:cs typeface="Century Gothic"/>
              </a:rPr>
              <a:t>punctuation </a:t>
            </a:r>
            <a:r>
              <a:rPr sz="2577" spc="12" dirty="0">
                <a:latin typeface="Century Gothic"/>
                <a:cs typeface="Century Gothic"/>
              </a:rPr>
              <a:t>and</a:t>
            </a:r>
            <a:r>
              <a:rPr sz="2577" spc="6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capitals)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ECC64F-69F3-4F51-B77A-53881A3D7B1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Fingerprinting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9457" y="3710272"/>
            <a:ext cx="3073585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9" dirty="0">
                <a:latin typeface="Century Gothic"/>
                <a:cs typeface="Century Gothic"/>
              </a:rPr>
              <a:t>Ben-Hur </a:t>
            </a:r>
            <a:r>
              <a:rPr sz="2577" spc="12" dirty="0">
                <a:latin typeface="Century Gothic"/>
                <a:cs typeface="Century Gothic"/>
              </a:rPr>
              <a:t>=&gt; ben</a:t>
            </a:r>
            <a:r>
              <a:rPr sz="2577" spc="-33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hur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F61AC7-98D3-47B2-874D-892BAB00F1E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Fingerprinting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1502" y="3710272"/>
            <a:ext cx="5029328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12" dirty="0">
                <a:latin typeface="Century Gothic"/>
                <a:cs typeface="Century Gothic"/>
              </a:rPr>
              <a:t>Anand </a:t>
            </a:r>
            <a:r>
              <a:rPr sz="2577" spc="-33" dirty="0">
                <a:latin typeface="Century Gothic"/>
                <a:cs typeface="Century Gothic"/>
              </a:rPr>
              <a:t>Vaskar </a:t>
            </a:r>
            <a:r>
              <a:rPr sz="2577" spc="12" dirty="0">
                <a:latin typeface="Century Gothic"/>
                <a:cs typeface="Century Gothic"/>
              </a:rPr>
              <a:t>=&gt; anand</a:t>
            </a:r>
            <a:r>
              <a:rPr sz="2577" spc="15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vaskar</a:t>
            </a:r>
            <a:endParaRPr sz="257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32FC04-255F-48ED-BE23-5792068F4AB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AA0E2-19B7-4296-95C8-B4225D42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How to Fix Problems?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B1721E-4208-470F-94C6-B67C734ADAB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Questions to Think</a:t>
            </a:r>
            <a:r>
              <a:rPr spc="-36" dirty="0"/>
              <a:t> </a:t>
            </a:r>
            <a:r>
              <a:rPr spc="9" dirty="0"/>
              <a:t>About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3DCA6-CBBA-4A1C-B928-886F56B88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Which duplicate to keep?</a:t>
            </a:r>
          </a:p>
          <a:p>
            <a:endParaRPr lang="en-GB" sz="3200" dirty="0"/>
          </a:p>
          <a:p>
            <a:r>
              <a:rPr lang="en-GB" sz="3200" dirty="0"/>
              <a:t>Outliers: keep, remove, or repair?</a:t>
            </a:r>
          </a:p>
          <a:p>
            <a:endParaRPr lang="en-GB" sz="3200" dirty="0"/>
          </a:p>
          <a:p>
            <a:r>
              <a:rPr lang="en-GB" sz="3200" dirty="0"/>
              <a:t>How to deal with bad formats (e.g., dates and addresses)?</a:t>
            </a:r>
          </a:p>
          <a:p>
            <a:endParaRPr lang="en-CA" sz="32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80CA4C-D6E4-4A59-AC86-9037C4BAC5F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Some </a:t>
            </a:r>
            <a:r>
              <a:rPr spc="-61" dirty="0"/>
              <a:t>Ways </a:t>
            </a:r>
            <a:r>
              <a:rPr spc="9" dirty="0"/>
              <a:t>to </a:t>
            </a:r>
            <a:r>
              <a:rPr spc="6" dirty="0"/>
              <a:t>Fix</a:t>
            </a:r>
            <a:r>
              <a:rPr spc="36" dirty="0"/>
              <a:t> </a:t>
            </a:r>
            <a:r>
              <a:rPr spc="6" dirty="0"/>
              <a:t>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AB798-584C-4787-8DF9-E723467B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Fuzzy matching systems</a:t>
            </a:r>
          </a:p>
          <a:p>
            <a:endParaRPr lang="en-GB" sz="3200" dirty="0"/>
          </a:p>
          <a:p>
            <a:r>
              <a:rPr lang="en-GB" sz="3200" dirty="0"/>
              <a:t>Machine learning to detect/resolve errors</a:t>
            </a:r>
          </a:p>
          <a:p>
            <a:endParaRPr lang="en-GB" sz="3200" dirty="0"/>
          </a:p>
          <a:p>
            <a:r>
              <a:rPr lang="en-GB" sz="3200" dirty="0"/>
              <a:t>Usually requires human judgement (especially for new data)</a:t>
            </a:r>
          </a:p>
          <a:p>
            <a:endParaRPr lang="en-CA" sz="32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EF9DAF-B362-4B70-83FA-ADFB3E901F8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28C04-2B69-413E-AD67-4E0A15CEC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Cleaning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817C5D-6BBC-4382-9626-FBFC1F7E8E3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Common</a:t>
            </a:r>
            <a:r>
              <a:rPr spc="-27" dirty="0"/>
              <a:t> </a:t>
            </a:r>
            <a:r>
              <a:rPr spc="9" dirty="0"/>
              <a:t>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03446-8CEA-4AF9-963C-44C0D320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Correct and remove errors</a:t>
            </a:r>
          </a:p>
          <a:p>
            <a:endParaRPr lang="en-GB" sz="3200" dirty="0"/>
          </a:p>
          <a:p>
            <a:r>
              <a:rPr lang="en-GB" sz="3200" dirty="0"/>
              <a:t>Change formats  </a:t>
            </a:r>
          </a:p>
          <a:p>
            <a:endParaRPr lang="en-GB" sz="3200" dirty="0"/>
          </a:p>
          <a:p>
            <a:r>
              <a:rPr lang="en-GB" sz="3200" dirty="0"/>
              <a:t>Remove formatting</a:t>
            </a:r>
          </a:p>
          <a:p>
            <a:endParaRPr lang="en-CA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20EF4B-C722-4DE1-BBC5-1ABB25F0DEF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4BE83-868D-4B36-AEDC-9C8A3B49E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Data Entry Errors</a:t>
            </a:r>
          </a:p>
        </p:txBody>
      </p:sp>
    </p:spTree>
    <p:extLst>
      <p:ext uri="{BB962C8B-B14F-4D97-AF65-F5344CB8AC3E}">
        <p14:creationId xmlns:p14="http://schemas.microsoft.com/office/powerpoint/2010/main" val="6181953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DF423-578D-48AC-84C4-EF1020879DD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Spreadsheets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614" y="2160982"/>
            <a:ext cx="3188433" cy="348664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b="1" spc="12" dirty="0">
                <a:solidFill>
                  <a:srgbClr val="0070C0"/>
                </a:solidFill>
                <a:latin typeface="Century Gothic"/>
                <a:cs typeface="Century Gothic"/>
              </a:rPr>
              <a:t>+ </a:t>
            </a:r>
            <a:r>
              <a:rPr sz="2577" b="1" spc="9" dirty="0">
                <a:solidFill>
                  <a:srgbClr val="0070C0"/>
                </a:solidFill>
                <a:latin typeface="Century Gothic"/>
                <a:cs typeface="Century Gothic"/>
              </a:rPr>
              <a:t>Easily</a:t>
            </a:r>
            <a:r>
              <a:rPr sz="2577" b="1" spc="-39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2577" b="1" spc="9" dirty="0">
                <a:solidFill>
                  <a:srgbClr val="0070C0"/>
                </a:solidFill>
                <a:latin typeface="Century Gothic"/>
                <a:cs typeface="Century Gothic"/>
              </a:rPr>
              <a:t>accessible</a:t>
            </a:r>
            <a:endParaRPr sz="2577" b="1" dirty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</a:pPr>
            <a:endParaRPr sz="2426" b="1" dirty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pPr marL="7701"/>
            <a:r>
              <a:rPr sz="2577" b="1" spc="12" dirty="0">
                <a:solidFill>
                  <a:srgbClr val="0070C0"/>
                </a:solidFill>
                <a:latin typeface="Century Gothic"/>
                <a:cs typeface="Century Gothic"/>
              </a:rPr>
              <a:t>+</a:t>
            </a:r>
            <a:r>
              <a:rPr sz="2577" b="1" spc="3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2577" b="1" spc="12" dirty="0">
                <a:solidFill>
                  <a:srgbClr val="0070C0"/>
                </a:solidFill>
                <a:latin typeface="Century Gothic"/>
                <a:cs typeface="Century Gothic"/>
              </a:rPr>
              <a:t>Visual</a:t>
            </a:r>
            <a:endParaRPr sz="2577" b="1" dirty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</a:pPr>
            <a:endParaRPr sz="2426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208705" indent="-201388">
              <a:buChar char="-"/>
              <a:tabLst>
                <a:tab pos="209090" algn="l"/>
              </a:tabLst>
            </a:pPr>
            <a:r>
              <a:rPr sz="2577" b="1" spc="-9" dirty="0">
                <a:solidFill>
                  <a:srgbClr val="FF0000"/>
                </a:solidFill>
                <a:latin typeface="Century Gothic"/>
                <a:cs typeface="Century Gothic"/>
              </a:rPr>
              <a:t>Tedious</a:t>
            </a:r>
            <a:endParaRPr sz="2577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  <a:buClr>
                <a:srgbClr val="5F327C"/>
              </a:buClr>
              <a:buFont typeface="Century Gothic"/>
              <a:buChar char="-"/>
            </a:pPr>
            <a:endParaRPr sz="2426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208705" indent="-201388">
              <a:buChar char="-"/>
              <a:tabLst>
                <a:tab pos="209090" algn="l"/>
              </a:tabLst>
            </a:pPr>
            <a:r>
              <a:rPr sz="2577" b="1" spc="15" dirty="0">
                <a:solidFill>
                  <a:srgbClr val="FF0000"/>
                </a:solidFill>
                <a:latin typeface="Century Gothic"/>
                <a:cs typeface="Century Gothic"/>
              </a:rPr>
              <a:t>Time-consuming</a:t>
            </a:r>
            <a:endParaRPr sz="2577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>
              <a:spcBef>
                <a:spcPts val="30"/>
              </a:spcBef>
              <a:buClr>
                <a:srgbClr val="5F327C"/>
              </a:buClr>
              <a:buFont typeface="Century Gothic"/>
              <a:buChar char="-"/>
            </a:pPr>
            <a:endParaRPr sz="2426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208705" indent="-201388">
              <a:spcBef>
                <a:spcPts val="3"/>
              </a:spcBef>
              <a:buChar char="-"/>
              <a:tabLst>
                <a:tab pos="209090" algn="l"/>
              </a:tabLst>
            </a:pPr>
            <a:r>
              <a:rPr sz="2577" b="1" spc="9" dirty="0">
                <a:solidFill>
                  <a:srgbClr val="FF0000"/>
                </a:solidFill>
                <a:latin typeface="Century Gothic"/>
                <a:cs typeface="Century Gothic"/>
              </a:rPr>
              <a:t>Repetitive</a:t>
            </a:r>
            <a:endParaRPr sz="2577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30178" y="1459529"/>
            <a:ext cx="7361664" cy="5220320"/>
            <a:chOff x="7964616" y="2406871"/>
            <a:chExt cx="12139930" cy="8608695"/>
          </a:xfrm>
        </p:grpSpPr>
        <p:sp>
          <p:nvSpPr>
            <p:cNvPr id="5" name="object 5"/>
            <p:cNvSpPr/>
            <p:nvPr/>
          </p:nvSpPr>
          <p:spPr>
            <a:xfrm>
              <a:off x="7964616" y="2406871"/>
              <a:ext cx="4909523" cy="4909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5261430" y="3143063"/>
              <a:ext cx="4842669" cy="5022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0155179" y="5757408"/>
              <a:ext cx="5257962" cy="52579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675449-7F5B-487C-9D8E-330FEEDF229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Scr</a:t>
            </a:r>
            <a:r>
              <a:rPr spc="3" dirty="0"/>
              <a:t>i</a:t>
            </a:r>
            <a:r>
              <a:rPr spc="9" dirty="0"/>
              <a:t>p</a:t>
            </a:r>
            <a:r>
              <a:rPr spc="6"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616" y="2160982"/>
            <a:ext cx="3045150" cy="348664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b="1" spc="12" dirty="0">
                <a:solidFill>
                  <a:srgbClr val="0070C0"/>
                </a:solidFill>
                <a:latin typeface="Century Gothic"/>
                <a:cs typeface="Century Gothic"/>
              </a:rPr>
              <a:t>+</a:t>
            </a:r>
            <a:r>
              <a:rPr sz="2577" b="1" spc="3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2577" b="1" spc="9" dirty="0">
                <a:solidFill>
                  <a:srgbClr val="0070C0"/>
                </a:solidFill>
                <a:latin typeface="Century Gothic"/>
                <a:cs typeface="Century Gothic"/>
              </a:rPr>
              <a:t>Reusable</a:t>
            </a:r>
            <a:endParaRPr sz="2577" b="1" dirty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</a:pPr>
            <a:endParaRPr sz="2426" b="1" dirty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pPr marL="7701"/>
            <a:r>
              <a:rPr sz="2577" b="1" spc="12" dirty="0">
                <a:solidFill>
                  <a:srgbClr val="0070C0"/>
                </a:solidFill>
                <a:latin typeface="Century Gothic"/>
                <a:cs typeface="Century Gothic"/>
              </a:rPr>
              <a:t>+</a:t>
            </a:r>
            <a:r>
              <a:rPr sz="2577" b="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2577" b="1" spc="9" dirty="0">
                <a:solidFill>
                  <a:srgbClr val="0070C0"/>
                </a:solidFill>
                <a:latin typeface="Century Gothic"/>
                <a:cs typeface="Century Gothic"/>
              </a:rPr>
              <a:t>Scalable</a:t>
            </a:r>
            <a:endParaRPr sz="2577" b="1" dirty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</a:pPr>
            <a:endParaRPr sz="2426" dirty="0">
              <a:latin typeface="Century Gothic"/>
              <a:cs typeface="Century Gothic"/>
            </a:endParaRPr>
          </a:p>
          <a:p>
            <a:pPr marL="208705" indent="-201388">
              <a:buChar char="-"/>
              <a:tabLst>
                <a:tab pos="209090" algn="l"/>
              </a:tabLst>
            </a:pPr>
            <a:r>
              <a:rPr sz="2577" b="1" spc="6" dirty="0">
                <a:solidFill>
                  <a:srgbClr val="FF0000"/>
                </a:solidFill>
                <a:latin typeface="Century Gothic"/>
                <a:cs typeface="Century Gothic"/>
              </a:rPr>
              <a:t>Difficult</a:t>
            </a:r>
            <a:endParaRPr sz="2577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>
              <a:spcBef>
                <a:spcPts val="33"/>
              </a:spcBef>
              <a:buClr>
                <a:srgbClr val="5F327C"/>
              </a:buClr>
              <a:buFont typeface="Century Gothic"/>
              <a:buChar char="-"/>
            </a:pPr>
            <a:endParaRPr sz="2426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208705" indent="-201388">
              <a:buChar char="-"/>
              <a:tabLst>
                <a:tab pos="209090" algn="l"/>
              </a:tabLst>
            </a:pPr>
            <a:r>
              <a:rPr sz="2577" b="1" spc="-9" dirty="0">
                <a:solidFill>
                  <a:srgbClr val="FF0000"/>
                </a:solidFill>
                <a:latin typeface="Century Gothic"/>
                <a:cs typeface="Century Gothic"/>
              </a:rPr>
              <a:t>Tedious</a:t>
            </a:r>
            <a:endParaRPr sz="2577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>
              <a:spcBef>
                <a:spcPts val="30"/>
              </a:spcBef>
              <a:buClr>
                <a:srgbClr val="5F327C"/>
              </a:buClr>
              <a:buFont typeface="Century Gothic"/>
              <a:buChar char="-"/>
            </a:pPr>
            <a:endParaRPr sz="2426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208705" indent="-201388">
              <a:spcBef>
                <a:spcPts val="3"/>
              </a:spcBef>
              <a:buChar char="-"/>
              <a:tabLst>
                <a:tab pos="209090" algn="l"/>
              </a:tabLst>
            </a:pPr>
            <a:r>
              <a:rPr sz="2577" b="1" spc="15" dirty="0">
                <a:solidFill>
                  <a:srgbClr val="FF0000"/>
                </a:solidFill>
                <a:latin typeface="Century Gothic"/>
                <a:cs typeface="Century Gothic"/>
              </a:rPr>
              <a:t>Time-consuming</a:t>
            </a:r>
            <a:endParaRPr sz="2577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2402" y="1822729"/>
            <a:ext cx="6952092" cy="4546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9EFA0-4070-421A-9A5E-C18BDC3A588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Interactive Data</a:t>
            </a:r>
            <a:r>
              <a:rPr spc="-39" dirty="0"/>
              <a:t> </a:t>
            </a:r>
            <a:r>
              <a:rPr spc="9" dirty="0"/>
              <a:t>Cleaning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615" y="1938747"/>
            <a:ext cx="5981593" cy="3937526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 marR="1907222">
              <a:lnSpc>
                <a:spcPct val="101800"/>
              </a:lnSpc>
              <a:spcBef>
                <a:spcPts val="27"/>
              </a:spcBef>
            </a:pPr>
            <a:r>
              <a:rPr sz="2577" spc="-3" dirty="0">
                <a:latin typeface="Century Gothic"/>
                <a:cs typeface="Century Gothic"/>
              </a:rPr>
              <a:t>Trifacta </a:t>
            </a:r>
            <a:r>
              <a:rPr sz="2577" dirty="0">
                <a:latin typeface="Century Gothic"/>
                <a:cs typeface="Century Gothic"/>
              </a:rPr>
              <a:t>Wrangler  </a:t>
            </a:r>
            <a:r>
              <a:rPr sz="2577" spc="9" dirty="0">
                <a:latin typeface="Century Gothic"/>
                <a:cs typeface="Century Gothic"/>
              </a:rPr>
              <a:t>https:</a:t>
            </a:r>
            <a:r>
              <a:rPr sz="2577" spc="9" dirty="0">
                <a:latin typeface="Century Gothic"/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//w</a:t>
            </a:r>
            <a:r>
              <a:rPr sz="2577" spc="9" dirty="0">
                <a:latin typeface="Century Gothic"/>
                <a:cs typeface="Century Gothic"/>
              </a:rPr>
              <a:t>ww</a:t>
            </a:r>
            <a:r>
              <a:rPr sz="2577" spc="9" dirty="0">
                <a:latin typeface="Century Gothic"/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.trifacta.com</a:t>
            </a:r>
            <a:endParaRPr sz="2577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153" dirty="0">
              <a:latin typeface="Century Gothic"/>
              <a:cs typeface="Century Gothic"/>
            </a:endParaRPr>
          </a:p>
          <a:p>
            <a:pPr marL="7701" marR="879101">
              <a:lnSpc>
                <a:spcPct val="101800"/>
              </a:lnSpc>
              <a:spcBef>
                <a:spcPts val="2235"/>
              </a:spcBef>
            </a:pPr>
            <a:r>
              <a:rPr sz="2577" dirty="0">
                <a:latin typeface="Century Gothic"/>
                <a:cs typeface="Century Gothic"/>
              </a:rPr>
              <a:t>Wrangler </a:t>
            </a:r>
            <a:r>
              <a:rPr sz="2577" spc="6" dirty="0">
                <a:latin typeface="Century Gothic"/>
                <a:cs typeface="Century Gothic"/>
              </a:rPr>
              <a:t>(Stanford </a:t>
            </a:r>
            <a:r>
              <a:rPr sz="2577" spc="12" dirty="0">
                <a:latin typeface="Century Gothic"/>
                <a:cs typeface="Century Gothic"/>
              </a:rPr>
              <a:t>HCI </a:t>
            </a:r>
            <a:r>
              <a:rPr sz="2577" spc="9" dirty="0">
                <a:latin typeface="Century Gothic"/>
                <a:cs typeface="Century Gothic"/>
              </a:rPr>
              <a:t>Group) </a:t>
            </a:r>
            <a:r>
              <a:rPr sz="2577" spc="9" dirty="0">
                <a:solidFill>
                  <a:srgbClr val="D6001C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</a:t>
            </a:r>
            <a:r>
              <a:rPr sz="2577" spc="12" dirty="0">
                <a:solidFill>
                  <a:srgbClr val="D6001C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2577" spc="6" dirty="0">
                <a:solidFill>
                  <a:srgbClr val="D6001C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sz="2577" spc="9" dirty="0">
                <a:solidFill>
                  <a:srgbClr val="D6001C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vis.stanfo</a:t>
            </a:r>
            <a:r>
              <a:rPr sz="2577" spc="-12" dirty="0">
                <a:solidFill>
                  <a:srgbClr val="D6001C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577" spc="12" dirty="0">
                <a:solidFill>
                  <a:srgbClr val="D6001C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d.edu</a:t>
            </a:r>
            <a:r>
              <a:rPr sz="2577" spc="6" dirty="0">
                <a:solidFill>
                  <a:srgbClr val="D6001C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2577" spc="9" dirty="0"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wrangler</a:t>
            </a:r>
            <a:endParaRPr sz="2577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153" dirty="0">
              <a:latin typeface="Century Gothic"/>
              <a:cs typeface="Century Gothic"/>
            </a:endParaRPr>
          </a:p>
          <a:p>
            <a:pPr marL="7701" marR="3081">
              <a:lnSpc>
                <a:spcPct val="101800"/>
              </a:lnSpc>
              <a:spcBef>
                <a:spcPts val="2235"/>
              </a:spcBef>
            </a:pPr>
            <a:r>
              <a:rPr sz="2577" spc="12" dirty="0">
                <a:latin typeface="Century Gothic"/>
                <a:cs typeface="Century Gothic"/>
              </a:rPr>
              <a:t>OpenRefine </a:t>
            </a:r>
            <a:r>
              <a:rPr sz="2577" spc="15" dirty="0">
                <a:latin typeface="Century Gothic"/>
                <a:cs typeface="Century Gothic"/>
              </a:rPr>
              <a:t>(formerly </a:t>
            </a:r>
            <a:r>
              <a:rPr sz="2577" spc="12" dirty="0">
                <a:latin typeface="Century Gothic"/>
                <a:cs typeface="Century Gothic"/>
              </a:rPr>
              <a:t>Google</a:t>
            </a:r>
            <a:r>
              <a:rPr sz="2577" spc="-27" dirty="0">
                <a:latin typeface="Century Gothic"/>
                <a:cs typeface="Century Gothic"/>
              </a:rPr>
              <a:t> </a:t>
            </a:r>
            <a:r>
              <a:rPr sz="2577" spc="9" dirty="0">
                <a:latin typeface="Century Gothic"/>
                <a:cs typeface="Century Gothic"/>
              </a:rPr>
              <a:t>Refine) </a:t>
            </a:r>
            <a:r>
              <a:rPr sz="2577" spc="9" dirty="0">
                <a:latin typeface="Century Gothic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http://openrefine.org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2776" y="1637975"/>
            <a:ext cx="3061728" cy="1556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7463338" y="3454951"/>
            <a:ext cx="3204136" cy="1214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7463338" y="5189838"/>
            <a:ext cx="3204136" cy="699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B7E574-E468-4E8A-BAD9-5F796918186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77622-E691-45AF-8B90-6B5E3A4C15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Data </a:t>
            </a:r>
            <a:r>
              <a:rPr spc="6" dirty="0"/>
              <a:t>Entry</a:t>
            </a:r>
            <a:r>
              <a:rPr spc="-45" dirty="0"/>
              <a:t> </a:t>
            </a:r>
            <a:r>
              <a:rPr spc="3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2252516" y="1524952"/>
            <a:ext cx="7686967" cy="5103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Widescreen</PresentationFormat>
  <Paragraphs>304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Century Gothic</vt:lpstr>
      <vt:lpstr>Office Theme</vt:lpstr>
      <vt:lpstr>Data Cleaning</vt:lpstr>
      <vt:lpstr>PowerPoint Presentation</vt:lpstr>
      <vt:lpstr>PowerPoint Presentation</vt:lpstr>
      <vt:lpstr>PowerPoint Presentation</vt:lpstr>
      <vt:lpstr>PowerPoint Presentation</vt:lpstr>
      <vt:lpstr>Sources of Error</vt:lpstr>
      <vt:lpstr>Sources of Error</vt:lpstr>
      <vt:lpstr>PowerPoint Presentation</vt:lpstr>
      <vt:lpstr>Data Entry Errors</vt:lpstr>
      <vt:lpstr>Data Entry Errors</vt:lpstr>
      <vt:lpstr>Data Entry Errors</vt:lpstr>
      <vt:lpstr>Data Entry Errors</vt:lpstr>
      <vt:lpstr>Data Entry Errors</vt:lpstr>
      <vt:lpstr>PowerPoint Presentation</vt:lpstr>
      <vt:lpstr>Measurement Errors</vt:lpstr>
      <vt:lpstr>Measurement Errors</vt:lpstr>
      <vt:lpstr>Measurement Errors</vt:lpstr>
      <vt:lpstr>PowerPoint Presentation</vt:lpstr>
      <vt:lpstr>Distillation Errors</vt:lpstr>
      <vt:lpstr>Distillation Errors</vt:lpstr>
      <vt:lpstr>PowerPoint Presentation</vt:lpstr>
      <vt:lpstr>Data Integration Errors</vt:lpstr>
      <vt:lpstr>Data Integration Errors</vt:lpstr>
      <vt:lpstr>Data Integration Errors</vt:lpstr>
      <vt:lpstr>PowerPoint Presentation</vt:lpstr>
      <vt:lpstr>PowerPoint Presentation</vt:lpstr>
      <vt:lpstr>Integrity Constraints</vt:lpstr>
      <vt:lpstr>Integrity Constraints</vt:lpstr>
      <vt:lpstr>Integrity Constraints</vt:lpstr>
      <vt:lpstr>Integrity Constraints</vt:lpstr>
      <vt:lpstr>Integrity Constraints</vt:lpstr>
      <vt:lpstr>Integrity Constraints</vt:lpstr>
      <vt:lpstr>Integrity Constraints</vt:lpstr>
      <vt:lpstr>Integrity Constraints</vt:lpstr>
      <vt:lpstr>Prediction and Friction</vt:lpstr>
      <vt:lpstr>Integrity Constraints</vt:lpstr>
      <vt:lpstr>PowerPoint Presentation</vt:lpstr>
      <vt:lpstr>Minimize Sensor Errors</vt:lpstr>
      <vt:lpstr>Minimize Sensor Errors</vt:lpstr>
      <vt:lpstr>Minimize Sensor Errors</vt:lpstr>
      <vt:lpstr>Minimize Sensor Errors</vt:lpstr>
      <vt:lpstr>Minimize Sensor Errors</vt:lpstr>
      <vt:lpstr>PowerPoint Presentation</vt:lpstr>
      <vt:lpstr>Double Data Entry</vt:lpstr>
      <vt:lpstr>PowerPoint Presentation</vt:lpstr>
      <vt:lpstr>PowerPoint Presentation</vt:lpstr>
      <vt:lpstr>Data Auditing &amp; Error Detection</vt:lpstr>
      <vt:lpstr>Data Auditing &amp; Error Detection</vt:lpstr>
      <vt:lpstr>Data Auditing &amp; Error Detection</vt:lpstr>
      <vt:lpstr>Data Auditing &amp; Error Detection</vt:lpstr>
      <vt:lpstr>Data Auditing &amp; Error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Data Quality Issues</vt:lpstr>
      <vt:lpstr>Common Data Quality Issues</vt:lpstr>
      <vt:lpstr>Common Data Quality Issues</vt:lpstr>
      <vt:lpstr>Common Data Quality Issues</vt:lpstr>
      <vt:lpstr>Common Data Quality Issues</vt:lpstr>
      <vt:lpstr>Common Data Quality Issues</vt:lpstr>
      <vt:lpstr>PowerPoint Presentation</vt:lpstr>
      <vt:lpstr>Duplicates</vt:lpstr>
      <vt:lpstr>Levenshtein Distance</vt:lpstr>
      <vt:lpstr>Levenshtein Distance</vt:lpstr>
      <vt:lpstr>Levenshtein Distance</vt:lpstr>
      <vt:lpstr>Levenshtein Distance</vt:lpstr>
      <vt:lpstr>Soundex / Metaphone</vt:lpstr>
      <vt:lpstr>Soundex / Metaphone</vt:lpstr>
      <vt:lpstr>Fingerprinting</vt:lpstr>
      <vt:lpstr>Fingerprinting</vt:lpstr>
      <vt:lpstr>Fingerprinting</vt:lpstr>
      <vt:lpstr>PowerPoint Presentation</vt:lpstr>
      <vt:lpstr>Questions to Think About</vt:lpstr>
      <vt:lpstr>Some Ways to Fix Problems</vt:lpstr>
      <vt:lpstr>PowerPoint Presentation</vt:lpstr>
      <vt:lpstr>Common Operations</vt:lpstr>
      <vt:lpstr>Spreadsheets</vt:lpstr>
      <vt:lpstr>Scripts</vt:lpstr>
      <vt:lpstr>Interactive Data Cleaning</vt:lpstr>
      <vt:lpstr>Onward to …  Charts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2020-09-08T18:49:32Z</dcterms:created>
  <dcterms:modified xsi:type="dcterms:W3CDTF">2022-03-22T19:40:52Z</dcterms:modified>
</cp:coreProperties>
</file>