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0"/>
  </p:notesMasterIdLst>
  <p:sldIdLst>
    <p:sldId id="256" r:id="rId2"/>
    <p:sldId id="257" r:id="rId3"/>
    <p:sldId id="766" r:id="rId4"/>
    <p:sldId id="259" r:id="rId5"/>
    <p:sldId id="261" r:id="rId6"/>
    <p:sldId id="774" r:id="rId7"/>
    <p:sldId id="263" r:id="rId8"/>
    <p:sldId id="762" r:id="rId9"/>
    <p:sldId id="268" r:id="rId10"/>
    <p:sldId id="269" r:id="rId11"/>
    <p:sldId id="775" r:id="rId12"/>
    <p:sldId id="270" r:id="rId13"/>
    <p:sldId id="273" r:id="rId14"/>
    <p:sldId id="763" r:id="rId15"/>
    <p:sldId id="285" r:id="rId16"/>
    <p:sldId id="283" r:id="rId17"/>
    <p:sldId id="765"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2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702E42-9304-4EF9-94DA-95BF8E59DC32}" v="1" dt="2022-01-04T16:49:18.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83"/>
    <p:restoredTop sz="97698"/>
  </p:normalViewPr>
  <p:slideViewPr>
    <p:cSldViewPr snapToGrid="0" snapToObjects="1">
      <p:cViewPr varScale="1">
        <p:scale>
          <a:sx n="153" d="100"/>
          <a:sy n="153" d="100"/>
        </p:scale>
        <p:origin x="92"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76B06-9824-4D67-8F11-888F87CD4C66}" type="datetimeFigureOut">
              <a:rPr lang="en-CA" smtClean="0"/>
              <a:t>2022-01-04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BBC25-60EC-4CF4-99E4-C657CE7D4DB2}" type="slidenum">
              <a:rPr lang="en-CA" smtClean="0"/>
              <a:t>‹#›</a:t>
            </a:fld>
            <a:endParaRPr lang="en-CA"/>
          </a:p>
        </p:txBody>
      </p:sp>
    </p:spTree>
    <p:extLst>
      <p:ext uri="{BB962C8B-B14F-4D97-AF65-F5344CB8AC3E}">
        <p14:creationId xmlns:p14="http://schemas.microsoft.com/office/powerpoint/2010/main" val="454388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375249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rubine">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13E6A-6C97-CE41-B76C-4BC09BAF4848}"/>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571962D-6345-C64F-8DEC-2CD825A27DAC}"/>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2C4B9BF6-B3BC-1740-B405-CD995056BA5B}"/>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05650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gradient 1">
    <p:bg>
      <p:bgPr>
        <a:gradFill flip="none" rotWithShape="1">
          <a:gsLst>
            <a:gs pos="71000">
              <a:schemeClr val="accent1">
                <a:lumMod val="89000"/>
              </a:schemeClr>
            </a:gs>
            <a:gs pos="0">
              <a:schemeClr val="accent3"/>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89508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 gradient 2">
    <p:bg>
      <p:bgPr>
        <a:gradFill flip="none" rotWithShape="1">
          <a:gsLst>
            <a:gs pos="70000">
              <a:schemeClr val="accent3"/>
            </a:gs>
            <a:gs pos="0">
              <a:schemeClr val="accent2"/>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51365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 gradient 3">
    <p:bg>
      <p:bgPr>
        <a:gradFill flip="none" rotWithShape="1">
          <a:gsLst>
            <a:gs pos="70000">
              <a:schemeClr val="accent1"/>
            </a:gs>
            <a:gs pos="0">
              <a:schemeClr val="accent5"/>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359153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 berry">
    <p:bg>
      <p:bgPr>
        <a:solidFill>
          <a:schemeClr val="accent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1BC07281-6125-4C46-9EEE-F3383A49686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363274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 grey">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071246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Taylor Institute atrium">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D4EEC-47C1-4C4F-92B7-C155837AC24B}"/>
              </a:ext>
            </a:extLst>
          </p:cNvPr>
          <p:cNvPicPr>
            <a:picLocks noChangeAspect="1"/>
          </p:cNvPicPr>
          <p:nvPr userDrawn="1"/>
        </p:nvPicPr>
        <p:blipFill>
          <a:blip r:embed="rId2"/>
          <a:stretch>
            <a:fillRect/>
          </a:stretch>
        </p:blipFill>
        <p:spPr>
          <a:xfrm>
            <a:off x="5884" y="1"/>
            <a:ext cx="12180231" cy="6858000"/>
          </a:xfrm>
          <a:prstGeom prst="rect">
            <a:avLst/>
          </a:prstGeom>
        </p:spPr>
      </p:pic>
      <p:sp>
        <p:nvSpPr>
          <p:cNvPr id="5" name="Rectangle 4">
            <a:extLst>
              <a:ext uri="{FF2B5EF4-FFF2-40B4-BE49-F238E27FC236}">
                <a16:creationId xmlns:a16="http://schemas.microsoft.com/office/drawing/2014/main" id="{942A856F-D7AE-084A-BA0A-619BF4BACCFB}"/>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F81D92-634B-CF48-973A-DCF1F44D1C56}"/>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9" name="Picture 8">
            <a:extLst>
              <a:ext uri="{FF2B5EF4-FFF2-40B4-BE49-F238E27FC236}">
                <a16:creationId xmlns:a16="http://schemas.microsoft.com/office/drawing/2014/main" id="{ECD8A120-1957-8A4E-87B5-134F2E3C4403}"/>
              </a:ext>
            </a:extLst>
          </p:cNvPr>
          <p:cNvPicPr>
            <a:picLocks noChangeAspect="1"/>
          </p:cNvPicPr>
          <p:nvPr userDrawn="1"/>
        </p:nvPicPr>
        <p:blipFill>
          <a:blip r:embed="rId3"/>
          <a:stretch>
            <a:fillRect/>
          </a:stretch>
        </p:blipFill>
        <p:spPr>
          <a:xfrm>
            <a:off x="10500154" y="6175551"/>
            <a:ext cx="1521809" cy="523993"/>
          </a:xfrm>
          <a:prstGeom prst="rect">
            <a:avLst/>
          </a:prstGeom>
        </p:spPr>
      </p:pic>
      <p:sp>
        <p:nvSpPr>
          <p:cNvPr id="10" name="Text Placeholder 3">
            <a:extLst>
              <a:ext uri="{FF2B5EF4-FFF2-40B4-BE49-F238E27FC236}">
                <a16:creationId xmlns:a16="http://schemas.microsoft.com/office/drawing/2014/main" id="{2AACF37C-6F78-E74F-A6DE-1DA77548C7A7}"/>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726328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A9D3A21A-5F37-B243-B2B4-ECED95B9C8FA}"/>
              </a:ext>
            </a:extLst>
          </p:cNvPr>
          <p:cNvSpPr>
            <a:spLocks noGrp="1"/>
          </p:cNvSpPr>
          <p:nvPr>
            <p:ph type="pic" sz="quarter" idx="12" hasCustomPrompt="1"/>
          </p:nvPr>
        </p:nvSpPr>
        <p:spPr>
          <a:xfrm>
            <a:off x="0" y="0"/>
            <a:ext cx="12192000" cy="6858000"/>
          </a:xfrm>
          <a:prstGeom prst="rect">
            <a:avLst/>
          </a:prstGeom>
        </p:spPr>
        <p:txBody>
          <a:bodyPr/>
          <a:lstStyle>
            <a:lvl1pPr>
              <a:defRPr>
                <a:solidFill>
                  <a:schemeClr val="tx2"/>
                </a:solidFill>
              </a:defRPr>
            </a:lvl1pPr>
          </a:lstStyle>
          <a:p>
            <a:r>
              <a:rPr lang="en-US" dirty="0"/>
              <a:t>Click icon to add full-slide photo</a:t>
            </a:r>
          </a:p>
        </p:txBody>
      </p:sp>
      <p:sp>
        <p:nvSpPr>
          <p:cNvPr id="4" name="TextBox 3">
            <a:extLst>
              <a:ext uri="{FF2B5EF4-FFF2-40B4-BE49-F238E27FC236}">
                <a16:creationId xmlns:a16="http://schemas.microsoft.com/office/drawing/2014/main" id="{E0AB9CF4-46FB-2F4B-ADCF-18BDD6B1A39E}"/>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spTree>
    <p:extLst>
      <p:ext uri="{BB962C8B-B14F-4D97-AF65-F5344CB8AC3E}">
        <p14:creationId xmlns:p14="http://schemas.microsoft.com/office/powerpoint/2010/main" val="761020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979714"/>
            <a:ext cx="9144000" cy="2665575"/>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closing note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380816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5474711"/>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err="1"/>
              <a:t>presentersemail@ucalgary.ca</a:t>
            </a:r>
            <a:br>
              <a:rPr lang="en-US" sz="1400" dirty="0"/>
            </a:br>
            <a:r>
              <a:rPr lang="en-US" sz="1400" dirty="0"/>
              <a:t>Twitter handle / additional contact info</a:t>
            </a:r>
            <a:endParaRPr lang="en-US" dirty="0"/>
          </a:p>
        </p:txBody>
      </p:sp>
      <p:pic>
        <p:nvPicPr>
          <p:cNvPr id="7" name="Picture 6">
            <a:extLst>
              <a:ext uri="{FF2B5EF4-FFF2-40B4-BE49-F238E27FC236}">
                <a16:creationId xmlns:a16="http://schemas.microsoft.com/office/drawing/2014/main" id="{4EC9421D-4CBB-0B45-BECA-B7C1634DF47B}"/>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471182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32D7-DB76-2847-ADA0-EE213BEBB022}"/>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44F7C696-28D5-3D4E-90D5-168D38046ECC}"/>
              </a:ext>
            </a:extLst>
          </p:cNvPr>
          <p:cNvSpPr>
            <a:spLocks noGrp="1"/>
          </p:cNvSpPr>
          <p:nvPr>
            <p:ph idx="1"/>
          </p:nvPr>
        </p:nvSpPr>
        <p:spPr>
          <a:xfrm>
            <a:off x="562628" y="1773195"/>
            <a:ext cx="9724372" cy="4115669"/>
          </a:xfrm>
          <a:prstGeom prst="rect">
            <a:avLst/>
          </a:prstGeom>
        </p:spPr>
        <p:txBody>
          <a:bodyPr/>
          <a:lstStyle>
            <a:lvl1pPr>
              <a:buClr>
                <a:srgbClr val="E32726"/>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6054994-38BD-EA48-95B9-EDE63B92B824}"/>
              </a:ext>
            </a:extLst>
          </p:cNvPr>
          <p:cNvSpPr>
            <a:spLocks noGrp="1"/>
          </p:cNvSpPr>
          <p:nvPr>
            <p:ph type="sldNum" sz="quarter" idx="12"/>
          </p:nvPr>
        </p:nvSpPr>
        <p:spPr>
          <a:xfrm>
            <a:off x="9146427" y="6380538"/>
            <a:ext cx="2743200" cy="365125"/>
          </a:xfrm>
          <a:prstGeom prst="rect">
            <a:avLst/>
          </a:prstGeom>
        </p:spPr>
        <p:txBody>
          <a:bodyPr/>
          <a:lstStyle>
            <a:lvl1pPr algn="r">
              <a:defRPr sz="1600">
                <a:solidFill>
                  <a:schemeClr val="tx1"/>
                </a:solidFill>
              </a:defRPr>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1362314816"/>
      </p:ext>
    </p:extLst>
  </p:cSld>
  <p:clrMapOvr>
    <a:masterClrMapping/>
  </p:clrMapOvr>
  <p:extLst>
    <p:ext uri="{DCECCB84-F9BA-43D5-87BE-67443E8EF086}">
      <p15:sldGuideLst xmlns:p15="http://schemas.microsoft.com/office/powerpoint/2012/main">
        <p15:guide id="1" orient="horz" pos="70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tx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chemeClr val="accent1"/>
                </a:solidFill>
              </a:defRPr>
            </a:lvl1pPr>
          </a:lstStyle>
          <a:p>
            <a:pPr lvl="0"/>
            <a:r>
              <a:rPr lang="en-US" dirty="0"/>
              <a:t>Click to add date</a:t>
            </a:r>
          </a:p>
        </p:txBody>
      </p:sp>
      <p:pic>
        <p:nvPicPr>
          <p:cNvPr id="9" name="Picture 8">
            <a:extLst>
              <a:ext uri="{FF2B5EF4-FFF2-40B4-BE49-F238E27FC236}">
                <a16:creationId xmlns:a16="http://schemas.microsoft.com/office/drawing/2014/main" id="{349F7FB5-8A8B-6840-8821-3E103FA7007D}"/>
              </a:ext>
            </a:extLst>
          </p:cNvPr>
          <p:cNvPicPr>
            <a:picLocks noChangeAspect="1"/>
          </p:cNvPicPr>
          <p:nvPr userDrawn="1"/>
        </p:nvPicPr>
        <p:blipFill>
          <a:blip r:embed="rId2"/>
          <a:stretch>
            <a:fillRect/>
          </a:stretch>
        </p:blipFill>
        <p:spPr>
          <a:xfrm>
            <a:off x="9197751" y="5635909"/>
            <a:ext cx="2737895" cy="942718"/>
          </a:xfrm>
          <a:prstGeom prst="rect">
            <a:avLst/>
          </a:prstGeom>
        </p:spPr>
      </p:pic>
    </p:spTree>
    <p:extLst>
      <p:ext uri="{BB962C8B-B14F-4D97-AF65-F5344CB8AC3E}">
        <p14:creationId xmlns:p14="http://schemas.microsoft.com/office/powerpoint/2010/main" val="2042254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A388-7F50-4C4E-8284-AFACBD5355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10A6AB-1CC0-4620-8AA6-A976BB6C63F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8BC1421-7371-401B-B39D-B187E5C532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850489-4192-448C-AB32-D62920B870F4}"/>
              </a:ext>
            </a:extLst>
          </p:cNvPr>
          <p:cNvSpPr>
            <a:spLocks noGrp="1"/>
          </p:cNvSpPr>
          <p:nvPr>
            <p:ph type="sldNum" sz="quarter" idx="12"/>
          </p:nvPr>
        </p:nvSpPr>
        <p:spPr/>
        <p:txBody>
          <a:bodyPr/>
          <a:lstStyle/>
          <a:p>
            <a:fld id="{9A4D362B-8DBC-4200-94E7-2DAC1A2D8BBF}" type="slidenum">
              <a:rPr lang="en-US" smtClean="0"/>
              <a:t>‹#›</a:t>
            </a:fld>
            <a:endParaRPr lang="en-US"/>
          </a:p>
        </p:txBody>
      </p:sp>
    </p:spTree>
    <p:extLst>
      <p:ext uri="{BB962C8B-B14F-4D97-AF65-F5344CB8AC3E}">
        <p14:creationId xmlns:p14="http://schemas.microsoft.com/office/powerpoint/2010/main" val="220544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apercli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1405B4-CFCA-7B4F-B27E-AFC289A8AAEF}"/>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9" name="Rectangle 8">
            <a:extLst>
              <a:ext uri="{FF2B5EF4-FFF2-40B4-BE49-F238E27FC236}">
                <a16:creationId xmlns:a16="http://schemas.microsoft.com/office/drawing/2014/main" id="{9F9EC9C0-5382-E948-A121-C5B2AA326957}"/>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3"/>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16221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add a photo">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ADCEF7-50E6-F148-85D9-6C4E11468FBA}"/>
              </a:ext>
            </a:extLst>
          </p:cNvPr>
          <p:cNvSpPr>
            <a:spLocks noGrp="1"/>
          </p:cNvSpPr>
          <p:nvPr>
            <p:ph type="pic" sz="quarter" idx="12" hasCustomPrompt="1"/>
          </p:nvPr>
        </p:nvSpPr>
        <p:spPr>
          <a:xfrm>
            <a:off x="0" y="0"/>
            <a:ext cx="12192000" cy="6858000"/>
          </a:xfrm>
          <a:prstGeom prst="rect">
            <a:avLst/>
          </a:prstGeom>
        </p:spPr>
        <p:txBody>
          <a:bodyPr/>
          <a:lstStyle/>
          <a:p>
            <a:r>
              <a:rPr lang="en-US" dirty="0"/>
              <a:t>Click icon to add a background photo</a:t>
            </a:r>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2415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9623-35C9-4842-9D43-217A878295A7}"/>
              </a:ext>
            </a:extLst>
          </p:cNvPr>
          <p:cNvSpPr>
            <a:spLocks noGrp="1"/>
          </p:cNvSpPr>
          <p:nvPr>
            <p:ph type="title" hasCustomPrompt="1"/>
          </p:nvPr>
        </p:nvSpPr>
        <p:spPr>
          <a:xfrm>
            <a:off x="535546" y="367553"/>
            <a:ext cx="10276269" cy="984730"/>
          </a:xfrm>
          <a:prstGeom prst="rect">
            <a:avLst/>
          </a:prstGeom>
        </p:spPr>
        <p:txBody>
          <a:bodyPr anchor="ctr"/>
          <a:lstStyle>
            <a:lvl1pPr>
              <a:defRPr sz="36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Content Placeholder 2">
            <a:extLst>
              <a:ext uri="{FF2B5EF4-FFF2-40B4-BE49-F238E27FC236}">
                <a16:creationId xmlns:a16="http://schemas.microsoft.com/office/drawing/2014/main" id="{2FEC70E2-8956-C345-AEB7-70259E74A0EA}"/>
              </a:ext>
            </a:extLst>
          </p:cNvPr>
          <p:cNvSpPr>
            <a:spLocks noGrp="1"/>
          </p:cNvSpPr>
          <p:nvPr>
            <p:ph idx="1" hasCustomPrompt="1"/>
          </p:nvPr>
        </p:nvSpPr>
        <p:spPr>
          <a:xfrm>
            <a:off x="555002" y="1626140"/>
            <a:ext cx="10256813" cy="43513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7FF6EDF-A82D-594D-B5C2-0A52064F685D}"/>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9" name="Picture 8">
            <a:extLst>
              <a:ext uri="{FF2B5EF4-FFF2-40B4-BE49-F238E27FC236}">
                <a16:creationId xmlns:a16="http://schemas.microsoft.com/office/drawing/2014/main" id="{D59E50EE-F688-F14F-8CFF-534A2A22A242}"/>
              </a:ext>
            </a:extLst>
          </p:cNvPr>
          <p:cNvPicPr>
            <a:picLocks noChangeAspect="1"/>
          </p:cNvPicPr>
          <p:nvPr userDrawn="1"/>
        </p:nvPicPr>
        <p:blipFill>
          <a:blip r:embed="rId2"/>
          <a:stretch>
            <a:fillRect/>
          </a:stretch>
        </p:blipFill>
        <p:spPr>
          <a:xfrm>
            <a:off x="10500154" y="6175551"/>
            <a:ext cx="1521810" cy="523993"/>
          </a:xfrm>
          <a:prstGeom prst="rect">
            <a:avLst/>
          </a:prstGeom>
        </p:spPr>
      </p:pic>
      <p:sp>
        <p:nvSpPr>
          <p:cNvPr id="10" name="Rectangle 9">
            <a:extLst>
              <a:ext uri="{FF2B5EF4-FFF2-40B4-BE49-F238E27FC236}">
                <a16:creationId xmlns:a16="http://schemas.microsoft.com/office/drawing/2014/main" id="{2B25088A-D264-9741-8951-65AE4210C42D}"/>
              </a:ext>
            </a:extLst>
          </p:cNvPr>
          <p:cNvSpPr/>
          <p:nvPr userDrawn="1"/>
        </p:nvSpPr>
        <p:spPr>
          <a:xfrm rot="10800000" flipV="1">
            <a:off x="652278" y="1352283"/>
            <a:ext cx="87524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99093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bg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E6A666-7EB5-4546-B449-CC4B00B6946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12" name="Picture 11">
            <a:extLst>
              <a:ext uri="{FF2B5EF4-FFF2-40B4-BE49-F238E27FC236}">
                <a16:creationId xmlns:a16="http://schemas.microsoft.com/office/drawing/2014/main" id="{C647B7B9-20D2-5C4C-8E5F-B0843515BD56}"/>
              </a:ext>
            </a:extLst>
          </p:cNvPr>
          <p:cNvPicPr>
            <a:picLocks noChangeAspect="1"/>
          </p:cNvPicPr>
          <p:nvPr userDrawn="1"/>
        </p:nvPicPr>
        <p:blipFill>
          <a:blip r:embed="rId2"/>
          <a:stretch>
            <a:fillRect/>
          </a:stretch>
        </p:blipFill>
        <p:spPr>
          <a:xfrm>
            <a:off x="10500154" y="6175551"/>
            <a:ext cx="1521809" cy="523993"/>
          </a:xfrm>
          <a:prstGeom prst="rect">
            <a:avLst/>
          </a:prstGeom>
        </p:spPr>
      </p:pic>
    </p:spTree>
    <p:extLst>
      <p:ext uri="{BB962C8B-B14F-4D97-AF65-F5344CB8AC3E}">
        <p14:creationId xmlns:p14="http://schemas.microsoft.com/office/powerpoint/2010/main" val="128049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accent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093245-3BC0-BA49-9E2F-15539E4A12A2}"/>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11" name="Picture 10">
            <a:extLst>
              <a:ext uri="{FF2B5EF4-FFF2-40B4-BE49-F238E27FC236}">
                <a16:creationId xmlns:a16="http://schemas.microsoft.com/office/drawing/2014/main" id="{EADA146A-1928-834A-A188-426610F59B01}"/>
              </a:ext>
            </a:extLst>
          </p:cNvPr>
          <p:cNvPicPr>
            <a:picLocks noChangeAspect="1"/>
          </p:cNvPicPr>
          <p:nvPr userDrawn="1"/>
        </p:nvPicPr>
        <p:blipFill>
          <a:blip r:embed="rId2"/>
          <a:stretch>
            <a:fillRect/>
          </a:stretch>
        </p:blipFill>
        <p:spPr>
          <a:xfrm>
            <a:off x="10500154" y="6175551"/>
            <a:ext cx="1521810" cy="523993"/>
          </a:xfrm>
          <a:prstGeom prst="rect">
            <a:avLst/>
          </a:prstGeom>
        </p:spPr>
      </p:pic>
    </p:spTree>
    <p:extLst>
      <p:ext uri="{BB962C8B-B14F-4D97-AF65-F5344CB8AC3E}">
        <p14:creationId xmlns:p14="http://schemas.microsoft.com/office/powerpoint/2010/main" val="253308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re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2DD51B-1006-3D43-8BBF-271E9F19F6A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20AE120D-228A-6848-89AA-15506DABA975}"/>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4" name="Text Placeholder 3">
            <a:extLst>
              <a:ext uri="{FF2B5EF4-FFF2-40B4-BE49-F238E27FC236}">
                <a16:creationId xmlns:a16="http://schemas.microsoft.com/office/drawing/2014/main" id="{C1073D5C-7DE2-8B43-9E03-9E533500C55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45323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dark orange">
    <p:bg>
      <p:bgPr>
        <a:solidFill>
          <a:schemeClr val="accent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3DDAFE-9DAA-CF47-AE1F-E357B870A049}"/>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81D7EADD-79EF-004D-AAFE-B4247A227749}"/>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CB8CEC71-8FF2-3346-AD43-5429CFDD0D73}"/>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181736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122788"/>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5" r:id="rId4"/>
    <p:sldLayoutId id="2147483650" r:id="rId5"/>
    <p:sldLayoutId id="2147483651" r:id="rId6"/>
    <p:sldLayoutId id="2147483663" r:id="rId7"/>
    <p:sldLayoutId id="2147483664" r:id="rId8"/>
    <p:sldLayoutId id="2147483665" r:id="rId9"/>
    <p:sldLayoutId id="2147483666" r:id="rId10"/>
    <p:sldLayoutId id="2147483677" r:id="rId11"/>
    <p:sldLayoutId id="2147483678" r:id="rId12"/>
    <p:sldLayoutId id="2147483679" r:id="rId13"/>
    <p:sldLayoutId id="2147483668" r:id="rId14"/>
    <p:sldLayoutId id="2147483676" r:id="rId15"/>
    <p:sldLayoutId id="2147483669" r:id="rId16"/>
    <p:sldLayoutId id="2147483672" r:id="rId17"/>
    <p:sldLayoutId id="2147483671"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pages.cpsc.ucalgary.ca/~jwhudson/" TargetMode="External"/><Relationship Id="rId2" Type="http://schemas.openxmlformats.org/officeDocument/2006/relationships/hyperlink" Target="mailto:jwhudson@ucalgary.ca"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mailto:jwhudson@ucalgary.ca" TargetMode="External"/><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hyperlink" Target="https://pages.cpsc.ucalgary.ca/~jwhudson/DATA201W2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F6ED-5AC5-4E43-8069-ECF11021C7C6}"/>
              </a:ext>
            </a:extLst>
          </p:cNvPr>
          <p:cNvSpPr>
            <a:spLocks noGrp="1"/>
          </p:cNvSpPr>
          <p:nvPr>
            <p:ph type="ctrTitle"/>
          </p:nvPr>
        </p:nvSpPr>
        <p:spPr/>
        <p:txBody>
          <a:bodyPr/>
          <a:lstStyle/>
          <a:p>
            <a:r>
              <a:rPr lang="en-US" dirty="0"/>
              <a:t>Course Organization</a:t>
            </a:r>
          </a:p>
        </p:txBody>
      </p:sp>
      <p:sp>
        <p:nvSpPr>
          <p:cNvPr id="3" name="Subtitle 2">
            <a:extLst>
              <a:ext uri="{FF2B5EF4-FFF2-40B4-BE49-F238E27FC236}">
                <a16:creationId xmlns:a16="http://schemas.microsoft.com/office/drawing/2014/main" id="{6D00AD6A-0122-5B4D-AA60-80E9977A6872}"/>
              </a:ext>
            </a:extLst>
          </p:cNvPr>
          <p:cNvSpPr>
            <a:spLocks noGrp="1"/>
          </p:cNvSpPr>
          <p:nvPr>
            <p:ph type="subTitle" idx="1"/>
          </p:nvPr>
        </p:nvSpPr>
        <p:spPr/>
        <p:txBody>
          <a:bodyPr/>
          <a:lstStyle/>
          <a:p>
            <a:r>
              <a:rPr lang="en-US" dirty="0"/>
              <a:t>DATA 201: Thinking With Data</a:t>
            </a:r>
          </a:p>
          <a:p>
            <a:r>
              <a:rPr lang="en-US" dirty="0"/>
              <a:t>Winter 2022</a:t>
            </a:r>
          </a:p>
        </p:txBody>
      </p:sp>
      <p:sp>
        <p:nvSpPr>
          <p:cNvPr id="4" name="Text Placeholder 3">
            <a:extLst>
              <a:ext uri="{FF2B5EF4-FFF2-40B4-BE49-F238E27FC236}">
                <a16:creationId xmlns:a16="http://schemas.microsoft.com/office/drawing/2014/main" id="{6AC4C0D7-003C-CA48-8405-44EF48FAB85B}"/>
              </a:ext>
            </a:extLst>
          </p:cNvPr>
          <p:cNvSpPr>
            <a:spLocks noGrp="1"/>
          </p:cNvSpPr>
          <p:nvPr>
            <p:ph type="body" sz="quarter" idx="10"/>
          </p:nvPr>
        </p:nvSpPr>
        <p:spPr/>
        <p:txBody>
          <a:bodyPr/>
          <a:lstStyle/>
          <a:p>
            <a:r>
              <a:rPr lang="en-US" dirty="0"/>
              <a:t>Jonathan Hudson, </a:t>
            </a:r>
            <a:r>
              <a:rPr lang="en-US" dirty="0" err="1"/>
              <a:t>Ph.D</a:t>
            </a:r>
            <a:endParaRPr lang="en-US" dirty="0"/>
          </a:p>
          <a:p>
            <a:r>
              <a:rPr lang="en-US" dirty="0"/>
              <a:t>Instructor</a:t>
            </a:r>
          </a:p>
          <a:p>
            <a:r>
              <a:rPr lang="en-US" dirty="0"/>
              <a:t>Department of Computer Science</a:t>
            </a:r>
          </a:p>
          <a:p>
            <a:r>
              <a:rPr lang="en-US" dirty="0"/>
              <a:t>University of Calgary</a:t>
            </a:r>
          </a:p>
        </p:txBody>
      </p:sp>
      <p:sp>
        <p:nvSpPr>
          <p:cNvPr id="5" name="Text Placeholder 4">
            <a:extLst>
              <a:ext uri="{FF2B5EF4-FFF2-40B4-BE49-F238E27FC236}">
                <a16:creationId xmlns:a16="http://schemas.microsoft.com/office/drawing/2014/main" id="{3C60EEBA-A79C-0F4C-9377-12B2BF071122}"/>
              </a:ext>
            </a:extLst>
          </p:cNvPr>
          <p:cNvSpPr>
            <a:spLocks noGrp="1"/>
          </p:cNvSpPr>
          <p:nvPr>
            <p:ph type="body" sz="quarter" idx="11"/>
          </p:nvPr>
        </p:nvSpPr>
        <p:spPr/>
        <p:txBody>
          <a:bodyPr/>
          <a:lstStyle/>
          <a:p>
            <a:fld id="{8EA7D0CC-1469-4F09-AF9A-D2CE4EC50140}" type="datetime2">
              <a:rPr lang="en-CA" smtClean="0"/>
              <a:t>Tuesday, January 4, 2022</a:t>
            </a:fld>
            <a:endParaRPr lang="en-US" dirty="0"/>
          </a:p>
        </p:txBody>
      </p:sp>
    </p:spTree>
    <p:extLst>
      <p:ext uri="{BB962C8B-B14F-4D97-AF65-F5344CB8AC3E}">
        <p14:creationId xmlns:p14="http://schemas.microsoft.com/office/powerpoint/2010/main" val="181476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Assignments</a:t>
            </a:r>
          </a:p>
        </p:txBody>
      </p:sp>
      <p:sp>
        <p:nvSpPr>
          <p:cNvPr id="3" name="Content Placeholder 2"/>
          <p:cNvSpPr>
            <a:spLocks noGrp="1"/>
          </p:cNvSpPr>
          <p:nvPr>
            <p:ph idx="1"/>
          </p:nvPr>
        </p:nvSpPr>
        <p:spPr/>
        <p:txBody>
          <a:bodyPr>
            <a:normAutofit/>
          </a:bodyPr>
          <a:lstStyle/>
          <a:p>
            <a:r>
              <a:rPr lang="en-US" dirty="0"/>
              <a:t>Four individual assignment (15%) consists of different data science skills</a:t>
            </a:r>
          </a:p>
          <a:p>
            <a:r>
              <a:rPr lang="en-US" dirty="0"/>
              <a:t>Each assignment is due at 11:59 pm on the Friday due date.</a:t>
            </a:r>
          </a:p>
          <a:p>
            <a:r>
              <a:rPr lang="en-US" dirty="0"/>
              <a:t>Current deadlines</a:t>
            </a:r>
          </a:p>
        </p:txBody>
      </p:sp>
      <p:graphicFrame>
        <p:nvGraphicFramePr>
          <p:cNvPr id="4" name="Table 3"/>
          <p:cNvGraphicFramePr>
            <a:graphicFrameLocks noGrp="1"/>
          </p:cNvGraphicFramePr>
          <p:nvPr>
            <p:extLst>
              <p:ext uri="{D42A27DB-BD31-4B8C-83A1-F6EECF244321}">
                <p14:modId xmlns:p14="http://schemas.microsoft.com/office/powerpoint/2010/main" val="2472148225"/>
              </p:ext>
            </p:extLst>
          </p:nvPr>
        </p:nvGraphicFramePr>
        <p:xfrm>
          <a:off x="4291932" y="3264200"/>
          <a:ext cx="2923795" cy="1854200"/>
        </p:xfrm>
        <a:graphic>
          <a:graphicData uri="http://schemas.openxmlformats.org/drawingml/2006/table">
            <a:tbl>
              <a:tblPr firstRow="1" bandRow="1">
                <a:tableStyleId>{5C22544A-7EE6-4342-B048-85BDC9FD1C3A}</a:tableStyleId>
              </a:tblPr>
              <a:tblGrid>
                <a:gridCol w="1485710">
                  <a:extLst>
                    <a:ext uri="{9D8B030D-6E8A-4147-A177-3AD203B41FA5}">
                      <a16:colId xmlns:a16="http://schemas.microsoft.com/office/drawing/2014/main" val="20000"/>
                    </a:ext>
                  </a:extLst>
                </a:gridCol>
                <a:gridCol w="1438085">
                  <a:extLst>
                    <a:ext uri="{9D8B030D-6E8A-4147-A177-3AD203B41FA5}">
                      <a16:colId xmlns:a16="http://schemas.microsoft.com/office/drawing/2014/main" val="20001"/>
                    </a:ext>
                  </a:extLst>
                </a:gridCol>
              </a:tblGrid>
              <a:tr h="370840">
                <a:tc>
                  <a:txBody>
                    <a:bodyPr/>
                    <a:lstStyle/>
                    <a:p>
                      <a:r>
                        <a:rPr lang="en-US" dirty="0"/>
                        <a:t>Assignment</a:t>
                      </a:r>
                      <a:r>
                        <a:rPr lang="en-US" baseline="0" dirty="0"/>
                        <a:t>s</a:t>
                      </a:r>
                      <a:endParaRPr lang="en-US" dirty="0"/>
                    </a:p>
                  </a:txBody>
                  <a:tcPr/>
                </a:tc>
                <a:tc>
                  <a:txBody>
                    <a:bodyPr/>
                    <a:lstStyle/>
                    <a:p>
                      <a:pPr algn="ctr"/>
                      <a:r>
                        <a:rPr lang="en-US" dirty="0"/>
                        <a:t>Due at 23:59</a:t>
                      </a:r>
                    </a:p>
                  </a:txBody>
                  <a:tcPr/>
                </a:tc>
                <a:extLst>
                  <a:ext uri="{0D108BD9-81ED-4DB2-BD59-A6C34878D82A}">
                    <a16:rowId xmlns:a16="http://schemas.microsoft.com/office/drawing/2014/main" val="10000"/>
                  </a:ext>
                </a:extLst>
              </a:tr>
              <a:tr h="370840">
                <a:tc>
                  <a:txBody>
                    <a:bodyPr/>
                    <a:lstStyle/>
                    <a:p>
                      <a:r>
                        <a:rPr lang="en-US" dirty="0"/>
                        <a:t>Assignment</a:t>
                      </a:r>
                      <a:r>
                        <a:rPr lang="en-US" baseline="0" dirty="0"/>
                        <a:t> 1</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Jan 28</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Assignment</a:t>
                      </a:r>
                      <a:r>
                        <a:rPr lang="en-US" baseline="0" dirty="0"/>
                        <a:t> 2</a:t>
                      </a:r>
                      <a:endParaRPr lang="en-US" dirty="0"/>
                    </a:p>
                  </a:txBody>
                  <a:tcPr/>
                </a:tc>
                <a:tc>
                  <a:txBody>
                    <a:bodyPr/>
                    <a:lstStyle/>
                    <a:p>
                      <a:pPr algn="ctr"/>
                      <a:r>
                        <a:rPr lang="en-CA" dirty="0"/>
                        <a:t>Feb 11</a:t>
                      </a:r>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Assignment</a:t>
                      </a:r>
                      <a:r>
                        <a:rPr lang="en-US" baseline="0" dirty="0"/>
                        <a:t> 3</a:t>
                      </a:r>
                      <a:endParaRPr lang="en-US" dirty="0"/>
                    </a:p>
                  </a:txBody>
                  <a:tcPr/>
                </a:tc>
                <a:tc>
                  <a:txBody>
                    <a:bodyPr/>
                    <a:lstStyle/>
                    <a:p>
                      <a:pPr algn="ctr"/>
                      <a:r>
                        <a:rPr lang="en-US" dirty="0"/>
                        <a:t>Mar 4</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Assignment</a:t>
                      </a:r>
                      <a:r>
                        <a:rPr lang="en-US" baseline="0" dirty="0"/>
                        <a:t> 4</a:t>
                      </a:r>
                      <a:endParaRPr lang="en-US" dirty="0"/>
                    </a:p>
                  </a:txBody>
                  <a:tcPr/>
                </a:tc>
                <a:tc>
                  <a:txBody>
                    <a:bodyPr/>
                    <a:lstStyle/>
                    <a:p>
                      <a:pPr algn="ctr"/>
                      <a:r>
                        <a:rPr lang="en-US" dirty="0"/>
                        <a:t>Mar 18</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7047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Projects</a:t>
            </a:r>
          </a:p>
        </p:txBody>
      </p:sp>
      <p:sp>
        <p:nvSpPr>
          <p:cNvPr id="3" name="Content Placeholder 2"/>
          <p:cNvSpPr>
            <a:spLocks noGrp="1"/>
          </p:cNvSpPr>
          <p:nvPr>
            <p:ph idx="1"/>
          </p:nvPr>
        </p:nvSpPr>
        <p:spPr/>
        <p:txBody>
          <a:bodyPr>
            <a:normAutofit/>
          </a:bodyPr>
          <a:lstStyle/>
          <a:p>
            <a:r>
              <a:rPr lang="en-GB" dirty="0"/>
              <a:t>Groups Formed: Tuesday, March 1st, 2022: 23:59 (11:59PM)</a:t>
            </a:r>
          </a:p>
          <a:p>
            <a:r>
              <a:rPr lang="en-GB" dirty="0"/>
              <a:t>Proposal: Friday, March 11th, 2022: 23:59 (11:59PM)</a:t>
            </a:r>
          </a:p>
          <a:p>
            <a:r>
              <a:rPr lang="en-GB" dirty="0"/>
              <a:t>Presentation Submission: April 1st, 2022: 23:59 (11:59PM)</a:t>
            </a:r>
          </a:p>
          <a:p>
            <a:r>
              <a:rPr lang="en-GB" dirty="0"/>
              <a:t>Report: Thursday, April 12th, 2022: 23:59 (11:59PM)</a:t>
            </a:r>
          </a:p>
          <a:p>
            <a:r>
              <a:rPr lang="en-GB" dirty="0"/>
              <a:t>Topic: Data Analysis Pipeline</a:t>
            </a:r>
            <a:endParaRPr lang="en-US" dirty="0"/>
          </a:p>
        </p:txBody>
      </p:sp>
    </p:spTree>
    <p:extLst>
      <p:ext uri="{BB962C8B-B14F-4D97-AF65-F5344CB8AC3E}">
        <p14:creationId xmlns:p14="http://schemas.microsoft.com/office/powerpoint/2010/main" val="1369223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Course Policies</a:t>
            </a:r>
          </a:p>
        </p:txBody>
      </p:sp>
      <p:sp>
        <p:nvSpPr>
          <p:cNvPr id="3" name="Content Placeholder 2"/>
          <p:cNvSpPr>
            <a:spLocks noGrp="1"/>
          </p:cNvSpPr>
          <p:nvPr>
            <p:ph idx="1"/>
          </p:nvPr>
        </p:nvSpPr>
        <p:spPr/>
        <p:txBody>
          <a:bodyPr>
            <a:normAutofit/>
          </a:bodyPr>
          <a:lstStyle/>
          <a:p>
            <a:r>
              <a:rPr lang="en-US" dirty="0"/>
              <a:t>When you email include your first name, and last name.</a:t>
            </a:r>
          </a:p>
          <a:p>
            <a:r>
              <a:rPr lang="en-US" dirty="0"/>
              <a:t>Please use “DATA201W22” as the prefix in the subject line</a:t>
            </a:r>
          </a:p>
          <a:p>
            <a:endParaRPr lang="en-US" dirty="0"/>
          </a:p>
          <a:p>
            <a:r>
              <a:rPr lang="en-US" dirty="0"/>
              <a:t>Assignments are accepted within two days late with a -10 mark per day penalty. Assignments are out of 50 so this is -20% penalty per day. And 0 after 48 hours. Penalty steps are by day, 1 hour late is 1 day late.</a:t>
            </a:r>
          </a:p>
          <a:p>
            <a:r>
              <a:rPr lang="en-US" dirty="0"/>
              <a:t>Submit early and double check after submitting.  You can submit multiple times on D2L with no issue, so excuses will not be accepted. You can also download your submission from D2L to check it submitted correctly.</a:t>
            </a:r>
          </a:p>
        </p:txBody>
      </p:sp>
    </p:spTree>
    <p:extLst>
      <p:ext uri="{BB962C8B-B14F-4D97-AF65-F5344CB8AC3E}">
        <p14:creationId xmlns:p14="http://schemas.microsoft.com/office/powerpoint/2010/main" val="243645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Zoom Norms</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Respect others:</a:t>
            </a:r>
          </a:p>
          <a:p>
            <a:pPr lvl="1"/>
            <a:r>
              <a:rPr lang="en-US" sz="2400" dirty="0"/>
              <a:t>Keep your zoom muted unless asking a question. (please indicate in chat you have a question and I’ll make time to let you ask)</a:t>
            </a:r>
          </a:p>
          <a:p>
            <a:pPr lvl="1"/>
            <a:r>
              <a:rPr lang="en-US" sz="2400" dirty="0"/>
              <a:t>Video is not necessary. However, for office hours and even smaller tutorials it is recommended.</a:t>
            </a:r>
          </a:p>
          <a:p>
            <a:pPr lvl="1"/>
            <a:r>
              <a:rPr lang="en-US" sz="2400" dirty="0"/>
              <a:t>You can ask questions via chat at any time. Ability to answer will be time and class pace dependent.</a:t>
            </a:r>
          </a:p>
          <a:p>
            <a:pPr lvl="1"/>
            <a:r>
              <a:rPr lang="en-US" sz="2400" dirty="0"/>
              <a:t>Arrive on time.</a:t>
            </a:r>
          </a:p>
          <a:p>
            <a:pPr lvl="1"/>
            <a:r>
              <a:rPr lang="en-US" sz="2400" dirty="0"/>
              <a:t>Refrain from using the chat for topics not related to the current material.</a:t>
            </a:r>
          </a:p>
          <a:p>
            <a:pPr lvl="1"/>
            <a:r>
              <a:rPr lang="en-US" sz="2400" dirty="0"/>
              <a:t>Use directed chat if you chat with someone you know. (</a:t>
            </a:r>
            <a:r>
              <a:rPr lang="en-US" sz="2400" dirty="0">
                <a:solidFill>
                  <a:srgbClr val="FF0000"/>
                </a:solidFill>
              </a:rPr>
              <a:t>Be aware that the directed chat is not private and can be seen by owner of class recording!</a:t>
            </a:r>
            <a:r>
              <a:rPr lang="en-US" sz="2400" dirty="0"/>
              <a:t>)</a:t>
            </a:r>
          </a:p>
          <a:p>
            <a:pPr lvl="1"/>
            <a:r>
              <a:rPr lang="en-US" sz="2400" dirty="0"/>
              <a:t>Avoid any activity that might disturb your classmates.</a:t>
            </a:r>
            <a:endParaRPr lang="en-CA" sz="2400" dirty="0"/>
          </a:p>
          <a:p>
            <a:endParaRPr lang="en-US" dirty="0"/>
          </a:p>
        </p:txBody>
      </p:sp>
    </p:spTree>
    <p:extLst>
      <p:ext uri="{BB962C8B-B14F-4D97-AF65-F5344CB8AC3E}">
        <p14:creationId xmlns:p14="http://schemas.microsoft.com/office/powerpoint/2010/main" val="2208761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Academic Dishonesty</a:t>
            </a:r>
            <a:br>
              <a:rPr lang="en-US" dirty="0"/>
            </a:br>
            <a:endParaRPr lang="en-US" dirty="0"/>
          </a:p>
        </p:txBody>
      </p:sp>
      <p:sp>
        <p:nvSpPr>
          <p:cNvPr id="3" name="Content Placeholder 2"/>
          <p:cNvSpPr>
            <a:spLocks noGrp="1"/>
          </p:cNvSpPr>
          <p:nvPr>
            <p:ph idx="1"/>
          </p:nvPr>
        </p:nvSpPr>
        <p:spPr/>
        <p:txBody>
          <a:bodyPr>
            <a:noAutofit/>
          </a:bodyPr>
          <a:lstStyle/>
          <a:p>
            <a:r>
              <a:rPr lang="en-US" i="1" dirty="0"/>
              <a:t>“A single offence of cheating, plagiarism, or other academic misconduct, on term work, tests, or final examinations, etc., may lead to disciplinary probation or a student's suspension or expulsion from the faculty by the Dean, if it is determined that the offence warrants such action. ”</a:t>
            </a:r>
          </a:p>
          <a:p>
            <a:endParaRPr lang="en-CA" i="1" dirty="0"/>
          </a:p>
          <a:p>
            <a:r>
              <a:rPr lang="en-US" dirty="0"/>
              <a:t>Please refer to the University Calendar for more details.</a:t>
            </a:r>
          </a:p>
          <a:p>
            <a:endParaRPr lang="en-US" dirty="0"/>
          </a:p>
          <a:p>
            <a:r>
              <a:rPr lang="en-US" dirty="0"/>
              <a:t>Paid or free online services that complete work for students is plagiarism. Your work must be your own on assignments, and on group projects must be only from the members of your group.</a:t>
            </a:r>
          </a:p>
          <a:p>
            <a:endParaRPr lang="en-US" dirty="0"/>
          </a:p>
        </p:txBody>
      </p:sp>
    </p:spTree>
    <p:extLst>
      <p:ext uri="{BB962C8B-B14F-4D97-AF65-F5344CB8AC3E}">
        <p14:creationId xmlns:p14="http://schemas.microsoft.com/office/powerpoint/2010/main" val="3792895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Help</a:t>
            </a:r>
          </a:p>
        </p:txBody>
      </p:sp>
      <p:sp>
        <p:nvSpPr>
          <p:cNvPr id="3" name="Content Placeholder 2"/>
          <p:cNvSpPr>
            <a:spLocks noGrp="1"/>
          </p:cNvSpPr>
          <p:nvPr>
            <p:ph idx="1"/>
          </p:nvPr>
        </p:nvSpPr>
        <p:spPr/>
        <p:txBody>
          <a:bodyPr>
            <a:normAutofit/>
          </a:bodyPr>
          <a:lstStyle/>
          <a:p>
            <a:r>
              <a:rPr lang="en-US" dirty="0"/>
              <a:t>Do your part: Attend the lectures and tutorials</a:t>
            </a:r>
          </a:p>
          <a:p>
            <a:r>
              <a:rPr lang="en-US" dirty="0"/>
              <a:t>Act early! </a:t>
            </a:r>
          </a:p>
          <a:p>
            <a:r>
              <a:rPr lang="en-US" dirty="0"/>
              <a:t>First try it yourself</a:t>
            </a:r>
            <a:r>
              <a:rPr lang="en-US" dirty="0">
                <a:sym typeface="Wingdings" panose="05000000000000000000" pitchFamily="2" charset="2"/>
              </a:rPr>
              <a:t> </a:t>
            </a:r>
          </a:p>
          <a:p>
            <a:pPr lvl="1"/>
            <a:r>
              <a:rPr lang="en-US" dirty="0">
                <a:sym typeface="Wingdings" panose="05000000000000000000" pitchFamily="2" charset="2"/>
              </a:rPr>
              <a:t>Study the material carefully</a:t>
            </a:r>
          </a:p>
          <a:p>
            <a:pPr lvl="1"/>
            <a:r>
              <a:rPr lang="en-US" dirty="0">
                <a:sym typeface="Wingdings" panose="05000000000000000000" pitchFamily="2" charset="2"/>
              </a:rPr>
              <a:t>Break the problem down</a:t>
            </a:r>
          </a:p>
          <a:p>
            <a:pPr lvl="1"/>
            <a:r>
              <a:rPr lang="en-US" dirty="0">
                <a:sym typeface="Wingdings" panose="05000000000000000000" pitchFamily="2" charset="2"/>
              </a:rPr>
              <a:t>Try to narrow down the question</a:t>
            </a:r>
          </a:p>
          <a:p>
            <a:pPr lvl="1"/>
            <a:r>
              <a:rPr lang="en-US" dirty="0">
                <a:sym typeface="Wingdings" panose="05000000000000000000" pitchFamily="2" charset="2"/>
              </a:rPr>
              <a:t>Search on google for your answer</a:t>
            </a:r>
          </a:p>
          <a:p>
            <a:r>
              <a:rPr lang="en-US" dirty="0">
                <a:sym typeface="Wingdings" panose="05000000000000000000" pitchFamily="2" charset="2"/>
              </a:rPr>
              <a:t>Still unclear? </a:t>
            </a:r>
          </a:p>
          <a:p>
            <a:r>
              <a:rPr lang="en-US" dirty="0"/>
              <a:t>Ask your TA </a:t>
            </a:r>
          </a:p>
          <a:p>
            <a:r>
              <a:rPr lang="en-US" dirty="0"/>
              <a:t>Come to my office </a:t>
            </a:r>
            <a:r>
              <a:rPr lang="en-US" dirty="0">
                <a:sym typeface="Wingdings" panose="05000000000000000000" pitchFamily="2" charset="2"/>
              </a:rPr>
              <a:t></a:t>
            </a:r>
            <a:endParaRPr lang="en-US" dirty="0"/>
          </a:p>
          <a:p>
            <a:pPr marL="0" indent="0">
              <a:buNone/>
            </a:pPr>
            <a:endParaRPr lang="en-US" dirty="0"/>
          </a:p>
        </p:txBody>
      </p:sp>
    </p:spTree>
    <p:extLst>
      <p:ext uri="{BB962C8B-B14F-4D97-AF65-F5344CB8AC3E}">
        <p14:creationId xmlns:p14="http://schemas.microsoft.com/office/powerpoint/2010/main" val="296234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Crisis line!</a:t>
            </a:r>
          </a:p>
        </p:txBody>
      </p:sp>
      <p:sp>
        <p:nvSpPr>
          <p:cNvPr id="3" name="Content Placeholder 2"/>
          <p:cNvSpPr>
            <a:spLocks noGrp="1"/>
          </p:cNvSpPr>
          <p:nvPr>
            <p:ph idx="1"/>
          </p:nvPr>
        </p:nvSpPr>
        <p:spPr/>
        <p:txBody>
          <a:bodyPr>
            <a:normAutofit/>
          </a:bodyPr>
          <a:lstStyle/>
          <a:p>
            <a:r>
              <a:rPr lang="en-US" dirty="0"/>
              <a:t>If you think:</a:t>
            </a:r>
          </a:p>
          <a:p>
            <a:pPr lvl="1"/>
            <a:r>
              <a:rPr lang="en-US" dirty="0"/>
              <a:t>You suck at data science!</a:t>
            </a:r>
          </a:p>
          <a:p>
            <a:pPr lvl="1"/>
            <a:r>
              <a:rPr lang="en-US" dirty="0"/>
              <a:t>You suck at data science tool!</a:t>
            </a:r>
          </a:p>
          <a:p>
            <a:pPr lvl="1"/>
            <a:r>
              <a:rPr lang="en-US" dirty="0"/>
              <a:t>You are not sure about this course!</a:t>
            </a:r>
          </a:p>
          <a:p>
            <a:pPr lvl="1"/>
            <a:r>
              <a:rPr lang="en-US" dirty="0"/>
              <a:t>You are OK with only a passing mark!!! </a:t>
            </a:r>
          </a:p>
          <a:p>
            <a:pPr lvl="1"/>
            <a:r>
              <a:rPr lang="en-US" dirty="0"/>
              <a:t>You tried but you didn’t understand!</a:t>
            </a:r>
          </a:p>
          <a:p>
            <a:pPr lvl="1"/>
            <a:endParaRPr lang="en-US" dirty="0"/>
          </a:p>
          <a:p>
            <a:r>
              <a:rPr lang="en-US" dirty="0"/>
              <a:t>Come to my office  </a:t>
            </a:r>
            <a:r>
              <a:rPr lang="en-US" dirty="0">
                <a:sym typeface="Wingdings" panose="05000000000000000000" pitchFamily="2" charset="2"/>
              </a:rPr>
              <a:t> I’ll prove to you that you are wrong!</a:t>
            </a:r>
          </a:p>
          <a:p>
            <a:endParaRPr lang="en-US" dirty="0">
              <a:sym typeface="Wingdings" panose="05000000000000000000" pitchFamily="2" charset="2"/>
            </a:endParaRPr>
          </a:p>
          <a:p>
            <a:r>
              <a:rPr lang="en-US" dirty="0">
                <a:sym typeface="Wingdings" panose="05000000000000000000" pitchFamily="2" charset="2"/>
              </a:rPr>
              <a:t>Come early before things piled up!</a:t>
            </a: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1779744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a:t>
            </a:r>
          </a:p>
        </p:txBody>
      </p:sp>
      <p:sp>
        <p:nvSpPr>
          <p:cNvPr id="3" name="Content Placeholder 2"/>
          <p:cNvSpPr>
            <a:spLocks noGrp="1"/>
          </p:cNvSpPr>
          <p:nvPr>
            <p:ph idx="1"/>
          </p:nvPr>
        </p:nvSpPr>
        <p:spPr/>
        <p:txBody>
          <a:bodyPr/>
          <a:lstStyle/>
          <a:p>
            <a:pPr marL="0" indent="0">
              <a:buNone/>
            </a:pPr>
            <a:r>
              <a:rPr lang="en-US" dirty="0"/>
              <a:t>Surveys</a:t>
            </a:r>
          </a:p>
          <a:p>
            <a:r>
              <a:rPr lang="en-US" dirty="0"/>
              <a:t>Qualtrics</a:t>
            </a:r>
          </a:p>
          <a:p>
            <a:r>
              <a:rPr lang="en-US" dirty="0"/>
              <a:t>Microsoft Forms</a:t>
            </a:r>
          </a:p>
          <a:p>
            <a:r>
              <a:rPr lang="en-US" dirty="0"/>
              <a:t>Google Forms</a:t>
            </a:r>
          </a:p>
          <a:p>
            <a:pPr marL="0" indent="0">
              <a:buNone/>
            </a:pPr>
            <a:r>
              <a:rPr lang="en-US" dirty="0"/>
              <a:t>Data Cleaning</a:t>
            </a:r>
          </a:p>
          <a:p>
            <a:r>
              <a:rPr lang="en-US" dirty="0"/>
              <a:t>Microsoft Excel</a:t>
            </a:r>
          </a:p>
          <a:p>
            <a:r>
              <a:rPr lang="en-US" dirty="0" err="1"/>
              <a:t>OpenRefine</a:t>
            </a:r>
            <a:endParaRPr lang="en-US" dirty="0"/>
          </a:p>
          <a:p>
            <a:pPr marL="0" indent="0">
              <a:buNone/>
            </a:pPr>
            <a:r>
              <a:rPr lang="en-US" dirty="0"/>
              <a:t>Data Visualization</a:t>
            </a:r>
          </a:p>
          <a:p>
            <a:r>
              <a:rPr lang="en-US" dirty="0"/>
              <a:t>Microsoft Excel</a:t>
            </a:r>
          </a:p>
          <a:p>
            <a:r>
              <a:rPr lang="en-US" dirty="0"/>
              <a:t>Tableau</a:t>
            </a:r>
          </a:p>
          <a:p>
            <a:endParaRPr lang="en-US" dirty="0"/>
          </a:p>
        </p:txBody>
      </p:sp>
    </p:spTree>
    <p:extLst>
      <p:ext uri="{BB962C8B-B14F-4D97-AF65-F5344CB8AC3E}">
        <p14:creationId xmlns:p14="http://schemas.microsoft.com/office/powerpoint/2010/main" val="2940660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055B-8968-B34B-9FF4-65C0E741632A}"/>
              </a:ext>
            </a:extLst>
          </p:cNvPr>
          <p:cNvSpPr>
            <a:spLocks noGrp="1"/>
          </p:cNvSpPr>
          <p:nvPr>
            <p:ph type="ctrTitle"/>
          </p:nvPr>
        </p:nvSpPr>
        <p:spPr/>
        <p:txBody>
          <a:bodyPr/>
          <a:lstStyle/>
          <a:p>
            <a:r>
              <a:rPr lang="en-US" dirty="0"/>
              <a:t>Onward to … </a:t>
            </a:r>
            <a:br>
              <a:rPr lang="en-US" dirty="0"/>
            </a:br>
            <a:r>
              <a:rPr lang="en-US" dirty="0"/>
              <a:t>Overview.</a:t>
            </a:r>
          </a:p>
        </p:txBody>
      </p:sp>
      <p:sp>
        <p:nvSpPr>
          <p:cNvPr id="3" name="Text Placeholder 2">
            <a:extLst>
              <a:ext uri="{FF2B5EF4-FFF2-40B4-BE49-F238E27FC236}">
                <a16:creationId xmlns:a16="http://schemas.microsoft.com/office/drawing/2014/main" id="{D11239FE-FADD-DC45-BE84-77F105C2A497}"/>
              </a:ext>
            </a:extLst>
          </p:cNvPr>
          <p:cNvSpPr>
            <a:spLocks noGrp="1"/>
          </p:cNvSpPr>
          <p:nvPr>
            <p:ph type="body" sz="quarter" idx="10"/>
          </p:nvPr>
        </p:nvSpPr>
        <p:spPr/>
        <p:txBody>
          <a:bodyPr/>
          <a:lstStyle/>
          <a:p>
            <a:r>
              <a:rPr lang="en-US" dirty="0"/>
              <a:t>Jonathan Hudson</a:t>
            </a:r>
          </a:p>
          <a:p>
            <a:r>
              <a:rPr lang="en-US" dirty="0">
                <a:hlinkClick r:id="rId2">
                  <a:extLst>
                    <a:ext uri="{A12FA001-AC4F-418D-AE19-62706E023703}">
                      <ahyp:hlinkClr xmlns:ahyp="http://schemas.microsoft.com/office/drawing/2018/hyperlinkcolor" val="tx"/>
                    </a:ext>
                  </a:extLst>
                </a:hlinkClick>
              </a:rPr>
              <a:t>jwhudson@ucalgary.ca</a:t>
            </a:r>
            <a:endParaRPr lang="en-US" dirty="0"/>
          </a:p>
          <a:p>
            <a:r>
              <a:rPr lang="en-CA" dirty="0">
                <a:hlinkClick r:id="rId3">
                  <a:extLst>
                    <a:ext uri="{A12FA001-AC4F-418D-AE19-62706E023703}">
                      <ahyp:hlinkClr xmlns:ahyp="http://schemas.microsoft.com/office/drawing/2018/hyperlinkcolor" val="tx"/>
                    </a:ext>
                  </a:extLst>
                </a:hlinkClick>
              </a:rPr>
              <a:t>https://pages.cpsc.ucalgary.ca/~jwhudson/</a:t>
            </a:r>
            <a:endParaRPr lang="en-US" dirty="0"/>
          </a:p>
        </p:txBody>
      </p:sp>
    </p:spTree>
    <p:extLst>
      <p:ext uri="{BB962C8B-B14F-4D97-AF65-F5344CB8AC3E}">
        <p14:creationId xmlns:p14="http://schemas.microsoft.com/office/powerpoint/2010/main" val="56139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3C0A4A94-1ABD-6545-B6D6-A7A02CEB6B3D}"/>
              </a:ext>
            </a:extLst>
          </p:cNvPr>
          <p:cNvSpPr>
            <a:spLocks noGrp="1"/>
          </p:cNvSpPr>
          <p:nvPr>
            <p:ph type="title"/>
          </p:nvPr>
        </p:nvSpPr>
        <p:spPr>
          <a:xfrm>
            <a:off x="286447" y="945899"/>
            <a:ext cx="4803636" cy="1311664"/>
          </a:xfrm>
        </p:spPr>
        <p:txBody>
          <a:bodyPr>
            <a:normAutofit/>
          </a:bodyPr>
          <a:lstStyle/>
          <a:p>
            <a:r>
              <a:rPr lang="en-US" dirty="0">
                <a:solidFill>
                  <a:srgbClr val="000000"/>
                </a:solidFill>
              </a:rPr>
              <a:t>Welcome!</a:t>
            </a:r>
          </a:p>
        </p:txBody>
      </p:sp>
      <p:sp>
        <p:nvSpPr>
          <p:cNvPr id="3" name="Content Placeholder 2">
            <a:extLst>
              <a:ext uri="{FF2B5EF4-FFF2-40B4-BE49-F238E27FC236}">
                <a16:creationId xmlns:a16="http://schemas.microsoft.com/office/drawing/2014/main" id="{04DEC5CF-7991-D949-9FE0-ECE1373AE188}"/>
              </a:ext>
            </a:extLst>
          </p:cNvPr>
          <p:cNvSpPr>
            <a:spLocks noGrp="1"/>
          </p:cNvSpPr>
          <p:nvPr>
            <p:ph idx="1"/>
          </p:nvPr>
        </p:nvSpPr>
        <p:spPr>
          <a:xfrm>
            <a:off x="286446" y="2270725"/>
            <a:ext cx="5702873" cy="3788830"/>
          </a:xfrm>
        </p:spPr>
        <p:txBody>
          <a:bodyPr anchor="ctr">
            <a:normAutofit fontScale="92500" lnSpcReduction="10000"/>
          </a:bodyPr>
          <a:lstStyle/>
          <a:p>
            <a:pPr marL="0" indent="0">
              <a:buNone/>
            </a:pPr>
            <a:r>
              <a:rPr lang="en-US" sz="1800" b="1" dirty="0">
                <a:solidFill>
                  <a:srgbClr val="000000"/>
                </a:solidFill>
              </a:rPr>
              <a:t>Jonathan Hudson, </a:t>
            </a:r>
            <a:r>
              <a:rPr lang="en-US" sz="1800" b="1" dirty="0" err="1">
                <a:solidFill>
                  <a:srgbClr val="000000"/>
                </a:solidFill>
              </a:rPr>
              <a:t>Ph.D</a:t>
            </a:r>
            <a:r>
              <a:rPr lang="en-US" sz="1800" b="1" dirty="0">
                <a:solidFill>
                  <a:srgbClr val="000000"/>
                </a:solidFill>
              </a:rPr>
              <a:t> (he/him)</a:t>
            </a:r>
          </a:p>
          <a:p>
            <a:pPr marL="0" indent="0">
              <a:buNone/>
            </a:pPr>
            <a:r>
              <a:rPr lang="en-US" sz="1800" dirty="0">
                <a:solidFill>
                  <a:srgbClr val="000000"/>
                </a:solidFill>
              </a:rPr>
              <a:t>Lectures: Mondays and Wednesdays </a:t>
            </a:r>
            <a:r>
              <a:rPr lang="en-CA" sz="1800" dirty="0">
                <a:solidFill>
                  <a:srgbClr val="000000"/>
                </a:solidFill>
              </a:rPr>
              <a:t>13:00-13:50 </a:t>
            </a:r>
            <a:r>
              <a:rPr lang="en-CA" sz="1800" b="1" dirty="0">
                <a:solidFill>
                  <a:srgbClr val="0070C0"/>
                </a:solidFill>
              </a:rPr>
              <a:t>ST 141!!!</a:t>
            </a:r>
          </a:p>
          <a:p>
            <a:pPr marL="0" indent="0">
              <a:buNone/>
            </a:pPr>
            <a:r>
              <a:rPr lang="en-CA" sz="1800" dirty="0">
                <a:solidFill>
                  <a:srgbClr val="000000"/>
                </a:solidFill>
              </a:rPr>
              <a:t>(</a:t>
            </a:r>
            <a:r>
              <a:rPr lang="en-CA" sz="1800" dirty="0">
                <a:solidFill>
                  <a:srgbClr val="0070C0"/>
                </a:solidFill>
              </a:rPr>
              <a:t>for now D2L-&gt;Communication-&gt;Zoom, recorded</a:t>
            </a:r>
            <a:r>
              <a:rPr lang="en-CA" sz="1800" dirty="0">
                <a:solidFill>
                  <a:srgbClr val="000000"/>
                </a:solidFill>
              </a:rPr>
              <a:t>)</a:t>
            </a:r>
          </a:p>
          <a:p>
            <a:pPr marL="0" indent="0">
              <a:buNone/>
            </a:pPr>
            <a:r>
              <a:rPr lang="en-US" sz="1800" dirty="0">
                <a:solidFill>
                  <a:srgbClr val="000000"/>
                </a:solidFill>
              </a:rPr>
              <a:t>Office: ICT 712 </a:t>
            </a:r>
          </a:p>
          <a:p>
            <a:pPr marL="0" indent="0">
              <a:buNone/>
            </a:pPr>
            <a:r>
              <a:rPr lang="en-US" sz="1800" dirty="0">
                <a:solidFill>
                  <a:srgbClr val="000000"/>
                </a:solidFill>
              </a:rPr>
              <a:t>(</a:t>
            </a:r>
            <a:r>
              <a:rPr lang="en-US" sz="1800" dirty="0">
                <a:solidFill>
                  <a:srgbClr val="0070C0"/>
                </a:solidFill>
              </a:rPr>
              <a:t>I will return to it once we are in-person again)</a:t>
            </a:r>
          </a:p>
          <a:p>
            <a:pPr marL="0" indent="0">
              <a:buNone/>
            </a:pPr>
            <a:r>
              <a:rPr lang="en-US" sz="1800" dirty="0">
                <a:solidFill>
                  <a:srgbClr val="000000"/>
                </a:solidFill>
              </a:rPr>
              <a:t>Office hours: 14</a:t>
            </a:r>
            <a:r>
              <a:rPr lang="en-CA" sz="1800" dirty="0">
                <a:solidFill>
                  <a:srgbClr val="000000"/>
                </a:solidFill>
              </a:rPr>
              <a:t>:00-14:50 PM Mondays and Wednesdays ICT 712</a:t>
            </a:r>
          </a:p>
          <a:p>
            <a:pPr marL="0" indent="0">
              <a:buNone/>
            </a:pPr>
            <a:r>
              <a:rPr lang="en-CA" sz="1800" dirty="0">
                <a:solidFill>
                  <a:srgbClr val="000000"/>
                </a:solidFill>
              </a:rPr>
              <a:t>(</a:t>
            </a:r>
            <a:r>
              <a:rPr lang="en-CA" sz="1800" dirty="0">
                <a:solidFill>
                  <a:srgbClr val="0070C0"/>
                </a:solidFill>
              </a:rPr>
              <a:t>for now D2L-&gt;Communication-&gt;Zoom, not recorded, waiting room</a:t>
            </a:r>
            <a:r>
              <a:rPr lang="en-CA" sz="1800" dirty="0">
                <a:solidFill>
                  <a:srgbClr val="000000"/>
                </a:solidFill>
              </a:rPr>
              <a:t>) or by email-scheduled appointments.</a:t>
            </a:r>
          </a:p>
          <a:p>
            <a:pPr marL="0" indent="0">
              <a:buNone/>
            </a:pPr>
            <a:endParaRPr lang="en-US" sz="1800" dirty="0">
              <a:solidFill>
                <a:srgbClr val="000000"/>
              </a:solidFill>
              <a:hlinkClick r:id="rId3"/>
            </a:endParaRPr>
          </a:p>
          <a:p>
            <a:pPr marL="0" indent="0">
              <a:buNone/>
            </a:pPr>
            <a:r>
              <a:rPr lang="en-US" sz="1800" dirty="0">
                <a:solidFill>
                  <a:srgbClr val="000000"/>
                </a:solidFill>
                <a:hlinkClick r:id="rId3"/>
              </a:rPr>
              <a:t>jwhudson@ucalgary.ca</a:t>
            </a:r>
            <a:endParaRPr lang="en-US" sz="1800" dirty="0">
              <a:solidFill>
                <a:srgbClr val="000000"/>
              </a:solidFill>
            </a:endParaRPr>
          </a:p>
          <a:p>
            <a:pPr marL="0" indent="0">
              <a:buNone/>
            </a:pPr>
            <a:r>
              <a:rPr lang="en-US" sz="1800" dirty="0">
                <a:solidFill>
                  <a:srgbClr val="000000"/>
                </a:solidFill>
                <a:sym typeface="Wingdings" panose="05000000000000000000" pitchFamily="2" charset="2"/>
                <a:hlinkClick r:id="rId4"/>
              </a:rPr>
              <a:t>https://pages.cpsc.ucalgary.ca/~jwhudson/DATA201W22/</a:t>
            </a:r>
            <a:endParaRPr lang="en-US" sz="1800" dirty="0">
              <a:solidFill>
                <a:srgbClr val="000000"/>
              </a:solidFill>
              <a:sym typeface="Wingdings" panose="05000000000000000000" pitchFamily="2" charset="2"/>
            </a:endParaRPr>
          </a:p>
        </p:txBody>
      </p:sp>
      <p:sp>
        <p:nvSpPr>
          <p:cNvPr id="7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Jonathan Hudson">
            <a:extLst>
              <a:ext uri="{FF2B5EF4-FFF2-40B4-BE49-F238E27FC236}">
                <a16:creationId xmlns:a16="http://schemas.microsoft.com/office/drawing/2014/main" id="{161E41E1-6D98-4616-8DD5-E7CFCC1BFCE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8226"/>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91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4A94-1ABD-6545-B6D6-A7A02CEB6B3D}"/>
              </a:ext>
            </a:extLst>
          </p:cNvPr>
          <p:cNvSpPr>
            <a:spLocks noGrp="1"/>
          </p:cNvSpPr>
          <p:nvPr>
            <p:ph type="title"/>
          </p:nvPr>
        </p:nvSpPr>
        <p:spPr/>
        <p:txBody>
          <a:bodyPr/>
          <a:lstStyle/>
          <a:p>
            <a:r>
              <a:rPr lang="en-US" dirty="0"/>
              <a:t>Labs</a:t>
            </a:r>
          </a:p>
        </p:txBody>
      </p:sp>
      <p:sp>
        <p:nvSpPr>
          <p:cNvPr id="3" name="Content Placeholder 2">
            <a:extLst>
              <a:ext uri="{FF2B5EF4-FFF2-40B4-BE49-F238E27FC236}">
                <a16:creationId xmlns:a16="http://schemas.microsoft.com/office/drawing/2014/main" id="{04DEC5CF-7991-D949-9FE0-ECE1373AE188}"/>
              </a:ext>
            </a:extLst>
          </p:cNvPr>
          <p:cNvSpPr>
            <a:spLocks noGrp="1"/>
          </p:cNvSpPr>
          <p:nvPr>
            <p:ph idx="1"/>
          </p:nvPr>
        </p:nvSpPr>
        <p:spPr/>
        <p:txBody>
          <a:bodyPr/>
          <a:lstStyle/>
          <a:p>
            <a:pPr marL="0" indent="0">
              <a:buNone/>
            </a:pPr>
            <a:r>
              <a:rPr lang="en-CA" dirty="0"/>
              <a:t>Start next week Monday.</a:t>
            </a:r>
          </a:p>
          <a:p>
            <a:pPr marL="0" indent="0">
              <a:buNone/>
            </a:pPr>
            <a:r>
              <a:rPr lang="en-CA" dirty="0"/>
              <a:t>In-person, but for now through D2L, will be recorded if TAs agree.</a:t>
            </a:r>
          </a:p>
          <a:p>
            <a:pPr marL="0" indent="0">
              <a:buNone/>
            </a:pPr>
            <a:r>
              <a:rPr lang="en-CA" dirty="0"/>
              <a:t>Point is active interaction with TA for material, exercises, and assignment help.</a:t>
            </a:r>
          </a:p>
          <a:p>
            <a:pPr marL="0" indent="0">
              <a:buNone/>
            </a:pPr>
            <a:r>
              <a:rPr lang="en-CA" dirty="0"/>
              <a:t>Use link to your lab only.</a:t>
            </a:r>
          </a:p>
          <a:p>
            <a:pPr marL="0" indent="0">
              <a:buNone/>
            </a:pPr>
            <a:r>
              <a:rPr lang="en-CA" dirty="0"/>
              <a:t>Your enrollment lab TA will mark your assignment material and they are only responsible for the students enrolled in their tutorial.</a:t>
            </a:r>
            <a:endParaRPr lang="en-US" dirty="0"/>
          </a:p>
        </p:txBody>
      </p:sp>
    </p:spTree>
    <p:extLst>
      <p:ext uri="{BB962C8B-B14F-4D97-AF65-F5344CB8AC3E}">
        <p14:creationId xmlns:p14="http://schemas.microsoft.com/office/powerpoint/2010/main" val="3419426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Data Science?</a:t>
            </a:r>
          </a:p>
        </p:txBody>
      </p:sp>
      <p:sp>
        <p:nvSpPr>
          <p:cNvPr id="3" name="Content Placeholder 2"/>
          <p:cNvSpPr>
            <a:spLocks noGrp="1"/>
          </p:cNvSpPr>
          <p:nvPr>
            <p:ph idx="1"/>
          </p:nvPr>
        </p:nvSpPr>
        <p:spPr/>
        <p:txBody>
          <a:bodyPr/>
          <a:lstStyle/>
          <a:p>
            <a:r>
              <a:rPr lang="en-US" dirty="0"/>
              <a:t>In computer science we like to define </a:t>
            </a:r>
            <a:r>
              <a:rPr lang="en-US" b="1" dirty="0"/>
              <a:t>information</a:t>
            </a:r>
            <a:r>
              <a:rPr lang="en-US" dirty="0"/>
              <a:t> and </a:t>
            </a:r>
            <a:r>
              <a:rPr lang="en-US" b="1" dirty="0"/>
              <a:t>data </a:t>
            </a:r>
            <a:r>
              <a:rPr lang="en-US" dirty="0"/>
              <a:t>and a definition for computer science is </a:t>
            </a:r>
            <a:r>
              <a:rPr lang="en-US" b="1" dirty="0"/>
              <a:t>information theory</a:t>
            </a:r>
            <a:r>
              <a:rPr lang="en-US" dirty="0"/>
              <a:t> using algorithmic tools.</a:t>
            </a:r>
          </a:p>
          <a:p>
            <a:r>
              <a:rPr lang="en-US" dirty="0"/>
              <a:t>Data is numbers, and information is data with context.</a:t>
            </a:r>
          </a:p>
          <a:p>
            <a:r>
              <a:rPr lang="en-US" dirty="0"/>
              <a:t>Data science is about how do we get data, clean data, transform data, explore data, create new data, and communicate data to others. All of these are informed by the context of the data.</a:t>
            </a:r>
          </a:p>
          <a:p>
            <a:endParaRPr lang="en-US" dirty="0"/>
          </a:p>
          <a:p>
            <a:r>
              <a:rPr lang="en-US" dirty="0"/>
              <a:t>Almost every field of study stores information as data for different reasons.</a:t>
            </a:r>
          </a:p>
          <a:p>
            <a:r>
              <a:rPr lang="en-US" dirty="0"/>
              <a:t>Skills to handle data are highly transferrable.</a:t>
            </a:r>
          </a:p>
          <a:p>
            <a:r>
              <a:rPr lang="en-US" dirty="0"/>
              <a:t>Opportunities for multidisciplinary study, work, and research</a:t>
            </a:r>
          </a:p>
          <a:p>
            <a:endParaRPr lang="en-US" dirty="0"/>
          </a:p>
        </p:txBody>
      </p:sp>
    </p:spTree>
    <p:extLst>
      <p:ext uri="{BB962C8B-B14F-4D97-AF65-F5344CB8AC3E}">
        <p14:creationId xmlns:p14="http://schemas.microsoft.com/office/powerpoint/2010/main" val="1136256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Goal</a:t>
            </a:r>
          </a:p>
        </p:txBody>
      </p:sp>
      <p:sp>
        <p:nvSpPr>
          <p:cNvPr id="3" name="Content Placeholder 2"/>
          <p:cNvSpPr>
            <a:spLocks noGrp="1"/>
          </p:cNvSpPr>
          <p:nvPr>
            <p:ph idx="1"/>
          </p:nvPr>
        </p:nvSpPr>
        <p:spPr/>
        <p:txBody>
          <a:bodyPr>
            <a:normAutofit/>
          </a:bodyPr>
          <a:lstStyle/>
          <a:p>
            <a:pPr marL="0" indent="0">
              <a:buNone/>
            </a:pPr>
            <a:r>
              <a:rPr lang="en-US" dirty="0"/>
              <a:t>From the calendar:</a:t>
            </a:r>
          </a:p>
          <a:p>
            <a:r>
              <a:rPr lang="en-US" dirty="0"/>
              <a:t>“</a:t>
            </a:r>
            <a:r>
              <a:rPr lang="en-GB" dirty="0"/>
              <a:t>An introduction to tools and techniques for managing, visualizing, and making sense of data. Includes an introduction to data cleaning, basic statistics, exploratory visualization, sensemaking, and data presentation.</a:t>
            </a:r>
            <a:endParaRPr lang="en-US" dirty="0"/>
          </a:p>
          <a:p>
            <a:pPr marL="0" indent="0">
              <a:buNone/>
            </a:pPr>
            <a:r>
              <a:rPr lang="en-US" b="1" dirty="0"/>
              <a:t>Goals:</a:t>
            </a:r>
          </a:p>
          <a:p>
            <a:r>
              <a:rPr lang="en-US" dirty="0"/>
              <a:t>Collecting data and understanding it.</a:t>
            </a:r>
          </a:p>
          <a:p>
            <a:r>
              <a:rPr lang="en-US" dirty="0"/>
              <a:t>Cleaning and transforming data to make it more useful.</a:t>
            </a:r>
          </a:p>
          <a:p>
            <a:r>
              <a:rPr lang="en-US" dirty="0"/>
              <a:t>Data analysis to create more data from existing data.</a:t>
            </a:r>
          </a:p>
          <a:p>
            <a:r>
              <a:rPr lang="en-US" dirty="0"/>
              <a:t>Visualization of data so it can be communicated.</a:t>
            </a:r>
          </a:p>
          <a:p>
            <a:r>
              <a:rPr lang="en-US" dirty="0"/>
              <a:t>Ethical considerations through-out data science.</a:t>
            </a:r>
          </a:p>
        </p:txBody>
      </p:sp>
    </p:spTree>
    <p:extLst>
      <p:ext uri="{BB962C8B-B14F-4D97-AF65-F5344CB8AC3E}">
        <p14:creationId xmlns:p14="http://schemas.microsoft.com/office/powerpoint/2010/main" val="2349831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Goal</a:t>
            </a:r>
          </a:p>
        </p:txBody>
      </p:sp>
      <p:sp>
        <p:nvSpPr>
          <p:cNvPr id="3" name="Content Placeholder 2"/>
          <p:cNvSpPr>
            <a:spLocks noGrp="1"/>
          </p:cNvSpPr>
          <p:nvPr>
            <p:ph idx="1"/>
          </p:nvPr>
        </p:nvSpPr>
        <p:spPr/>
        <p:txBody>
          <a:bodyPr>
            <a:normAutofit/>
          </a:bodyPr>
          <a:lstStyle/>
          <a:p>
            <a:pPr marL="0" indent="0" algn="ctr">
              <a:buNone/>
            </a:pPr>
            <a:r>
              <a:rPr lang="en-CA" sz="3600" b="1" dirty="0"/>
              <a:t>Critical</a:t>
            </a:r>
            <a:r>
              <a:rPr lang="en-CA" sz="3600" dirty="0"/>
              <a:t> Thinking with Data</a:t>
            </a:r>
          </a:p>
          <a:p>
            <a:pPr marL="0" indent="0" algn="ctr">
              <a:buNone/>
            </a:pPr>
            <a:endParaRPr lang="en-CA" sz="3600" dirty="0"/>
          </a:p>
          <a:p>
            <a:pPr marL="0" indent="0" algn="ctr">
              <a:buNone/>
            </a:pPr>
            <a:r>
              <a:rPr lang="en-GB" sz="3600" b="1" dirty="0"/>
              <a:t>Data Analysis Pipeline</a:t>
            </a:r>
          </a:p>
          <a:p>
            <a:pPr marL="0" indent="0" algn="ctr">
              <a:buNone/>
            </a:pPr>
            <a:r>
              <a:rPr lang="en-GB" sz="3600" dirty="0"/>
              <a:t>Collection =&gt; Cleaning =&gt; Analysis =&gt; Presentation</a:t>
            </a:r>
            <a:endParaRPr lang="en-US" sz="3600" dirty="0"/>
          </a:p>
        </p:txBody>
      </p:sp>
    </p:spTree>
    <p:extLst>
      <p:ext uri="{BB962C8B-B14F-4D97-AF65-F5344CB8AC3E}">
        <p14:creationId xmlns:p14="http://schemas.microsoft.com/office/powerpoint/2010/main" val="1039040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Lectures</a:t>
            </a:r>
          </a:p>
        </p:txBody>
      </p:sp>
      <p:sp>
        <p:nvSpPr>
          <p:cNvPr id="3" name="Content Placeholder 2"/>
          <p:cNvSpPr>
            <a:spLocks noGrp="1"/>
          </p:cNvSpPr>
          <p:nvPr>
            <p:ph idx="1"/>
          </p:nvPr>
        </p:nvSpPr>
        <p:spPr/>
        <p:txBody>
          <a:bodyPr>
            <a:normAutofit/>
          </a:bodyPr>
          <a:lstStyle/>
          <a:p>
            <a:pPr marL="0" indent="0">
              <a:buNone/>
            </a:pPr>
            <a:r>
              <a:rPr lang="en-US" dirty="0"/>
              <a:t>We will learn fundamentals of data science (there is no computer programming)</a:t>
            </a:r>
          </a:p>
          <a:p>
            <a:pPr marL="0" indent="0">
              <a:buNone/>
            </a:pPr>
            <a:r>
              <a:rPr lang="en-US" dirty="0"/>
              <a:t>We will cover:</a:t>
            </a:r>
          </a:p>
          <a:p>
            <a:r>
              <a:rPr lang="en-US" dirty="0"/>
              <a:t>Visualization (non-digital/digital)</a:t>
            </a:r>
          </a:p>
          <a:p>
            <a:r>
              <a:rPr lang="en-US" dirty="0"/>
              <a:t>Obtaining data</a:t>
            </a:r>
          </a:p>
          <a:p>
            <a:r>
              <a:rPr lang="en-US" dirty="0"/>
              <a:t>Data cleaning</a:t>
            </a:r>
          </a:p>
          <a:p>
            <a:r>
              <a:rPr lang="en-US" dirty="0"/>
              <a:t>Charts</a:t>
            </a:r>
          </a:p>
          <a:p>
            <a:r>
              <a:rPr lang="en-US" dirty="0"/>
              <a:t>Presentations</a:t>
            </a:r>
          </a:p>
          <a:p>
            <a:r>
              <a:rPr lang="en-US" dirty="0"/>
              <a:t>Quantitative/Qualitative Analysis</a:t>
            </a:r>
          </a:p>
        </p:txBody>
      </p:sp>
    </p:spTree>
    <p:extLst>
      <p:ext uri="{BB962C8B-B14F-4D97-AF65-F5344CB8AC3E}">
        <p14:creationId xmlns:p14="http://schemas.microsoft.com/office/powerpoint/2010/main" val="1234712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 of lecture?</a:t>
            </a:r>
            <a:endParaRPr lang="en-US" dirty="0"/>
          </a:p>
        </p:txBody>
      </p:sp>
      <p:sp>
        <p:nvSpPr>
          <p:cNvPr id="3" name="Content Placeholder 2"/>
          <p:cNvSpPr>
            <a:spLocks noGrp="1"/>
          </p:cNvSpPr>
          <p:nvPr>
            <p:ph idx="1"/>
          </p:nvPr>
        </p:nvSpPr>
        <p:spPr/>
        <p:txBody>
          <a:bodyPr>
            <a:normAutofit/>
          </a:bodyPr>
          <a:lstStyle/>
          <a:p>
            <a:pPr marL="0" indent="0">
              <a:buNone/>
            </a:pPr>
            <a:r>
              <a:rPr lang="en-CA" dirty="0">
                <a:sym typeface="Wingdings" panose="05000000000000000000" pitchFamily="2" charset="2"/>
              </a:rPr>
              <a:t>There is no attendance at labs but they are highly recommended </a:t>
            </a:r>
          </a:p>
          <a:p>
            <a:r>
              <a:rPr lang="en-CA" dirty="0">
                <a:sym typeface="Wingdings" panose="05000000000000000000" pitchFamily="2" charset="2"/>
              </a:rPr>
              <a:t>Start Monday/Tuesday next week</a:t>
            </a:r>
          </a:p>
          <a:p>
            <a:r>
              <a:rPr lang="en-CA" dirty="0">
                <a:sym typeface="Wingdings" panose="05000000000000000000" pitchFamily="2" charset="2"/>
              </a:rPr>
              <a:t>TAs will use labs to cover assignment material in hands-on environment</a:t>
            </a:r>
          </a:p>
          <a:p>
            <a:r>
              <a:rPr lang="en-CA" dirty="0">
                <a:sym typeface="Wingdings" panose="05000000000000000000" pitchFamily="2" charset="2"/>
              </a:rPr>
              <a:t>Particularly technology tools to be used in assignments/project</a:t>
            </a:r>
          </a:p>
          <a:p>
            <a:r>
              <a:rPr lang="en-CA" dirty="0">
                <a:sym typeface="Wingdings" panose="05000000000000000000" pitchFamily="2" charset="2"/>
              </a:rPr>
              <a:t>Your groups will be formed within your lab for the group project.</a:t>
            </a:r>
          </a:p>
        </p:txBody>
      </p:sp>
    </p:spTree>
    <p:extLst>
      <p:ext uri="{BB962C8B-B14F-4D97-AF65-F5344CB8AC3E}">
        <p14:creationId xmlns:p14="http://schemas.microsoft.com/office/powerpoint/2010/main" val="195378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Grading</a:t>
            </a:r>
          </a:p>
        </p:txBody>
      </p:sp>
      <p:sp>
        <p:nvSpPr>
          <p:cNvPr id="6" name="Content Placeholder 5"/>
          <p:cNvSpPr>
            <a:spLocks noGrp="1"/>
          </p:cNvSpPr>
          <p:nvPr>
            <p:ph idx="1"/>
          </p:nvPr>
        </p:nvSpPr>
        <p:spPr/>
        <p:txBody>
          <a:bodyPr>
            <a:normAutofit/>
          </a:bodyPr>
          <a:lstStyle/>
          <a:p>
            <a:endParaRPr lang="en-US" dirty="0"/>
          </a:p>
          <a:p>
            <a:endParaRPr lang="en-US" dirty="0"/>
          </a:p>
          <a:p>
            <a:endParaRPr lang="en-US" dirty="0"/>
          </a:p>
          <a:p>
            <a:endParaRPr lang="en-US" dirty="0"/>
          </a:p>
          <a:p>
            <a:r>
              <a:rPr lang="en-GB" dirty="0"/>
              <a:t>Each piece of work (reports, assignments, quizzes, midterm exam(s) or final examination) submitted by the student will be assigned a grade. The student's grade for each component listed above will be combined with the indicated weights to produce an overall percentage for the course, which will be used to determine the course letter grade.</a:t>
            </a:r>
          </a:p>
          <a:p>
            <a:r>
              <a:rPr lang="en-GB" dirty="0"/>
              <a:t>The conversion between a percentage grade and letter grade is as follows.</a:t>
            </a:r>
            <a:endParaRPr lang="en-US" dirty="0"/>
          </a:p>
          <a:p>
            <a:endParaRPr lang="en-US" dirty="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95391352"/>
              </p:ext>
            </p:extLst>
          </p:nvPr>
        </p:nvGraphicFramePr>
        <p:xfrm>
          <a:off x="3689796" y="1497834"/>
          <a:ext cx="3238628" cy="1097280"/>
        </p:xfrm>
        <a:graphic>
          <a:graphicData uri="http://schemas.openxmlformats.org/drawingml/2006/table">
            <a:tbl>
              <a:tblPr firstRow="1" bandRow="1">
                <a:tableStyleId>{5C22544A-7EE6-4342-B048-85BDC9FD1C3A}</a:tableStyleId>
              </a:tblPr>
              <a:tblGrid>
                <a:gridCol w="1714310">
                  <a:extLst>
                    <a:ext uri="{9D8B030D-6E8A-4147-A177-3AD203B41FA5}">
                      <a16:colId xmlns:a16="http://schemas.microsoft.com/office/drawing/2014/main" val="20000"/>
                    </a:ext>
                  </a:extLst>
                </a:gridCol>
                <a:gridCol w="1524318">
                  <a:extLst>
                    <a:ext uri="{9D8B030D-6E8A-4147-A177-3AD203B41FA5}">
                      <a16:colId xmlns:a16="http://schemas.microsoft.com/office/drawing/2014/main" val="20001"/>
                    </a:ext>
                  </a:extLst>
                </a:gridCol>
              </a:tblGrid>
              <a:tr h="360973">
                <a:tc>
                  <a:txBody>
                    <a:bodyPr/>
                    <a:lstStyle/>
                    <a:p>
                      <a:r>
                        <a:rPr lang="en-US" dirty="0"/>
                        <a:t>Component</a:t>
                      </a:r>
                    </a:p>
                  </a:txBody>
                  <a:tcPr/>
                </a:tc>
                <a:tc>
                  <a:txBody>
                    <a:bodyPr/>
                    <a:lstStyle/>
                    <a:p>
                      <a:pPr algn="ctr"/>
                      <a:r>
                        <a:rPr lang="en-US" dirty="0"/>
                        <a:t>Weighting %</a:t>
                      </a:r>
                    </a:p>
                  </a:txBody>
                  <a:tcPr/>
                </a:tc>
                <a:extLst>
                  <a:ext uri="{0D108BD9-81ED-4DB2-BD59-A6C34878D82A}">
                    <a16:rowId xmlns:a16="http://schemas.microsoft.com/office/drawing/2014/main" val="10000"/>
                  </a:ext>
                </a:extLst>
              </a:tr>
              <a:tr h="360973">
                <a:tc>
                  <a:txBody>
                    <a:bodyPr/>
                    <a:lstStyle/>
                    <a:p>
                      <a:r>
                        <a:rPr lang="en-US" dirty="0"/>
                        <a:t>Assignments (4)</a:t>
                      </a:r>
                    </a:p>
                  </a:txBody>
                  <a:tcPr/>
                </a:tc>
                <a:tc>
                  <a:txBody>
                    <a:bodyPr/>
                    <a:lstStyle/>
                    <a:p>
                      <a:pPr algn="ctr"/>
                      <a:r>
                        <a:rPr lang="en-CA" dirty="0"/>
                        <a:t>15% each</a:t>
                      </a:r>
                      <a:endParaRPr lang="en-US" dirty="0"/>
                    </a:p>
                  </a:txBody>
                  <a:tcPr/>
                </a:tc>
                <a:extLst>
                  <a:ext uri="{0D108BD9-81ED-4DB2-BD59-A6C34878D82A}">
                    <a16:rowId xmlns:a16="http://schemas.microsoft.com/office/drawing/2014/main" val="10002"/>
                  </a:ext>
                </a:extLst>
              </a:tr>
              <a:tr h="360973">
                <a:tc>
                  <a:txBody>
                    <a:bodyPr/>
                    <a:lstStyle/>
                    <a:p>
                      <a:r>
                        <a:rPr lang="en-US" dirty="0"/>
                        <a:t>Group Project</a:t>
                      </a:r>
                    </a:p>
                  </a:txBody>
                  <a:tcPr/>
                </a:tc>
                <a:tc>
                  <a:txBody>
                    <a:bodyPr/>
                    <a:lstStyle/>
                    <a:p>
                      <a:pPr algn="ctr"/>
                      <a:r>
                        <a:rPr lang="en-US" dirty="0"/>
                        <a:t>40%</a:t>
                      </a:r>
                    </a:p>
                  </a:txBody>
                  <a:tcPr/>
                </a:tc>
                <a:extLst>
                  <a:ext uri="{0D108BD9-81ED-4DB2-BD59-A6C34878D82A}">
                    <a16:rowId xmlns:a16="http://schemas.microsoft.com/office/drawing/2014/main" val="4290660651"/>
                  </a:ext>
                </a:extLst>
              </a:tr>
            </a:tbl>
          </a:graphicData>
        </a:graphic>
      </p:graphicFrame>
      <p:pic>
        <p:nvPicPr>
          <p:cNvPr id="4" name="Picture 3">
            <a:extLst>
              <a:ext uri="{FF2B5EF4-FFF2-40B4-BE49-F238E27FC236}">
                <a16:creationId xmlns:a16="http://schemas.microsoft.com/office/drawing/2014/main" id="{48B73FDF-A679-43A8-BD6E-D60E41BB6701}"/>
              </a:ext>
            </a:extLst>
          </p:cNvPr>
          <p:cNvPicPr>
            <a:picLocks noChangeAspect="1"/>
          </p:cNvPicPr>
          <p:nvPr/>
        </p:nvPicPr>
        <p:blipFill>
          <a:blip r:embed="rId2"/>
          <a:stretch>
            <a:fillRect/>
          </a:stretch>
        </p:blipFill>
        <p:spPr>
          <a:xfrm>
            <a:off x="873125" y="5586953"/>
            <a:ext cx="10191750" cy="781050"/>
          </a:xfrm>
          <a:prstGeom prst="rect">
            <a:avLst/>
          </a:prstGeom>
        </p:spPr>
      </p:pic>
    </p:spTree>
    <p:extLst>
      <p:ext uri="{BB962C8B-B14F-4D97-AF65-F5344CB8AC3E}">
        <p14:creationId xmlns:p14="http://schemas.microsoft.com/office/powerpoint/2010/main" val="114880730"/>
      </p:ext>
    </p:extLst>
  </p:cSld>
  <p:clrMapOvr>
    <a:masterClrMapping/>
  </p:clrMapOvr>
</p:sld>
</file>

<file path=ppt/theme/theme1.xml><?xml version="1.0" encoding="utf-8"?>
<a:theme xmlns:a="http://schemas.openxmlformats.org/drawingml/2006/main" name="Office Theme">
  <a:themeElements>
    <a:clrScheme name="UCalgary 2">
      <a:dk1>
        <a:srgbClr val="000000"/>
      </a:dk1>
      <a:lt1>
        <a:srgbClr val="FFFFFF"/>
      </a:lt1>
      <a:dk2>
        <a:srgbClr val="8C857B"/>
      </a:dk2>
      <a:lt2>
        <a:srgbClr val="C3BFB6"/>
      </a:lt2>
      <a:accent1>
        <a:srgbClr val="EE2C2A"/>
      </a:accent1>
      <a:accent2>
        <a:srgbClr val="FFA300"/>
      </a:accent2>
      <a:accent3>
        <a:srgbClr val="FF671F"/>
      </a:accent3>
      <a:accent4>
        <a:srgbClr val="46A67B"/>
      </a:accent4>
      <a:accent5>
        <a:srgbClr val="EC0971"/>
      </a:accent5>
      <a:accent6>
        <a:srgbClr val="9C0533"/>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1200</Words>
  <Application>Microsoft Office PowerPoint</Application>
  <PresentationFormat>Widescreen</PresentationFormat>
  <Paragraphs>153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Course Organization</vt:lpstr>
      <vt:lpstr>Welcome!</vt:lpstr>
      <vt:lpstr>Labs</vt:lpstr>
      <vt:lpstr>Why Data Science?</vt:lpstr>
      <vt:lpstr>Course Goal</vt:lpstr>
      <vt:lpstr>Course Goal</vt:lpstr>
      <vt:lpstr>Lectures</vt:lpstr>
      <vt:lpstr>Out of lecture?</vt:lpstr>
      <vt:lpstr>Grading</vt:lpstr>
      <vt:lpstr>Assignments</vt:lpstr>
      <vt:lpstr>Group Projects</vt:lpstr>
      <vt:lpstr>Course Policies</vt:lpstr>
      <vt:lpstr>Zoom Norms </vt:lpstr>
      <vt:lpstr>Academic Dishonesty </vt:lpstr>
      <vt:lpstr>Getting Help</vt:lpstr>
      <vt:lpstr>Crisis line!</vt:lpstr>
      <vt:lpstr>Technology?</vt:lpstr>
      <vt:lpstr>Onward to …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2020-09-08T18:49:32Z</dcterms:created>
  <dcterms:modified xsi:type="dcterms:W3CDTF">2022-01-04T16:51:39Z</dcterms:modified>
</cp:coreProperties>
</file>