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8"/>
  </p:notes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8" r:id="rId39"/>
    <p:sldId id="307"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27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0115B-68D5-4388-BB8B-2A5B1E5C5FAA}" v="61" dt="2022-03-22T19:13:57.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83"/>
    <p:restoredTop sz="97698"/>
  </p:normalViewPr>
  <p:slideViewPr>
    <p:cSldViewPr snapToGrid="0" snapToObjects="1">
      <p:cViewPr varScale="1">
        <p:scale>
          <a:sx n="75" d="100"/>
          <a:sy n="75" d="100"/>
        </p:scale>
        <p:origin x="40" y="20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76B06-9824-4D67-8F11-888F87CD4C66}" type="datetimeFigureOut">
              <a:rPr lang="en-CA" smtClean="0"/>
              <a:t>2022-03-22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BBC25-60EC-4CF4-99E4-C657CE7D4DB2}" type="slidenum">
              <a:rPr lang="en-CA" smtClean="0"/>
              <a:t>‹#›</a:t>
            </a:fld>
            <a:endParaRPr lang="en-CA"/>
          </a:p>
        </p:txBody>
      </p:sp>
    </p:spTree>
    <p:extLst>
      <p:ext uri="{BB962C8B-B14F-4D97-AF65-F5344CB8AC3E}">
        <p14:creationId xmlns:p14="http://schemas.microsoft.com/office/powerpoint/2010/main" val="45438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7524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0565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89508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5136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35915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36327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07124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72632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7610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47118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773195"/>
            <a:ext cx="9724372" cy="4115669"/>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80538"/>
            <a:ext cx="2743200" cy="365125"/>
          </a:xfrm>
          <a:prstGeom prst="rect">
            <a:avLst/>
          </a:prstGeom>
        </p:spPr>
        <p:txBody>
          <a:bodyPr/>
          <a:lstStyle>
            <a:lvl1pPr algn="r">
              <a:defRPr sz="1600">
                <a:solidFill>
                  <a:schemeClr val="tx1"/>
                </a:solidFill>
              </a:defRPr>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1362314816"/>
      </p:ext>
    </p:extLst>
  </p:cSld>
  <p:clrMapOvr>
    <a:masterClrMapping/>
  </p:clrMapOvr>
  <p:extLst>
    <p:ext uri="{DCECCB84-F9BA-43D5-87BE-67443E8EF086}">
      <p15:sldGuideLst xmlns:p15="http://schemas.microsoft.com/office/powerpoint/2012/main">
        <p15:guide id="1" orient="horz" pos="7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2042254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A388-7F50-4C4E-8284-AFACBD5355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10A6AB-1CC0-4620-8AA6-A976BB6C63F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8BC1421-7371-401B-B39D-B187E5C532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850489-4192-448C-AB32-D62920B870F4}"/>
              </a:ext>
            </a:extLst>
          </p:cNvPr>
          <p:cNvSpPr>
            <a:spLocks noGrp="1"/>
          </p:cNvSpPr>
          <p:nvPr>
            <p:ph type="sldNum" sz="quarter" idx="12"/>
          </p:nvPr>
        </p:nvSpPr>
        <p:spPr/>
        <p:txBody>
          <a:bodyPr/>
          <a:lstStyle/>
          <a:p>
            <a:fld id="{9A4D362B-8DBC-4200-94E7-2DAC1A2D8BBF}" type="slidenum">
              <a:rPr lang="en-US" smtClean="0"/>
              <a:t>‹#›</a:t>
            </a:fld>
            <a:endParaRPr lang="en-US"/>
          </a:p>
        </p:txBody>
      </p:sp>
    </p:spTree>
    <p:extLst>
      <p:ext uri="{BB962C8B-B14F-4D97-AF65-F5344CB8AC3E}">
        <p14:creationId xmlns:p14="http://schemas.microsoft.com/office/powerpoint/2010/main" val="2205448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39929" y="610338"/>
            <a:ext cx="9512143" cy="772712"/>
          </a:xfrm>
          <a:prstGeom prst="rect">
            <a:avLst/>
          </a:prstGeom>
        </p:spPr>
        <p:txBody>
          <a:bodyPr wrap="square" lIns="0" tIns="0" rIns="0" bIns="0">
            <a:spAutoFit/>
          </a:bodyPr>
          <a:lstStyle>
            <a:lvl1pPr>
              <a:defRPr sz="5579" b="0" i="0">
                <a:solidFill>
                  <a:srgbClr val="3B1F4E"/>
                </a:solidFill>
                <a:latin typeface="Century Gothic"/>
                <a:cs typeface="Century Gothic"/>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5778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4677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79" b="0" i="0">
                <a:solidFill>
                  <a:srgbClr val="3B1F4E"/>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1872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6221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415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99093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12804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25330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45323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81736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12278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51" r:id="rId6"/>
    <p:sldLayoutId id="2147483663" r:id="rId7"/>
    <p:sldLayoutId id="2147483664" r:id="rId8"/>
    <p:sldLayoutId id="2147483665" r:id="rId9"/>
    <p:sldLayoutId id="2147483666" r:id="rId10"/>
    <p:sldLayoutId id="2147483677" r:id="rId11"/>
    <p:sldLayoutId id="2147483678" r:id="rId12"/>
    <p:sldLayoutId id="2147483679" r:id="rId13"/>
    <p:sldLayoutId id="2147483668" r:id="rId14"/>
    <p:sldLayoutId id="2147483676" r:id="rId15"/>
    <p:sldLayoutId id="2147483669" r:id="rId16"/>
    <p:sldLayoutId id="2147483672" r:id="rId17"/>
    <p:sldLayoutId id="2147483671" r:id="rId18"/>
    <p:sldLayoutId id="2147483680" r:id="rId19"/>
    <p:sldLayoutId id="2147483681" r:id="rId20"/>
    <p:sldLayoutId id="2147483682" r:id="rId21"/>
    <p:sldLayoutId id="2147483683" r:id="rId22"/>
    <p:sldLayoutId id="214748368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research.ucalgary.ca/conduct-research/ethics-compliance/human-research-ethics"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tcps2core.ca/" TargetMode="External"/><Relationship Id="rId2" Type="http://schemas.openxmlformats.org/officeDocument/2006/relationships/hyperlink" Target="https://ethics.gc.ca/eng/documents/tcps2-2018-en-interactive-final.pdf" TargetMode="Externa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pages.cpsc.ucalgary.ca/~hudsonj/" TargetMode="External"/><Relationship Id="rId2" Type="http://schemas.openxmlformats.org/officeDocument/2006/relationships/hyperlink" Target="mailto:jwhudson@ucalgary.ca"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F6ED-5AC5-4E43-8069-ECF11021C7C6}"/>
              </a:ext>
            </a:extLst>
          </p:cNvPr>
          <p:cNvSpPr>
            <a:spLocks noGrp="1"/>
          </p:cNvSpPr>
          <p:nvPr>
            <p:ph type="ctrTitle"/>
          </p:nvPr>
        </p:nvSpPr>
        <p:spPr/>
        <p:txBody>
          <a:bodyPr/>
          <a:lstStyle/>
          <a:p>
            <a:r>
              <a:rPr lang="en-US" dirty="0"/>
              <a:t>Ethics</a:t>
            </a:r>
          </a:p>
        </p:txBody>
      </p:sp>
      <p:sp>
        <p:nvSpPr>
          <p:cNvPr id="3" name="Subtitle 2">
            <a:extLst>
              <a:ext uri="{FF2B5EF4-FFF2-40B4-BE49-F238E27FC236}">
                <a16:creationId xmlns:a16="http://schemas.microsoft.com/office/drawing/2014/main" id="{6D00AD6A-0122-5B4D-AA60-80E9977A6872}"/>
              </a:ext>
            </a:extLst>
          </p:cNvPr>
          <p:cNvSpPr>
            <a:spLocks noGrp="1"/>
          </p:cNvSpPr>
          <p:nvPr>
            <p:ph type="subTitle" idx="1"/>
          </p:nvPr>
        </p:nvSpPr>
        <p:spPr/>
        <p:txBody>
          <a:bodyPr/>
          <a:lstStyle/>
          <a:p>
            <a:r>
              <a:rPr lang="en-US" dirty="0"/>
              <a:t>DATA 201: Thinking With Data</a:t>
            </a:r>
          </a:p>
          <a:p>
            <a:r>
              <a:rPr lang="en-US" dirty="0"/>
              <a:t>Winter 2022</a:t>
            </a:r>
          </a:p>
        </p:txBody>
      </p:sp>
      <p:sp>
        <p:nvSpPr>
          <p:cNvPr id="4" name="Text Placeholder 3">
            <a:extLst>
              <a:ext uri="{FF2B5EF4-FFF2-40B4-BE49-F238E27FC236}">
                <a16:creationId xmlns:a16="http://schemas.microsoft.com/office/drawing/2014/main" id="{6AC4C0D7-003C-CA48-8405-44EF48FAB85B}"/>
              </a:ext>
            </a:extLst>
          </p:cNvPr>
          <p:cNvSpPr>
            <a:spLocks noGrp="1"/>
          </p:cNvSpPr>
          <p:nvPr>
            <p:ph type="body" sz="quarter" idx="10"/>
          </p:nvPr>
        </p:nvSpPr>
        <p:spPr/>
        <p:txBody>
          <a:bodyPr/>
          <a:lstStyle/>
          <a:p>
            <a:r>
              <a:rPr lang="en-US" dirty="0"/>
              <a:t>Jonathan Hudson, </a:t>
            </a:r>
            <a:r>
              <a:rPr lang="en-US" dirty="0" err="1"/>
              <a:t>Ph.D</a:t>
            </a:r>
            <a:endParaRPr lang="en-US" dirty="0"/>
          </a:p>
          <a:p>
            <a:r>
              <a:rPr lang="en-US" dirty="0"/>
              <a:t>Instructor</a:t>
            </a:r>
          </a:p>
          <a:p>
            <a:r>
              <a:rPr lang="en-US" dirty="0"/>
              <a:t>Department of Computer Science</a:t>
            </a:r>
          </a:p>
          <a:p>
            <a:r>
              <a:rPr lang="en-US" dirty="0"/>
              <a:t>University of Calgary</a:t>
            </a:r>
          </a:p>
        </p:txBody>
      </p:sp>
      <p:sp>
        <p:nvSpPr>
          <p:cNvPr id="5" name="Text Placeholder 4">
            <a:extLst>
              <a:ext uri="{FF2B5EF4-FFF2-40B4-BE49-F238E27FC236}">
                <a16:creationId xmlns:a16="http://schemas.microsoft.com/office/drawing/2014/main" id="{3C60EEBA-A79C-0F4C-9377-12B2BF071122}"/>
              </a:ext>
            </a:extLst>
          </p:cNvPr>
          <p:cNvSpPr>
            <a:spLocks noGrp="1"/>
          </p:cNvSpPr>
          <p:nvPr>
            <p:ph type="body" sz="quarter" idx="11"/>
          </p:nvPr>
        </p:nvSpPr>
        <p:spPr/>
        <p:txBody>
          <a:bodyPr/>
          <a:lstStyle/>
          <a:p>
            <a:fld id="{8EA7D0CC-1469-4F09-AF9A-D2CE4EC50140}" type="datetime2">
              <a:rPr lang="en-CA" smtClean="0"/>
              <a:t>Tuesday, March 22, 2022</a:t>
            </a:fld>
            <a:endParaRPr lang="en-US" dirty="0"/>
          </a:p>
        </p:txBody>
      </p:sp>
    </p:spTree>
    <p:extLst>
      <p:ext uri="{BB962C8B-B14F-4D97-AF65-F5344CB8AC3E}">
        <p14:creationId xmlns:p14="http://schemas.microsoft.com/office/powerpoint/2010/main" val="181476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a:t>IRISS</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10917450" cy="4351338"/>
          </a:xfrm>
        </p:spPr>
        <p:txBody>
          <a:bodyPr/>
          <a:lstStyle/>
          <a:p>
            <a:r>
              <a:rPr lang="en-GB" dirty="0"/>
              <a:t>IRISS (Institutional Research Information Services Solution) is an online system that manages all human ethics and animal care protocols for the University of Calgary.</a:t>
            </a:r>
          </a:p>
          <a:p>
            <a:endParaRPr lang="en-GB" dirty="0"/>
          </a:p>
        </p:txBody>
      </p:sp>
      <p:pic>
        <p:nvPicPr>
          <p:cNvPr id="7" name="Picture 6">
            <a:extLst>
              <a:ext uri="{FF2B5EF4-FFF2-40B4-BE49-F238E27FC236}">
                <a16:creationId xmlns:a16="http://schemas.microsoft.com/office/drawing/2014/main" id="{276CBBDC-0681-49A4-ADFD-7722F91A9CD2}"/>
              </a:ext>
            </a:extLst>
          </p:cNvPr>
          <p:cNvPicPr>
            <a:picLocks noChangeAspect="1"/>
          </p:cNvPicPr>
          <p:nvPr/>
        </p:nvPicPr>
        <p:blipFill>
          <a:blip r:embed="rId2"/>
          <a:stretch>
            <a:fillRect/>
          </a:stretch>
        </p:blipFill>
        <p:spPr>
          <a:xfrm>
            <a:off x="2358105" y="2334247"/>
            <a:ext cx="7801896" cy="4523753"/>
          </a:xfrm>
          <a:prstGeom prst="rect">
            <a:avLst/>
          </a:prstGeom>
        </p:spPr>
      </p:pic>
    </p:spTree>
    <p:extLst>
      <p:ext uri="{BB962C8B-B14F-4D97-AF65-F5344CB8AC3E}">
        <p14:creationId xmlns:p14="http://schemas.microsoft.com/office/powerpoint/2010/main" val="3057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a:t>A Study?</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10917450" cy="4351338"/>
          </a:xfrm>
        </p:spPr>
        <p:txBody>
          <a:bodyPr/>
          <a:lstStyle/>
          <a:p>
            <a:r>
              <a:rPr lang="en-GB" dirty="0"/>
              <a:t>Identify a PI (Principle Investigator) must have TCPS2 CORE</a:t>
            </a:r>
          </a:p>
          <a:p>
            <a:r>
              <a:rPr lang="en-GB" dirty="0"/>
              <a:t>Also add co-investigators (or other study coordinators)</a:t>
            </a:r>
          </a:p>
          <a:p>
            <a:r>
              <a:rPr lang="en-GB" dirty="0"/>
              <a:t>PI owns, CO-I can make changes, study coordinators are knowledgeable but don’t control</a:t>
            </a:r>
          </a:p>
          <a:p>
            <a:r>
              <a:rPr lang="en-GB" dirty="0"/>
              <a:t>Pick what type of research (in this case instructor-led course-based )</a:t>
            </a:r>
          </a:p>
          <a:p>
            <a:r>
              <a:rPr lang="en-GB" i="1" dirty="0"/>
              <a:t>Course-based research activities are pedagogical activities normally required of students at all levels with the objective of providing them with exposure to research methods in their field of study. This form is for instructors who have designed a course assignment that involves research with human participants. This can be instructor-designed (where all students do the same project and use the same materials) or instructor guided (where students plan their own research projects within the parameters established by the instructor and vetted by the REB for recruitment, data collection, etc.).</a:t>
            </a:r>
          </a:p>
        </p:txBody>
      </p:sp>
    </p:spTree>
    <p:extLst>
      <p:ext uri="{BB962C8B-B14F-4D97-AF65-F5344CB8AC3E}">
        <p14:creationId xmlns:p14="http://schemas.microsoft.com/office/powerpoint/2010/main" val="255205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a:t>A Study?</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10917450" cy="4351338"/>
          </a:xfrm>
        </p:spPr>
        <p:txBody>
          <a:bodyPr/>
          <a:lstStyle/>
          <a:p>
            <a:r>
              <a:rPr lang="en-GB" dirty="0"/>
              <a:t>Will be questions unique to each type. A sample for Course-Based</a:t>
            </a:r>
          </a:p>
          <a:p>
            <a:pPr marL="457200" indent="-457200">
              <a:buFont typeface="+mj-lt"/>
              <a:buAutoNum type="arabicPeriod"/>
            </a:pPr>
            <a:r>
              <a:rPr lang="en-GB" i="1" dirty="0"/>
              <a:t>Is the goal of the student research activity entirely pedagogical and limited to developing research methods skill? </a:t>
            </a:r>
          </a:p>
          <a:p>
            <a:pPr marL="457200" indent="-457200">
              <a:buFont typeface="+mj-lt"/>
              <a:buAutoNum type="arabicPeriod"/>
            </a:pPr>
            <a:r>
              <a:rPr lang="en-GB" i="1" dirty="0"/>
              <a:t>Provide a brief description of the human participant component in the course assignment(s) from the perspective of the research participants, including what research methods will be used, the nature of the research experience, and the range of topics:</a:t>
            </a:r>
          </a:p>
          <a:p>
            <a:pPr marL="457200" indent="-457200">
              <a:buFont typeface="+mj-lt"/>
              <a:buAutoNum type="arabicPeriod"/>
            </a:pPr>
            <a:r>
              <a:rPr lang="en-GB" i="1" dirty="0"/>
              <a:t>Will all students have the same or similar topics, methods, participants, participant materials?</a:t>
            </a:r>
          </a:p>
          <a:p>
            <a:pPr marL="457200" indent="-457200">
              <a:buFont typeface="+mj-lt"/>
              <a:buAutoNum type="arabicPeriod"/>
            </a:pPr>
            <a:r>
              <a:rPr lang="en-GB" i="1" dirty="0"/>
              <a:t>Briefly explain the oversight the instructor will have over the students while conducting the course assignment:</a:t>
            </a:r>
          </a:p>
          <a:p>
            <a:pPr marL="457200" indent="-457200">
              <a:buFont typeface="+mj-lt"/>
              <a:buAutoNum type="arabicPeriod"/>
            </a:pPr>
            <a:r>
              <a:rPr lang="en-GB" i="1" dirty="0"/>
              <a:t>List the potential types of participants and describe the range of methods by which they will be recruited:</a:t>
            </a:r>
          </a:p>
        </p:txBody>
      </p:sp>
    </p:spTree>
    <p:extLst>
      <p:ext uri="{BB962C8B-B14F-4D97-AF65-F5344CB8AC3E}">
        <p14:creationId xmlns:p14="http://schemas.microsoft.com/office/powerpoint/2010/main" val="120841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a:t>A Study?</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10917450" cy="4351338"/>
          </a:xfrm>
        </p:spPr>
        <p:txBody>
          <a:bodyPr/>
          <a:lstStyle/>
          <a:p>
            <a:r>
              <a:rPr lang="en-GB" dirty="0"/>
              <a:t>Will be questions unique to each type. A sample for Course-Based</a:t>
            </a:r>
          </a:p>
          <a:p>
            <a:pPr marL="457200" indent="-457200">
              <a:buFont typeface="+mj-lt"/>
              <a:buAutoNum type="arabicPeriod" startAt="6"/>
            </a:pPr>
            <a:r>
              <a:rPr lang="en-GB" i="1" dirty="0"/>
              <a:t>Describe the potential risks to participants, and the measures that will be taken to minimize risks, as well as mitigate harm:</a:t>
            </a:r>
          </a:p>
          <a:p>
            <a:pPr marL="457200" indent="-457200">
              <a:buFont typeface="+mj-lt"/>
              <a:buAutoNum type="arabicPeriod" startAt="6"/>
            </a:pPr>
            <a:r>
              <a:rPr lang="en-GB" i="1" dirty="0"/>
              <a:t>Explain how the instructor will prepare students to comply with Tri-Council Policy Statement (TCPS2) guidelines.</a:t>
            </a:r>
          </a:p>
          <a:p>
            <a:pPr marL="457200" indent="-457200">
              <a:buFont typeface="+mj-lt"/>
              <a:buAutoNum type="arabicPeriod" startAt="6"/>
            </a:pPr>
            <a:r>
              <a:rPr lang="en-GB" i="1" dirty="0"/>
              <a:t>How will informed consent be indicated and documented? (Select all that apply)</a:t>
            </a:r>
          </a:p>
          <a:p>
            <a:pPr marL="457200" indent="-457200">
              <a:buFont typeface="+mj-lt"/>
              <a:buAutoNum type="arabicPeriod" startAt="6"/>
            </a:pPr>
            <a:r>
              <a:rPr lang="en-GB" i="1" dirty="0"/>
              <a:t>If there is a possibility that the course assignment will involve participants who might not be capable of providing informed consent? </a:t>
            </a:r>
          </a:p>
          <a:p>
            <a:pPr marL="457200" indent="-457200">
              <a:buFont typeface="+mj-lt"/>
              <a:buAutoNum type="arabicPeriod" startAt="6"/>
            </a:pPr>
            <a:r>
              <a:rPr lang="en-GB" i="1" dirty="0"/>
              <a:t>How will confidentiality of the data be maintained? </a:t>
            </a:r>
          </a:p>
          <a:p>
            <a:pPr marL="457200" indent="-457200">
              <a:buFont typeface="+mj-lt"/>
              <a:buAutoNum type="arabicPeriod" startAt="6"/>
            </a:pPr>
            <a:r>
              <a:rPr lang="en-GB" i="1" dirty="0"/>
              <a:t>Describe who will have access to the raw data and how any data collected will be stored (physical and electronic storage to protect confidentiality and privacy). Specify the plans for destruction of the data once the course-based research activities are complete.</a:t>
            </a:r>
          </a:p>
        </p:txBody>
      </p:sp>
    </p:spTree>
    <p:extLst>
      <p:ext uri="{BB962C8B-B14F-4D97-AF65-F5344CB8AC3E}">
        <p14:creationId xmlns:p14="http://schemas.microsoft.com/office/powerpoint/2010/main" val="309576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a:t>A Study?</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10917450" cy="4351338"/>
          </a:xfrm>
        </p:spPr>
        <p:txBody>
          <a:bodyPr/>
          <a:lstStyle/>
          <a:p>
            <a:r>
              <a:rPr lang="en-GB" dirty="0"/>
              <a:t>Providing a sample </a:t>
            </a:r>
          </a:p>
          <a:p>
            <a:pPr marL="457200" indent="-457200">
              <a:buFont typeface="+mj-lt"/>
              <a:buAutoNum type="arabicPeriod"/>
            </a:pPr>
            <a:r>
              <a:rPr lang="en-GB" i="1" dirty="0"/>
              <a:t>Recruitment message</a:t>
            </a:r>
          </a:p>
          <a:p>
            <a:pPr marL="457200" indent="-457200">
              <a:buFont typeface="+mj-lt"/>
              <a:buAutoNum type="arabicPeriod"/>
            </a:pPr>
            <a:r>
              <a:rPr lang="en-GB" i="1" dirty="0"/>
              <a:t>Sample consent form</a:t>
            </a:r>
          </a:p>
          <a:p>
            <a:pPr marL="457200" indent="-457200">
              <a:buFont typeface="+mj-lt"/>
              <a:buAutoNum type="arabicPeriod"/>
            </a:pPr>
            <a:r>
              <a:rPr lang="en-GB" i="1" dirty="0"/>
              <a:t>Sample project topic</a:t>
            </a:r>
          </a:p>
          <a:p>
            <a:pPr marL="457200" indent="-457200">
              <a:buFont typeface="+mj-lt"/>
              <a:buAutoNum type="arabicPeriod"/>
            </a:pPr>
            <a:r>
              <a:rPr lang="en-GB" i="1" dirty="0"/>
              <a:t>Course outline</a:t>
            </a:r>
          </a:p>
        </p:txBody>
      </p:sp>
      <p:pic>
        <p:nvPicPr>
          <p:cNvPr id="5" name="Picture 4">
            <a:extLst>
              <a:ext uri="{FF2B5EF4-FFF2-40B4-BE49-F238E27FC236}">
                <a16:creationId xmlns:a16="http://schemas.microsoft.com/office/drawing/2014/main" id="{23352844-186C-45C1-A5CF-253175678887}"/>
              </a:ext>
            </a:extLst>
          </p:cNvPr>
          <p:cNvPicPr>
            <a:picLocks noChangeAspect="1"/>
          </p:cNvPicPr>
          <p:nvPr/>
        </p:nvPicPr>
        <p:blipFill>
          <a:blip r:embed="rId2"/>
          <a:stretch>
            <a:fillRect/>
          </a:stretch>
        </p:blipFill>
        <p:spPr>
          <a:xfrm>
            <a:off x="4923644" y="0"/>
            <a:ext cx="5274178" cy="6858000"/>
          </a:xfrm>
          <a:prstGeom prst="rect">
            <a:avLst/>
          </a:prstGeom>
        </p:spPr>
      </p:pic>
    </p:spTree>
    <p:extLst>
      <p:ext uri="{BB962C8B-B14F-4D97-AF65-F5344CB8AC3E}">
        <p14:creationId xmlns:p14="http://schemas.microsoft.com/office/powerpoint/2010/main" val="31283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AA5739-FDA3-427E-9560-5987952E1337}"/>
              </a:ext>
            </a:extLst>
          </p:cNvPr>
          <p:cNvSpPr>
            <a:spLocks noGrp="1"/>
          </p:cNvSpPr>
          <p:nvPr>
            <p:ph type="body" sz="quarter" idx="10"/>
          </p:nvPr>
        </p:nvSpPr>
        <p:spPr>
          <a:xfrm>
            <a:off x="1682354" y="2369569"/>
            <a:ext cx="8827293" cy="2118860"/>
          </a:xfrm>
        </p:spPr>
        <p:txBody>
          <a:bodyPr/>
          <a:lstStyle/>
          <a:p>
            <a:r>
              <a:rPr lang="en-GB" sz="4800" dirty="0"/>
              <a:t>TCPS2 Ethics</a:t>
            </a:r>
            <a:endParaRPr lang="en-CA" sz="4800" dirty="0"/>
          </a:p>
        </p:txBody>
      </p:sp>
    </p:spTree>
    <p:extLst>
      <p:ext uri="{BB962C8B-B14F-4D97-AF65-F5344CB8AC3E}">
        <p14:creationId xmlns:p14="http://schemas.microsoft.com/office/powerpoint/2010/main" val="619864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a:t>Core Principles</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10917450" cy="4351338"/>
          </a:xfrm>
        </p:spPr>
        <p:txBody>
          <a:bodyPr/>
          <a:lstStyle/>
          <a:p>
            <a:pPr marL="457200" indent="-457200">
              <a:buFont typeface="+mj-lt"/>
              <a:buAutoNum type="arabicPeriod"/>
            </a:pPr>
            <a:r>
              <a:rPr lang="en-GB" sz="3200" dirty="0"/>
              <a:t>Respect for Persons</a:t>
            </a:r>
          </a:p>
          <a:p>
            <a:pPr marL="457200" indent="-457200">
              <a:buFont typeface="+mj-lt"/>
              <a:buAutoNum type="arabicPeriod"/>
            </a:pPr>
            <a:r>
              <a:rPr lang="en-GB" sz="3200" dirty="0"/>
              <a:t>Concern for Welfare</a:t>
            </a:r>
          </a:p>
          <a:p>
            <a:pPr marL="457200" indent="-457200">
              <a:buFont typeface="+mj-lt"/>
              <a:buAutoNum type="arabicPeriod"/>
            </a:pPr>
            <a:r>
              <a:rPr lang="en-GB" sz="3200" dirty="0"/>
              <a:t>Justice</a:t>
            </a:r>
            <a:endParaRPr lang="en-GB" sz="3200" i="1" dirty="0"/>
          </a:p>
        </p:txBody>
      </p:sp>
    </p:spTree>
    <p:extLst>
      <p:ext uri="{BB962C8B-B14F-4D97-AF65-F5344CB8AC3E}">
        <p14:creationId xmlns:p14="http://schemas.microsoft.com/office/powerpoint/2010/main" val="2139209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Respect for Persons</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10917450" cy="4351338"/>
          </a:xfrm>
        </p:spPr>
        <p:txBody>
          <a:bodyPr/>
          <a:lstStyle/>
          <a:p>
            <a:pPr marL="0" indent="0">
              <a:buNone/>
            </a:pPr>
            <a:r>
              <a:rPr lang="en-GB" sz="3200" dirty="0"/>
              <a:t>Respect for Persons recognizes the </a:t>
            </a:r>
          </a:p>
          <a:p>
            <a:pPr marL="457200" lvl="1" indent="0">
              <a:buNone/>
            </a:pPr>
            <a:r>
              <a:rPr lang="en-GB" sz="2800" dirty="0"/>
              <a:t>intrinsic value of human beings and </a:t>
            </a:r>
          </a:p>
          <a:p>
            <a:pPr marL="457200" lvl="1" indent="0">
              <a:buNone/>
            </a:pPr>
            <a:r>
              <a:rPr lang="en-GB" sz="2800" dirty="0"/>
              <a:t>the respect and consideration that they are due.</a:t>
            </a:r>
          </a:p>
          <a:p>
            <a:pPr marL="0" indent="0">
              <a:buNone/>
            </a:pPr>
            <a:r>
              <a:rPr lang="en-GB" sz="3200" dirty="0"/>
              <a:t>It encompasses the treatment of persons involved in research directly as </a:t>
            </a:r>
          </a:p>
          <a:p>
            <a:pPr marL="457200" lvl="1" indent="0">
              <a:buNone/>
            </a:pPr>
            <a:r>
              <a:rPr lang="en-GB" sz="2800" dirty="0"/>
              <a:t>participants and </a:t>
            </a:r>
          </a:p>
          <a:p>
            <a:pPr marL="457200" lvl="1" indent="0">
              <a:buNone/>
            </a:pPr>
            <a:r>
              <a:rPr lang="en-GB" sz="2800" dirty="0"/>
              <a:t>those who are participants because their data or human biological are used in research. </a:t>
            </a:r>
          </a:p>
          <a:p>
            <a:pPr marL="0" indent="0">
              <a:buNone/>
            </a:pPr>
            <a:r>
              <a:rPr lang="en-GB" sz="3200" dirty="0"/>
              <a:t>Respect for Persons incorporates the </a:t>
            </a:r>
            <a:r>
              <a:rPr lang="en-GB" sz="3200" dirty="0">
                <a:solidFill>
                  <a:srgbClr val="0070C0"/>
                </a:solidFill>
              </a:rPr>
              <a:t>dual </a:t>
            </a:r>
            <a:r>
              <a:rPr lang="en-GB" sz="3200" b="1" dirty="0">
                <a:solidFill>
                  <a:srgbClr val="0070C0"/>
                </a:solidFill>
              </a:rPr>
              <a:t>moral</a:t>
            </a:r>
            <a:r>
              <a:rPr lang="en-GB" sz="3200" dirty="0">
                <a:solidFill>
                  <a:srgbClr val="0070C0"/>
                </a:solidFill>
              </a:rPr>
              <a:t> obligations to respect autonomy and to protect those with developing, impaired or diminished autonomy.</a:t>
            </a:r>
            <a:endParaRPr lang="en-GB" sz="3200" i="1" dirty="0">
              <a:solidFill>
                <a:srgbClr val="0070C0"/>
              </a:solidFill>
            </a:endParaRPr>
          </a:p>
        </p:txBody>
      </p:sp>
    </p:spTree>
    <p:extLst>
      <p:ext uri="{BB962C8B-B14F-4D97-AF65-F5344CB8AC3E}">
        <p14:creationId xmlns:p14="http://schemas.microsoft.com/office/powerpoint/2010/main" val="61234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Concern for Welfare</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10917450" cy="4351338"/>
          </a:xfrm>
        </p:spPr>
        <p:txBody>
          <a:bodyPr/>
          <a:lstStyle/>
          <a:p>
            <a:pPr marL="0" indent="0">
              <a:buNone/>
            </a:pPr>
            <a:r>
              <a:rPr lang="en-GB" sz="3200" dirty="0"/>
              <a:t>The welfare of a person is the quality of that person’s experience of life in all its aspects. Welfare consists of the impact on individuals of factors such as their </a:t>
            </a:r>
          </a:p>
          <a:p>
            <a:pPr marL="514350" indent="-514350">
              <a:buFont typeface="+mj-lt"/>
              <a:buAutoNum type="arabicPeriod"/>
            </a:pPr>
            <a:r>
              <a:rPr lang="en-GB" sz="3200" dirty="0"/>
              <a:t>physical, </a:t>
            </a:r>
          </a:p>
          <a:p>
            <a:pPr marL="514350" indent="-514350">
              <a:buFont typeface="+mj-lt"/>
              <a:buAutoNum type="arabicPeriod"/>
            </a:pPr>
            <a:r>
              <a:rPr lang="en-GB" sz="3200" dirty="0"/>
              <a:t>mental and </a:t>
            </a:r>
          </a:p>
          <a:p>
            <a:pPr marL="514350" indent="-514350">
              <a:buFont typeface="+mj-lt"/>
              <a:buAutoNum type="arabicPeriod"/>
            </a:pPr>
            <a:r>
              <a:rPr lang="en-GB" sz="3200" dirty="0"/>
              <a:t>spiritual health, as well as</a:t>
            </a:r>
          </a:p>
          <a:p>
            <a:pPr marL="514350" indent="-514350">
              <a:buFont typeface="+mj-lt"/>
              <a:buAutoNum type="arabicPeriod"/>
            </a:pPr>
            <a:r>
              <a:rPr lang="en-GB" sz="3200" dirty="0"/>
              <a:t>their physical, economic and social circumstances. </a:t>
            </a:r>
          </a:p>
          <a:p>
            <a:pPr marL="0" indent="0">
              <a:buNone/>
            </a:pPr>
            <a:r>
              <a:rPr lang="en-GB" sz="3200" dirty="0"/>
              <a:t>Thus, determinants of welfare can include housing, employment, security, family life, community membership and social participation, among other aspects of life. </a:t>
            </a:r>
            <a:endParaRPr lang="en-GB" sz="3200" i="1" dirty="0">
              <a:solidFill>
                <a:srgbClr val="0070C0"/>
              </a:solidFill>
            </a:endParaRPr>
          </a:p>
        </p:txBody>
      </p:sp>
    </p:spTree>
    <p:extLst>
      <p:ext uri="{BB962C8B-B14F-4D97-AF65-F5344CB8AC3E}">
        <p14:creationId xmlns:p14="http://schemas.microsoft.com/office/powerpoint/2010/main" val="169010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Justice</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10917450" cy="4351338"/>
          </a:xfrm>
        </p:spPr>
        <p:txBody>
          <a:bodyPr/>
          <a:lstStyle/>
          <a:p>
            <a:pPr marL="0" indent="0">
              <a:buNone/>
            </a:pPr>
            <a:r>
              <a:rPr lang="en-GB" sz="3200" dirty="0"/>
              <a:t>Justice refers to the obligation to treat people fairly and equitably. Fairness entails treating all people with equal respect and concern. </a:t>
            </a:r>
          </a:p>
          <a:p>
            <a:pPr marL="0" indent="0">
              <a:buNone/>
            </a:pPr>
            <a:r>
              <a:rPr lang="en-GB" sz="3200" dirty="0"/>
              <a:t>Equity requires distributing the benefits and burdens of research participation in such a way that no segment of the population is unduly burdened by the harms of research or denied the benefits of the knowledge generated from it.</a:t>
            </a:r>
            <a:endParaRPr lang="en-GB" sz="3200" i="1" dirty="0">
              <a:solidFill>
                <a:srgbClr val="0070C0"/>
              </a:solidFill>
            </a:endParaRPr>
          </a:p>
        </p:txBody>
      </p:sp>
    </p:spTree>
    <p:extLst>
      <p:ext uri="{BB962C8B-B14F-4D97-AF65-F5344CB8AC3E}">
        <p14:creationId xmlns:p14="http://schemas.microsoft.com/office/powerpoint/2010/main" val="115329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AA5739-FDA3-427E-9560-5987952E1337}"/>
              </a:ext>
            </a:extLst>
          </p:cNvPr>
          <p:cNvSpPr>
            <a:spLocks noGrp="1"/>
          </p:cNvSpPr>
          <p:nvPr>
            <p:ph type="body" sz="quarter" idx="10"/>
          </p:nvPr>
        </p:nvSpPr>
        <p:spPr>
          <a:xfrm>
            <a:off x="1682354" y="2369569"/>
            <a:ext cx="8827293" cy="2118860"/>
          </a:xfrm>
        </p:spPr>
        <p:txBody>
          <a:bodyPr/>
          <a:lstStyle/>
          <a:p>
            <a:r>
              <a:rPr lang="en-GB" sz="4800" dirty="0"/>
              <a:t>Human Research Ethics</a:t>
            </a:r>
            <a:endParaRPr lang="en-CA" sz="4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Justice</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3200" dirty="0"/>
              <a:t>Treating people fairly and equitably </a:t>
            </a:r>
            <a:r>
              <a:rPr lang="en-GB" sz="3200" b="1" dirty="0"/>
              <a:t>does not always mean treating people in the same way!!!!!</a:t>
            </a:r>
          </a:p>
          <a:p>
            <a:pPr marL="457200" lvl="1" indent="0">
              <a:buNone/>
            </a:pPr>
            <a:r>
              <a:rPr lang="en-GB" sz="2800" dirty="0"/>
              <a:t>Differences in treatment or distribution are justified when failures to take differences into account may result in the creation or reinforcement of inequities.</a:t>
            </a:r>
          </a:p>
        </p:txBody>
      </p:sp>
    </p:spTree>
    <p:extLst>
      <p:ext uri="{BB962C8B-B14F-4D97-AF65-F5344CB8AC3E}">
        <p14:creationId xmlns:p14="http://schemas.microsoft.com/office/powerpoint/2010/main" val="3010470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Justice</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3200" dirty="0"/>
              <a:t>One important difference that must be considered for fairness and equity is vulnerability. </a:t>
            </a:r>
          </a:p>
          <a:p>
            <a:pPr marL="457200" lvl="1" indent="0">
              <a:buNone/>
            </a:pPr>
            <a:r>
              <a:rPr lang="en-GB" sz="2800" dirty="0"/>
              <a:t>Vulnerability is often caused by </a:t>
            </a:r>
          </a:p>
          <a:p>
            <a:pPr marL="457200" lvl="1" indent="0">
              <a:buNone/>
            </a:pPr>
            <a:r>
              <a:rPr lang="en-GB" sz="2800" dirty="0"/>
              <a:t>limited decision-making capacity, or </a:t>
            </a:r>
          </a:p>
          <a:p>
            <a:pPr marL="457200" lvl="1" indent="0">
              <a:buNone/>
            </a:pPr>
            <a:r>
              <a:rPr lang="en-GB" sz="2800" dirty="0"/>
              <a:t>limited access to social goods, such as </a:t>
            </a:r>
          </a:p>
          <a:p>
            <a:pPr marL="914400" lvl="2" indent="0">
              <a:buNone/>
            </a:pPr>
            <a:r>
              <a:rPr lang="en-GB" sz="2600" dirty="0"/>
              <a:t>rights, </a:t>
            </a:r>
          </a:p>
          <a:p>
            <a:pPr marL="914400" lvl="2" indent="0">
              <a:buNone/>
            </a:pPr>
            <a:r>
              <a:rPr lang="en-GB" sz="2600" dirty="0"/>
              <a:t>opportunities and </a:t>
            </a:r>
          </a:p>
          <a:p>
            <a:pPr marL="914400" lvl="2" indent="0">
              <a:buNone/>
            </a:pPr>
            <a:r>
              <a:rPr lang="en-GB" sz="2600" dirty="0"/>
              <a:t>power. </a:t>
            </a:r>
          </a:p>
          <a:p>
            <a:pPr marL="457200" lvl="1" indent="0">
              <a:buNone/>
            </a:pPr>
            <a:r>
              <a:rPr lang="en-GB" sz="2800" dirty="0"/>
              <a:t>Individuals or groups whose circumstances may make them vulnerable in the context of research have historically included children, the elderly, students, women, prisoners, those with mental health issues and those with diminished capacity for self-determination. </a:t>
            </a:r>
          </a:p>
        </p:txBody>
      </p:sp>
    </p:spTree>
    <p:extLst>
      <p:ext uri="{BB962C8B-B14F-4D97-AF65-F5344CB8AC3E}">
        <p14:creationId xmlns:p14="http://schemas.microsoft.com/office/powerpoint/2010/main" val="263672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Proportionate Approach to Research Ethics Board Review</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3200" dirty="0"/>
              <a:t>Given that research involving humans spans the full spectrum of risk, from minimal to substantial, a crucial element of REB review is to ensure that the level of scrutiny of a research project is determined by the level of risk it poses to.</a:t>
            </a:r>
          </a:p>
          <a:p>
            <a:pPr marL="0" indent="0">
              <a:buNone/>
            </a:pPr>
            <a:r>
              <a:rPr lang="en-GB" sz="3200" i="1" dirty="0"/>
              <a:t>the intention is to ensure adequate protection of participants is maintained while reducing unnecessary impediments to, and facilitating the progress of, ethical research.</a:t>
            </a:r>
            <a:endParaRPr lang="en-GB" sz="2800" i="1" dirty="0"/>
          </a:p>
        </p:txBody>
      </p:sp>
    </p:spTree>
    <p:extLst>
      <p:ext uri="{BB962C8B-B14F-4D97-AF65-F5344CB8AC3E}">
        <p14:creationId xmlns:p14="http://schemas.microsoft.com/office/powerpoint/2010/main" val="2254179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The Law!</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dirty="0"/>
              <a:t>In addition to the principles and guidelines in this Policy, researchers are responsible for ascertaining and complying with all applicable legal and regulatory requirements with respect to consent and the protection of privacy of participants. </a:t>
            </a:r>
          </a:p>
          <a:p>
            <a:pPr marL="0" indent="0">
              <a:buNone/>
            </a:pPr>
            <a:r>
              <a:rPr lang="en-GB" dirty="0"/>
              <a:t>These legal and regulatory requirements may vary depending on the jurisdiction in Canada in which the research is being conducted, and who is funding and/or conducting the research. They may comprise constitutional, statutory, regulatory, common law, and/or international or legal requirements of jurisdictions outside of Canada. </a:t>
            </a:r>
          </a:p>
          <a:p>
            <a:pPr marL="0" indent="0">
              <a:buNone/>
            </a:pPr>
            <a:r>
              <a:rPr lang="en-GB" dirty="0"/>
              <a:t>Where the research is considered to be a governmental activity, for example, standards for protecting privacy flowing from the Canadian Charter of Rights and Freedoms, federal privacy legislation and regulatory requirements would apply.</a:t>
            </a:r>
            <a:endParaRPr lang="en-GB" sz="2000" i="1" dirty="0"/>
          </a:p>
        </p:txBody>
      </p:sp>
    </p:spTree>
    <p:extLst>
      <p:ext uri="{BB962C8B-B14F-4D97-AF65-F5344CB8AC3E}">
        <p14:creationId xmlns:p14="http://schemas.microsoft.com/office/powerpoint/2010/main" val="227983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The Perspective of Participant</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dirty="0"/>
              <a:t>In designing and conducting research or reviewing the ethics of research, researchers and REBs must be mindful of the perspective of the participant. </a:t>
            </a:r>
          </a:p>
          <a:p>
            <a:pPr marL="0" indent="0">
              <a:buNone/>
            </a:pPr>
            <a:r>
              <a:rPr lang="en-GB" dirty="0"/>
              <a:t>It may be necessary to consider the various contexts (e.g., social, economic, cultural) that shape the participant’s life, to properly evaluate the implications of the research in terms of the core principles.</a:t>
            </a:r>
            <a:endParaRPr lang="en-GB" sz="2000" i="1" dirty="0"/>
          </a:p>
        </p:txBody>
      </p:sp>
    </p:spTree>
    <p:extLst>
      <p:ext uri="{BB962C8B-B14F-4D97-AF65-F5344CB8AC3E}">
        <p14:creationId xmlns:p14="http://schemas.microsoft.com/office/powerpoint/2010/main" val="3258701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Something that doesn’t require REB review is not by default ethical!</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dirty="0"/>
              <a:t>Quality assurance and quality improvement studies, program evaluation activities, and performance reviews, or testing within normal educational requirements when used exclusively for assessment, management or improvement purposes, do not constitute research for the purposes of this Policy, and do not fall within the scope of REB review.</a:t>
            </a:r>
          </a:p>
          <a:p>
            <a:pPr marL="0" indent="0">
              <a:buNone/>
            </a:pPr>
            <a:endParaRPr lang="en-GB" sz="3200" i="1" dirty="0"/>
          </a:p>
          <a:p>
            <a:pPr marL="0" indent="0">
              <a:buNone/>
            </a:pPr>
            <a:r>
              <a:rPr lang="en-GB" dirty="0"/>
              <a:t>The above may still raise ethical issues that would benefit from careful consideration by an individual or a body capable of providing some independent guidance, other than an REB.</a:t>
            </a:r>
            <a:endParaRPr lang="en-GB" i="1" dirty="0"/>
          </a:p>
        </p:txBody>
      </p:sp>
    </p:spTree>
    <p:extLst>
      <p:ext uri="{BB962C8B-B14F-4D97-AF65-F5344CB8AC3E}">
        <p14:creationId xmlns:p14="http://schemas.microsoft.com/office/powerpoint/2010/main" val="3955361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AA5739-FDA3-427E-9560-5987952E1337}"/>
              </a:ext>
            </a:extLst>
          </p:cNvPr>
          <p:cNvSpPr>
            <a:spLocks noGrp="1"/>
          </p:cNvSpPr>
          <p:nvPr>
            <p:ph type="body" sz="quarter" idx="10"/>
          </p:nvPr>
        </p:nvSpPr>
        <p:spPr>
          <a:xfrm>
            <a:off x="1682354" y="2369569"/>
            <a:ext cx="8827293" cy="2118860"/>
          </a:xfrm>
        </p:spPr>
        <p:txBody>
          <a:bodyPr/>
          <a:lstStyle/>
          <a:p>
            <a:r>
              <a:rPr lang="en-GB" sz="4800" dirty="0"/>
              <a:t>Consent!</a:t>
            </a:r>
            <a:endParaRPr lang="en-CA" sz="4800" dirty="0"/>
          </a:p>
        </p:txBody>
      </p:sp>
    </p:spTree>
    <p:extLst>
      <p:ext uri="{BB962C8B-B14F-4D97-AF65-F5344CB8AC3E}">
        <p14:creationId xmlns:p14="http://schemas.microsoft.com/office/powerpoint/2010/main" val="2201663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Definition</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dirty="0"/>
              <a:t>Throughout TCPS2, the term “consent” means “</a:t>
            </a:r>
            <a:r>
              <a:rPr lang="en-GB" b="1" dirty="0"/>
              <a:t>free</a:t>
            </a:r>
            <a:r>
              <a:rPr lang="en-GB" dirty="0"/>
              <a:t>, </a:t>
            </a:r>
            <a:r>
              <a:rPr lang="en-GB" b="1" dirty="0"/>
              <a:t>informed</a:t>
            </a:r>
            <a:r>
              <a:rPr lang="en-GB" dirty="0"/>
              <a:t> and </a:t>
            </a:r>
            <a:r>
              <a:rPr lang="en-GB" b="1" dirty="0"/>
              <a:t>ongoing</a:t>
            </a:r>
            <a:r>
              <a:rPr lang="en-GB" dirty="0"/>
              <a:t> consent.” </a:t>
            </a:r>
          </a:p>
          <a:p>
            <a:pPr marL="0" indent="0">
              <a:buNone/>
            </a:pPr>
            <a:r>
              <a:rPr lang="en-GB" dirty="0"/>
              <a:t> “free” and “voluntary” are used interchangeably.</a:t>
            </a:r>
          </a:p>
          <a:p>
            <a:pPr marL="0" indent="0">
              <a:buNone/>
            </a:pPr>
            <a:endParaRPr lang="en-GB" dirty="0"/>
          </a:p>
          <a:p>
            <a:pPr marL="0" indent="0">
              <a:buNone/>
            </a:pPr>
            <a:r>
              <a:rPr lang="en-GB" sz="2000" i="1" dirty="0"/>
              <a:t>Respect for Persons implies that individuals who participate in research should do so voluntarily, understanding the purpose of the research, and its risks and potential benefits, as fully as reasonably possible.</a:t>
            </a:r>
          </a:p>
          <a:p>
            <a:pPr marL="0" indent="0">
              <a:buNone/>
            </a:pPr>
            <a:r>
              <a:rPr lang="en-GB" sz="2000" i="1" dirty="0"/>
              <a:t>Where a person has the capacity to understand this information, and the ability to act on it voluntarily, the decision to participate is generally seen as an expression of autonomy.</a:t>
            </a:r>
          </a:p>
          <a:p>
            <a:pPr marL="0" indent="0">
              <a:buNone/>
            </a:pPr>
            <a:r>
              <a:rPr lang="en-GB" sz="2000" i="1" dirty="0"/>
              <a:t>Equally, Respect for Persons implies that those who lack the capacity to decide for themselves should nevertheless have the opportunity to participate in research that may be of benefit to themselves or others. (Authorized third party consent!)</a:t>
            </a:r>
          </a:p>
        </p:txBody>
      </p:sp>
    </p:spTree>
    <p:extLst>
      <p:ext uri="{BB962C8B-B14F-4D97-AF65-F5344CB8AC3E}">
        <p14:creationId xmlns:p14="http://schemas.microsoft.com/office/powerpoint/2010/main" val="2575624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Responsibility</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dirty="0"/>
              <a:t>The head of the research team, also known as the “principal investigator,” is responsible for ensuring that the consent process is followed. </a:t>
            </a:r>
          </a:p>
          <a:p>
            <a:pPr marL="0" indent="0">
              <a:buNone/>
            </a:pPr>
            <a:r>
              <a:rPr lang="en-GB" dirty="0"/>
              <a:t>This person is also responsible for the actions of any member of the research team involved in the consent process.</a:t>
            </a:r>
            <a:endParaRPr lang="en-GB" sz="2000" i="1" dirty="0"/>
          </a:p>
        </p:txBody>
      </p:sp>
    </p:spTree>
    <p:extLst>
      <p:ext uri="{BB962C8B-B14F-4D97-AF65-F5344CB8AC3E}">
        <p14:creationId xmlns:p14="http://schemas.microsoft.com/office/powerpoint/2010/main" val="648036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Article 3.1</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457200" indent="-457200">
              <a:buAutoNum type="alphaLcPeriod"/>
            </a:pPr>
            <a:r>
              <a:rPr lang="en-GB" dirty="0"/>
              <a:t>Consent shall be given voluntarily.</a:t>
            </a:r>
          </a:p>
          <a:p>
            <a:pPr lvl="1"/>
            <a:r>
              <a:rPr lang="en-GB" dirty="0"/>
              <a:t>Free of undue influence (coercion)</a:t>
            </a:r>
          </a:p>
          <a:p>
            <a:pPr lvl="1"/>
            <a:r>
              <a:rPr lang="en-GB" dirty="0"/>
              <a:t>What about incentives? ($25 gift card? More?))</a:t>
            </a:r>
          </a:p>
          <a:p>
            <a:pPr marL="457200" indent="-457200">
              <a:buAutoNum type="alphaLcPeriod"/>
            </a:pPr>
            <a:r>
              <a:rPr lang="en-GB" dirty="0"/>
              <a:t>Consent can be withdrawn at any time.</a:t>
            </a:r>
          </a:p>
          <a:p>
            <a:pPr marL="457200" indent="-457200">
              <a:buAutoNum type="alphaLcPeriod"/>
            </a:pPr>
            <a:r>
              <a:rPr lang="en-GB" dirty="0"/>
              <a:t>If a participant withdraws consent, the participant can also request the withdrawal of their data or human biological materials.</a:t>
            </a:r>
            <a:endParaRPr lang="en-GB" sz="2000" i="1" dirty="0"/>
          </a:p>
        </p:txBody>
      </p:sp>
    </p:spTree>
    <p:extLst>
      <p:ext uri="{BB962C8B-B14F-4D97-AF65-F5344CB8AC3E}">
        <p14:creationId xmlns:p14="http://schemas.microsoft.com/office/powerpoint/2010/main" val="393184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err="1"/>
              <a:t>UofC</a:t>
            </a:r>
            <a:r>
              <a:rPr lang="en-CA" dirty="0"/>
              <a:t> Ethics</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p:txBody>
          <a:bodyPr/>
          <a:lstStyle/>
          <a:p>
            <a:r>
              <a:rPr lang="en-CA" dirty="0">
                <a:hlinkClick r:id="rId2"/>
              </a:rPr>
              <a:t>https://research.ucalgary.ca/conduct-research/ethics-compliance/human-research-ethics</a:t>
            </a:r>
            <a:endParaRPr lang="en-CA" dirty="0"/>
          </a:p>
          <a:p>
            <a:r>
              <a:rPr lang="en-GB" dirty="0"/>
              <a:t>The University of Calgary promotes high ethics standards consistent with the Tri-Council Policy Statement  (TCPS2 2018), Ethical Conduct for Research Involving Humans thereby ensuring respect for persons, concern for their welfare and justice</a:t>
            </a:r>
          </a:p>
          <a:p>
            <a:endParaRPr lang="en-GB" dirty="0"/>
          </a:p>
          <a:p>
            <a:r>
              <a:rPr lang="en-GB" dirty="0"/>
              <a:t>All research, funded or unfunded, involving humans, their data, or human biological materials conducted within the University of Calgary’s jurisdiction or under its auspices, regardless of where the research is conducted must be reviewed by, and receive approval from, the appropriate University of Calgary Research Ethics Board (REB) before research begins.</a:t>
            </a:r>
            <a:endParaRPr lang="en-CA" dirty="0"/>
          </a:p>
        </p:txBody>
      </p:sp>
    </p:spTree>
    <p:extLst>
      <p:ext uri="{BB962C8B-B14F-4D97-AF65-F5344CB8AC3E}">
        <p14:creationId xmlns:p14="http://schemas.microsoft.com/office/powerpoint/2010/main" val="642760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Incentives</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r>
              <a:rPr lang="en-GB" dirty="0"/>
              <a:t>Because incentives are used to encourage participation in a research project, they are an important consideration in assessing voluntariness. </a:t>
            </a:r>
          </a:p>
          <a:p>
            <a:r>
              <a:rPr lang="en-GB" dirty="0"/>
              <a:t>Where incentives are offered to participants, they should not be so large or attractive as to encourage reckless disregard of risks. </a:t>
            </a:r>
          </a:p>
          <a:p>
            <a:r>
              <a:rPr lang="en-GB" dirty="0"/>
              <a:t>This is a particular consideration in the case of healthy volunteers for the early phases of clinical trials</a:t>
            </a:r>
          </a:p>
          <a:p>
            <a:r>
              <a:rPr lang="en-GB" dirty="0"/>
              <a:t>The offer of incentives in some contexts may be perceived by prospective participants as a way for the to gain favour or improve their situation. </a:t>
            </a:r>
          </a:p>
          <a:p>
            <a:r>
              <a:rPr lang="en-GB" dirty="0"/>
              <a:t>This may amount to undue inducement and thus negate the voluntariness of participants’ consent.</a:t>
            </a:r>
          </a:p>
          <a:p>
            <a:r>
              <a:rPr lang="en-GB" sz="2000" b="1" dirty="0"/>
              <a:t>This Policy neither recommends nor discourages the use of incentives. Up to REB.</a:t>
            </a:r>
            <a:endParaRPr lang="en-GB" sz="2800" b="1" i="1" dirty="0"/>
          </a:p>
        </p:txBody>
      </p:sp>
    </p:spTree>
    <p:extLst>
      <p:ext uri="{BB962C8B-B14F-4D97-AF65-F5344CB8AC3E}">
        <p14:creationId xmlns:p14="http://schemas.microsoft.com/office/powerpoint/2010/main" val="1259750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AA5739-FDA3-427E-9560-5987952E1337}"/>
              </a:ext>
            </a:extLst>
          </p:cNvPr>
          <p:cNvSpPr>
            <a:spLocks noGrp="1"/>
          </p:cNvSpPr>
          <p:nvPr>
            <p:ph type="body" sz="quarter" idx="10"/>
          </p:nvPr>
        </p:nvSpPr>
        <p:spPr>
          <a:xfrm>
            <a:off x="1682354" y="2369569"/>
            <a:ext cx="8827293" cy="2118860"/>
          </a:xfrm>
        </p:spPr>
        <p:txBody>
          <a:bodyPr/>
          <a:lstStyle/>
          <a:p>
            <a:r>
              <a:rPr lang="en-GB" sz="4800" dirty="0"/>
              <a:t>Informed and on-going</a:t>
            </a:r>
            <a:endParaRPr lang="en-CA" sz="4800" dirty="0"/>
          </a:p>
        </p:txBody>
      </p:sp>
    </p:spTree>
    <p:extLst>
      <p:ext uri="{BB962C8B-B14F-4D97-AF65-F5344CB8AC3E}">
        <p14:creationId xmlns:p14="http://schemas.microsoft.com/office/powerpoint/2010/main" val="2123044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Article 3.2 Informed</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dirty="0"/>
              <a:t>Researchers shall provide to prospective participants, or authorized third parties, full disclosure of all information necessary for making an informed decision to participate in a research project.</a:t>
            </a:r>
          </a:p>
          <a:p>
            <a:r>
              <a:rPr lang="en-GB" sz="2000" i="1" dirty="0"/>
              <a:t>That they were invited</a:t>
            </a:r>
          </a:p>
          <a:p>
            <a:r>
              <a:rPr lang="en-GB" sz="2000" i="1" dirty="0"/>
              <a:t>Purpose in plain language</a:t>
            </a:r>
          </a:p>
          <a:p>
            <a:r>
              <a:rPr lang="en-GB" sz="2000" i="1" dirty="0"/>
              <a:t>Risks/benefits clear</a:t>
            </a:r>
          </a:p>
          <a:p>
            <a:r>
              <a:rPr lang="en-GB" sz="2000" i="1" dirty="0"/>
              <a:t>Assurance of obligation not required, request withdrawal, etc.</a:t>
            </a:r>
          </a:p>
          <a:p>
            <a:r>
              <a:rPr lang="en-GB" sz="2000" i="1" dirty="0"/>
              <a:t>Commercialization</a:t>
            </a:r>
          </a:p>
          <a:p>
            <a:r>
              <a:rPr lang="en-GB" sz="2000" i="1" dirty="0"/>
              <a:t>Disseminations</a:t>
            </a:r>
          </a:p>
          <a:p>
            <a:r>
              <a:rPr lang="en-GB" sz="2000" i="1" dirty="0"/>
              <a:t>Identify contact for questions, another non research group contact</a:t>
            </a:r>
          </a:p>
          <a:p>
            <a:r>
              <a:rPr lang="en-GB" sz="2000" i="1" dirty="0"/>
              <a:t>What information collected</a:t>
            </a:r>
          </a:p>
          <a:p>
            <a:r>
              <a:rPr lang="en-GB" sz="2000" i="1" dirty="0"/>
              <a:t>Incentives</a:t>
            </a:r>
          </a:p>
          <a:p>
            <a:r>
              <a:rPr lang="en-GB" sz="2000" i="1" dirty="0"/>
              <a:t>Waiver and points of possible removal </a:t>
            </a:r>
          </a:p>
        </p:txBody>
      </p:sp>
    </p:spTree>
    <p:extLst>
      <p:ext uri="{BB962C8B-B14F-4D97-AF65-F5344CB8AC3E}">
        <p14:creationId xmlns:p14="http://schemas.microsoft.com/office/powerpoint/2010/main" val="2937153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Article 3.3 On-Going</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dirty="0"/>
              <a:t>Consent shall be maintained throughout the research project. </a:t>
            </a:r>
          </a:p>
          <a:p>
            <a:pPr marL="0" indent="0">
              <a:buNone/>
            </a:pPr>
            <a:r>
              <a:rPr lang="en-GB" dirty="0"/>
              <a:t>Researchers have an ongoing duty to provide participants with all information relevant to their ongoing consent to participate in the research.</a:t>
            </a:r>
          </a:p>
          <a:p>
            <a:pPr marL="0" indent="0">
              <a:buNone/>
            </a:pPr>
            <a:endParaRPr lang="en-GB" sz="2000" i="1" dirty="0"/>
          </a:p>
          <a:p>
            <a:pPr marL="0" indent="0">
              <a:buNone/>
            </a:pPr>
            <a:r>
              <a:rPr lang="en-GB" sz="2000" i="1" dirty="0"/>
              <a:t>Article 3.4 Within the limits of consent provided by the participant, researchers shall disclose to the participant any material incidental findings discovered in the course of research.</a:t>
            </a:r>
          </a:p>
          <a:p>
            <a:pPr marL="0" indent="0">
              <a:buNone/>
            </a:pPr>
            <a:r>
              <a:rPr lang="en-GB" sz="2000" i="1" dirty="0"/>
              <a:t>Material -&gt; Important to the participant</a:t>
            </a:r>
          </a:p>
          <a:p>
            <a:pPr marL="0" indent="0">
              <a:buNone/>
            </a:pPr>
            <a:r>
              <a:rPr lang="en-GB" sz="2000" i="1" dirty="0"/>
              <a:t>Incidental -&gt; Not part of research</a:t>
            </a:r>
          </a:p>
          <a:p>
            <a:pPr marL="0" indent="0">
              <a:buNone/>
            </a:pPr>
            <a:r>
              <a:rPr lang="en-GB" sz="2000" i="1" dirty="0"/>
              <a:t>If a study on a different medical condition determines you have cancer!</a:t>
            </a:r>
          </a:p>
        </p:txBody>
      </p:sp>
    </p:spTree>
    <p:extLst>
      <p:ext uri="{BB962C8B-B14F-4D97-AF65-F5344CB8AC3E}">
        <p14:creationId xmlns:p14="http://schemas.microsoft.com/office/powerpoint/2010/main" val="3597028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Article 3.5/3.10</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Research shall begin only after the participants, or their authorized third parties, have provided their consent.</a:t>
            </a:r>
          </a:p>
          <a:p>
            <a:pPr marL="0" indent="0">
              <a:buNone/>
            </a:pPr>
            <a:endParaRPr lang="en-GB" sz="2800" dirty="0"/>
          </a:p>
          <a:p>
            <a:pPr marL="0" indent="0">
              <a:buNone/>
            </a:pPr>
            <a:r>
              <a:rPr lang="en-GB" sz="2800" dirty="0"/>
              <a:t>Consent should be documented.</a:t>
            </a:r>
          </a:p>
        </p:txBody>
      </p:sp>
    </p:spTree>
    <p:extLst>
      <p:ext uri="{BB962C8B-B14F-4D97-AF65-F5344CB8AC3E}">
        <p14:creationId xmlns:p14="http://schemas.microsoft.com/office/powerpoint/2010/main" val="3005302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AA5739-FDA3-427E-9560-5987952E1337}"/>
              </a:ext>
            </a:extLst>
          </p:cNvPr>
          <p:cNvSpPr>
            <a:spLocks noGrp="1"/>
          </p:cNvSpPr>
          <p:nvPr>
            <p:ph type="body" sz="quarter" idx="10"/>
          </p:nvPr>
        </p:nvSpPr>
        <p:spPr>
          <a:xfrm>
            <a:off x="1682354" y="2369569"/>
            <a:ext cx="8827293" cy="2118860"/>
          </a:xfrm>
        </p:spPr>
        <p:txBody>
          <a:bodyPr/>
          <a:lstStyle/>
          <a:p>
            <a:r>
              <a:rPr lang="en-GB" sz="4800" dirty="0"/>
              <a:t>Inclusion</a:t>
            </a:r>
            <a:endParaRPr lang="en-CA" sz="4800" dirty="0"/>
          </a:p>
        </p:txBody>
      </p:sp>
    </p:spTree>
    <p:extLst>
      <p:ext uri="{BB962C8B-B14F-4D97-AF65-F5344CB8AC3E}">
        <p14:creationId xmlns:p14="http://schemas.microsoft.com/office/powerpoint/2010/main" val="861207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Appropriate Inclusion</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Researchers shall not exclude individuals from the opportunity to participate in research on the basis of attributes such as culture, language, religion, race, disability, sexual orientation, ethnicity, linguistic proficiency, gender or age, unless there is a valid reason for the exclusion.</a:t>
            </a:r>
          </a:p>
          <a:p>
            <a:pPr marL="0" indent="0">
              <a:buNone/>
            </a:pPr>
            <a:r>
              <a:rPr lang="en-GB" sz="2800" dirty="0"/>
              <a:t>Women shall not be inappropriately excluded from research solely on the basis of gender or sex, reproductive capacity, or because they are pregnant or breastfeeding.</a:t>
            </a:r>
          </a:p>
          <a:p>
            <a:pPr marL="0" indent="0">
              <a:buNone/>
            </a:pPr>
            <a:r>
              <a:rPr lang="en-GB" sz="2800" dirty="0"/>
              <a:t>Other categories</a:t>
            </a:r>
          </a:p>
          <a:p>
            <a:pPr marL="457200" lvl="1" indent="0">
              <a:buNone/>
            </a:pPr>
            <a:r>
              <a:rPr lang="en-GB" sz="2400" dirty="0"/>
              <a:t>Children, elderly, lack decision making capacity, vulnerable groups</a:t>
            </a:r>
          </a:p>
          <a:p>
            <a:pPr marL="457200" lvl="1" indent="0">
              <a:buNone/>
            </a:pPr>
            <a:r>
              <a:rPr lang="en-GB" sz="2400" dirty="0"/>
              <a:t>Key is that any exclusion must be justifiable and not for ‘ease of study’ or other non research based reasoning.</a:t>
            </a:r>
          </a:p>
        </p:txBody>
      </p:sp>
    </p:spTree>
    <p:extLst>
      <p:ext uri="{BB962C8B-B14F-4D97-AF65-F5344CB8AC3E}">
        <p14:creationId xmlns:p14="http://schemas.microsoft.com/office/powerpoint/2010/main" val="2737321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Dissemination</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Researchers have to disseminate results, even those that don’t support the hypothesis and</a:t>
            </a:r>
          </a:p>
          <a:p>
            <a:pPr marL="0" indent="0">
              <a:buNone/>
            </a:pPr>
            <a:r>
              <a:rPr lang="en-GB" sz="2800" dirty="0"/>
              <a:t>Encouraged to make data available if it is possible while safe-guarding privacy of participants.</a:t>
            </a:r>
            <a:endParaRPr lang="en-GB" sz="2400" dirty="0"/>
          </a:p>
        </p:txBody>
      </p:sp>
    </p:spTree>
    <p:extLst>
      <p:ext uri="{BB962C8B-B14F-4D97-AF65-F5344CB8AC3E}">
        <p14:creationId xmlns:p14="http://schemas.microsoft.com/office/powerpoint/2010/main" val="4062822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AA5739-FDA3-427E-9560-5987952E1337}"/>
              </a:ext>
            </a:extLst>
          </p:cNvPr>
          <p:cNvSpPr>
            <a:spLocks noGrp="1"/>
          </p:cNvSpPr>
          <p:nvPr>
            <p:ph type="body" sz="quarter" idx="10"/>
          </p:nvPr>
        </p:nvSpPr>
        <p:spPr>
          <a:xfrm>
            <a:off x="1682354" y="2369569"/>
            <a:ext cx="8827293" cy="2118860"/>
          </a:xfrm>
        </p:spPr>
        <p:txBody>
          <a:bodyPr/>
          <a:lstStyle/>
          <a:p>
            <a:r>
              <a:rPr lang="en-GB" sz="4800" dirty="0"/>
              <a:t>Privacy</a:t>
            </a:r>
            <a:endParaRPr lang="en-CA" sz="4800" dirty="0"/>
          </a:p>
        </p:txBody>
      </p:sp>
    </p:spTree>
    <p:extLst>
      <p:ext uri="{BB962C8B-B14F-4D97-AF65-F5344CB8AC3E}">
        <p14:creationId xmlns:p14="http://schemas.microsoft.com/office/powerpoint/2010/main" val="3532426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Privacy terms</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Privacy – right to be free from intrusion or interference of others</a:t>
            </a:r>
          </a:p>
          <a:p>
            <a:pPr marL="0" indent="0">
              <a:buNone/>
            </a:pPr>
            <a:r>
              <a:rPr lang="en-GB" sz="2800" dirty="0"/>
              <a:t>Confidentiality – obligation to </a:t>
            </a:r>
            <a:r>
              <a:rPr lang="en-GB" sz="2800" dirty="0" err="1"/>
              <a:t>safetrust</a:t>
            </a:r>
            <a:r>
              <a:rPr lang="en-GB" sz="2800" dirty="0"/>
              <a:t> information</a:t>
            </a:r>
          </a:p>
          <a:p>
            <a:pPr marL="0" indent="0">
              <a:buNone/>
            </a:pPr>
            <a:r>
              <a:rPr lang="en-GB" sz="2800" dirty="0"/>
              <a:t>Security – measure used to protect information</a:t>
            </a:r>
          </a:p>
          <a:p>
            <a:pPr marL="0" indent="0">
              <a:buNone/>
            </a:pPr>
            <a:r>
              <a:rPr lang="en-GB" sz="2800" dirty="0"/>
              <a:t>Identifiable information – no one single answer and it is responsibility of researchers to consider for each piece of information is this information able to identify someone by itself, or in combination with other information</a:t>
            </a:r>
          </a:p>
          <a:p>
            <a:pPr marL="457200" lvl="1" indent="0">
              <a:buNone/>
            </a:pPr>
            <a:r>
              <a:rPr lang="en-GB" sz="2400" dirty="0"/>
              <a:t>This info can be collected be falls under much greater protections than non-identifiable information</a:t>
            </a:r>
            <a:endParaRPr lang="en-GB" dirty="0"/>
          </a:p>
        </p:txBody>
      </p:sp>
    </p:spTree>
    <p:extLst>
      <p:ext uri="{BB962C8B-B14F-4D97-AF65-F5344CB8AC3E}">
        <p14:creationId xmlns:p14="http://schemas.microsoft.com/office/powerpoint/2010/main" val="106797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a:t>Research?</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p:txBody>
          <a:bodyPr/>
          <a:lstStyle/>
          <a:p>
            <a:r>
              <a:rPr lang="en-GB" dirty="0"/>
              <a:t>Research is defined as “an undertaking intended to extend knowledge through a disciplined inquiry and/or systematic investigation” (TCPS2: p 13)</a:t>
            </a:r>
          </a:p>
          <a:p>
            <a:endParaRPr lang="en-GB" dirty="0"/>
          </a:p>
          <a:p>
            <a:r>
              <a:rPr lang="en-GB" dirty="0"/>
              <a:t>There are two REBs that review research applications: </a:t>
            </a:r>
          </a:p>
          <a:p>
            <a:pPr marL="457200" indent="-457200">
              <a:buFont typeface="+mj-lt"/>
              <a:buAutoNum type="arabicPeriod"/>
            </a:pPr>
            <a:r>
              <a:rPr lang="en-GB" dirty="0"/>
              <a:t>the Conjoint Faculties Research Ethics Board (CFREB)</a:t>
            </a:r>
          </a:p>
          <a:p>
            <a:pPr lvl="1"/>
            <a:r>
              <a:rPr lang="en-GB" dirty="0"/>
              <a:t>Rest of us</a:t>
            </a:r>
          </a:p>
          <a:p>
            <a:pPr marL="457200" indent="-457200">
              <a:buFont typeface="+mj-lt"/>
              <a:buAutoNum type="arabicPeriod"/>
            </a:pPr>
            <a:r>
              <a:rPr lang="en-GB" dirty="0"/>
              <a:t>the Conjoint Health Research Ethics Board (CHREB)</a:t>
            </a:r>
          </a:p>
          <a:p>
            <a:pPr lvl="1"/>
            <a:r>
              <a:rPr lang="en-GB" dirty="0"/>
              <a:t>Kinesiology, Nursing, and the Cumming School of Medicine</a:t>
            </a:r>
          </a:p>
          <a:p>
            <a:pPr marL="457200" indent="-457200">
              <a:buFont typeface="+mj-lt"/>
              <a:buAutoNum type="arabicPeriod"/>
            </a:pPr>
            <a:endParaRPr lang="en-GB" dirty="0"/>
          </a:p>
          <a:p>
            <a:pPr marL="0" indent="0">
              <a:buNone/>
            </a:pPr>
            <a:endParaRPr lang="en-CA" dirty="0"/>
          </a:p>
        </p:txBody>
      </p:sp>
    </p:spTree>
    <p:extLst>
      <p:ext uri="{BB962C8B-B14F-4D97-AF65-F5344CB8AC3E}">
        <p14:creationId xmlns:p14="http://schemas.microsoft.com/office/powerpoint/2010/main" val="2168725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Types of information</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Directly identifying (SIN, UCID) [most concern]</a:t>
            </a:r>
          </a:p>
          <a:p>
            <a:pPr marL="0" indent="0">
              <a:buNone/>
            </a:pPr>
            <a:r>
              <a:rPr lang="en-GB" sz="2800" dirty="0"/>
              <a:t>Indirectly identifying (DOB and location of birth)</a:t>
            </a:r>
          </a:p>
          <a:p>
            <a:pPr marL="0" indent="0">
              <a:buNone/>
            </a:pPr>
            <a:r>
              <a:rPr lang="en-GB" sz="2800" dirty="0"/>
              <a:t>Coded information  (replace data)</a:t>
            </a:r>
          </a:p>
          <a:p>
            <a:pPr marL="0" indent="0">
              <a:buNone/>
            </a:pPr>
            <a:r>
              <a:rPr lang="en-GB" sz="2800" dirty="0"/>
              <a:t>Anonymized information – the information is irrevocably stripped of direct identifiers, a code is not kept to allow future re-linkage, and risk of re-identification of individuals from remaining indirect identifiers is low or very low.</a:t>
            </a:r>
          </a:p>
          <a:p>
            <a:pPr marL="0" indent="0">
              <a:buNone/>
            </a:pPr>
            <a:r>
              <a:rPr lang="en-GB" sz="2800" dirty="0"/>
              <a:t>Anonymous information – the information never had identifiers associated with it (e.g., anonymous surveys) and risk of identification of individuals is low or very low [least concern here]</a:t>
            </a:r>
            <a:endParaRPr lang="en-GB" dirty="0"/>
          </a:p>
        </p:txBody>
      </p:sp>
    </p:spTree>
    <p:extLst>
      <p:ext uri="{BB962C8B-B14F-4D97-AF65-F5344CB8AC3E}">
        <p14:creationId xmlns:p14="http://schemas.microsoft.com/office/powerpoint/2010/main" val="2751208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Ethical Duty of Confidentiality</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Article 5.1 </a:t>
            </a:r>
          </a:p>
          <a:p>
            <a:pPr marL="0" indent="0">
              <a:buNone/>
            </a:pPr>
            <a:r>
              <a:rPr lang="en-GB" sz="2800" dirty="0"/>
              <a:t>Researchers shall safeguard information entrusted to them and not misuse or wrongfully disclose it. </a:t>
            </a:r>
          </a:p>
          <a:p>
            <a:pPr marL="0" indent="0">
              <a:buNone/>
            </a:pPr>
            <a:r>
              <a:rPr lang="en-GB" sz="2800" dirty="0"/>
              <a:t>Institutions shall support their researchers in maintaining promises of confidentiality.</a:t>
            </a:r>
          </a:p>
          <a:p>
            <a:pPr marL="0" indent="0">
              <a:buNone/>
            </a:pPr>
            <a:endParaRPr lang="en-GB" sz="2800" dirty="0"/>
          </a:p>
          <a:p>
            <a:pPr marL="0" indent="0">
              <a:buNone/>
            </a:pPr>
            <a:r>
              <a:rPr lang="en-GB" sz="2800" dirty="0"/>
              <a:t>Qualtrics! </a:t>
            </a:r>
          </a:p>
          <a:p>
            <a:pPr marL="0" indent="0">
              <a:buNone/>
            </a:pPr>
            <a:r>
              <a:rPr lang="en-GB" sz="2800" dirty="0"/>
              <a:t>Delete data after grading is complete!</a:t>
            </a:r>
            <a:endParaRPr lang="en-GB" dirty="0"/>
          </a:p>
        </p:txBody>
      </p:sp>
    </p:spTree>
    <p:extLst>
      <p:ext uri="{BB962C8B-B14F-4D97-AF65-F5344CB8AC3E}">
        <p14:creationId xmlns:p14="http://schemas.microsoft.com/office/powerpoint/2010/main" val="2117946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Safeguard!</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Article 5.3 </a:t>
            </a:r>
          </a:p>
          <a:p>
            <a:pPr marL="0" indent="0">
              <a:buNone/>
            </a:pPr>
            <a:r>
              <a:rPr lang="en-GB" sz="2800" dirty="0"/>
              <a:t>Researchers shall provide details to the REB regarding their proposed measures for safeguarding information, for the full life cycle of information: its collection, use, dissemination, retention and/or disposal.</a:t>
            </a:r>
            <a:endParaRPr lang="en-GB" dirty="0"/>
          </a:p>
        </p:txBody>
      </p:sp>
    </p:spTree>
    <p:extLst>
      <p:ext uri="{BB962C8B-B14F-4D97-AF65-F5344CB8AC3E}">
        <p14:creationId xmlns:p14="http://schemas.microsoft.com/office/powerpoint/2010/main" val="3507779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AA5739-FDA3-427E-9560-5987952E1337}"/>
              </a:ext>
            </a:extLst>
          </p:cNvPr>
          <p:cNvSpPr>
            <a:spLocks noGrp="1"/>
          </p:cNvSpPr>
          <p:nvPr>
            <p:ph type="body" sz="quarter" idx="10"/>
          </p:nvPr>
        </p:nvSpPr>
        <p:spPr>
          <a:xfrm>
            <a:off x="1682354" y="2369569"/>
            <a:ext cx="8827293" cy="2118860"/>
          </a:xfrm>
        </p:spPr>
        <p:txBody>
          <a:bodyPr/>
          <a:lstStyle/>
          <a:p>
            <a:r>
              <a:rPr lang="en-GB" sz="4800" dirty="0"/>
              <a:t>Conflicts of Interest</a:t>
            </a:r>
            <a:endParaRPr lang="en-CA" sz="4800" dirty="0"/>
          </a:p>
        </p:txBody>
      </p:sp>
    </p:spTree>
    <p:extLst>
      <p:ext uri="{BB962C8B-B14F-4D97-AF65-F5344CB8AC3E}">
        <p14:creationId xmlns:p14="http://schemas.microsoft.com/office/powerpoint/2010/main" val="1499209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Examples</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514350" indent="-514350">
              <a:buFont typeface="+mj-lt"/>
              <a:buAutoNum type="arabicPeriod"/>
            </a:pPr>
            <a:r>
              <a:rPr lang="en-GB" sz="2800" dirty="0"/>
              <a:t>Institutional</a:t>
            </a:r>
          </a:p>
          <a:p>
            <a:pPr lvl="1"/>
            <a:r>
              <a:rPr lang="en-GB" sz="2400" dirty="0"/>
              <a:t>Obligations association to institution (benefits from research to school)</a:t>
            </a:r>
          </a:p>
          <a:p>
            <a:pPr marL="514350" indent="-514350">
              <a:buFont typeface="+mj-lt"/>
              <a:buAutoNum type="arabicPeriod"/>
            </a:pPr>
            <a:r>
              <a:rPr lang="en-GB" sz="2800" dirty="0"/>
              <a:t>REB</a:t>
            </a:r>
          </a:p>
          <a:p>
            <a:pPr lvl="1"/>
            <a:r>
              <a:rPr lang="en-GB" sz="2400" dirty="0"/>
              <a:t>Someone on review board could benefit</a:t>
            </a:r>
          </a:p>
          <a:p>
            <a:pPr marL="514350" indent="-514350">
              <a:buFont typeface="+mj-lt"/>
              <a:buAutoNum type="arabicPeriod"/>
            </a:pPr>
            <a:r>
              <a:rPr lang="en-GB" sz="2800" dirty="0"/>
              <a:t>Researcher</a:t>
            </a:r>
          </a:p>
          <a:p>
            <a:pPr lvl="1"/>
            <a:r>
              <a:rPr lang="en-GB" dirty="0"/>
              <a:t>Person running study could benefit, or create pressure, changes, etc.</a:t>
            </a:r>
          </a:p>
        </p:txBody>
      </p:sp>
    </p:spTree>
    <p:extLst>
      <p:ext uri="{BB962C8B-B14F-4D97-AF65-F5344CB8AC3E}">
        <p14:creationId xmlns:p14="http://schemas.microsoft.com/office/powerpoint/2010/main" val="2921942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AA5739-FDA3-427E-9560-5987952E1337}"/>
              </a:ext>
            </a:extLst>
          </p:cNvPr>
          <p:cNvSpPr>
            <a:spLocks noGrp="1"/>
          </p:cNvSpPr>
          <p:nvPr>
            <p:ph type="body" sz="quarter" idx="10"/>
          </p:nvPr>
        </p:nvSpPr>
        <p:spPr>
          <a:xfrm>
            <a:off x="1682354" y="1704772"/>
            <a:ext cx="8827293" cy="3448455"/>
          </a:xfrm>
        </p:spPr>
        <p:txBody>
          <a:bodyPr/>
          <a:lstStyle/>
          <a:p>
            <a:r>
              <a:rPr lang="en-GB" sz="4800" dirty="0"/>
              <a:t>Research Involving First Nations, Inuit, and Metis People</a:t>
            </a:r>
            <a:endParaRPr lang="en-CA" sz="4800" dirty="0"/>
          </a:p>
        </p:txBody>
      </p:sp>
    </p:spTree>
    <p:extLst>
      <p:ext uri="{BB962C8B-B14F-4D97-AF65-F5344CB8AC3E}">
        <p14:creationId xmlns:p14="http://schemas.microsoft.com/office/powerpoint/2010/main" val="2306246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Newer Chapter/Module 9 Addition to TCPS Core</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Research involving Indigenous peoples in Canada, including Indian (First Nations</a:t>
            </a:r>
          </a:p>
          <a:p>
            <a:pPr marL="0" indent="0">
              <a:buNone/>
            </a:pPr>
            <a:r>
              <a:rPr lang="en-GB" sz="2800" dirty="0"/>
              <a:t>First Nations, Inuit and Métis communities have unique histories, cultures and traditions. </a:t>
            </a:r>
          </a:p>
          <a:p>
            <a:pPr marL="0" indent="0">
              <a:buNone/>
            </a:pPr>
            <a:r>
              <a:rPr lang="en-GB" sz="2800" dirty="0"/>
              <a:t>They also share some core values such as reciprocity – the obligation to give something back in return for gifts received – which they advance as the necessary basis for relationships that can benefit both Indigenous and research communities. </a:t>
            </a:r>
            <a:endParaRPr lang="en-GB" dirty="0"/>
          </a:p>
        </p:txBody>
      </p:sp>
    </p:spTree>
    <p:extLst>
      <p:ext uri="{BB962C8B-B14F-4D97-AF65-F5344CB8AC3E}">
        <p14:creationId xmlns:p14="http://schemas.microsoft.com/office/powerpoint/2010/main" val="2552541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dirty="0"/>
              <a:t>Colonialized Research</a:t>
            </a:r>
            <a:endParaRPr lang="en-GB" sz="3600" dirty="0"/>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Research involving Indigenous peoples in Canada has been defined and carried out primarily by non Indigenous researchers.</a:t>
            </a:r>
          </a:p>
          <a:p>
            <a:pPr marL="0" indent="0">
              <a:buNone/>
            </a:pPr>
            <a:r>
              <a:rPr lang="en-GB" sz="2800" dirty="0"/>
              <a:t> The approaches used have not generally reflected Indigenous world views, and the research has not necessarily benefited Indigenous peoples or communities. </a:t>
            </a:r>
          </a:p>
          <a:p>
            <a:pPr marL="0" indent="0">
              <a:buNone/>
            </a:pPr>
            <a:r>
              <a:rPr lang="en-GB" sz="2800" dirty="0"/>
              <a:t>As a result, Indigenous peoples continue to regard research, particularly research originating outside their communities, with a certain apprehension or mistrust.</a:t>
            </a:r>
            <a:endParaRPr lang="en-GB" dirty="0"/>
          </a:p>
        </p:txBody>
      </p:sp>
    </p:spTree>
    <p:extLst>
      <p:ext uri="{BB962C8B-B14F-4D97-AF65-F5344CB8AC3E}">
        <p14:creationId xmlns:p14="http://schemas.microsoft.com/office/powerpoint/2010/main" val="1224860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Repairing Research</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The landscape of research involving Indigenous peoples is rapidly changing. </a:t>
            </a:r>
          </a:p>
          <a:p>
            <a:pPr marL="0" indent="0">
              <a:buNone/>
            </a:pPr>
            <a:r>
              <a:rPr lang="en-GB" sz="2800" dirty="0"/>
              <a:t>Growing numbers of First Nations, Inuit and Métis scholars are contributing to research as academics and community researchers.</a:t>
            </a:r>
          </a:p>
          <a:p>
            <a:pPr marL="0" indent="0">
              <a:buNone/>
            </a:pPr>
            <a:r>
              <a:rPr lang="en-GB" sz="2800" dirty="0"/>
              <a:t>Communities are becoming better informed about the risks and benefits of research. </a:t>
            </a:r>
          </a:p>
          <a:p>
            <a:pPr marL="0" indent="0">
              <a:buNone/>
            </a:pPr>
            <a:r>
              <a:rPr lang="en-GB" sz="2800" dirty="0"/>
              <a:t>Technological developments allowing rapid distribution of information are presenting both opportunities and challenges regarding the governance of information.</a:t>
            </a:r>
            <a:endParaRPr lang="en-GB" dirty="0"/>
          </a:p>
        </p:txBody>
      </p:sp>
    </p:spTree>
    <p:extLst>
      <p:ext uri="{BB962C8B-B14F-4D97-AF65-F5344CB8AC3E}">
        <p14:creationId xmlns:p14="http://schemas.microsoft.com/office/powerpoint/2010/main" val="3461147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Fundamentals</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Requirement of Community Engagement in Indigenous Research</a:t>
            </a:r>
          </a:p>
          <a:p>
            <a:pPr marL="0" indent="0">
              <a:buNone/>
            </a:pPr>
            <a:r>
              <a:rPr lang="en-GB" sz="2800" dirty="0"/>
              <a:t>Article 9.1 </a:t>
            </a:r>
          </a:p>
          <a:p>
            <a:pPr marL="0" indent="0">
              <a:buNone/>
            </a:pPr>
            <a:r>
              <a:rPr lang="en-GB" sz="2800" dirty="0"/>
              <a:t>Where the research is likely to affect the welfare of an Indigenous community, or communities, to which prospective participants belong, researchers shall seek engagement with the relevant community. The conditions under which engagement is required include, but are not limited to:</a:t>
            </a:r>
            <a:endParaRPr lang="en-GB" dirty="0"/>
          </a:p>
        </p:txBody>
      </p:sp>
    </p:spTree>
    <p:extLst>
      <p:ext uri="{BB962C8B-B14F-4D97-AF65-F5344CB8AC3E}">
        <p14:creationId xmlns:p14="http://schemas.microsoft.com/office/powerpoint/2010/main" val="126593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a:t>Training</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p:txBody>
          <a:bodyPr/>
          <a:lstStyle/>
          <a:p>
            <a:r>
              <a:rPr lang="en-GB" dirty="0"/>
              <a:t>Training</a:t>
            </a:r>
          </a:p>
          <a:p>
            <a:r>
              <a:rPr lang="en-GB" dirty="0"/>
              <a:t>All University of Calgary researchers engaging in research with humans must complete human research ethics training </a:t>
            </a:r>
            <a:r>
              <a:rPr lang="en-GB" b="1" dirty="0"/>
              <a:t>prior</a:t>
            </a:r>
            <a:r>
              <a:rPr lang="en-GB" dirty="0"/>
              <a:t> to submitting an application for ethics review. </a:t>
            </a:r>
          </a:p>
          <a:p>
            <a:r>
              <a:rPr lang="en-GB" dirty="0"/>
              <a:t>This training requirement can be fulfilled by completing either </a:t>
            </a:r>
          </a:p>
          <a:p>
            <a:pPr marL="457200" indent="-457200">
              <a:buFont typeface="+mj-lt"/>
              <a:buAutoNum type="arabicPeriod"/>
            </a:pPr>
            <a:r>
              <a:rPr lang="en-GB" dirty="0"/>
              <a:t>TCPS2 CORE Tutorial, or</a:t>
            </a:r>
          </a:p>
          <a:p>
            <a:pPr marL="457200" indent="-457200">
              <a:buFont typeface="+mj-lt"/>
              <a:buAutoNum type="arabicPeriod"/>
            </a:pPr>
            <a:r>
              <a:rPr lang="en-GB" dirty="0"/>
              <a:t>CITI Human Subjects Research Course</a:t>
            </a:r>
          </a:p>
          <a:p>
            <a:endParaRPr lang="en-GB" dirty="0"/>
          </a:p>
          <a:p>
            <a:r>
              <a:rPr lang="en-GB" dirty="0"/>
              <a:t>Principal Investigators are responsible for ensuring that all study team members have one of the above training modules complete. These must be available upon request.</a:t>
            </a:r>
          </a:p>
          <a:p>
            <a:endParaRPr lang="en-GB" dirty="0"/>
          </a:p>
        </p:txBody>
      </p:sp>
    </p:spTree>
    <p:extLst>
      <p:ext uri="{BB962C8B-B14F-4D97-AF65-F5344CB8AC3E}">
        <p14:creationId xmlns:p14="http://schemas.microsoft.com/office/powerpoint/2010/main" val="2894910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Fundamentals</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a. research conducted on First Nations, Inuit or Métis lands;</a:t>
            </a:r>
          </a:p>
          <a:p>
            <a:pPr marL="0" indent="0">
              <a:buNone/>
            </a:pPr>
            <a:r>
              <a:rPr lang="en-GB" sz="2800" dirty="0"/>
              <a:t>b. recruitment criteria that include Indigenous identity as a factor for the entire study or for a subgroup in the study;</a:t>
            </a:r>
          </a:p>
          <a:p>
            <a:pPr marL="0" indent="0">
              <a:buNone/>
            </a:pPr>
            <a:r>
              <a:rPr lang="en-GB" sz="2800" dirty="0"/>
              <a:t>c. research that seeks input from participants regarding a community’s cultural heritage, artefacts, traditional knowledge or unique characteristics;</a:t>
            </a:r>
          </a:p>
          <a:p>
            <a:pPr marL="0" indent="0">
              <a:buNone/>
            </a:pPr>
            <a:r>
              <a:rPr lang="en-GB" sz="2800" dirty="0"/>
              <a:t>d. research in which Indigenous identity or membership in an Indigenous community is used as a variable for the purpose of analysis of the research data; and</a:t>
            </a:r>
          </a:p>
          <a:p>
            <a:pPr marL="0" indent="0">
              <a:buNone/>
            </a:pPr>
            <a:r>
              <a:rPr lang="en-GB" sz="2800" dirty="0"/>
              <a:t>e. interpretation of research results that will refer to Indigenous communities, peoples, language, history or culture.</a:t>
            </a:r>
            <a:endParaRPr lang="en-GB" dirty="0"/>
          </a:p>
        </p:txBody>
      </p:sp>
    </p:spTree>
    <p:extLst>
      <p:ext uri="{BB962C8B-B14F-4D97-AF65-F5344CB8AC3E}">
        <p14:creationId xmlns:p14="http://schemas.microsoft.com/office/powerpoint/2010/main" val="3412811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AA5739-FDA3-427E-9560-5987952E1337}"/>
              </a:ext>
            </a:extLst>
          </p:cNvPr>
          <p:cNvSpPr>
            <a:spLocks noGrp="1"/>
          </p:cNvSpPr>
          <p:nvPr>
            <p:ph type="body" sz="quarter" idx="10"/>
          </p:nvPr>
        </p:nvSpPr>
        <p:spPr>
          <a:xfrm>
            <a:off x="1682354" y="2369569"/>
            <a:ext cx="8827293" cy="2118860"/>
          </a:xfrm>
        </p:spPr>
        <p:txBody>
          <a:bodyPr/>
          <a:lstStyle/>
          <a:p>
            <a:r>
              <a:rPr lang="en-GB" sz="4800" dirty="0"/>
              <a:t>Qualitative Research </a:t>
            </a:r>
            <a:endParaRPr lang="en-CA" sz="4800" dirty="0"/>
          </a:p>
        </p:txBody>
      </p:sp>
    </p:spTree>
    <p:extLst>
      <p:ext uri="{BB962C8B-B14F-4D97-AF65-F5344CB8AC3E}">
        <p14:creationId xmlns:p14="http://schemas.microsoft.com/office/powerpoint/2010/main" val="3666865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Qualitative Research (Unique!)</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Qualitative research aims to understand how people think about the world and how they act and behave in it. </a:t>
            </a:r>
          </a:p>
          <a:p>
            <a:pPr marL="0" indent="0">
              <a:buNone/>
            </a:pPr>
            <a:r>
              <a:rPr lang="en-GB" sz="2800" dirty="0"/>
              <a:t>This approach requires researchers to understand phenomena based on discourse, actions and documents, and how and why individuals interpret and ascribe meaning to what they say and do, and to other aspects of the world (including other people) they encounter.</a:t>
            </a:r>
            <a:endParaRPr lang="en-GB" dirty="0"/>
          </a:p>
        </p:txBody>
      </p:sp>
    </p:spTree>
    <p:extLst>
      <p:ext uri="{BB962C8B-B14F-4D97-AF65-F5344CB8AC3E}">
        <p14:creationId xmlns:p14="http://schemas.microsoft.com/office/powerpoint/2010/main" val="48573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sz="3600" dirty="0"/>
              <a:t>Qualitative Research (Unique!)</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35546" y="1626140"/>
            <a:ext cx="10917450" cy="4351338"/>
          </a:xfrm>
        </p:spPr>
        <p:txBody>
          <a:bodyPr/>
          <a:lstStyle/>
          <a:p>
            <a:pPr marL="0" indent="0">
              <a:buNone/>
            </a:pPr>
            <a:r>
              <a:rPr lang="en-GB" sz="2800" dirty="0"/>
              <a:t>Some qualitative studies extend beyond individuals’ personal experiences to explore interactions and processes within organizations or other environments. </a:t>
            </a:r>
          </a:p>
          <a:p>
            <a:pPr marL="0" indent="0">
              <a:buNone/>
            </a:pPr>
            <a:r>
              <a:rPr lang="en-GB" sz="2800" dirty="0"/>
              <a:t>Knowledge at both an individual and a cultural level is treated as socially constructed. </a:t>
            </a:r>
          </a:p>
          <a:p>
            <a:pPr marL="0" indent="0">
              <a:buNone/>
            </a:pPr>
            <a:r>
              <a:rPr lang="en-GB" sz="2800" dirty="0"/>
              <a:t>This implies that all knowledge is, at least to some degree, interpretive, and hence, dependent on social context. It is also shaped by the personal perspective of the researcher as an observer and analyst. </a:t>
            </a:r>
          </a:p>
          <a:p>
            <a:pPr marL="0" indent="0">
              <a:buNone/>
            </a:pPr>
            <a:r>
              <a:rPr lang="en-GB" sz="2800" dirty="0"/>
              <a:t>As a result, qualitative researchers devote a great deal of attention to demonstrating the trustworthiness of their findings using a range of methodological strategies.</a:t>
            </a:r>
            <a:endParaRPr lang="en-GB" dirty="0"/>
          </a:p>
        </p:txBody>
      </p:sp>
    </p:spTree>
    <p:extLst>
      <p:ext uri="{BB962C8B-B14F-4D97-AF65-F5344CB8AC3E}">
        <p14:creationId xmlns:p14="http://schemas.microsoft.com/office/powerpoint/2010/main" val="3810298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dirty="0"/>
              <a:t>Qualitative Research (Unique!)</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10900398" cy="4351338"/>
          </a:xfrm>
        </p:spPr>
        <p:txBody>
          <a:bodyPr/>
          <a:lstStyle/>
          <a:p>
            <a:r>
              <a:rPr lang="en-GB" dirty="0"/>
              <a:t>General Approach and Methodological Requirements and Practices</a:t>
            </a:r>
          </a:p>
          <a:p>
            <a:pPr marL="457200" indent="-457200">
              <a:buFont typeface="+mj-lt"/>
              <a:buAutoNum type="arabicPeriod"/>
            </a:pPr>
            <a:r>
              <a:rPr lang="en-GB" dirty="0"/>
              <a:t>Inductive Understanding (need different mindset, open questioning of own bias)</a:t>
            </a:r>
          </a:p>
          <a:p>
            <a:pPr marL="457200" indent="-457200">
              <a:buFont typeface="+mj-lt"/>
              <a:buAutoNum type="arabicPeriod"/>
            </a:pPr>
            <a:r>
              <a:rPr lang="en-GB" dirty="0"/>
              <a:t>Diversity of Approaches (more likely to be biased if done one way)</a:t>
            </a:r>
          </a:p>
          <a:p>
            <a:pPr marL="457200" indent="-457200">
              <a:buFont typeface="+mj-lt"/>
              <a:buAutoNum type="arabicPeriod"/>
            </a:pPr>
            <a:r>
              <a:rPr lang="en-GB" dirty="0"/>
              <a:t>Dynamic, Reflective and Continuous Research Process </a:t>
            </a:r>
          </a:p>
          <a:p>
            <a:pPr marL="457200" indent="-457200">
              <a:buFont typeface="+mj-lt"/>
              <a:buAutoNum type="arabicPeriod"/>
            </a:pPr>
            <a:r>
              <a:rPr lang="en-GB" dirty="0"/>
              <a:t>Diverse, Multiple and Often Evolving Contexts (highly varied)</a:t>
            </a:r>
          </a:p>
          <a:p>
            <a:pPr marL="457200" indent="-457200">
              <a:buFont typeface="+mj-lt"/>
              <a:buAutoNum type="arabicPeriod"/>
            </a:pPr>
            <a:r>
              <a:rPr lang="en-GB" dirty="0"/>
              <a:t>Data Collection and Sample Size (often smaller)</a:t>
            </a:r>
          </a:p>
          <a:p>
            <a:pPr marL="457200" indent="-457200">
              <a:buFont typeface="+mj-lt"/>
              <a:buAutoNum type="arabicPeriod"/>
            </a:pPr>
            <a:r>
              <a:rPr lang="en-GB" dirty="0"/>
              <a:t>Research Goals and Objectives (‘giving voice’ can be a challenge)</a:t>
            </a:r>
          </a:p>
          <a:p>
            <a:pPr marL="457200" indent="-457200">
              <a:buFont typeface="+mj-lt"/>
              <a:buAutoNum type="arabicPeriod"/>
            </a:pPr>
            <a:r>
              <a:rPr lang="en-GB" dirty="0"/>
              <a:t>Dynamic, Negotiated and Ongoing Consent (negotiation may add bias)</a:t>
            </a:r>
          </a:p>
          <a:p>
            <a:pPr marL="457200" indent="-457200">
              <a:buFont typeface="+mj-lt"/>
              <a:buAutoNum type="arabicPeriod"/>
            </a:pPr>
            <a:r>
              <a:rPr lang="en-GB" dirty="0"/>
              <a:t>Research Partnerships (to get access setup biases may set in)</a:t>
            </a:r>
          </a:p>
          <a:p>
            <a:pPr marL="457200" indent="-457200">
              <a:buFont typeface="+mj-lt"/>
              <a:buAutoNum type="arabicPeriod"/>
            </a:pPr>
            <a:r>
              <a:rPr lang="en-GB" dirty="0"/>
              <a:t>Results (transferable)</a:t>
            </a:r>
          </a:p>
        </p:txBody>
      </p:sp>
    </p:spTree>
    <p:extLst>
      <p:ext uri="{BB962C8B-B14F-4D97-AF65-F5344CB8AC3E}">
        <p14:creationId xmlns:p14="http://schemas.microsoft.com/office/powerpoint/2010/main" val="2810709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GB" dirty="0"/>
              <a:t>Resources</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10900398" cy="4351338"/>
          </a:xfrm>
        </p:spPr>
        <p:txBody>
          <a:bodyPr/>
          <a:lstStyle/>
          <a:p>
            <a:r>
              <a:rPr lang="en-GB" dirty="0">
                <a:hlinkClick r:id="rId2"/>
              </a:rPr>
              <a:t>https://research.ucalgary.ca/conduct-research/agreements</a:t>
            </a:r>
          </a:p>
          <a:p>
            <a:endParaRPr lang="en-GB" dirty="0">
              <a:hlinkClick r:id="rId2"/>
            </a:endParaRPr>
          </a:p>
          <a:p>
            <a:r>
              <a:rPr lang="en-GB" dirty="0">
                <a:hlinkClick r:id="rId2"/>
              </a:rPr>
              <a:t>https://research.ucalgary.ca/conduct-research/additional-resources/iriss-human-ethics-and-animal-care</a:t>
            </a:r>
          </a:p>
          <a:p>
            <a:endParaRPr lang="en-GB" dirty="0">
              <a:hlinkClick r:id="rId2"/>
            </a:endParaRPr>
          </a:p>
          <a:p>
            <a:r>
              <a:rPr lang="en-GB" dirty="0">
                <a:hlinkClick r:id="rId2"/>
              </a:rPr>
              <a:t>https://ethics.gc.ca/eng/documents/tcps2-2018-en-interactive-final.pdf</a:t>
            </a:r>
            <a:endParaRPr lang="en-GB" dirty="0"/>
          </a:p>
          <a:p>
            <a:endParaRPr lang="en-GB" dirty="0"/>
          </a:p>
          <a:p>
            <a:r>
              <a:rPr lang="en-GB" dirty="0">
                <a:hlinkClick r:id="rId3"/>
              </a:rPr>
              <a:t>https://tcps2core.ca/</a:t>
            </a:r>
            <a:endParaRPr lang="en-GB" dirty="0"/>
          </a:p>
          <a:p>
            <a:endParaRPr lang="en-GB" dirty="0"/>
          </a:p>
          <a:p>
            <a:endParaRPr lang="en-GB" dirty="0"/>
          </a:p>
        </p:txBody>
      </p:sp>
    </p:spTree>
    <p:extLst>
      <p:ext uri="{BB962C8B-B14F-4D97-AF65-F5344CB8AC3E}">
        <p14:creationId xmlns:p14="http://schemas.microsoft.com/office/powerpoint/2010/main" val="664108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055B-8968-B34B-9FF4-65C0E741632A}"/>
              </a:ext>
            </a:extLst>
          </p:cNvPr>
          <p:cNvSpPr>
            <a:spLocks noGrp="1"/>
          </p:cNvSpPr>
          <p:nvPr>
            <p:ph type="ctrTitle"/>
          </p:nvPr>
        </p:nvSpPr>
        <p:spPr/>
        <p:txBody>
          <a:bodyPr/>
          <a:lstStyle/>
          <a:p>
            <a:r>
              <a:rPr lang="en-US" dirty="0"/>
              <a:t>Onward to … </a:t>
            </a:r>
            <a:br>
              <a:rPr lang="en-US" dirty="0"/>
            </a:br>
            <a:r>
              <a:rPr lang="en-US" dirty="0"/>
              <a:t>Constructive Criticisms?</a:t>
            </a:r>
          </a:p>
        </p:txBody>
      </p:sp>
      <p:sp>
        <p:nvSpPr>
          <p:cNvPr id="3" name="Text Placeholder 2">
            <a:extLst>
              <a:ext uri="{FF2B5EF4-FFF2-40B4-BE49-F238E27FC236}">
                <a16:creationId xmlns:a16="http://schemas.microsoft.com/office/drawing/2014/main" id="{D11239FE-FADD-DC45-BE84-77F105C2A497}"/>
              </a:ext>
            </a:extLst>
          </p:cNvPr>
          <p:cNvSpPr>
            <a:spLocks noGrp="1"/>
          </p:cNvSpPr>
          <p:nvPr>
            <p:ph type="body" sz="quarter" idx="10"/>
          </p:nvPr>
        </p:nvSpPr>
        <p:spPr/>
        <p:txBody>
          <a:bodyPr/>
          <a:lstStyle/>
          <a:p>
            <a:r>
              <a:rPr lang="en-US" dirty="0"/>
              <a:t>Jonathan Hudson</a:t>
            </a:r>
          </a:p>
          <a:p>
            <a:r>
              <a:rPr lang="en-US" dirty="0">
                <a:hlinkClick r:id="rId2">
                  <a:extLst>
                    <a:ext uri="{A12FA001-AC4F-418D-AE19-62706E023703}">
                      <ahyp:hlinkClr xmlns:ahyp="http://schemas.microsoft.com/office/drawing/2018/hyperlinkcolor" val="tx"/>
                    </a:ext>
                  </a:extLst>
                </a:hlinkClick>
              </a:rPr>
              <a:t>jwhudson@ucalgary.ca</a:t>
            </a:r>
            <a:endParaRPr lang="en-US" dirty="0"/>
          </a:p>
          <a:p>
            <a:r>
              <a:rPr lang="en-CA" dirty="0">
                <a:hlinkClick r:id="rId3">
                  <a:extLst>
                    <a:ext uri="{A12FA001-AC4F-418D-AE19-62706E023703}">
                      <ahyp:hlinkClr xmlns:ahyp="http://schemas.microsoft.com/office/drawing/2018/hyperlinkcolor" val="tx"/>
                    </a:ext>
                  </a:extLst>
                </a:hlinkClick>
              </a:rPr>
              <a:t>https://pages.cpsc.ucalgary.ca/~jwhudson/</a:t>
            </a:r>
            <a:endParaRPr lang="en-US" dirty="0"/>
          </a:p>
        </p:txBody>
      </p:sp>
    </p:spTree>
    <p:extLst>
      <p:ext uri="{BB962C8B-B14F-4D97-AF65-F5344CB8AC3E}">
        <p14:creationId xmlns:p14="http://schemas.microsoft.com/office/powerpoint/2010/main" val="561393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a:t>TCPS2 </a:t>
            </a:r>
            <a:r>
              <a:rPr lang="en-CA"/>
              <a:t>CORE Tutorial tcps2core.ca</a:t>
            </a:r>
            <a:endParaRPr lang="en-CA" dirty="0"/>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5651065" cy="4351338"/>
          </a:xfrm>
        </p:spPr>
        <p:txBody>
          <a:bodyPr/>
          <a:lstStyle/>
          <a:p>
            <a:r>
              <a:rPr lang="en-GB" dirty="0"/>
              <a:t>Adhering to the TCPS2 guidelines helps foster a community of conscientious researchers who carry out research in an ethically sound environment and are aware of how to ethically conduct research involving humans.</a:t>
            </a:r>
          </a:p>
          <a:p>
            <a:endParaRPr lang="en-GB" dirty="0"/>
          </a:p>
          <a:p>
            <a:r>
              <a:rPr lang="en-GB" dirty="0"/>
              <a:t>Retroactive to 2012, ethics applications require the CORE Tutorial certificate.</a:t>
            </a:r>
          </a:p>
          <a:p>
            <a:endParaRPr lang="en-GB" dirty="0"/>
          </a:p>
          <a:p>
            <a:r>
              <a:rPr lang="en-GB" dirty="0"/>
              <a:t>Once the tutorial is complete and you are issued a certificate, include your certificate in your application.</a:t>
            </a:r>
          </a:p>
          <a:p>
            <a:endParaRPr lang="en-GB" dirty="0"/>
          </a:p>
          <a:p>
            <a:endParaRPr lang="en-GB" dirty="0"/>
          </a:p>
        </p:txBody>
      </p:sp>
      <p:pic>
        <p:nvPicPr>
          <p:cNvPr id="6" name="Picture 5">
            <a:extLst>
              <a:ext uri="{FF2B5EF4-FFF2-40B4-BE49-F238E27FC236}">
                <a16:creationId xmlns:a16="http://schemas.microsoft.com/office/drawing/2014/main" id="{4E28EDB2-6D80-4B0E-92D7-1CA6D4D1BF59}"/>
              </a:ext>
            </a:extLst>
          </p:cNvPr>
          <p:cNvPicPr>
            <a:picLocks noChangeAspect="1"/>
          </p:cNvPicPr>
          <p:nvPr/>
        </p:nvPicPr>
        <p:blipFill>
          <a:blip r:embed="rId2"/>
          <a:stretch>
            <a:fillRect/>
          </a:stretch>
        </p:blipFill>
        <p:spPr>
          <a:xfrm>
            <a:off x="6654850" y="2090726"/>
            <a:ext cx="5528683" cy="3810000"/>
          </a:xfrm>
          <a:prstGeom prst="rect">
            <a:avLst/>
          </a:prstGeom>
        </p:spPr>
      </p:pic>
    </p:spTree>
    <p:extLst>
      <p:ext uri="{BB962C8B-B14F-4D97-AF65-F5344CB8AC3E}">
        <p14:creationId xmlns:p14="http://schemas.microsoft.com/office/powerpoint/2010/main" val="9081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a:t>TCPS2 CORE Tutorial tcps2core.ca</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a:xfrm>
            <a:off x="555002" y="1626140"/>
            <a:ext cx="7691531" cy="4351338"/>
          </a:xfrm>
        </p:spPr>
        <p:txBody>
          <a:bodyPr/>
          <a:lstStyle/>
          <a:p>
            <a:r>
              <a:rPr lang="en-GB" dirty="0"/>
              <a:t>CORE-2022 consists of nine modules and a knowledge consolidation exercise:</a:t>
            </a:r>
          </a:p>
          <a:p>
            <a:pPr marL="457200" indent="-457200">
              <a:buFont typeface="+mj-lt"/>
              <a:buAutoNum type="arabicPeriod"/>
            </a:pPr>
            <a:r>
              <a:rPr lang="en-GB" dirty="0"/>
              <a:t>Module A1 – Introduction</a:t>
            </a:r>
          </a:p>
          <a:p>
            <a:pPr marL="457200" indent="-457200">
              <a:buFont typeface="+mj-lt"/>
              <a:buAutoNum type="arabicPeriod"/>
            </a:pPr>
            <a:r>
              <a:rPr lang="en-GB" dirty="0"/>
              <a:t>Module A2 – Scope of TCPS 2</a:t>
            </a:r>
          </a:p>
          <a:p>
            <a:pPr marL="457200" indent="-457200">
              <a:buFont typeface="+mj-lt"/>
              <a:buAutoNum type="arabicPeriod"/>
            </a:pPr>
            <a:r>
              <a:rPr lang="en-GB" dirty="0"/>
              <a:t>Module A3 – Risks and Benefits</a:t>
            </a:r>
          </a:p>
          <a:p>
            <a:pPr marL="457200" indent="-457200">
              <a:buFont typeface="+mj-lt"/>
              <a:buAutoNum type="arabicPeriod"/>
            </a:pPr>
            <a:r>
              <a:rPr lang="en-GB" dirty="0"/>
              <a:t>Module A4 – Consent</a:t>
            </a:r>
          </a:p>
          <a:p>
            <a:pPr marL="457200" indent="-457200">
              <a:buFont typeface="+mj-lt"/>
              <a:buAutoNum type="arabicPeriod"/>
            </a:pPr>
            <a:r>
              <a:rPr lang="en-GB" dirty="0"/>
              <a:t>Module A5 – Fairness and Equity</a:t>
            </a:r>
          </a:p>
          <a:p>
            <a:pPr marL="457200" indent="-457200">
              <a:buFont typeface="+mj-lt"/>
              <a:buAutoNum type="arabicPeriod"/>
            </a:pPr>
            <a:r>
              <a:rPr lang="en-GB" dirty="0"/>
              <a:t>Module A6 – Privacy and Confidentiality</a:t>
            </a:r>
          </a:p>
          <a:p>
            <a:pPr marL="457200" indent="-457200">
              <a:buFont typeface="+mj-lt"/>
              <a:buAutoNum type="arabicPeriod"/>
            </a:pPr>
            <a:r>
              <a:rPr lang="en-GB" dirty="0"/>
              <a:t>Module A7 – Conflicts of Interest</a:t>
            </a:r>
          </a:p>
          <a:p>
            <a:pPr marL="457200" indent="-457200">
              <a:buFont typeface="+mj-lt"/>
              <a:buAutoNum type="arabicPeriod"/>
            </a:pPr>
            <a:r>
              <a:rPr lang="en-GB" dirty="0"/>
              <a:t>Module A8 – Research Ethics Board Review</a:t>
            </a:r>
          </a:p>
          <a:p>
            <a:pPr marL="457200" indent="-457200">
              <a:buFont typeface="+mj-lt"/>
              <a:buAutoNum type="arabicPeriod"/>
            </a:pPr>
            <a:r>
              <a:rPr lang="en-GB" dirty="0"/>
              <a:t>Module A9 – Research Involving Indigenous Peoples</a:t>
            </a:r>
          </a:p>
          <a:p>
            <a:r>
              <a:rPr lang="en-GB" dirty="0"/>
              <a:t>Knowledge Consolidation Exercise</a:t>
            </a:r>
          </a:p>
        </p:txBody>
      </p:sp>
      <p:pic>
        <p:nvPicPr>
          <p:cNvPr id="5" name="Picture 4">
            <a:extLst>
              <a:ext uri="{FF2B5EF4-FFF2-40B4-BE49-F238E27FC236}">
                <a16:creationId xmlns:a16="http://schemas.microsoft.com/office/drawing/2014/main" id="{9F43E723-BF3D-4AD6-A1BA-1F57E5C3F082}"/>
              </a:ext>
            </a:extLst>
          </p:cNvPr>
          <p:cNvPicPr>
            <a:picLocks noChangeAspect="1"/>
          </p:cNvPicPr>
          <p:nvPr/>
        </p:nvPicPr>
        <p:blipFill>
          <a:blip r:embed="rId2"/>
          <a:stretch>
            <a:fillRect/>
          </a:stretch>
        </p:blipFill>
        <p:spPr>
          <a:xfrm>
            <a:off x="6654850" y="2090726"/>
            <a:ext cx="5528683" cy="3810000"/>
          </a:xfrm>
          <a:prstGeom prst="rect">
            <a:avLst/>
          </a:prstGeom>
        </p:spPr>
      </p:pic>
    </p:spTree>
    <p:extLst>
      <p:ext uri="{BB962C8B-B14F-4D97-AF65-F5344CB8AC3E}">
        <p14:creationId xmlns:p14="http://schemas.microsoft.com/office/powerpoint/2010/main" val="410020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a:t>TCPS2 CORE Tutorial tcps2core.ca</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p:txBody>
          <a:bodyPr/>
          <a:lstStyle/>
          <a:p>
            <a:r>
              <a:rPr lang="en-GB" dirty="0"/>
              <a:t>Each module ends with 4-5 quiz questions for you to test the knowledge that you have acquired. </a:t>
            </a:r>
          </a:p>
          <a:p>
            <a:r>
              <a:rPr lang="en-GB" dirty="0"/>
              <a:t>CORE-2022 also includes a knowledge consolidation exercise consisting of 25 multiple-choice questions randomly selected from a larger question bank. </a:t>
            </a:r>
          </a:p>
          <a:p>
            <a:r>
              <a:rPr lang="en-GB" dirty="0"/>
              <a:t>To obtain a CORE-2022 Certificate of Completion, you will need to correctly respond to 20 questions (80%). </a:t>
            </a:r>
          </a:p>
          <a:p>
            <a:pPr lvl="1"/>
            <a:r>
              <a:rPr lang="en-GB" dirty="0"/>
              <a:t>Those who do not correctly respond to at least 20 questions will not obtain a Certificate of Completion. However, they will have the opportunity to retake the knowledge consolidation exercise.</a:t>
            </a:r>
          </a:p>
          <a:p>
            <a:r>
              <a:rPr lang="en-GB" dirty="0"/>
              <a:t>Completing CORE-2022 should take approximately 4 hours. </a:t>
            </a:r>
          </a:p>
        </p:txBody>
      </p:sp>
    </p:spTree>
    <p:extLst>
      <p:ext uri="{BB962C8B-B14F-4D97-AF65-F5344CB8AC3E}">
        <p14:creationId xmlns:p14="http://schemas.microsoft.com/office/powerpoint/2010/main" val="242147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852-DCAD-4B86-96D6-E110E93E19CD}"/>
              </a:ext>
            </a:extLst>
          </p:cNvPr>
          <p:cNvSpPr>
            <a:spLocks noGrp="1"/>
          </p:cNvSpPr>
          <p:nvPr>
            <p:ph type="title"/>
          </p:nvPr>
        </p:nvSpPr>
        <p:spPr/>
        <p:txBody>
          <a:bodyPr/>
          <a:lstStyle/>
          <a:p>
            <a:r>
              <a:rPr lang="en-CA" dirty="0"/>
              <a:t>TCPS2 CORE Tutorial tcps2core.ca</a:t>
            </a:r>
          </a:p>
        </p:txBody>
      </p:sp>
      <p:sp>
        <p:nvSpPr>
          <p:cNvPr id="4" name="Content Placeholder 3">
            <a:extLst>
              <a:ext uri="{FF2B5EF4-FFF2-40B4-BE49-F238E27FC236}">
                <a16:creationId xmlns:a16="http://schemas.microsoft.com/office/drawing/2014/main" id="{B3AB51C9-E372-474A-9D73-4B402FE9A700}"/>
              </a:ext>
            </a:extLst>
          </p:cNvPr>
          <p:cNvSpPr>
            <a:spLocks noGrp="1"/>
          </p:cNvSpPr>
          <p:nvPr>
            <p:ph idx="1"/>
          </p:nvPr>
        </p:nvSpPr>
        <p:spPr/>
        <p:txBody>
          <a:bodyPr/>
          <a:lstStyle/>
          <a:p>
            <a:r>
              <a:rPr lang="en-GB" dirty="0"/>
              <a:t>Each module ends with 4-5 quiz questions for you to test the knowledge that you have acquired. </a:t>
            </a:r>
          </a:p>
          <a:p>
            <a:r>
              <a:rPr lang="en-GB" dirty="0"/>
              <a:t>CORE-2022 also includes a knowledge consolidation exercise consisting of 25 multiple-choice questions randomly selected from a larger question bank. </a:t>
            </a:r>
          </a:p>
          <a:p>
            <a:r>
              <a:rPr lang="en-GB" dirty="0"/>
              <a:t>To obtain a CORE-2022 Certificate of Completion, you will need to correctly respond to 20 questions (80%). </a:t>
            </a:r>
          </a:p>
          <a:p>
            <a:pPr lvl="1"/>
            <a:r>
              <a:rPr lang="en-GB" dirty="0"/>
              <a:t>Those who do not correctly respond to at least 20 questions will not obtain a Certificate of Completion. However, they will have the opportunity to retake the knowledge consolidation exercise.</a:t>
            </a:r>
          </a:p>
          <a:p>
            <a:r>
              <a:rPr lang="en-GB" dirty="0"/>
              <a:t>Completing CORE-2022 should take approximately 4 hours. </a:t>
            </a:r>
          </a:p>
        </p:txBody>
      </p:sp>
    </p:spTree>
    <p:extLst>
      <p:ext uri="{BB962C8B-B14F-4D97-AF65-F5344CB8AC3E}">
        <p14:creationId xmlns:p14="http://schemas.microsoft.com/office/powerpoint/2010/main" val="1219449897"/>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3582</Words>
  <Application>Microsoft Office PowerPoint</Application>
  <PresentationFormat>Widescreen</PresentationFormat>
  <Paragraphs>284</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Century Gothic</vt:lpstr>
      <vt:lpstr>Office Theme</vt:lpstr>
      <vt:lpstr>Ethics</vt:lpstr>
      <vt:lpstr>PowerPoint Presentation</vt:lpstr>
      <vt:lpstr>UofC Ethics</vt:lpstr>
      <vt:lpstr>Research?</vt:lpstr>
      <vt:lpstr>Training</vt:lpstr>
      <vt:lpstr>TCPS2 CORE Tutorial tcps2core.ca</vt:lpstr>
      <vt:lpstr>TCPS2 CORE Tutorial tcps2core.ca</vt:lpstr>
      <vt:lpstr>TCPS2 CORE Tutorial tcps2core.ca</vt:lpstr>
      <vt:lpstr>TCPS2 CORE Tutorial tcps2core.ca</vt:lpstr>
      <vt:lpstr>IRISS</vt:lpstr>
      <vt:lpstr>A Study?</vt:lpstr>
      <vt:lpstr>A Study?</vt:lpstr>
      <vt:lpstr>A Study?</vt:lpstr>
      <vt:lpstr>A Study?</vt:lpstr>
      <vt:lpstr>PowerPoint Presentation</vt:lpstr>
      <vt:lpstr>Core Principles</vt:lpstr>
      <vt:lpstr>Respect for Persons</vt:lpstr>
      <vt:lpstr>Concern for Welfare</vt:lpstr>
      <vt:lpstr>Justice</vt:lpstr>
      <vt:lpstr>Justice</vt:lpstr>
      <vt:lpstr>Justice</vt:lpstr>
      <vt:lpstr>Proportionate Approach to Research Ethics Board Review</vt:lpstr>
      <vt:lpstr>The Law!</vt:lpstr>
      <vt:lpstr>The Perspective of Participant</vt:lpstr>
      <vt:lpstr>Something that doesn’t require REB review is not by default ethical!</vt:lpstr>
      <vt:lpstr>PowerPoint Presentation</vt:lpstr>
      <vt:lpstr>Definition</vt:lpstr>
      <vt:lpstr>Responsibility</vt:lpstr>
      <vt:lpstr>Article 3.1</vt:lpstr>
      <vt:lpstr>Incentives</vt:lpstr>
      <vt:lpstr>PowerPoint Presentation</vt:lpstr>
      <vt:lpstr>Article 3.2 Informed</vt:lpstr>
      <vt:lpstr>Article 3.3 On-Going</vt:lpstr>
      <vt:lpstr>Article 3.5/3.10</vt:lpstr>
      <vt:lpstr>PowerPoint Presentation</vt:lpstr>
      <vt:lpstr>Appropriate Inclusion</vt:lpstr>
      <vt:lpstr>Dissemination</vt:lpstr>
      <vt:lpstr>PowerPoint Presentation</vt:lpstr>
      <vt:lpstr>Privacy terms</vt:lpstr>
      <vt:lpstr>Types of information</vt:lpstr>
      <vt:lpstr>Ethical Duty of Confidentiality</vt:lpstr>
      <vt:lpstr>Safeguard!</vt:lpstr>
      <vt:lpstr>PowerPoint Presentation</vt:lpstr>
      <vt:lpstr>Examples</vt:lpstr>
      <vt:lpstr>PowerPoint Presentation</vt:lpstr>
      <vt:lpstr>Newer Chapter/Module 9 Addition to TCPS Core</vt:lpstr>
      <vt:lpstr>Colonialized Research</vt:lpstr>
      <vt:lpstr>Repairing Research</vt:lpstr>
      <vt:lpstr>Fundamentals</vt:lpstr>
      <vt:lpstr>Fundamentals</vt:lpstr>
      <vt:lpstr>PowerPoint Presentation</vt:lpstr>
      <vt:lpstr>Qualitative Research (Unique!)</vt:lpstr>
      <vt:lpstr>Qualitative Research (Unique!)</vt:lpstr>
      <vt:lpstr>Qualitative Research (Unique!)</vt:lpstr>
      <vt:lpstr>Resources</vt:lpstr>
      <vt:lpstr>Onward to …  Constructive Criticisms?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2020-09-08T18:49:32Z</dcterms:created>
  <dcterms:modified xsi:type="dcterms:W3CDTF">2022-03-22T19:14:28Z</dcterms:modified>
</cp:coreProperties>
</file>