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8"/>
  </p:notesMasterIdLst>
  <p:sldIdLst>
    <p:sldId id="256" r:id="rId2"/>
    <p:sldId id="987" r:id="rId3"/>
    <p:sldId id="968" r:id="rId4"/>
    <p:sldId id="969" r:id="rId5"/>
    <p:sldId id="970" r:id="rId6"/>
    <p:sldId id="971" r:id="rId7"/>
    <p:sldId id="972" r:id="rId8"/>
    <p:sldId id="973" r:id="rId9"/>
    <p:sldId id="974" r:id="rId10"/>
    <p:sldId id="975" r:id="rId11"/>
    <p:sldId id="976" r:id="rId12"/>
    <p:sldId id="977" r:id="rId13"/>
    <p:sldId id="978" r:id="rId14"/>
    <p:sldId id="979" r:id="rId15"/>
    <p:sldId id="980" r:id="rId16"/>
    <p:sldId id="981" r:id="rId17"/>
    <p:sldId id="982" r:id="rId18"/>
    <p:sldId id="983" r:id="rId19"/>
    <p:sldId id="984" r:id="rId20"/>
    <p:sldId id="985" r:id="rId21"/>
    <p:sldId id="986" r:id="rId22"/>
    <p:sldId id="988" r:id="rId23"/>
    <p:sldId id="989" r:id="rId24"/>
    <p:sldId id="990" r:id="rId25"/>
    <p:sldId id="991"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847D6-117B-4C18-83D3-E47492C084E4}" v="9" dt="2020-08-12T17:50:41.256"/>
    <p1510:client id="{E98B9F24-42EC-4925-BD3E-D9EDE6A91193}" v="11" dt="2020-08-12T19:30:20.629"/>
    <p1510:client id="{F9A1F520-8C3F-47E1-866A-17B10454F6AB}" v="5" dt="2020-08-12T17:32:30.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3"/>
    <p:restoredTop sz="97698"/>
  </p:normalViewPr>
  <p:slideViewPr>
    <p:cSldViewPr snapToGrid="0" snapToObjects="1">
      <p:cViewPr varScale="1">
        <p:scale>
          <a:sx n="153" d="100"/>
          <a:sy n="153" d="100"/>
        </p:scale>
        <p:origin x="92"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7B40B-5104-4F5D-98CD-E1F511FD4F2F}" type="datetimeFigureOut">
              <a:rPr lang="en-CA" smtClean="0"/>
              <a:t>2020-08-24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865C5-BEE6-4D6D-B3E8-E13AE160ED8C}" type="slidenum">
              <a:rPr lang="en-CA" smtClean="0"/>
              <a:t>‹#›</a:t>
            </a:fld>
            <a:endParaRPr lang="en-CA"/>
          </a:p>
        </p:txBody>
      </p:sp>
    </p:spTree>
    <p:extLst>
      <p:ext uri="{BB962C8B-B14F-4D97-AF65-F5344CB8AC3E}">
        <p14:creationId xmlns:p14="http://schemas.microsoft.com/office/powerpoint/2010/main" val="129634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pages.cpsc.ucalgary.ca/~hudsonj/"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AI: Dangers</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US" dirty="0"/>
              <a:t>CPSC 501: Advanced Programming Techniques</a:t>
            </a:r>
          </a:p>
          <a:p>
            <a:r>
              <a:rPr lang="en-US" dirty="0"/>
              <a:t>Fall 2020</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a:t>
            </a:r>
            <a:r>
              <a:rPr lang="en-US" dirty="0" err="1"/>
              <a:t>Ph.D</a:t>
            </a:r>
            <a:endParaRPr lang="en-US" dirty="0"/>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fld id="{8EA7D0CC-1469-4F09-AF9A-D2CE4EC50140}" type="datetime2">
              <a:rPr lang="en-CA" smtClean="0"/>
              <a:t>Monday, August 24, 2020</a:t>
            </a:fld>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Reverse back-</a:t>
            </a:r>
            <a:r>
              <a:rPr lang="en-CA" dirty="0" err="1"/>
              <a:t>propogation</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Looping back </a:t>
            </a:r>
            <a:r>
              <a:rPr lang="en-CA" dirty="0" err="1"/>
              <a:t>propogation</a:t>
            </a:r>
            <a:endParaRPr lang="en-CA" dirty="0"/>
          </a:p>
        </p:txBody>
      </p:sp>
      <p:pic>
        <p:nvPicPr>
          <p:cNvPr id="32770" name="Picture 2">
            <a:extLst>
              <a:ext uri="{FF2B5EF4-FFF2-40B4-BE49-F238E27FC236}">
                <a16:creationId xmlns:a16="http://schemas.microsoft.com/office/drawing/2014/main" id="{E62A788B-E708-427E-983C-BF2D2C71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43" y="2516579"/>
            <a:ext cx="4948507" cy="350202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a:extLst>
              <a:ext uri="{FF2B5EF4-FFF2-40B4-BE49-F238E27FC236}">
                <a16:creationId xmlns:a16="http://schemas.microsoft.com/office/drawing/2014/main" id="{D4EDD827-FE77-484E-A43B-D3263DA5D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543" y="2126927"/>
            <a:ext cx="4127110" cy="425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6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Reverse back-</a:t>
            </a:r>
            <a:r>
              <a:rPr lang="en-CA" dirty="0" err="1"/>
              <a:t>propogation</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Force the pixel values larger so we can see underlying structure</a:t>
            </a:r>
          </a:p>
        </p:txBody>
      </p:sp>
      <p:pic>
        <p:nvPicPr>
          <p:cNvPr id="33794" name="Picture 2">
            <a:extLst>
              <a:ext uri="{FF2B5EF4-FFF2-40B4-BE49-F238E27FC236}">
                <a16:creationId xmlns:a16="http://schemas.microsoft.com/office/drawing/2014/main" id="{3A33A8E1-BA41-4050-927D-40B5270C0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025" y="2242779"/>
            <a:ext cx="4293439" cy="442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1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Now push this data over top of other images</a:t>
            </a:r>
            <a:endParaRPr lang="en-US" dirty="0"/>
          </a:p>
        </p:txBody>
      </p:sp>
      <p:pic>
        <p:nvPicPr>
          <p:cNvPr id="34824" name="Picture 8">
            <a:extLst>
              <a:ext uri="{FF2B5EF4-FFF2-40B4-BE49-F238E27FC236}">
                <a16:creationId xmlns:a16="http://schemas.microsoft.com/office/drawing/2014/main" id="{2D74BDAA-E94C-47E6-BBBC-798BCAF34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136" y="1497366"/>
            <a:ext cx="4999187" cy="4768728"/>
          </a:xfrm>
          <a:prstGeom prst="rect">
            <a:avLst/>
          </a:prstGeom>
          <a:noFill/>
          <a:extLst>
            <a:ext uri="{909E8E84-426E-40DD-AFC4-6F175D3DCCD1}">
              <a14:hiddenFill xmlns:a14="http://schemas.microsoft.com/office/drawing/2010/main">
                <a:solidFill>
                  <a:srgbClr val="FFFFFF"/>
                </a:solidFill>
              </a14:hiddenFill>
            </a:ext>
          </a:extLst>
        </p:spPr>
      </p:pic>
      <p:pic>
        <p:nvPicPr>
          <p:cNvPr id="34826" name="Picture 10">
            <a:extLst>
              <a:ext uri="{FF2B5EF4-FFF2-40B4-BE49-F238E27FC236}">
                <a16:creationId xmlns:a16="http://schemas.microsoft.com/office/drawing/2014/main" id="{0095D309-27E3-4882-89DD-424706816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05" y="1497366"/>
            <a:ext cx="4626907" cy="476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27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Now push this data over top of other images</a:t>
            </a:r>
            <a:endParaRPr lang="en-US"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13</a:t>
            </a:fld>
            <a:endParaRPr lang="en-US" dirty="0"/>
          </a:p>
        </p:txBody>
      </p:sp>
      <p:pic>
        <p:nvPicPr>
          <p:cNvPr id="35842" name="Picture 2">
            <a:extLst>
              <a:ext uri="{FF2B5EF4-FFF2-40B4-BE49-F238E27FC236}">
                <a16:creationId xmlns:a16="http://schemas.microsoft.com/office/drawing/2014/main" id="{63E49562-3A40-4A95-BE87-D18BF06E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86" y="1773194"/>
            <a:ext cx="4423010" cy="4558581"/>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a:extLst>
              <a:ext uri="{FF2B5EF4-FFF2-40B4-BE49-F238E27FC236}">
                <a16:creationId xmlns:a16="http://schemas.microsoft.com/office/drawing/2014/main" id="{79398FDD-53C7-4918-9736-B0A6E88B1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727" y="1773195"/>
            <a:ext cx="4999187" cy="455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0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Now push this data over top of other images</a:t>
            </a:r>
            <a:endParaRPr lang="en-US"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14</a:t>
            </a:fld>
            <a:endParaRPr lang="en-US" dirty="0"/>
          </a:p>
        </p:txBody>
      </p:sp>
      <p:pic>
        <p:nvPicPr>
          <p:cNvPr id="36866" name="Picture 2">
            <a:extLst>
              <a:ext uri="{FF2B5EF4-FFF2-40B4-BE49-F238E27FC236}">
                <a16:creationId xmlns:a16="http://schemas.microsoft.com/office/drawing/2014/main" id="{A8E716FA-E046-4A51-8A33-D3E7C55DC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16" y="1530407"/>
            <a:ext cx="4705889" cy="4850131"/>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a:extLst>
              <a:ext uri="{FF2B5EF4-FFF2-40B4-BE49-F238E27FC236}">
                <a16:creationId xmlns:a16="http://schemas.microsoft.com/office/drawing/2014/main" id="{793AA66E-7165-48B1-92DB-A608F5548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462" y="1497366"/>
            <a:ext cx="4705889" cy="485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Now push this data over top of other images</a:t>
            </a:r>
            <a:endParaRPr lang="en-US"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15</a:t>
            </a:fld>
            <a:endParaRPr lang="en-US" dirty="0"/>
          </a:p>
        </p:txBody>
      </p:sp>
      <p:pic>
        <p:nvPicPr>
          <p:cNvPr id="39938" name="Picture 2">
            <a:extLst>
              <a:ext uri="{FF2B5EF4-FFF2-40B4-BE49-F238E27FC236}">
                <a16:creationId xmlns:a16="http://schemas.microsoft.com/office/drawing/2014/main" id="{85E9B47C-0C49-4AE2-96BC-8ABF1AC97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500" y="1637313"/>
            <a:ext cx="9595179" cy="502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0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99.6% +</a:t>
            </a:r>
            <a:endParaRPr lang="en-US"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16</a:t>
            </a:fld>
            <a:endParaRPr lang="en-US" dirty="0"/>
          </a:p>
        </p:txBody>
      </p:sp>
      <p:pic>
        <p:nvPicPr>
          <p:cNvPr id="40962" name="Picture 2">
            <a:extLst>
              <a:ext uri="{FF2B5EF4-FFF2-40B4-BE49-F238E27FC236}">
                <a16:creationId xmlns:a16="http://schemas.microsoft.com/office/drawing/2014/main" id="{E9443C4E-28C9-4430-8F5D-D417CAD3F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101" y="1523061"/>
            <a:ext cx="8102951" cy="2389332"/>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a:extLst>
              <a:ext uri="{FF2B5EF4-FFF2-40B4-BE49-F238E27FC236}">
                <a16:creationId xmlns:a16="http://schemas.microsoft.com/office/drawing/2014/main" id="{97E20F47-006D-4413-880C-691C9A27E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35" y="4140273"/>
            <a:ext cx="7927317" cy="238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7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Now push this data over top of other images</a:t>
            </a:r>
            <a:endParaRPr lang="en-US"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17</a:t>
            </a:fld>
            <a:endParaRPr lang="en-US" dirty="0"/>
          </a:p>
        </p:txBody>
      </p:sp>
      <p:pic>
        <p:nvPicPr>
          <p:cNvPr id="37890" name="Picture 2">
            <a:extLst>
              <a:ext uri="{FF2B5EF4-FFF2-40B4-BE49-F238E27FC236}">
                <a16:creationId xmlns:a16="http://schemas.microsoft.com/office/drawing/2014/main" id="{2080225C-94B2-405E-BE33-04BC48207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98" y="1795463"/>
            <a:ext cx="8312898" cy="466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7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Breaking Linear Regression</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Linear classifiers that takes every input pixel and maps to labels</a:t>
            </a:r>
          </a:p>
          <a:p>
            <a:r>
              <a:rPr lang="en-CA" dirty="0"/>
              <a:t>Take some food ones and back reverse to find image colours</a:t>
            </a:r>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18</a:t>
            </a:fld>
            <a:endParaRPr lang="en-US" dirty="0"/>
          </a:p>
        </p:txBody>
      </p:sp>
      <p:pic>
        <p:nvPicPr>
          <p:cNvPr id="38914" name="Picture 2">
            <a:extLst>
              <a:ext uri="{FF2B5EF4-FFF2-40B4-BE49-F238E27FC236}">
                <a16:creationId xmlns:a16="http://schemas.microsoft.com/office/drawing/2014/main" id="{B7B3D00C-D9BE-4041-9ADC-2F58CC44F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28" y="3127525"/>
            <a:ext cx="112014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6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Breaking Linear Regression</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For example, Granny Smith apples are green, so the linear classifier has positive weights in the green color channel and negative weights in blue and red channels, across all spatial positions. It is hence effectively counting the amount of green stuff in the middle.</a:t>
            </a:r>
          </a:p>
          <a:p>
            <a:endParaRPr lang="en-CA" dirty="0"/>
          </a:p>
          <a:p>
            <a:r>
              <a:rPr lang="en-CA" dirty="0"/>
              <a:t>trick the Granny Smith classifier</a:t>
            </a:r>
          </a:p>
          <a:p>
            <a:pPr marL="514350" indent="-514350">
              <a:buFont typeface="+mj-lt"/>
              <a:buAutoNum type="arabicPeriod"/>
            </a:pPr>
            <a:r>
              <a:rPr lang="en-CA" dirty="0"/>
              <a:t>figure out which pixels it cares about being green the most</a:t>
            </a:r>
          </a:p>
          <a:p>
            <a:pPr marL="514350" indent="-514350">
              <a:buFont typeface="+mj-lt"/>
              <a:buAutoNum type="arabicPeriod"/>
            </a:pPr>
            <a:r>
              <a:rPr lang="en-CA" dirty="0"/>
              <a:t>tint those green</a:t>
            </a:r>
          </a:p>
          <a:p>
            <a:pPr marL="514350" indent="-514350">
              <a:buFont typeface="+mj-lt"/>
              <a:buAutoNum type="arabicPeriod"/>
            </a:pPr>
            <a:r>
              <a:rPr lang="en-CA" dirty="0"/>
              <a:t>profit!</a:t>
            </a:r>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19</a:t>
            </a:fld>
            <a:endParaRPr lang="en-US" dirty="0"/>
          </a:p>
        </p:txBody>
      </p:sp>
    </p:spTree>
    <p:extLst>
      <p:ext uri="{BB962C8B-B14F-4D97-AF65-F5344CB8AC3E}">
        <p14:creationId xmlns:p14="http://schemas.microsoft.com/office/powerpoint/2010/main" val="141529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87E4B7-A035-44C7-A906-84D4DC0512ED}"/>
              </a:ext>
            </a:extLst>
          </p:cNvPr>
          <p:cNvSpPr>
            <a:spLocks noGrp="1"/>
          </p:cNvSpPr>
          <p:nvPr>
            <p:ph type="title"/>
          </p:nvPr>
        </p:nvSpPr>
        <p:spPr/>
        <p:txBody>
          <a:bodyPr/>
          <a:lstStyle/>
          <a:p>
            <a:r>
              <a:rPr lang="en-CA" dirty="0"/>
              <a:t>Neural Network Specific Adversarial Attacks</a:t>
            </a:r>
          </a:p>
        </p:txBody>
      </p:sp>
      <p:sp>
        <p:nvSpPr>
          <p:cNvPr id="7" name="Text Placeholder 6">
            <a:extLst>
              <a:ext uri="{FF2B5EF4-FFF2-40B4-BE49-F238E27FC236}">
                <a16:creationId xmlns:a16="http://schemas.microsoft.com/office/drawing/2014/main" id="{1C3026BF-0445-4804-A733-0C7E9426C0B3}"/>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0014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Neural Networks are Logistic Regressions</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We are basically training a large function</a:t>
            </a:r>
          </a:p>
          <a:p>
            <a:r>
              <a:rPr lang="en-CA" dirty="0"/>
              <a:t>Finding its weights</a:t>
            </a:r>
          </a:p>
          <a:p>
            <a:r>
              <a:rPr lang="en-CA" dirty="0"/>
              <a:t>A fundamental struggle will always be the exploitability of this exact back-relationship of input and output</a:t>
            </a:r>
          </a:p>
          <a:p>
            <a:endParaRPr lang="en-CA" dirty="0"/>
          </a:p>
          <a:p>
            <a:r>
              <a:rPr lang="en-CA" dirty="0"/>
              <a:t>Doesn’t actually ‘think’ on an abstract conceptual level at this time</a:t>
            </a:r>
          </a:p>
          <a:p>
            <a:r>
              <a:rPr lang="en-CA" dirty="0"/>
              <a:t>We can find reverse engineer mistakes based on trivial signals</a:t>
            </a:r>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20</a:t>
            </a:fld>
            <a:endParaRPr lang="en-US" dirty="0"/>
          </a:p>
        </p:txBody>
      </p:sp>
    </p:spTree>
    <p:extLst>
      <p:ext uri="{BB962C8B-B14F-4D97-AF65-F5344CB8AC3E}">
        <p14:creationId xmlns:p14="http://schemas.microsoft.com/office/powerpoint/2010/main" val="317730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Take-away</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If we are aware of this issue we can make neural networks better </a:t>
            </a:r>
          </a:p>
          <a:p>
            <a:r>
              <a:rPr lang="en-CA" dirty="0"/>
              <a:t>The main techniques are essentially trying to break the ability of a neural network to make direct connections between input/output</a:t>
            </a:r>
          </a:p>
          <a:p>
            <a:endParaRPr lang="en-CA" dirty="0"/>
          </a:p>
          <a:p>
            <a:r>
              <a:rPr lang="en-CA" dirty="0"/>
              <a:t>there is a struggle between models that are easy to train (e.g. models that use linear functions) and models that resist adversarial perturbations.</a:t>
            </a:r>
          </a:p>
          <a:p>
            <a:r>
              <a:rPr lang="en-CA" dirty="0"/>
              <a:t>CNN are quite good at expected images, but anything around edges they often are very indeterminate</a:t>
            </a:r>
          </a:p>
          <a:p>
            <a:endParaRPr lang="en-CA"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21</a:t>
            </a:fld>
            <a:endParaRPr lang="en-US" dirty="0"/>
          </a:p>
        </p:txBody>
      </p:sp>
    </p:spTree>
    <p:extLst>
      <p:ext uri="{BB962C8B-B14F-4D97-AF65-F5344CB8AC3E}">
        <p14:creationId xmlns:p14="http://schemas.microsoft.com/office/powerpoint/2010/main" val="52547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87E4B7-A035-44C7-A906-84D4DC0512ED}"/>
              </a:ext>
            </a:extLst>
          </p:cNvPr>
          <p:cNvSpPr>
            <a:spLocks noGrp="1"/>
          </p:cNvSpPr>
          <p:nvPr>
            <p:ph type="title"/>
          </p:nvPr>
        </p:nvSpPr>
        <p:spPr/>
        <p:txBody>
          <a:bodyPr/>
          <a:lstStyle/>
          <a:p>
            <a:r>
              <a:rPr lang="en-CA" dirty="0"/>
              <a:t>Other AI Failures</a:t>
            </a:r>
          </a:p>
        </p:txBody>
      </p:sp>
      <p:sp>
        <p:nvSpPr>
          <p:cNvPr id="7" name="Text Placeholder 6">
            <a:extLst>
              <a:ext uri="{FF2B5EF4-FFF2-40B4-BE49-F238E27FC236}">
                <a16:creationId xmlns:a16="http://schemas.microsoft.com/office/drawing/2014/main" id="{1C3026BF-0445-4804-A733-0C7E9426C0B3}"/>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01021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CC1E8-7116-4E59-A401-49F15B50CF51}"/>
              </a:ext>
            </a:extLst>
          </p:cNvPr>
          <p:cNvSpPr>
            <a:spLocks noGrp="1"/>
          </p:cNvSpPr>
          <p:nvPr>
            <p:ph type="title"/>
          </p:nvPr>
        </p:nvSpPr>
        <p:spPr/>
        <p:txBody>
          <a:bodyPr/>
          <a:lstStyle/>
          <a:p>
            <a:r>
              <a:rPr lang="en-CA" dirty="0"/>
              <a:t>AI is Easy to Mis-Use</a:t>
            </a:r>
          </a:p>
        </p:txBody>
      </p:sp>
      <p:sp>
        <p:nvSpPr>
          <p:cNvPr id="5" name="Content Placeholder 4">
            <a:extLst>
              <a:ext uri="{FF2B5EF4-FFF2-40B4-BE49-F238E27FC236}">
                <a16:creationId xmlns:a16="http://schemas.microsoft.com/office/drawing/2014/main" id="{C092C154-C991-453A-87B2-7B2F3C195AC8}"/>
              </a:ext>
            </a:extLst>
          </p:cNvPr>
          <p:cNvSpPr>
            <a:spLocks noGrp="1"/>
          </p:cNvSpPr>
          <p:nvPr>
            <p:ph idx="1"/>
          </p:nvPr>
        </p:nvSpPr>
        <p:spPr/>
        <p:txBody>
          <a:bodyPr/>
          <a:lstStyle/>
          <a:p>
            <a:r>
              <a:rPr lang="en-CA" dirty="0"/>
              <a:t>First: There is a non-ending list of these. </a:t>
            </a:r>
          </a:p>
          <a:p>
            <a:r>
              <a:rPr lang="en-CA" dirty="0"/>
              <a:t>As long as AI exists it will be used either naively, actively negligently, or maliciously to bad ends.</a:t>
            </a:r>
          </a:p>
          <a:p>
            <a:pPr lvl="1"/>
            <a:r>
              <a:rPr lang="en-CA" dirty="0"/>
              <a:t>Facial Recognition: being declared illegal in numerous cities, numerous non-white lawmakers in US mis-identified as criminals</a:t>
            </a:r>
          </a:p>
          <a:p>
            <a:pPr lvl="1"/>
            <a:r>
              <a:rPr lang="en-CA" dirty="0"/>
              <a:t>Neural Network hiring recommendations for video interviews: simply should be illegal</a:t>
            </a:r>
          </a:p>
          <a:p>
            <a:pPr lvl="1"/>
            <a:r>
              <a:rPr lang="en-CA" dirty="0"/>
              <a:t>Resume screening: good at patterns, horrendous at unique</a:t>
            </a:r>
          </a:p>
          <a:p>
            <a:pPr lvl="1"/>
            <a:r>
              <a:rPr lang="en-CA" dirty="0"/>
              <a:t>Legal sentencing AI recommendations: repeats social biases</a:t>
            </a:r>
          </a:p>
          <a:p>
            <a:pPr lvl="1"/>
            <a:r>
              <a:rPr lang="en-CA" dirty="0"/>
              <a:t>ImageNet: embedded biases</a:t>
            </a:r>
          </a:p>
          <a:p>
            <a:pPr lvl="2"/>
            <a:r>
              <a:rPr lang="en-CA" dirty="0"/>
              <a:t>MIT ‘80 Million Tiny Images’ had same issue</a:t>
            </a:r>
          </a:p>
          <a:p>
            <a:pPr lvl="1"/>
            <a:r>
              <a:rPr lang="en-CA" dirty="0"/>
              <a:t>Microsoft Tay: under 24 hours twitter corrupted it</a:t>
            </a:r>
          </a:p>
          <a:p>
            <a:pPr lvl="1"/>
            <a:r>
              <a:rPr lang="en-CA" dirty="0"/>
              <a:t>AI trained on copyrighted art to create ‘furry’ avatars for others (stealing?)</a:t>
            </a:r>
          </a:p>
          <a:p>
            <a:pPr lvl="1"/>
            <a:r>
              <a:rPr lang="en-CA" dirty="0"/>
              <a:t>To name only a few</a:t>
            </a:r>
          </a:p>
        </p:txBody>
      </p:sp>
    </p:spTree>
    <p:extLst>
      <p:ext uri="{BB962C8B-B14F-4D97-AF65-F5344CB8AC3E}">
        <p14:creationId xmlns:p14="http://schemas.microsoft.com/office/powerpoint/2010/main" val="61404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CC1E8-7116-4E59-A401-49F15B50CF51}"/>
              </a:ext>
            </a:extLst>
          </p:cNvPr>
          <p:cNvSpPr>
            <a:spLocks noGrp="1"/>
          </p:cNvSpPr>
          <p:nvPr>
            <p:ph type="title"/>
          </p:nvPr>
        </p:nvSpPr>
        <p:spPr/>
        <p:txBody>
          <a:bodyPr/>
          <a:lstStyle/>
          <a:p>
            <a:r>
              <a:rPr lang="en-CA" dirty="0"/>
              <a:t>AI is Easy to Mis-Use</a:t>
            </a:r>
          </a:p>
        </p:txBody>
      </p:sp>
      <p:sp>
        <p:nvSpPr>
          <p:cNvPr id="5" name="Content Placeholder 4">
            <a:extLst>
              <a:ext uri="{FF2B5EF4-FFF2-40B4-BE49-F238E27FC236}">
                <a16:creationId xmlns:a16="http://schemas.microsoft.com/office/drawing/2014/main" id="{C092C154-C991-453A-87B2-7B2F3C195AC8}"/>
              </a:ext>
            </a:extLst>
          </p:cNvPr>
          <p:cNvSpPr>
            <a:spLocks noGrp="1"/>
          </p:cNvSpPr>
          <p:nvPr>
            <p:ph idx="1"/>
          </p:nvPr>
        </p:nvSpPr>
        <p:spPr/>
        <p:txBody>
          <a:bodyPr/>
          <a:lstStyle/>
          <a:p>
            <a:r>
              <a:rPr lang="en-CA" dirty="0"/>
              <a:t>Your responsibility is for honest use</a:t>
            </a:r>
          </a:p>
          <a:p>
            <a:r>
              <a:rPr lang="en-CA" dirty="0"/>
              <a:t>AI methods rely on bias</a:t>
            </a:r>
          </a:p>
          <a:p>
            <a:pPr lvl="1"/>
            <a:r>
              <a:rPr lang="en-CA" dirty="0"/>
              <a:t>In fact many are just ways to learn bias</a:t>
            </a:r>
          </a:p>
          <a:p>
            <a:r>
              <a:rPr lang="en-CA" dirty="0"/>
              <a:t>It could be in your data you start with, or your methods on the data</a:t>
            </a:r>
          </a:p>
          <a:p>
            <a:endParaRPr lang="en-CA" dirty="0"/>
          </a:p>
          <a:p>
            <a:r>
              <a:rPr lang="en-CA" dirty="0"/>
              <a:t>Naïve usage of AI likely to trend towards being ‘illegal’</a:t>
            </a:r>
          </a:p>
          <a:p>
            <a:pPr lvl="1"/>
            <a:r>
              <a:rPr lang="en-CA" dirty="0"/>
              <a:t>Right of accuser to see your algorithm and data (been cases already)</a:t>
            </a:r>
          </a:p>
          <a:p>
            <a:pPr lvl="1"/>
            <a:r>
              <a:rPr lang="en-CA" dirty="0"/>
              <a:t>Properly fit into existing laws (employment law, sentencing laws)</a:t>
            </a:r>
          </a:p>
          <a:p>
            <a:pPr lvl="1"/>
            <a:r>
              <a:rPr lang="en-CA" dirty="0"/>
              <a:t>Or new laws (right to own data in EU, facial </a:t>
            </a:r>
            <a:r>
              <a:rPr lang="en-CA"/>
              <a:t>recognition rights)</a:t>
            </a:r>
          </a:p>
          <a:p>
            <a:pPr marL="457200" lvl="1" indent="0">
              <a:buNone/>
            </a:pPr>
            <a:endParaRPr lang="en-CA" dirty="0"/>
          </a:p>
        </p:txBody>
      </p:sp>
    </p:spTree>
    <p:extLst>
      <p:ext uri="{BB962C8B-B14F-4D97-AF65-F5344CB8AC3E}">
        <p14:creationId xmlns:p14="http://schemas.microsoft.com/office/powerpoint/2010/main" val="251089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CC1E8-7116-4E59-A401-49F15B50CF51}"/>
              </a:ext>
            </a:extLst>
          </p:cNvPr>
          <p:cNvSpPr>
            <a:spLocks noGrp="1"/>
          </p:cNvSpPr>
          <p:nvPr>
            <p:ph type="title"/>
          </p:nvPr>
        </p:nvSpPr>
        <p:spPr/>
        <p:txBody>
          <a:bodyPr/>
          <a:lstStyle/>
          <a:p>
            <a:r>
              <a:rPr lang="en-CA" dirty="0"/>
              <a:t>AI is Easy to Mis-Use</a:t>
            </a:r>
          </a:p>
        </p:txBody>
      </p:sp>
      <p:sp>
        <p:nvSpPr>
          <p:cNvPr id="5" name="Content Placeholder 4">
            <a:extLst>
              <a:ext uri="{FF2B5EF4-FFF2-40B4-BE49-F238E27FC236}">
                <a16:creationId xmlns:a16="http://schemas.microsoft.com/office/drawing/2014/main" id="{C092C154-C991-453A-87B2-7B2F3C195AC8}"/>
              </a:ext>
            </a:extLst>
          </p:cNvPr>
          <p:cNvSpPr>
            <a:spLocks noGrp="1"/>
          </p:cNvSpPr>
          <p:nvPr>
            <p:ph idx="1"/>
          </p:nvPr>
        </p:nvSpPr>
        <p:spPr/>
        <p:txBody>
          <a:bodyPr/>
          <a:lstStyle/>
          <a:p>
            <a:pPr marL="457200" indent="-457200">
              <a:buFont typeface="+mj-lt"/>
              <a:buAutoNum type="arabicPeriod"/>
            </a:pPr>
            <a:r>
              <a:rPr lang="en-CA" dirty="0"/>
              <a:t>Just because you ‘can’ do it, doesn’t mean you ‘should’ do it</a:t>
            </a:r>
          </a:p>
          <a:p>
            <a:pPr marL="457200" indent="-457200">
              <a:buFont typeface="+mj-lt"/>
              <a:buAutoNum type="arabicPeriod"/>
            </a:pPr>
            <a:r>
              <a:rPr lang="en-CA" dirty="0"/>
              <a:t>Should be honest about limitations</a:t>
            </a:r>
          </a:p>
          <a:p>
            <a:pPr lvl="1"/>
            <a:r>
              <a:rPr lang="en-CA" dirty="0"/>
              <a:t>As valuable as showing your NN is good at identifying X image 99% accurate, it is maybe more valuable to know it fails at Y image </a:t>
            </a:r>
          </a:p>
          <a:p>
            <a:pPr lvl="1"/>
            <a:r>
              <a:rPr lang="en-CA" dirty="0"/>
              <a:t>Is a person tracking system really a good system if a person with darker skin isn’t identified?</a:t>
            </a:r>
          </a:p>
          <a:p>
            <a:pPr marL="457200" indent="-457200">
              <a:buFont typeface="+mj-lt"/>
              <a:buAutoNum type="arabicPeriod"/>
            </a:pPr>
            <a:r>
              <a:rPr lang="en-CA" dirty="0"/>
              <a:t>Diversity is a key component. </a:t>
            </a:r>
          </a:p>
          <a:p>
            <a:pPr lvl="1"/>
            <a:r>
              <a:rPr lang="en-CA" dirty="0"/>
              <a:t>Either domain experts that can tell social/economic/race/age/etc. biases in your data </a:t>
            </a:r>
          </a:p>
          <a:p>
            <a:pPr lvl="1"/>
            <a:r>
              <a:rPr lang="en-CA" dirty="0"/>
              <a:t>Or minorities:</a:t>
            </a:r>
          </a:p>
          <a:p>
            <a:pPr lvl="2"/>
            <a:r>
              <a:rPr lang="en-CA" dirty="0"/>
              <a:t>Minorities can represent data cases that don’t have enough for a pattern (too few)</a:t>
            </a:r>
          </a:p>
          <a:p>
            <a:pPr lvl="2"/>
            <a:r>
              <a:rPr lang="en-CA" dirty="0"/>
              <a:t>Or those where your/algorithm assumptions are wrong</a:t>
            </a:r>
          </a:p>
        </p:txBody>
      </p:sp>
    </p:spTree>
    <p:extLst>
      <p:ext uri="{BB962C8B-B14F-4D97-AF65-F5344CB8AC3E}">
        <p14:creationId xmlns:p14="http://schemas.microsoft.com/office/powerpoint/2010/main" val="250433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a:t>
            </a:r>
            <a:br>
              <a:rPr lang="en-US" dirty="0"/>
            </a:br>
            <a:r>
              <a:rPr lang="en-US" dirty="0"/>
              <a:t>nothing.</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en-US" dirty="0"/>
              <a:t>Jonathan Hudson</a:t>
            </a:r>
          </a:p>
          <a:p>
            <a:r>
              <a:rPr lang="en-US" dirty="0">
                <a:hlinkClick r:id="rId2">
                  <a:extLst>
                    <a:ext uri="{A12FA001-AC4F-418D-AE19-62706E023703}">
                      <ahyp:hlinkClr xmlns:ahyp="http://schemas.microsoft.com/office/drawing/2018/hyperlinkcolor" val="tx"/>
                    </a:ext>
                  </a:extLst>
                </a:hlinkClick>
              </a:rPr>
              <a:t>jwhudson@ucalgary.ca</a:t>
            </a:r>
            <a:endParaRPr lang="en-US" dirty="0"/>
          </a:p>
          <a:p>
            <a:r>
              <a:rPr lang="en-CA" dirty="0">
                <a:hlinkClick r:id="rId3">
                  <a:extLst>
                    <a:ext uri="{A12FA001-AC4F-418D-AE19-62706E023703}">
                      <ahyp:hlinkClr xmlns:ahyp="http://schemas.microsoft.com/office/drawing/2018/hyperlinkcolor" val="tx"/>
                    </a:ext>
                  </a:extLst>
                </a:hlinkClick>
              </a:rPr>
              <a:t>https://pages.cpsc.ucalgary.ca/~hudsonj/</a:t>
            </a:r>
            <a:endParaRPr lang="en-US" dirty="0"/>
          </a:p>
        </p:txBody>
      </p:sp>
    </p:spTree>
    <p:extLst>
      <p:ext uri="{BB962C8B-B14F-4D97-AF65-F5344CB8AC3E}">
        <p14:creationId xmlns:p14="http://schemas.microsoft.com/office/powerpoint/2010/main" val="56139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Adversarial</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We are usually nice to neural networks</a:t>
            </a:r>
          </a:p>
          <a:p>
            <a:r>
              <a:rPr lang="en-CA" dirty="0"/>
              <a:t>We feed it data like it has seen before and get back positive results</a:t>
            </a:r>
          </a:p>
          <a:p>
            <a:r>
              <a:rPr lang="en-CA" dirty="0"/>
              <a:t>Instead what if we are malicious and exploit how they work</a:t>
            </a:r>
          </a:p>
          <a:p>
            <a:r>
              <a:rPr lang="en-CA" dirty="0"/>
              <a:t>Main point (neural networks are basically very complicated functions which we can back solve and exploit)</a:t>
            </a:r>
          </a:p>
        </p:txBody>
      </p:sp>
    </p:spTree>
    <p:extLst>
      <p:ext uri="{BB962C8B-B14F-4D97-AF65-F5344CB8AC3E}">
        <p14:creationId xmlns:p14="http://schemas.microsoft.com/office/powerpoint/2010/main" val="55280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What!</a:t>
            </a:r>
            <a:endParaRPr lang="en-US" dirty="0"/>
          </a:p>
        </p:txBody>
      </p:sp>
      <p:pic>
        <p:nvPicPr>
          <p:cNvPr id="26626" name="Picture 2">
            <a:extLst>
              <a:ext uri="{FF2B5EF4-FFF2-40B4-BE49-F238E27FC236}">
                <a16:creationId xmlns:a16="http://schemas.microsoft.com/office/drawing/2014/main" id="{0DD88A95-D9D2-444C-951B-23D4AD784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28" y="1664808"/>
            <a:ext cx="4596462" cy="4737349"/>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a:extLst>
              <a:ext uri="{FF2B5EF4-FFF2-40B4-BE49-F238E27FC236}">
                <a16:creationId xmlns:a16="http://schemas.microsoft.com/office/drawing/2014/main" id="{F491F0EB-9BFE-40C2-8480-69C74D115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569" y="1773194"/>
            <a:ext cx="4452510" cy="458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1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err="1"/>
              <a:t>GoogLeNet</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These examples are </a:t>
            </a:r>
            <a:r>
              <a:rPr lang="en-CA" dirty="0" err="1"/>
              <a:t>GoogLeNet</a:t>
            </a:r>
            <a:r>
              <a:rPr lang="en-CA" dirty="0"/>
              <a:t> from the ImageNet competition</a:t>
            </a:r>
          </a:p>
          <a:p>
            <a:r>
              <a:rPr lang="en-CA" dirty="0"/>
              <a:t>So a large CNN, that should be (slightly) more robust against exploitation</a:t>
            </a:r>
          </a:p>
          <a:p>
            <a:endParaRPr lang="en-CA"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5</a:t>
            </a:fld>
            <a:endParaRPr lang="en-US" dirty="0"/>
          </a:p>
        </p:txBody>
      </p:sp>
      <p:pic>
        <p:nvPicPr>
          <p:cNvPr id="27650" name="Picture 2">
            <a:extLst>
              <a:ext uri="{FF2B5EF4-FFF2-40B4-BE49-F238E27FC236}">
                <a16:creationId xmlns:a16="http://schemas.microsoft.com/office/drawing/2014/main" id="{C55483FE-6835-4A10-900C-3B32E137D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68" y="3137170"/>
            <a:ext cx="3552286" cy="3608493"/>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a:extLst>
              <a:ext uri="{FF2B5EF4-FFF2-40B4-BE49-F238E27FC236}">
                <a16:creationId xmlns:a16="http://schemas.microsoft.com/office/drawing/2014/main" id="{500D1E4E-7485-45F1-A251-997DC915B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874" y="3137170"/>
            <a:ext cx="3630462" cy="374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err="1"/>
              <a:t>GoogLeNet</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Even good CNNs can suck without our help</a:t>
            </a:r>
          </a:p>
          <a:p>
            <a:endParaRPr lang="en-CA" dirty="0"/>
          </a:p>
        </p:txBody>
      </p:sp>
      <p:pic>
        <p:nvPicPr>
          <p:cNvPr id="28674" name="Picture 2">
            <a:extLst>
              <a:ext uri="{FF2B5EF4-FFF2-40B4-BE49-F238E27FC236}">
                <a16:creationId xmlns:a16="http://schemas.microsoft.com/office/drawing/2014/main" id="{80F70F4F-1181-40BE-8510-1978B78CD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46" y="2303253"/>
            <a:ext cx="4322658" cy="455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35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Let’s dig around inside</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Make all black input</a:t>
            </a:r>
          </a:p>
          <a:p>
            <a:r>
              <a:rPr lang="en-CA" dirty="0"/>
              <a:t>Look at labels</a:t>
            </a:r>
          </a:p>
          <a:p>
            <a:r>
              <a:rPr lang="en-CA" dirty="0"/>
              <a:t>Even non-data has classification</a:t>
            </a:r>
          </a:p>
          <a:p>
            <a:r>
              <a:rPr lang="en-CA" dirty="0"/>
              <a:t>We are going to play with gradients</a:t>
            </a:r>
          </a:p>
          <a:p>
            <a:endParaRPr lang="en-CA" dirty="0"/>
          </a:p>
        </p:txBody>
      </p:sp>
      <p:pic>
        <p:nvPicPr>
          <p:cNvPr id="30722" name="Picture 2">
            <a:extLst>
              <a:ext uri="{FF2B5EF4-FFF2-40B4-BE49-F238E27FC236}">
                <a16:creationId xmlns:a16="http://schemas.microsoft.com/office/drawing/2014/main" id="{C8B35E1B-9663-4232-AF79-5C13E120A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877" y="1773195"/>
            <a:ext cx="4785749" cy="488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7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Reverse back-</a:t>
            </a:r>
            <a:r>
              <a:rPr lang="en-CA" dirty="0" err="1"/>
              <a:t>propogation</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Take paper towel as a label </a:t>
            </a:r>
          </a:p>
          <a:p>
            <a:r>
              <a:rPr lang="en-CA" dirty="0"/>
              <a:t>Set it to a full 1</a:t>
            </a:r>
          </a:p>
          <a:p>
            <a:r>
              <a:rPr lang="en-CA" dirty="0"/>
              <a:t>And back propagate the neurons</a:t>
            </a:r>
          </a:p>
          <a:p>
            <a:endParaRPr lang="en-CA" dirty="0"/>
          </a:p>
        </p:txBody>
      </p:sp>
      <p:sp>
        <p:nvSpPr>
          <p:cNvPr id="4" name="Slide Number Placeholder 3">
            <a:extLst>
              <a:ext uri="{FF2B5EF4-FFF2-40B4-BE49-F238E27FC236}">
                <a16:creationId xmlns:a16="http://schemas.microsoft.com/office/drawing/2014/main" id="{53380808-9A33-4D44-8E4C-AA40B963B3ED}"/>
              </a:ext>
            </a:extLst>
          </p:cNvPr>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8</a:t>
            </a:fld>
            <a:endParaRPr lang="en-US" dirty="0"/>
          </a:p>
        </p:txBody>
      </p:sp>
      <p:pic>
        <p:nvPicPr>
          <p:cNvPr id="29698" name="Picture 2">
            <a:extLst>
              <a:ext uri="{FF2B5EF4-FFF2-40B4-BE49-F238E27FC236}">
                <a16:creationId xmlns:a16="http://schemas.microsoft.com/office/drawing/2014/main" id="{A8BBCC85-6945-411A-83A6-A5553C77B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800" y="1773195"/>
            <a:ext cx="5015631" cy="516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7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BC10-4B53-47FD-AB11-5D76DDA8FAF8}"/>
              </a:ext>
            </a:extLst>
          </p:cNvPr>
          <p:cNvSpPr>
            <a:spLocks noGrp="1"/>
          </p:cNvSpPr>
          <p:nvPr>
            <p:ph type="title"/>
          </p:nvPr>
        </p:nvSpPr>
        <p:spPr/>
        <p:txBody>
          <a:bodyPr/>
          <a:lstStyle/>
          <a:p>
            <a:r>
              <a:rPr lang="en-CA" dirty="0"/>
              <a:t>Reverse back-</a:t>
            </a:r>
            <a:r>
              <a:rPr lang="en-CA" dirty="0" err="1"/>
              <a:t>propogation</a:t>
            </a:r>
            <a:endParaRPr lang="en-US" dirty="0"/>
          </a:p>
        </p:txBody>
      </p:sp>
      <p:sp>
        <p:nvSpPr>
          <p:cNvPr id="3" name="Content Placeholder 2">
            <a:extLst>
              <a:ext uri="{FF2B5EF4-FFF2-40B4-BE49-F238E27FC236}">
                <a16:creationId xmlns:a16="http://schemas.microsoft.com/office/drawing/2014/main" id="{FB7C580D-F216-46FB-92AE-EDE866CD7FD2}"/>
              </a:ext>
            </a:extLst>
          </p:cNvPr>
          <p:cNvSpPr>
            <a:spLocks noGrp="1"/>
          </p:cNvSpPr>
          <p:nvPr>
            <p:ph idx="1"/>
          </p:nvPr>
        </p:nvSpPr>
        <p:spPr/>
        <p:txBody>
          <a:bodyPr/>
          <a:lstStyle/>
          <a:p>
            <a:r>
              <a:rPr lang="en-CA" dirty="0"/>
              <a:t>We can see the garbage input ourselves</a:t>
            </a:r>
          </a:p>
          <a:p>
            <a:r>
              <a:rPr lang="en-CA" dirty="0"/>
              <a:t>So let’s drop the ratio to 1/256</a:t>
            </a:r>
          </a:p>
          <a:p>
            <a:r>
              <a:rPr lang="en-CA" dirty="0"/>
              <a:t>We went from 4.67 to 16.03 %</a:t>
            </a:r>
          </a:p>
          <a:p>
            <a:r>
              <a:rPr lang="en-CA" dirty="0"/>
              <a:t>On something that still looks black to us</a:t>
            </a:r>
          </a:p>
        </p:txBody>
      </p:sp>
      <p:pic>
        <p:nvPicPr>
          <p:cNvPr id="31746" name="Picture 2">
            <a:extLst>
              <a:ext uri="{FF2B5EF4-FFF2-40B4-BE49-F238E27FC236}">
                <a16:creationId xmlns:a16="http://schemas.microsoft.com/office/drawing/2014/main" id="{0362ABCB-9451-4DA9-94CF-89EC66242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46" y="1773195"/>
            <a:ext cx="5256542" cy="481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774513"/>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AI: Dangers</vt:lpstr>
      <vt:lpstr>Neural Network Specific Adversarial Attacks</vt:lpstr>
      <vt:lpstr>Adversarial</vt:lpstr>
      <vt:lpstr>What!</vt:lpstr>
      <vt:lpstr>GoogLeNet</vt:lpstr>
      <vt:lpstr>GoogLeNet</vt:lpstr>
      <vt:lpstr>Let’s dig around inside</vt:lpstr>
      <vt:lpstr>Reverse back-propogation</vt:lpstr>
      <vt:lpstr>Reverse back-propogation</vt:lpstr>
      <vt:lpstr>Reverse back-propogation</vt:lpstr>
      <vt:lpstr>Reverse back-propogation</vt:lpstr>
      <vt:lpstr>Now push this data over top of other images</vt:lpstr>
      <vt:lpstr>Now push this data over top of other images</vt:lpstr>
      <vt:lpstr>Now push this data over top of other images</vt:lpstr>
      <vt:lpstr>Now push this data over top of other images</vt:lpstr>
      <vt:lpstr>99.6% +</vt:lpstr>
      <vt:lpstr>Now push this data over top of other images</vt:lpstr>
      <vt:lpstr>Breaking Linear Regression</vt:lpstr>
      <vt:lpstr>Breaking Linear Regression</vt:lpstr>
      <vt:lpstr>Neural Networks are Logistic Regressions</vt:lpstr>
      <vt:lpstr>Take-away</vt:lpstr>
      <vt:lpstr>Other AI Failures</vt:lpstr>
      <vt:lpstr>AI is Easy to Mis-Use</vt:lpstr>
      <vt:lpstr>AI is Easy to Mis-Use</vt:lpstr>
      <vt:lpstr>AI is Easy to Mis-Use</vt:lpstr>
      <vt:lpstr>Onward to …  nothing.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2020-08-24T23:49:57Z</dcterms:created>
  <dcterms:modified xsi:type="dcterms:W3CDTF">2020-08-24T23:50:01Z</dcterms:modified>
</cp:coreProperties>
</file>