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968" r:id="rId3"/>
    <p:sldId id="324" r:id="rId4"/>
    <p:sldId id="446" r:id="rId5"/>
    <p:sldId id="327" r:id="rId6"/>
    <p:sldId id="489" r:id="rId7"/>
    <p:sldId id="969" r:id="rId8"/>
    <p:sldId id="329" r:id="rId9"/>
    <p:sldId id="970" r:id="rId10"/>
    <p:sldId id="339" r:id="rId11"/>
    <p:sldId id="971" r:id="rId12"/>
    <p:sldId id="456" r:id="rId13"/>
    <p:sldId id="972" r:id="rId14"/>
    <p:sldId id="481" r:id="rId15"/>
    <p:sldId id="973" r:id="rId16"/>
    <p:sldId id="483" r:id="rId17"/>
    <p:sldId id="484" r:id="rId18"/>
    <p:sldId id="974" r:id="rId19"/>
    <p:sldId id="485" r:id="rId20"/>
    <p:sldId id="975" r:id="rId21"/>
    <p:sldId id="951" r:id="rId22"/>
    <p:sldId id="952" r:id="rId23"/>
    <p:sldId id="953" r:id="rId24"/>
    <p:sldId id="976" r:id="rId25"/>
    <p:sldId id="954" r:id="rId26"/>
    <p:sldId id="955" r:id="rId27"/>
    <p:sldId id="956" r:id="rId28"/>
    <p:sldId id="957" r:id="rId29"/>
    <p:sldId id="958" r:id="rId30"/>
    <p:sldId id="959" r:id="rId31"/>
    <p:sldId id="977" r:id="rId32"/>
    <p:sldId id="960" r:id="rId33"/>
    <p:sldId id="961" r:id="rId34"/>
    <p:sldId id="978" r:id="rId35"/>
    <p:sldId id="962" r:id="rId36"/>
    <p:sldId id="963" r:id="rId37"/>
    <p:sldId id="964" r:id="rId38"/>
    <p:sldId id="965" r:id="rId39"/>
    <p:sldId id="966" r:id="rId40"/>
    <p:sldId id="967" r:id="rId41"/>
    <p:sldId id="27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09056-3208-45F5-8A6E-534BB91AC394}" v="8" dt="2020-08-12T18:12:22.486"/>
    <p1510:client id="{680847D6-117B-4C18-83D3-E47492C084E4}" v="16" dt="2020-08-12T18:03:35.850"/>
    <p1510:client id="{687B13C8-03DE-43A2-BCB1-BFB88F0E9FC0}" v="8" dt="2020-08-12T18:19:36.166"/>
    <p1510:client id="{72644B30-A29D-4091-833B-2C479652AD2A}" v="12" dt="2020-08-12T19:05:16.377"/>
    <p1510:client id="{F9A1F520-8C3F-47E1-866A-17B10454F6AB}" v="5" dt="2020-08-12T17:32:30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6" autoAdjust="0"/>
    <p:restoredTop sz="97698"/>
  </p:normalViewPr>
  <p:slideViewPr>
    <p:cSldViewPr snapToGrid="0" snapToObjects="1">
      <p:cViewPr varScale="1">
        <p:scale>
          <a:sx n="164" d="100"/>
          <a:sy n="164" d="100"/>
        </p:scale>
        <p:origin x="21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c166da65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c166da65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c166da65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c166da65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953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c166da65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c166da65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82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c166da65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c166da65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c166da65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c166da65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c166da65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c166da65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67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c166da65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c166da65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c166da65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c166da65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c166da65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c166da65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c166da65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c166da65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21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c166da65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c166da65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83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AI: TensorFlow Neural Network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Phase 1: Assemble our graph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4FB92B-4315-41EE-B10B-396D6CCAF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model = </a:t>
            </a:r>
            <a:r>
              <a:rPr lang="en-US" b="1" dirty="0" err="1"/>
              <a:t>tf.keras.models.Sequential</a:t>
            </a:r>
            <a:r>
              <a:rPr lang="en-US" b="1" dirty="0"/>
              <a:t>([</a:t>
            </a:r>
          </a:p>
          <a:p>
            <a:pPr marL="0" indent="0">
              <a:buNone/>
            </a:pPr>
            <a:r>
              <a:rPr lang="en-US" b="1" dirty="0"/>
              <a:t>  </a:t>
            </a:r>
            <a:r>
              <a:rPr lang="en-US" b="1" dirty="0" err="1"/>
              <a:t>tf.keras.layers.Flatten</a:t>
            </a:r>
            <a:r>
              <a:rPr lang="en-US" b="1" dirty="0"/>
              <a:t>(</a:t>
            </a:r>
            <a:r>
              <a:rPr lang="en-US" b="1" dirty="0" err="1"/>
              <a:t>input_shape</a:t>
            </a:r>
            <a:r>
              <a:rPr lang="en-US" b="1" dirty="0"/>
              <a:t>=(28, 28)), </a:t>
            </a:r>
          </a:p>
          <a:p>
            <a:pPr marL="0" indent="0">
              <a:buNone/>
            </a:pPr>
            <a:r>
              <a:rPr lang="en-US" b="1" dirty="0"/>
              <a:t>  </a:t>
            </a:r>
            <a:r>
              <a:rPr lang="en-US" b="1" dirty="0" err="1"/>
              <a:t>tf.keras.layers.Dense</a:t>
            </a:r>
            <a:r>
              <a:rPr lang="en-US" b="1" dirty="0"/>
              <a:t>(10, activation='</a:t>
            </a:r>
            <a:r>
              <a:rPr lang="en-US" b="1" dirty="0" err="1"/>
              <a:t>softmax</a:t>
            </a:r>
            <a:r>
              <a:rPr lang="en-US" b="1" dirty="0"/>
              <a:t>')</a:t>
            </a:r>
          </a:p>
          <a:p>
            <a:pPr marL="0" indent="0">
              <a:buNone/>
            </a:pPr>
            <a:r>
              <a:rPr lang="en-US" b="1" dirty="0"/>
              <a:t>])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layers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First we flatten image 2d array to a 1d tensor input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Then we make a connection from every image spot to every 0-9 integer output spot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BCC3D7-29CD-402B-A7AE-5D5AD956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Optimizer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6B50C-9606-44D9-8F29-A9372CED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615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Specify loss function</a:t>
            </a:r>
          </a:p>
        </p:txBody>
      </p:sp>
      <p:sp>
        <p:nvSpPr>
          <p:cNvPr id="767" name="Google Shape;767;p11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model.compile</a:t>
            </a:r>
            <a:r>
              <a:rPr lang="en-US" b="1" dirty="0"/>
              <a:t>(</a:t>
            </a:r>
          </a:p>
          <a:p>
            <a:pPr marL="0" indent="0">
              <a:buNone/>
            </a:pPr>
            <a:r>
              <a:rPr lang="en-US" b="1" dirty="0"/>
              <a:t>	optimizer='</a:t>
            </a:r>
            <a:r>
              <a:rPr lang="en-US" b="1" dirty="0" err="1"/>
              <a:t>adam</a:t>
            </a:r>
            <a:r>
              <a:rPr lang="en-US" b="1" dirty="0"/>
              <a:t>’, </a:t>
            </a:r>
          </a:p>
          <a:p>
            <a:pPr marL="0" indent="0">
              <a:buNone/>
            </a:pPr>
            <a:r>
              <a:rPr lang="en-US" b="1" dirty="0"/>
              <a:t>	loss='</a:t>
            </a:r>
            <a:r>
              <a:rPr lang="en-US" b="1" dirty="0" err="1"/>
              <a:t>sparse_categorical_crossentropy</a:t>
            </a:r>
            <a:r>
              <a:rPr lang="en-US" b="1" dirty="0"/>
              <a:t>’, </a:t>
            </a:r>
          </a:p>
          <a:p>
            <a:pPr marL="0" indent="0">
              <a:buNone/>
            </a:pPr>
            <a:r>
              <a:rPr lang="en-US" b="1" dirty="0"/>
              <a:t>	metrics=['accuracy’])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Use ‘</a:t>
            </a:r>
            <a:r>
              <a:rPr lang="en-US" dirty="0" err="1"/>
              <a:t>adam</a:t>
            </a:r>
            <a:r>
              <a:rPr lang="en-US" dirty="0"/>
              <a:t>’ optimizer</a:t>
            </a:r>
          </a:p>
          <a:p>
            <a:pPr marL="0" indent="0">
              <a:buNone/>
            </a:pPr>
            <a:r>
              <a:rPr lang="en-US" dirty="0"/>
              <a:t>We’ll discuss the loss function later in slides</a:t>
            </a:r>
          </a:p>
        </p:txBody>
      </p:sp>
      <p:sp>
        <p:nvSpPr>
          <p:cNvPr id="768" name="Google Shape;768;p114"/>
          <p:cNvSpPr txBox="1"/>
          <p:nvPr/>
        </p:nvSpPr>
        <p:spPr>
          <a:xfrm>
            <a:off x="1264133" y="5135600"/>
            <a:ext cx="9102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BCC3D7-29CD-402B-A7AE-5D5AD956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6B50C-9606-44D9-8F29-A9372CED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154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Train our model and evaluate it’s quality</a:t>
            </a:r>
          </a:p>
        </p:txBody>
      </p:sp>
      <p:sp>
        <p:nvSpPr>
          <p:cNvPr id="767" name="Google Shape;767;p11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err="1"/>
              <a:t>model.fit</a:t>
            </a:r>
            <a:r>
              <a:rPr lang="fr-FR" b="1" dirty="0"/>
              <a:t>(</a:t>
            </a:r>
            <a:r>
              <a:rPr lang="fr-FR" b="1" dirty="0" err="1"/>
              <a:t>x_train</a:t>
            </a:r>
            <a:r>
              <a:rPr lang="fr-FR" b="1" dirty="0"/>
              <a:t>, </a:t>
            </a:r>
            <a:r>
              <a:rPr lang="fr-FR" b="1" dirty="0" err="1"/>
              <a:t>y_train</a:t>
            </a:r>
            <a:r>
              <a:rPr lang="fr-FR" b="1" dirty="0"/>
              <a:t>, </a:t>
            </a:r>
            <a:r>
              <a:rPr lang="fr-FR" b="1" dirty="0" err="1"/>
              <a:t>epochs</a:t>
            </a:r>
            <a:r>
              <a:rPr lang="fr-FR" b="1" dirty="0"/>
              <a:t>=5)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model_loss</a:t>
            </a:r>
            <a:r>
              <a:rPr lang="en-US" b="1" dirty="0"/>
              <a:t>, </a:t>
            </a:r>
            <a:r>
              <a:rPr lang="en-US" b="1" dirty="0" err="1"/>
              <a:t>model_acc</a:t>
            </a:r>
            <a:r>
              <a:rPr lang="en-US" b="1" dirty="0"/>
              <a:t> = </a:t>
            </a:r>
            <a:r>
              <a:rPr lang="en-US" b="1" dirty="0" err="1"/>
              <a:t>model.evaluate</a:t>
            </a:r>
            <a:r>
              <a:rPr lang="en-US" b="1" dirty="0"/>
              <a:t>(</a:t>
            </a:r>
            <a:r>
              <a:rPr lang="en-US" b="1" dirty="0" err="1"/>
              <a:t>x_test</a:t>
            </a:r>
            <a:r>
              <a:rPr lang="en-US" b="1" dirty="0"/>
              <a:t>,  </a:t>
            </a:r>
            <a:r>
              <a:rPr lang="en-US" b="1" dirty="0" err="1"/>
              <a:t>y_test</a:t>
            </a:r>
            <a:r>
              <a:rPr lang="en-US" b="1" dirty="0"/>
              <a:t>, verbose=2)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f"Model</a:t>
            </a:r>
            <a:r>
              <a:rPr lang="en-US" dirty="0"/>
              <a:t> Loss: {</a:t>
            </a:r>
            <a:r>
              <a:rPr lang="en-US" dirty="0" err="1"/>
              <a:t>model_loss</a:t>
            </a:r>
            <a:r>
              <a:rPr lang="en-US" dirty="0"/>
              <a:t>*100:.1f}%")</a:t>
            </a:r>
          </a:p>
          <a:p>
            <a:pPr marL="0" indent="0">
              <a:buNone/>
            </a:pPr>
            <a:r>
              <a:rPr lang="en-US" dirty="0"/>
              <a:t>print(</a:t>
            </a:r>
            <a:r>
              <a:rPr lang="en-US" dirty="0" err="1"/>
              <a:t>f"Model</a:t>
            </a:r>
            <a:r>
              <a:rPr lang="en-US" dirty="0"/>
              <a:t> </a:t>
            </a:r>
            <a:r>
              <a:rPr lang="en-US" dirty="0" err="1"/>
              <a:t>Accuray</a:t>
            </a:r>
            <a:r>
              <a:rPr lang="en-US" dirty="0"/>
              <a:t>:{</a:t>
            </a:r>
            <a:r>
              <a:rPr lang="en-US" dirty="0" err="1"/>
              <a:t>model_acc</a:t>
            </a:r>
            <a:r>
              <a:rPr lang="en-US" dirty="0"/>
              <a:t>*100:.1f}%")</a:t>
            </a:r>
          </a:p>
        </p:txBody>
      </p:sp>
      <p:sp>
        <p:nvSpPr>
          <p:cNvPr id="768" name="Google Shape;768;p114"/>
          <p:cNvSpPr txBox="1"/>
          <p:nvPr/>
        </p:nvSpPr>
        <p:spPr>
          <a:xfrm>
            <a:off x="1264133" y="5135600"/>
            <a:ext cx="9102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9075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BCC3D7-29CD-402B-A7AE-5D5AD956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Output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6B50C-9606-44D9-8F29-A9372CED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538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Train our model and evaluate it’s quality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A7F708B-0652-482F-8CB5-066A19D0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8956" y="2391569"/>
            <a:ext cx="5210175" cy="2819400"/>
          </a:xfrm>
          <a:prstGeom prst="rect">
            <a:avLst/>
          </a:prstGeom>
        </p:spPr>
      </p:pic>
      <p:sp>
        <p:nvSpPr>
          <p:cNvPr id="768" name="Google Shape;768;p114"/>
          <p:cNvSpPr txBox="1"/>
          <p:nvPr/>
        </p:nvSpPr>
        <p:spPr>
          <a:xfrm>
            <a:off x="1264133" y="5135600"/>
            <a:ext cx="9102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51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Train our model and evaluate it’s quality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3ED18B-5EF3-4BBC-A42C-029D994EE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68" name="Google Shape;768;p114"/>
          <p:cNvSpPr txBox="1"/>
          <p:nvPr/>
        </p:nvSpPr>
        <p:spPr>
          <a:xfrm>
            <a:off x="1264133" y="5135600"/>
            <a:ext cx="9102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31858-A980-414B-8CBA-B784F3DC9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66" y="1209675"/>
            <a:ext cx="5029200" cy="564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AA9F81-7EEB-4D47-A15D-C8EC0D30B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366" y="1209675"/>
            <a:ext cx="50768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5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BCC3D7-29CD-402B-A7AE-5D5AD956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Saving and Loading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6B50C-9606-44D9-8F29-A9372CED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730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Save/Load our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19C15-4EE5-4B77-9CCE-F91AAE57C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err="1"/>
              <a:t>model.save</a:t>
            </a:r>
            <a:r>
              <a:rPr lang="en-CA" b="1" dirty="0"/>
              <a:t>(‘MINST.h5’) 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 err="1"/>
              <a:t>new_model</a:t>
            </a:r>
            <a:r>
              <a:rPr lang="en-CA" b="1" dirty="0"/>
              <a:t> = </a:t>
            </a:r>
            <a:r>
              <a:rPr lang="en-CA" b="1" dirty="0" err="1"/>
              <a:t>tf.keras.models.load_model</a:t>
            </a:r>
            <a:r>
              <a:rPr lang="en-CA" b="1" dirty="0"/>
              <a:t>('MINST.h5’)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Can use this model exactly the same way we were the one we made and trained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How most apps works. Make model on the development end, spend a bunch of time testing it in dev, once the accuracy is good see if size/speed can be optimized, dump into production as finished product</a:t>
            </a:r>
          </a:p>
          <a:p>
            <a:endParaRPr lang="en-US" dirty="0"/>
          </a:p>
        </p:txBody>
      </p:sp>
      <p:sp>
        <p:nvSpPr>
          <p:cNvPr id="768" name="Google Shape;768;p114"/>
          <p:cNvSpPr txBox="1"/>
          <p:nvPr/>
        </p:nvSpPr>
        <p:spPr>
          <a:xfrm>
            <a:off x="1264133" y="5135600"/>
            <a:ext cx="9102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7987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BCC3D7-29CD-402B-A7AE-5D5AD956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MNIST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6B50C-9606-44D9-8F29-A9372CED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6370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BCC3D7-29CD-402B-A7AE-5D5AD956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Dropout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6B50C-9606-44D9-8F29-A9372CED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1584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Dropout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0844-C069-41EE-8340-1C3AF065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During training, some number of layer outputs are randomly ignored or “dropped out.” </a:t>
            </a:r>
          </a:p>
          <a:p>
            <a:r>
              <a:rPr lang="en-CA" dirty="0"/>
              <a:t>the layer look-like and be treated-like a layer with a different number of nodes and connectivity to the prior layer</a:t>
            </a:r>
          </a:p>
          <a:p>
            <a:r>
              <a:rPr lang="en-CA" dirty="0"/>
              <a:t>In effect, each update to a layer during training is performed with a different “view” of the configured layer.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13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Dropout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0844-C069-41EE-8340-1C3AF065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Dropout has the effect of making the training process noisy, forcing nodes within a layer to probabilistically take on more or less responsibility for the inputs.</a:t>
            </a:r>
          </a:p>
          <a:p>
            <a:r>
              <a:rPr lang="en-US" dirty="0"/>
              <a:t>Makes it hard for network to overfit, it can’t focus on creating singular paths for singular inputs to the trained output, has to try and represent the pattern</a:t>
            </a:r>
          </a:p>
        </p:txBody>
      </p:sp>
    </p:spTree>
    <p:extLst>
      <p:ext uri="{BB962C8B-B14F-4D97-AF65-F5344CB8AC3E}">
        <p14:creationId xmlns:p14="http://schemas.microsoft.com/office/powerpoint/2010/main" val="2737670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Dropout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0844-C069-41EE-8340-1C3AF065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One gain is that each training step is faster</a:t>
            </a:r>
          </a:p>
          <a:p>
            <a:r>
              <a:rPr lang="en-CA" dirty="0"/>
              <a:t>Generally takes longer to train as less error updating is done (some nodes are idle each execution)</a:t>
            </a:r>
          </a:p>
          <a:p>
            <a:r>
              <a:rPr lang="en-CA" dirty="0"/>
              <a:t>Sometimes you need bigger network than you had previously</a:t>
            </a:r>
          </a:p>
          <a:p>
            <a:endParaRPr lang="en-CA" dirty="0"/>
          </a:p>
          <a:p>
            <a:r>
              <a:rPr lang="en-CA" dirty="0"/>
              <a:t>Often larger dropout rates earlier (in CNN think of this is that we want to ignore little tiny features earlier on)</a:t>
            </a:r>
          </a:p>
          <a:p>
            <a:r>
              <a:rPr lang="en-CA" dirty="0"/>
              <a:t>Often lower dropout rates later (in CNN think of this as that we’ve made more complex ideas, they are less likely to be overfitted)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7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BCC3D7-29CD-402B-A7AE-5D5AD956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Rate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6B50C-9606-44D9-8F29-A9372CED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186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0844-C069-41EE-8340-1C3AF065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Neural networks update their weights between neuron during </a:t>
            </a:r>
            <a:r>
              <a:rPr lang="en-CA" dirty="0" err="1"/>
              <a:t>backpropogation</a:t>
            </a:r>
            <a:endParaRPr lang="en-CA" dirty="0"/>
          </a:p>
          <a:p>
            <a:r>
              <a:rPr lang="en-CA" dirty="0"/>
              <a:t>How large this update can be is dependant on the learning rate</a:t>
            </a:r>
          </a:p>
          <a:p>
            <a:r>
              <a:rPr lang="en-CA" dirty="0"/>
              <a:t>A high learning rate means they update the value by a large amount, a low learning rate means a small adjustment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81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0844-C069-41EE-8340-1C3AF065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Alpha is the learning rate </a:t>
            </a:r>
          </a:p>
          <a:p>
            <a:r>
              <a:rPr lang="en-US" dirty="0"/>
              <a:t>J is the loss function</a:t>
            </a:r>
          </a:p>
          <a:p>
            <a:r>
              <a:rPr lang="en-US" dirty="0"/>
              <a:t>You can see the derivative of the loss function/ the current weight (the activation function) being the ratio of update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2920E5CD-FDA4-4CAA-8549-FB923A3D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59" y="1836938"/>
            <a:ext cx="6917268" cy="14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67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Rate</a:t>
            </a:r>
            <a:endParaRPr lang="en-US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0FE034CB-A45C-450A-BF19-BEA40A7D2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625" y="1812190"/>
            <a:ext cx="10256838" cy="39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17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Rate Decay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EC564-B8B7-47E3-90B3-9C9DBC2DC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Start with large learning rate and then reduce it over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initial_learning_rate</a:t>
            </a:r>
            <a:r>
              <a:rPr lang="en-US" b="1" dirty="0"/>
              <a:t> </a:t>
            </a:r>
            <a:r>
              <a:rPr lang="en-US" dirty="0"/>
              <a:t>= 0.1</a:t>
            </a:r>
          </a:p>
          <a:p>
            <a:pPr marL="0" indent="0">
              <a:buNone/>
            </a:pPr>
            <a:r>
              <a:rPr lang="en-US" dirty="0" err="1"/>
              <a:t>lr_schedule</a:t>
            </a:r>
            <a:r>
              <a:rPr lang="en-US" dirty="0"/>
              <a:t> = </a:t>
            </a:r>
            <a:r>
              <a:rPr lang="en-US" b="1" dirty="0" err="1"/>
              <a:t>tf.keras.optimizers.schedules.ExponentialDecay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 err="1"/>
              <a:t>initial_learning_rate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decay_steps</a:t>
            </a:r>
            <a:r>
              <a:rPr lang="en-US" dirty="0"/>
              <a:t>=100000,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decay_rate</a:t>
            </a:r>
            <a:r>
              <a:rPr lang="en-US" dirty="0"/>
              <a:t>=0.96,</a:t>
            </a:r>
          </a:p>
          <a:p>
            <a:pPr marL="0" indent="0">
              <a:buNone/>
            </a:pPr>
            <a:r>
              <a:rPr lang="en-US" dirty="0"/>
              <a:t>    staircase=True)</a:t>
            </a:r>
          </a:p>
        </p:txBody>
      </p:sp>
    </p:spTree>
    <p:extLst>
      <p:ext uri="{BB962C8B-B14F-4D97-AF65-F5344CB8AC3E}">
        <p14:creationId xmlns:p14="http://schemas.microsoft.com/office/powerpoint/2010/main" val="2434152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Rate Decay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EC564-B8B7-47E3-90B3-9C9DBC2DC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Start with large learning rate and then reduce it over time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model.compile</a:t>
            </a: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	optimizer=</a:t>
            </a:r>
            <a:r>
              <a:rPr lang="en-US" dirty="0" err="1"/>
              <a:t>tf.keras.optimizers.SGD</a:t>
            </a:r>
            <a:r>
              <a:rPr lang="en-US" dirty="0"/>
              <a:t>(</a:t>
            </a:r>
            <a:r>
              <a:rPr lang="en-US" b="1" dirty="0" err="1"/>
              <a:t>learning_rate</a:t>
            </a:r>
            <a:r>
              <a:rPr lang="en-US" b="1" dirty="0"/>
              <a:t>=</a:t>
            </a:r>
            <a:r>
              <a:rPr lang="en-US" b="1" dirty="0" err="1"/>
              <a:t>lr_schedule</a:t>
            </a:r>
            <a:r>
              <a:rPr lang="en-US" dirty="0"/>
              <a:t>),</a:t>
            </a:r>
          </a:p>
          <a:p>
            <a:pPr marL="0" indent="0">
              <a:buNone/>
            </a:pPr>
            <a:r>
              <a:rPr lang="en-US" dirty="0"/>
              <a:t>	loss='</a:t>
            </a:r>
            <a:r>
              <a:rPr lang="en-US" dirty="0" err="1"/>
              <a:t>sparse_categorical_crossentropy</a:t>
            </a:r>
            <a:r>
              <a:rPr lang="en-US" dirty="0"/>
              <a:t>’,</a:t>
            </a:r>
          </a:p>
          <a:p>
            <a:pPr marL="0" indent="0">
              <a:buNone/>
            </a:pPr>
            <a:r>
              <a:rPr lang="en-US" dirty="0"/>
              <a:t>	metrics=['accuracy'])</a:t>
            </a:r>
          </a:p>
          <a:p>
            <a:pPr marL="0" indent="0">
              <a:buNone/>
            </a:pPr>
            <a:r>
              <a:rPr lang="en-US" dirty="0" err="1"/>
              <a:t>model.fit</a:t>
            </a:r>
            <a:r>
              <a:rPr lang="en-US" dirty="0"/>
              <a:t>(data, labels, epochs=5)</a:t>
            </a:r>
          </a:p>
        </p:txBody>
      </p:sp>
    </p:spTree>
    <p:extLst>
      <p:ext uri="{BB962C8B-B14F-4D97-AF65-F5344CB8AC3E}">
        <p14:creationId xmlns:p14="http://schemas.microsoft.com/office/powerpoint/2010/main" val="274753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Georgia"/>
              </a:rPr>
              <a:t>One MNIST Database</a:t>
            </a:r>
          </a:p>
        </p:txBody>
      </p:sp>
      <p:sp>
        <p:nvSpPr>
          <p:cNvPr id="611" name="Google Shape;611;p9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Each image is a 28x28 array, flattened out to be a 1-d tensor of size 784</a:t>
            </a:r>
          </a:p>
        </p:txBody>
      </p:sp>
      <p:pic>
        <p:nvPicPr>
          <p:cNvPr id="613" name="Google Shape;613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201" y="2364434"/>
            <a:ext cx="7149068" cy="4006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Keras</a:t>
            </a:r>
            <a:r>
              <a:rPr lang="en-CA" dirty="0"/>
              <a:t> Optimizers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0844-C069-41EE-8340-1C3AF065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SGD </a:t>
            </a:r>
          </a:p>
          <a:p>
            <a:r>
              <a:rPr lang="en-CA" dirty="0"/>
              <a:t>stochastic gradient descent, update based on learning rate multiplied by gradient (derivative ratio of loss and activation)</a:t>
            </a:r>
          </a:p>
          <a:p>
            <a:pPr marL="0" indent="0">
              <a:buNone/>
            </a:pPr>
            <a:r>
              <a:rPr lang="en-CA" dirty="0" err="1"/>
              <a:t>Adagrad</a:t>
            </a:r>
            <a:endParaRPr lang="en-CA" dirty="0"/>
          </a:p>
          <a:p>
            <a:r>
              <a:rPr lang="en-CA" dirty="0"/>
              <a:t>SGD that adapts learning rates for parameters based on how often they are update</a:t>
            </a:r>
          </a:p>
          <a:p>
            <a:pPr marL="0" indent="0">
              <a:buNone/>
            </a:pPr>
            <a:r>
              <a:rPr lang="en-CA" dirty="0" err="1"/>
              <a:t>Adadelta</a:t>
            </a:r>
            <a:r>
              <a:rPr lang="en-CA" dirty="0"/>
              <a:t> </a:t>
            </a:r>
          </a:p>
          <a:p>
            <a:r>
              <a:rPr lang="en-CA" dirty="0"/>
              <a:t>robust </a:t>
            </a:r>
            <a:r>
              <a:rPr lang="en-CA" dirty="0" err="1"/>
              <a:t>Adagrad</a:t>
            </a:r>
            <a:r>
              <a:rPr lang="en-CA" dirty="0"/>
              <a:t> (adapts learning rate itself based on moving window), no need for learning rate to be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68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BCC3D7-29CD-402B-A7AE-5D5AD956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Optimizers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6B50C-9606-44D9-8F29-A9372CED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142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Keras</a:t>
            </a:r>
            <a:r>
              <a:rPr lang="en-CA" dirty="0"/>
              <a:t> Optimizers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0844-C069-41EE-8340-1C3AF065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err="1"/>
              <a:t>RMSprop</a:t>
            </a:r>
            <a:r>
              <a:rPr lang="en-CA" dirty="0"/>
              <a:t> </a:t>
            </a:r>
          </a:p>
          <a:p>
            <a:r>
              <a:rPr lang="en-CA" dirty="0"/>
              <a:t>maintain moving average of square of gradients, divide gradient by this square when considering an update</a:t>
            </a:r>
          </a:p>
          <a:p>
            <a:pPr marL="0" indent="0">
              <a:buNone/>
            </a:pPr>
            <a:r>
              <a:rPr lang="en-CA" dirty="0"/>
              <a:t>Adam </a:t>
            </a:r>
          </a:p>
          <a:p>
            <a:r>
              <a:rPr lang="en-CA" dirty="0"/>
              <a:t>SGD based on adaptive estimation of first and second –order moments (average and variance)</a:t>
            </a:r>
          </a:p>
          <a:p>
            <a:r>
              <a:rPr lang="en-CA" dirty="0"/>
              <a:t>basically </a:t>
            </a:r>
            <a:r>
              <a:rPr lang="en-CA" dirty="0" err="1"/>
              <a:t>RMSprop</a:t>
            </a:r>
            <a:r>
              <a:rPr lang="en-CA" dirty="0"/>
              <a:t> with 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5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Keras</a:t>
            </a:r>
            <a:r>
              <a:rPr lang="en-CA" dirty="0"/>
              <a:t> Optimizers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0844-C069-41EE-8340-1C3AF065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err="1"/>
              <a:t>Adamax</a:t>
            </a:r>
            <a:r>
              <a:rPr lang="en-CA" dirty="0"/>
              <a:t> – Adam but based on infinity norm</a:t>
            </a:r>
          </a:p>
          <a:p>
            <a:pPr marL="0" indent="0">
              <a:buNone/>
            </a:pPr>
            <a:r>
              <a:rPr lang="en-CA" dirty="0" err="1"/>
              <a:t>Nadam</a:t>
            </a:r>
            <a:r>
              <a:rPr lang="en-CA" dirty="0"/>
              <a:t> – like Adam with </a:t>
            </a:r>
            <a:r>
              <a:rPr lang="en-CA" dirty="0" err="1"/>
              <a:t>Nesterov</a:t>
            </a:r>
            <a:r>
              <a:rPr lang="en-CA" dirty="0"/>
              <a:t> momentum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err="1"/>
              <a:t>Ftrl</a:t>
            </a:r>
            <a:r>
              <a:rPr lang="en-CA" dirty="0"/>
              <a:t> – (newer addition, explanation vague in API)</a:t>
            </a:r>
            <a:endParaRPr lang="en-US" dirty="0"/>
          </a:p>
        </p:txBody>
      </p:sp>
      <p:pic>
        <p:nvPicPr>
          <p:cNvPr id="26628" name="Picture 4" descr="enter image description here">
            <a:extLst>
              <a:ext uri="{FF2B5EF4-FFF2-40B4-BE49-F238E27FC236}">
                <a16:creationId xmlns:a16="http://schemas.microsoft.com/office/drawing/2014/main" id="{2714AC7D-1EEC-4EF1-8D8C-D4EB12D4B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29" y="2957988"/>
            <a:ext cx="5848170" cy="282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47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BCC3D7-29CD-402B-A7AE-5D5AD956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Loss Functions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6B50C-9606-44D9-8F29-A9372CED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3360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Keras</a:t>
            </a:r>
            <a:r>
              <a:rPr lang="en-CA" dirty="0"/>
              <a:t> loss functions – basic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70844-C069-41EE-8340-1C3AF06520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b="1" dirty="0"/>
                  <a:t>MeanSquaredError</a:t>
                </a:r>
                <a:r>
                  <a:rPr lang="en-CA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 dirty="0" err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i="1" dirty="0" err="1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sub>
                            </m:s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CA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 dirty="0" err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i="1" dirty="0" err="1">
                                    <a:latin typeface="Cambria Math" panose="02040503050406030204" pitchFamily="18" charset="0"/>
                                  </a:rPr>
                                  <m:t>𝑝𝑟𝑒𝑑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b="1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70844-C069-41EE-8340-1C3AF06520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773195"/>
                <a:ext cx="10686217" cy="4115669"/>
              </a:xfrm>
              <a:blipFill>
                <a:blip r:embed="rId2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480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Keras</a:t>
            </a:r>
            <a:r>
              <a:rPr lang="en-CA" dirty="0"/>
              <a:t> loss functions – basic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70844-C069-41EE-8340-1C3AF06520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b="1" dirty="0"/>
                  <a:t>MeanSquaredError</a:t>
                </a:r>
                <a:r>
                  <a:rPr lang="en-CA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 dirty="0" err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i="1" dirty="0" err="1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sub>
                            </m:s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CA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 dirty="0" err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i="1" dirty="0" err="1">
                                    <a:latin typeface="Cambria Math" panose="02040503050406030204" pitchFamily="18" charset="0"/>
                                  </a:rPr>
                                  <m:t>𝑝𝑟𝑒𝑑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b="0" dirty="0"/>
              </a:p>
              <a:p>
                <a:pPr marL="0" indent="0">
                  <a:buNone/>
                </a:pPr>
                <a:r>
                  <a:rPr lang="en-CA" b="1" dirty="0"/>
                  <a:t>Huber: </a:t>
                </a:r>
                <a:r>
                  <a:rPr lang="en-CA" dirty="0"/>
                  <a:t>green</a:t>
                </a:r>
                <a:endParaRPr lang="en-CA" b="1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70844-C069-41EE-8340-1C3AF06520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773195"/>
                <a:ext cx="10686217" cy="4115669"/>
              </a:xfrm>
              <a:blipFill>
                <a:blip r:embed="rId2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38" name="Picture 2">
            <a:extLst>
              <a:ext uri="{FF2B5EF4-FFF2-40B4-BE49-F238E27FC236}">
                <a16:creationId xmlns:a16="http://schemas.microsoft.com/office/drawing/2014/main" id="{36149F0A-E831-41DC-B60E-FD84B449B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81" y="3012851"/>
            <a:ext cx="4977083" cy="37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13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Keras</a:t>
            </a:r>
            <a:r>
              <a:rPr lang="en-CA" dirty="0"/>
              <a:t> loss functions – basic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70844-C069-41EE-8340-1C3AF06520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b="1" dirty="0" err="1"/>
                  <a:t>MeanSquaredLogarithmicError</a:t>
                </a:r>
                <a:r>
                  <a:rPr lang="en-CA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s-ES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ES" i="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E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i="1" dirty="0" err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i="1" dirty="0" err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ES" i="1" dirty="0" err="1">
                                            <a:latin typeface="Cambria Math" panose="02040503050406030204" pitchFamily="18" charset="0"/>
                                          </a:rPr>
                                          <m:t>𝑡𝑟𝑢𝑒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s-E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s-ES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ES" i="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E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i="1" dirty="0" err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i="1" dirty="0" err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ES" i="1" dirty="0" err="1">
                                            <a:latin typeface="Cambria Math" panose="02040503050406030204" pitchFamily="18" charset="0"/>
                                          </a:rPr>
                                          <m:t>𝑝𝑟𝑒𝑑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b="1" dirty="0" err="1"/>
                  <a:t>MeanAbsoluteError</a:t>
                </a:r>
                <a:r>
                  <a:rPr lang="en-CA" dirty="0"/>
                  <a:t>: 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s-E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 dirty="0" err="1">
                        <a:latin typeface="Cambria Math" panose="02040503050406030204" pitchFamily="18" charset="0"/>
                      </a:rPr>
                      <m:t>_</m:t>
                    </m:r>
                    <m:r>
                      <a:rPr lang="es-ES" i="1" dirty="0" err="1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s-E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 dirty="0" err="1">
                        <a:latin typeface="Cambria Math" panose="02040503050406030204" pitchFamily="18" charset="0"/>
                      </a:rPr>
                      <m:t>_</m:t>
                    </m:r>
                    <m:r>
                      <a:rPr lang="es-ES" i="1" dirty="0" err="1">
                        <a:latin typeface="Cambria Math" panose="02040503050406030204" pitchFamily="18" charset="0"/>
                      </a:rPr>
                      <m:t>𝑝𝑟𝑒𝑑</m:t>
                    </m:r>
                  </m:oMath>
                </a14:m>
                <a:r>
                  <a:rPr lang="es-ES" dirty="0"/>
                  <a:t>|</a:t>
                </a:r>
              </a:p>
              <a:p>
                <a:pPr marL="0" indent="0">
                  <a:buNone/>
                </a:pPr>
                <a:r>
                  <a:rPr lang="en-US" b="1" dirty="0" err="1"/>
                  <a:t>MeanAbsolutePercentageError</a:t>
                </a:r>
                <a:r>
                  <a:rPr lang="en-US" b="1" dirty="0"/>
                  <a:t> </a:t>
                </a:r>
                <a:r>
                  <a:rPr lang="en-CA" dirty="0"/>
                  <a:t>: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sub>
                        </m:s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sSub>
                          <m:sSub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sub>
                        </m:sSub>
                      </m:den>
                    </m:f>
                  </m:oMath>
                </a14:m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b="1" dirty="0"/>
                  <a:t>Poisson: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i="1" dirty="0" err="1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s-ES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i="1" dirty="0" err="1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s-ES" i="1" dirty="0">
                        <a:latin typeface="Cambria Math" panose="02040503050406030204" pitchFamily="18" charset="0"/>
                      </a:rPr>
                      <m:t> ∗ </m:t>
                    </m:r>
                    <m:r>
                      <m:rPr>
                        <m:sty m:val="p"/>
                      </m:rPr>
                      <a:rPr lang="es-E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s-E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i="1" dirty="0" err="1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s-E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b="1" dirty="0" err="1"/>
                  <a:t>KLDivergence</a:t>
                </a:r>
                <a:r>
                  <a:rPr lang="en-CA" b="1" dirty="0"/>
                  <a:t> (</a:t>
                </a:r>
                <a:r>
                  <a:rPr lang="en-CA" b="1" dirty="0" err="1"/>
                  <a:t>Kullback-Leibler</a:t>
                </a:r>
                <a:r>
                  <a:rPr lang="en-CA" b="1" dirty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s-ES" i="1" dirty="0">
                        <a:latin typeface="Cambria Math" panose="02040503050406030204" pitchFamily="18" charset="0"/>
                      </a:rPr>
                      <m:t> ∗ </m:t>
                    </m:r>
                    <m:r>
                      <m:rPr>
                        <m:sty m:val="p"/>
                      </m:rPr>
                      <a:rPr lang="es-E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i="1" dirty="0" err="1">
                                <a:latin typeface="Cambria Math" panose="02040503050406030204" pitchFamily="18" charset="0"/>
                              </a:rPr>
                              <m:t>𝑡𝑟𝑢𝑒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CA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</m:den>
                    </m:f>
                    <m:r>
                      <a:rPr lang="es-E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endParaRPr lang="en-CA" b="1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70844-C069-41EE-8340-1C3AF06520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7" y="1773195"/>
                <a:ext cx="10686217" cy="4115669"/>
              </a:xfrm>
              <a:blipFill>
                <a:blip r:embed="rId2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749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Keras</a:t>
            </a:r>
            <a:r>
              <a:rPr lang="en-CA" dirty="0"/>
              <a:t> loss functions (</a:t>
            </a:r>
            <a:r>
              <a:rPr lang="en-CA" dirty="0" err="1"/>
              <a:t>y_true</a:t>
            </a:r>
            <a:r>
              <a:rPr lang="en-CA" dirty="0"/>
              <a:t> and </a:t>
            </a:r>
            <a:r>
              <a:rPr lang="en-CA" dirty="0" err="1"/>
              <a:t>y_pred</a:t>
            </a:r>
            <a:r>
              <a:rPr lang="en-CA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70844-C069-41EE-8340-1C3AF06520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b="1" dirty="0" err="1"/>
                  <a:t>CosineSimilarity</a:t>
                </a:r>
                <a:r>
                  <a:rPr lang="en-CA" b="1" dirty="0"/>
                  <a:t>:</a:t>
                </a:r>
                <a:r>
                  <a:rPr lang="en-CA" dirty="0"/>
                  <a:t> cosine similarity </a:t>
                </a:r>
              </a:p>
              <a:p>
                <a:pPr marL="0" indent="0">
                  <a:buNone/>
                </a:pPr>
                <a:r>
                  <a:rPr lang="en-CA" b="1" dirty="0"/>
                  <a:t>Hinge: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(1 − </m:t>
                    </m:r>
                    <m:sSub>
                      <m:sSubPr>
                        <m:ctrlPr>
                          <a:rPr lang="es-E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i="1" dirty="0" err="1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s-ES" i="1" dirty="0">
                        <a:latin typeface="Cambria Math" panose="02040503050406030204" pitchFamily="18" charset="0"/>
                      </a:rPr>
                      <m:t> ∗ </m:t>
                    </m:r>
                    <m:sSub>
                      <m:sSubPr>
                        <m:ctrlPr>
                          <a:rPr lang="es-E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i="1" dirty="0" err="1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s-ES" i="1" dirty="0">
                        <a:latin typeface="Cambria Math" panose="02040503050406030204" pitchFamily="18" charset="0"/>
                      </a:rPr>
                      <m:t>, 0)</m:t>
                    </m:r>
                  </m:oMath>
                </a14:m>
                <a:r>
                  <a:rPr lang="en-CA" dirty="0"/>
                  <a:t> </a:t>
                </a:r>
              </a:p>
              <a:p>
                <a:r>
                  <a:rPr lang="en-CA" dirty="0"/>
                  <a:t>Inputs expected to be -1 or 1</a:t>
                </a:r>
              </a:p>
              <a:p>
                <a:pPr marL="0" indent="0">
                  <a:buNone/>
                </a:pPr>
                <a:r>
                  <a:rPr lang="en-CA" b="1" dirty="0"/>
                  <a:t>SquaredHinge: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𝑚𝑎𝑥</m:t>
                    </m:r>
                    <m:sSup>
                      <m:sSup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 dirty="0">
                                <a:latin typeface="Cambria Math" panose="02040503050406030204" pitchFamily="18" charset="0"/>
                              </a:rPr>
                              <m:t>1 − </m:t>
                            </m:r>
                            <m:sSub>
                              <m:sSubPr>
                                <m:ctrlPr>
                                  <a:rPr lang="es-E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 dirty="0" err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ES" i="1" dirty="0" err="1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sub>
                            </m:sSub>
                            <m:r>
                              <a:rPr lang="es-ES" i="1" dirty="0">
                                <a:latin typeface="Cambria Math" panose="02040503050406030204" pitchFamily="18" charset="0"/>
                              </a:rPr>
                              <m:t> ∗ </m:t>
                            </m:r>
                            <m:sSub>
                              <m:sSubPr>
                                <m:ctrlPr>
                                  <a:rPr lang="es-E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 dirty="0" err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ES" i="1" dirty="0" err="1">
                                    <a:latin typeface="Cambria Math" panose="02040503050406030204" pitchFamily="18" charset="0"/>
                                  </a:rPr>
                                  <m:t>𝑝𝑟𝑒𝑑</m:t>
                                </m:r>
                              </m:sub>
                            </m:sSub>
                            <m:r>
                              <a:rPr lang="es-ES" i="1" dirty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e>
                      <m:sup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CA" b="1" dirty="0" err="1"/>
                  <a:t>CategoricalHinge</a:t>
                </a:r>
                <a:r>
                  <a:rPr lang="en-CA" b="1" dirty="0"/>
                  <a:t>: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𝑛𝑒𝑔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 1, 0)</m:t>
                    </m:r>
                  </m:oMath>
                </a14:m>
                <a:r>
                  <a:rPr lang="en-CA" dirty="0"/>
                  <a:t> </a:t>
                </a:r>
              </a:p>
              <a:p>
                <a:pPr lvl="1"/>
                <a:r>
                  <a:rPr lang="en-CA" dirty="0"/>
                  <a:t>where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𝑛𝑒𝑔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 dirty="0" err="1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n-CA" i="1" dirty="0">
                        <a:latin typeface="Cambria Math" panose="02040503050406030204" pitchFamily="18" charset="0"/>
                      </a:rPr>
                      <m:t> ∗ </m:t>
                    </m:r>
                    <m:sSub>
                      <m:sSubPr>
                        <m:ctrlPr>
                          <a:rPr lang="en-CA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 dirty="0" err="1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CA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CA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⁡(1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CA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i="1" dirty="0" err="1">
                            <a:latin typeface="Cambria Math" panose="02040503050406030204" pitchFamily="18" charset="0"/>
                          </a:rPr>
                          <m:t>𝑡𝑟𝑢𝑒</m:t>
                        </m:r>
                      </m:sub>
                    </m:sSub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370844-C069-41EE-8340-1C3AF06520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628" y="1773195"/>
                <a:ext cx="10030610" cy="4115669"/>
              </a:xfrm>
              <a:blipFill>
                <a:blip r:embed="rId2"/>
                <a:stretch>
                  <a:fillRect l="-1215"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997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Keras</a:t>
            </a:r>
            <a:r>
              <a:rPr lang="en-CA" dirty="0"/>
              <a:t> loss functions – cross-entropy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0844-C069-41EE-8340-1C3AF065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ED5D56F8-28A8-4431-812C-7CA275C8E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70" y="1766983"/>
            <a:ext cx="6972660" cy="497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1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4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+mn-lt"/>
                <a:sym typeface="Georgia"/>
              </a:rPr>
              <a:t>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A19AD-4B0D-4945-B171-C382C6DB4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ym typeface="Georgia"/>
              </a:rPr>
              <a:t>Input to model</a:t>
            </a:r>
          </a:p>
          <a:p>
            <a:r>
              <a:rPr lang="en-CA" dirty="0">
                <a:sym typeface="Georgia"/>
              </a:rPr>
              <a:t>X: image of a handwritten digit</a:t>
            </a:r>
          </a:p>
          <a:p>
            <a:r>
              <a:rPr lang="en-CA" dirty="0">
                <a:sym typeface="Georgia"/>
              </a:rPr>
              <a:t>Y: the digit value</a:t>
            </a:r>
          </a:p>
          <a:p>
            <a:endParaRPr lang="en-CA" dirty="0">
              <a:sym typeface="Georgia"/>
            </a:endParaRPr>
          </a:p>
          <a:p>
            <a:r>
              <a:rPr lang="en-CA" dirty="0">
                <a:sym typeface="Georgia"/>
              </a:rPr>
              <a:t>Goal: trained model that recognizes the digit in the image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5254-F085-47E0-A60F-6ECCDB93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Keras</a:t>
            </a:r>
            <a:r>
              <a:rPr lang="en-CA" dirty="0"/>
              <a:t> loss functions – cross-entropy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0844-C069-41EE-8340-1C3AF0652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err="1"/>
              <a:t>BinaryCrossentropy</a:t>
            </a:r>
            <a:r>
              <a:rPr lang="en-CA" dirty="0"/>
              <a:t>: </a:t>
            </a:r>
          </a:p>
          <a:p>
            <a:r>
              <a:rPr lang="en-CA" dirty="0"/>
              <a:t>only two label classes (0 and 1)</a:t>
            </a:r>
          </a:p>
          <a:p>
            <a:pPr marL="0" indent="0">
              <a:buNone/>
            </a:pPr>
            <a:r>
              <a:rPr lang="en-CA" b="1" dirty="0" err="1"/>
              <a:t>CategoricalCrossentropy</a:t>
            </a:r>
            <a:r>
              <a:rPr lang="en-CA" b="1" dirty="0"/>
              <a:t>:</a:t>
            </a:r>
            <a:r>
              <a:rPr lang="en-CA" dirty="0"/>
              <a:t> </a:t>
            </a:r>
          </a:p>
          <a:p>
            <a:r>
              <a:rPr lang="en-CA" dirty="0"/>
              <a:t>2 or more labels in one-hot encoding 0 = [1,0,0,0] 1= [0,1,0,0] 2=[0,0,1,0], 3=[0,0,0,1]</a:t>
            </a:r>
            <a:endParaRPr lang="en-CA" b="1" dirty="0"/>
          </a:p>
          <a:p>
            <a:pPr marL="0" indent="0">
              <a:buNone/>
            </a:pPr>
            <a:r>
              <a:rPr lang="en-CA" b="1" dirty="0" err="1"/>
              <a:t>SparseCategoricalCrossentropy</a:t>
            </a:r>
            <a:r>
              <a:rPr lang="en-CA" b="1" dirty="0"/>
              <a:t>: </a:t>
            </a:r>
          </a:p>
          <a:p>
            <a:r>
              <a:rPr lang="en-CA" dirty="0"/>
              <a:t>can use regular integer labels, 1,2,3,4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32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convolutional neural networks.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Model</a:t>
            </a:r>
          </a:p>
        </p:txBody>
      </p:sp>
      <p:sp>
        <p:nvSpPr>
          <p:cNvPr id="633" name="Google Shape;633;p96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ym typeface="Consolas"/>
              </a:rPr>
              <a:t>Inference</a:t>
            </a:r>
            <a:r>
              <a:rPr lang="en-US" dirty="0">
                <a:sym typeface="Consolas"/>
              </a:rPr>
              <a:t>: </a:t>
            </a:r>
            <a:r>
              <a:rPr lang="en-US" dirty="0" err="1">
                <a:sym typeface="Consolas"/>
              </a:rPr>
              <a:t>Y_predicted</a:t>
            </a:r>
            <a:r>
              <a:rPr lang="en-US" dirty="0">
                <a:sym typeface="Consolas"/>
              </a:rPr>
              <a:t> = </a:t>
            </a:r>
            <a:r>
              <a:rPr lang="en-US" dirty="0" err="1">
                <a:sym typeface="Consolas"/>
              </a:rPr>
              <a:t>softmax</a:t>
            </a:r>
            <a:r>
              <a:rPr lang="en-US" dirty="0">
                <a:sym typeface="Consolas"/>
              </a:rPr>
              <a:t>(X * w + b)</a:t>
            </a:r>
          </a:p>
          <a:p>
            <a:pPr lvl="1"/>
            <a:r>
              <a:rPr lang="en-US" dirty="0">
                <a:sym typeface="Consolas"/>
              </a:rPr>
              <a:t>We want network that predicts 10 digits</a:t>
            </a:r>
          </a:p>
          <a:p>
            <a:pPr lvl="1"/>
            <a:r>
              <a:rPr lang="en-US" dirty="0">
                <a:sym typeface="Consolas"/>
              </a:rPr>
              <a:t>We also want the sum of our probabilities across output layer to be 1</a:t>
            </a:r>
          </a:p>
          <a:p>
            <a:pPr lvl="1"/>
            <a:r>
              <a:rPr lang="en-US" dirty="0">
                <a:sym typeface="Consolas"/>
              </a:rPr>
              <a:t>Sigmoid activation would give use between 0 and 1</a:t>
            </a:r>
          </a:p>
          <a:p>
            <a:pPr lvl="1"/>
            <a:r>
              <a:rPr lang="en-US" dirty="0" err="1">
                <a:sym typeface="Consolas"/>
              </a:rPr>
              <a:t>Softmax</a:t>
            </a:r>
            <a:r>
              <a:rPr lang="en-US" dirty="0">
                <a:sym typeface="Consolas"/>
              </a:rPr>
              <a:t> goes step further and makes sure sum of the 10 probabilities are 1 in total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Model</a:t>
            </a:r>
          </a:p>
        </p:txBody>
      </p:sp>
      <p:sp>
        <p:nvSpPr>
          <p:cNvPr id="633" name="Google Shape;633;p96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ym typeface="Consolas"/>
              </a:rPr>
              <a:t>Cross entropy loss: </a:t>
            </a:r>
            <a:r>
              <a:rPr lang="en-US" dirty="0">
                <a:sym typeface="Consolas"/>
              </a:rPr>
              <a:t>-log(</a:t>
            </a:r>
            <a:r>
              <a:rPr lang="en-US" dirty="0" err="1">
                <a:sym typeface="Consolas"/>
              </a:rPr>
              <a:t>Y_predicted</a:t>
            </a:r>
            <a:r>
              <a:rPr lang="en-US" dirty="0">
                <a:sym typeface="Consolas"/>
              </a:rPr>
              <a:t>)</a:t>
            </a:r>
          </a:p>
          <a:p>
            <a:pPr lvl="1"/>
            <a:r>
              <a:rPr lang="en-US" dirty="0">
                <a:sym typeface="Consolas"/>
              </a:rPr>
              <a:t>Made for measuring performance of models where output is 0 to 1</a:t>
            </a:r>
          </a:p>
          <a:p>
            <a:pPr lvl="1"/>
            <a:endParaRPr lang="en-US" dirty="0">
              <a:sym typeface="Consola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FAE81C-D0ED-4EC9-A379-7EC70107C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60" y="3098141"/>
            <a:ext cx="52959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5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BCC3D7-29CD-402B-A7AE-5D5AD956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Pre-process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6B50C-9606-44D9-8F29-A9372CED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Georgia"/>
              </a:rPr>
              <a:t>Process data</a:t>
            </a:r>
          </a:p>
        </p:txBody>
      </p:sp>
      <p:sp>
        <p:nvSpPr>
          <p:cNvPr id="647" name="Google Shape;647;p9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#TF2 Includes MNIST data already (mostly for learning purposes)</a:t>
            </a:r>
          </a:p>
          <a:p>
            <a:pPr marL="0" indent="0">
              <a:buNone/>
            </a:pPr>
            <a:r>
              <a:rPr lang="en-US" b="1" dirty="0" err="1"/>
              <a:t>mnist</a:t>
            </a:r>
            <a:r>
              <a:rPr lang="en-US" b="1" dirty="0"/>
              <a:t> = </a:t>
            </a:r>
            <a:r>
              <a:rPr lang="en-US" b="1" dirty="0" err="1"/>
              <a:t>tf.keras.datasets.mnist</a:t>
            </a:r>
            <a:endParaRPr lang="en-US" b="1" dirty="0"/>
          </a:p>
          <a:p>
            <a:pPr marL="0" indent="0">
              <a:buNone/>
            </a:pPr>
            <a:br>
              <a:rPr lang="en-US" dirty="0"/>
            </a:br>
            <a:r>
              <a:rPr lang="en-US" b="1" dirty="0"/>
              <a:t>(</a:t>
            </a:r>
            <a:r>
              <a:rPr lang="en-US" b="1" dirty="0" err="1"/>
              <a:t>x_train</a:t>
            </a:r>
            <a:r>
              <a:rPr lang="en-US" b="1" dirty="0"/>
              <a:t>, </a:t>
            </a:r>
            <a:r>
              <a:rPr lang="en-US" b="1" dirty="0" err="1"/>
              <a:t>y_train</a:t>
            </a:r>
            <a:r>
              <a:rPr lang="en-US" b="1" dirty="0"/>
              <a:t>), (</a:t>
            </a:r>
            <a:r>
              <a:rPr lang="en-US" b="1" dirty="0" err="1"/>
              <a:t>x_test</a:t>
            </a:r>
            <a:r>
              <a:rPr lang="en-US" b="1" dirty="0"/>
              <a:t>, </a:t>
            </a:r>
            <a:r>
              <a:rPr lang="en-US" b="1" dirty="0" err="1"/>
              <a:t>y_test</a:t>
            </a:r>
            <a:r>
              <a:rPr lang="en-US" b="1" dirty="0"/>
              <a:t>) = </a:t>
            </a:r>
            <a:r>
              <a:rPr lang="en-US" b="1" dirty="0" err="1"/>
              <a:t>mnist.load_data</a:t>
            </a:r>
            <a:r>
              <a:rPr lang="en-US" b="1" dirty="0"/>
              <a:t>()</a:t>
            </a:r>
          </a:p>
          <a:p>
            <a:pPr marL="0" indent="0">
              <a:buNone/>
            </a:pPr>
            <a:r>
              <a:rPr lang="en-US" dirty="0"/>
              <a:t>#We need to level color data to 0 to 1 range</a:t>
            </a:r>
          </a:p>
          <a:p>
            <a:pPr marL="0" indent="0">
              <a:buNone/>
            </a:pPr>
            <a:r>
              <a:rPr lang="en-US" b="1" dirty="0" err="1"/>
              <a:t>x_train</a:t>
            </a:r>
            <a:r>
              <a:rPr lang="en-US" b="1" dirty="0"/>
              <a:t>, </a:t>
            </a:r>
            <a:r>
              <a:rPr lang="en-US" b="1" dirty="0" err="1"/>
              <a:t>x_test</a:t>
            </a:r>
            <a:r>
              <a:rPr lang="en-US" b="1" dirty="0"/>
              <a:t> = </a:t>
            </a:r>
            <a:r>
              <a:rPr lang="en-US" b="1" dirty="0" err="1"/>
              <a:t>x_train</a:t>
            </a:r>
            <a:r>
              <a:rPr lang="en-US" b="1" dirty="0"/>
              <a:t> / 255.0, </a:t>
            </a:r>
            <a:r>
              <a:rPr lang="en-US" b="1" dirty="0" err="1"/>
              <a:t>x_test</a:t>
            </a:r>
            <a:r>
              <a:rPr lang="en-US" b="1" dirty="0"/>
              <a:t> / 255.0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#We are classifying digits 0 to 9</a:t>
            </a:r>
            <a:br>
              <a:rPr lang="en-US" dirty="0"/>
            </a:br>
            <a:r>
              <a:rPr lang="en-US" b="1" dirty="0" err="1"/>
              <a:t>class_names</a:t>
            </a:r>
            <a:r>
              <a:rPr lang="en-US" b="1" dirty="0"/>
              <a:t> = list(range(10))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BCC3D7-29CD-402B-A7AE-5D5AD956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Graph (Neural Network)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F6B50C-9606-44D9-8F29-A9372CED1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56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1342</Words>
  <Application>Microsoft Office PowerPoint</Application>
  <PresentationFormat>Widescreen</PresentationFormat>
  <Paragraphs>177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Cambria Math</vt:lpstr>
      <vt:lpstr>Office Theme</vt:lpstr>
      <vt:lpstr>AI: TensorFlow Neural Network</vt:lpstr>
      <vt:lpstr>MNIST</vt:lpstr>
      <vt:lpstr>One MNIST Database</vt:lpstr>
      <vt:lpstr>Model</vt:lpstr>
      <vt:lpstr>Model</vt:lpstr>
      <vt:lpstr>Model</vt:lpstr>
      <vt:lpstr>Pre-process</vt:lpstr>
      <vt:lpstr>Process data</vt:lpstr>
      <vt:lpstr>Graph (Neural Network)</vt:lpstr>
      <vt:lpstr>Phase 1: Assemble our graph</vt:lpstr>
      <vt:lpstr>Optimizer</vt:lpstr>
      <vt:lpstr>Specify loss function</vt:lpstr>
      <vt:lpstr>Train</vt:lpstr>
      <vt:lpstr>Train our model and evaluate it’s quality</vt:lpstr>
      <vt:lpstr>Output</vt:lpstr>
      <vt:lpstr>Train our model and evaluate it’s quality</vt:lpstr>
      <vt:lpstr>Train our model and evaluate it’s quality</vt:lpstr>
      <vt:lpstr>Saving and Loading</vt:lpstr>
      <vt:lpstr>Save/Load our model</vt:lpstr>
      <vt:lpstr>Dropout</vt:lpstr>
      <vt:lpstr>Dropout</vt:lpstr>
      <vt:lpstr>Dropout</vt:lpstr>
      <vt:lpstr>Dropout</vt:lpstr>
      <vt:lpstr>Learning Rate</vt:lpstr>
      <vt:lpstr>Learning Rate</vt:lpstr>
      <vt:lpstr>Learning Rate</vt:lpstr>
      <vt:lpstr>Learning Rate</vt:lpstr>
      <vt:lpstr>Learning Rate Decay</vt:lpstr>
      <vt:lpstr>Learning Rate Decay</vt:lpstr>
      <vt:lpstr>Keras Optimizers</vt:lpstr>
      <vt:lpstr>Optimizers</vt:lpstr>
      <vt:lpstr>Keras Optimizers</vt:lpstr>
      <vt:lpstr>Keras Optimizers</vt:lpstr>
      <vt:lpstr>Loss Functions</vt:lpstr>
      <vt:lpstr>Keras loss functions – basic error</vt:lpstr>
      <vt:lpstr>Keras loss functions – basic error</vt:lpstr>
      <vt:lpstr>Keras loss functions – basic error</vt:lpstr>
      <vt:lpstr>Keras loss functions (y_true and y_pred)</vt:lpstr>
      <vt:lpstr>Keras loss functions – cross-entropy</vt:lpstr>
      <vt:lpstr>Keras loss functions – cross-entropy</vt:lpstr>
      <vt:lpstr>Onward to …  convolutional neural networks.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2020-08-24T23:48:33Z</dcterms:created>
  <dcterms:modified xsi:type="dcterms:W3CDTF">2020-08-24T23:48:39Z</dcterms:modified>
</cp:coreProperties>
</file>