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408" r:id="rId3"/>
    <p:sldId id="491" r:id="rId4"/>
    <p:sldId id="410" r:id="rId5"/>
    <p:sldId id="409" r:id="rId6"/>
    <p:sldId id="412" r:id="rId7"/>
    <p:sldId id="492" r:id="rId8"/>
    <p:sldId id="270" r:id="rId9"/>
    <p:sldId id="411" r:id="rId10"/>
    <p:sldId id="476" r:id="rId11"/>
    <p:sldId id="489" r:id="rId12"/>
    <p:sldId id="493" r:id="rId13"/>
    <p:sldId id="437" r:id="rId14"/>
    <p:sldId id="438" r:id="rId15"/>
    <p:sldId id="439" r:id="rId16"/>
    <p:sldId id="494" r:id="rId17"/>
    <p:sldId id="416" r:id="rId18"/>
    <p:sldId id="417" r:id="rId19"/>
    <p:sldId id="418" r:id="rId20"/>
    <p:sldId id="419" r:id="rId21"/>
    <p:sldId id="420" r:id="rId22"/>
    <p:sldId id="495" r:id="rId23"/>
    <p:sldId id="421" r:id="rId24"/>
    <p:sldId id="490" r:id="rId25"/>
    <p:sldId id="286" r:id="rId26"/>
    <p:sldId id="424" r:id="rId27"/>
    <p:sldId id="317" r:id="rId28"/>
    <p:sldId id="318" r:id="rId29"/>
    <p:sldId id="496" r:id="rId30"/>
    <p:sldId id="425" r:id="rId31"/>
    <p:sldId id="497" r:id="rId32"/>
    <p:sldId id="48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09056-3208-45F5-8A6E-534BB91AC394}" v="8" dt="2020-08-12T18:12:22.486"/>
    <p1510:client id="{67DA97BA-122B-4C0B-9990-B909E160CBF3}" v="38" dt="2020-08-12T18:59:50.066"/>
    <p1510:client id="{680847D6-117B-4C18-83D3-E47492C084E4}" v="16" dt="2020-08-12T18:03:35.850"/>
    <p1510:client id="{687B13C8-03DE-43A2-BCB1-BFB88F0E9FC0}" v="8" dt="2020-08-12T18:19:36.166"/>
    <p1510:client id="{F9A1F520-8C3F-47E1-866A-17B10454F6AB}" v="5" dt="2020-08-12T17:32:3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c14724a6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c14724a6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f00a4367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f00a4367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24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f00a4367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f00a4367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79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c166da8f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c166da8f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c158e4d0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c158e4d0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c158e4d0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c158e4d0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c158e4d0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c158e4d0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c158e4d0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c158e4d0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c166da8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c166da8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c1618ee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c1618ee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623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00a4367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00a4367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c137668b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c137668b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c1618eee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c1618eee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c1618eee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c1618eee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c1618eee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c1618eee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c166da8f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c166da8f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c1618ee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c1618ee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33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00a436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f00a436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00a436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f00a436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137668b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c137668b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c158e4d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c158e4d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c166da8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c166da8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71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c1618ee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c1618eee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02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f00a4367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f00a4367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5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ogle.com/publicdata/explore?ds=d5bncppjof8f9_&amp;ctype=b&amp;strail=false&amp;nselm=s&amp;met_x=sp_dyn_le00_in&amp;scale_x=lin&amp;ind_x=false&amp;met_y=sp_dyn_tfrt_in&amp;scale_y=lin&amp;ind_y=false&amp;met_s=sp_pop_totl&amp;scale_s=lin&amp;ind_s=false&amp;dimp_c=country:region&amp;ifdim=country&amp;iconSize=0.5&amp;uniSize=0.035#!ctype=b&amp;strail=false&amp;bcs=d&amp;nselm=s&amp;met_x=sp_dyn_le00_in&amp;scale_x=lin&amp;ind_x=false&amp;met_y=sp_dyn_tfrt_in&amp;scale_y=lin&amp;ind_y=false&amp;met_s=sp_pop_totl&amp;scale_s=lin&amp;ind_s=false&amp;dimp_c=country:region&amp;ifdim=country&amp;pit=1421395200000&amp;hl=en_US&amp;dl=en_US&amp;ind=fal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TensorFlow Linear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Phase 1: Create Model</a:t>
            </a:r>
          </a:p>
        </p:txBody>
      </p:sp>
      <p:sp>
        <p:nvSpPr>
          <p:cNvPr id="294" name="Google Shape;294;p5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ym typeface="Consolas"/>
              </a:rPr>
              <a:t>Read data file to use as X and 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ym typeface="Consolas"/>
              </a:rPr>
              <a:t>Create weight/bias variables, w and b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ym typeface="Consolas"/>
              </a:rPr>
              <a:t>Inference/prediction (that there is a line that fits these)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ym typeface="Consolas"/>
              </a:rPr>
              <a:t>Loss function (squared differential)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ym typeface="Consolas"/>
              </a:rPr>
              <a:t>Optimizer (gradient descent)</a:t>
            </a:r>
          </a:p>
        </p:txBody>
      </p:sp>
      <p:sp>
        <p:nvSpPr>
          <p:cNvPr id="295" name="Google Shape;295;p50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514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Base Code (TF2)</a:t>
            </a:r>
          </a:p>
        </p:txBody>
      </p:sp>
      <p:sp>
        <p:nvSpPr>
          <p:cNvPr id="575" name="Google Shape;575;p8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data, </a:t>
            </a:r>
            <a:r>
              <a:rPr lang="en-US" dirty="0" err="1"/>
              <a:t>n_samples</a:t>
            </a:r>
            <a:r>
              <a:rPr lang="en-US" dirty="0"/>
              <a:t> = </a:t>
            </a:r>
            <a:r>
              <a:rPr lang="en-US" dirty="0" err="1"/>
              <a:t>read_birth_life_data</a:t>
            </a:r>
            <a:r>
              <a:rPr lang="en-US" dirty="0"/>
              <a:t>("birth_life_2010.txt")</a:t>
            </a:r>
          </a:p>
          <a:p>
            <a:pPr marL="0" indent="0">
              <a:buNone/>
            </a:pPr>
            <a:r>
              <a:rPr lang="en-US" dirty="0"/>
              <a:t>dataset = </a:t>
            </a:r>
            <a:r>
              <a:rPr lang="en-US" dirty="0" err="1"/>
              <a:t>tf.data.Dataset.from_tensor_slices</a:t>
            </a:r>
            <a:r>
              <a:rPr lang="en-US" dirty="0"/>
              <a:t>((data[:,0], data[:,1]))</a:t>
            </a:r>
          </a:p>
          <a:p>
            <a:pPr marL="0" indent="0">
              <a:buNone/>
            </a:pPr>
            <a:r>
              <a:rPr lang="en-US" dirty="0"/>
              <a:t>w = </a:t>
            </a:r>
            <a:r>
              <a:rPr lang="en-US" dirty="0" err="1"/>
              <a:t>tf.Variable</a:t>
            </a:r>
            <a:r>
              <a:rPr lang="en-US" dirty="0"/>
              <a:t>(0.0)</a:t>
            </a:r>
          </a:p>
          <a:p>
            <a:pPr marL="0" indent="0">
              <a:buNone/>
            </a:pPr>
            <a:r>
              <a:rPr lang="en-US" dirty="0"/>
              <a:t>b = </a:t>
            </a:r>
            <a:r>
              <a:rPr lang="en-US" dirty="0" err="1"/>
              <a:t>tf.Variable</a:t>
            </a:r>
            <a:r>
              <a:rPr lang="en-US" dirty="0"/>
              <a:t>(0.0)</a:t>
            </a:r>
          </a:p>
          <a:p>
            <a:pPr marL="0" indent="0">
              <a:buNone/>
            </a:pPr>
            <a:r>
              <a:rPr lang="en-US" b="1" dirty="0"/>
              <a:t>def prediction(x):</a:t>
            </a:r>
          </a:p>
          <a:p>
            <a:pPr marL="457200" lvl="1" indent="0">
              <a:buNone/>
            </a:pPr>
            <a:r>
              <a:rPr lang="en-US" b="1" dirty="0"/>
              <a:t>return x * w + b</a:t>
            </a:r>
          </a:p>
          <a:p>
            <a:pPr marL="0" indent="0">
              <a:buNone/>
            </a:pPr>
            <a:r>
              <a:rPr lang="en-US" b="1" dirty="0"/>
              <a:t>def </a:t>
            </a:r>
            <a:r>
              <a:rPr lang="en-US" b="1" dirty="0" err="1"/>
              <a:t>squared_loss</a:t>
            </a:r>
            <a:r>
              <a:rPr lang="en-US" b="1" dirty="0"/>
              <a:t>(y, </a:t>
            </a:r>
            <a:r>
              <a:rPr lang="en-US" b="1" dirty="0" err="1"/>
              <a:t>y_predicted</a:t>
            </a:r>
            <a:r>
              <a:rPr lang="en-US" b="1" dirty="0"/>
              <a:t>):</a:t>
            </a:r>
          </a:p>
          <a:p>
            <a:pPr marL="457200" lvl="1" indent="0">
              <a:buNone/>
            </a:pPr>
            <a:r>
              <a:rPr lang="en-US" b="1" dirty="0"/>
              <a:t> return (y - </a:t>
            </a:r>
            <a:r>
              <a:rPr lang="en-US" b="1" dirty="0" err="1"/>
              <a:t>y_predicted</a:t>
            </a:r>
            <a:r>
              <a:rPr lang="en-US" b="1" dirty="0"/>
              <a:t>) ** 2</a:t>
            </a:r>
          </a:p>
          <a:p>
            <a:pPr marL="0" indent="0">
              <a:buNone/>
            </a:pPr>
            <a:r>
              <a:rPr lang="en-US" b="1" dirty="0"/>
              <a:t>optimizer = </a:t>
            </a:r>
            <a:r>
              <a:rPr lang="en-US" b="1" dirty="0" err="1"/>
              <a:t>tf.keras.optimizers.SGD</a:t>
            </a:r>
            <a:r>
              <a:rPr lang="en-US" b="1" dirty="0"/>
              <a:t>(</a:t>
            </a:r>
            <a:r>
              <a:rPr lang="en-US" b="1" dirty="0" err="1"/>
              <a:t>learning_rate</a:t>
            </a:r>
            <a:r>
              <a:rPr lang="en-US" b="1" dirty="0"/>
              <a:t>=0.001)</a:t>
            </a:r>
          </a:p>
          <a:p>
            <a:pPr marL="0" indent="0">
              <a:buNone/>
            </a:pPr>
            <a:endParaRPr lang="en-US" dirty="0"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0998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50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ym typeface="Georgia"/>
              </a:rPr>
              <a:t>Store data in tf.data.Dataset</a:t>
            </a:r>
          </a:p>
        </p:txBody>
      </p:sp>
      <p:sp>
        <p:nvSpPr>
          <p:cNvPr id="440" name="Google Shape;440;p69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Consolas"/>
              </a:rPr>
              <a:t>tf.data.Dataset.from_tensor_slices</a:t>
            </a:r>
            <a:r>
              <a:rPr lang="en-US" dirty="0">
                <a:sym typeface="Consolas"/>
              </a:rPr>
              <a:t>((features, labels))</a:t>
            </a:r>
          </a:p>
          <a:p>
            <a:pPr lvl="1"/>
            <a:r>
              <a:rPr lang="en-US" dirty="0">
                <a:sym typeface="Consolas"/>
              </a:rPr>
              <a:t>Can create by slicing existing data in parts</a:t>
            </a:r>
          </a:p>
          <a:p>
            <a:endParaRPr lang="en-US" dirty="0">
              <a:sym typeface="Consolas"/>
            </a:endParaRPr>
          </a:p>
          <a:p>
            <a:r>
              <a:rPr lang="en-US" dirty="0" err="1">
                <a:sym typeface="Consolas"/>
              </a:rPr>
              <a:t>tf.data.Dataset.from_generator</a:t>
            </a:r>
            <a:r>
              <a:rPr lang="en-US" dirty="0">
                <a:sym typeface="Consolas"/>
              </a:rPr>
              <a:t>(gen, </a:t>
            </a:r>
            <a:r>
              <a:rPr lang="en-US" dirty="0" err="1">
                <a:sym typeface="Consolas"/>
              </a:rPr>
              <a:t>output_types</a:t>
            </a:r>
            <a:r>
              <a:rPr lang="en-US" dirty="0">
                <a:sym typeface="Consolas"/>
              </a:rPr>
              <a:t>, </a:t>
            </a:r>
            <a:r>
              <a:rPr lang="en-US" dirty="0" err="1">
                <a:sym typeface="Consolas"/>
              </a:rPr>
              <a:t>output_shapes</a:t>
            </a:r>
            <a:r>
              <a:rPr lang="en-US" dirty="0">
                <a:sym typeface="Consolas"/>
              </a:rPr>
              <a:t>)</a:t>
            </a:r>
          </a:p>
          <a:p>
            <a:pPr lvl="1"/>
            <a:r>
              <a:rPr lang="en-US" dirty="0">
                <a:sym typeface="Consolas"/>
              </a:rPr>
              <a:t>Or by generating from function</a:t>
            </a:r>
          </a:p>
          <a:p>
            <a:pPr lvl="1"/>
            <a:r>
              <a:rPr lang="en-US" dirty="0">
                <a:sym typeface="Consolas"/>
              </a:rPr>
              <a:t>Could make normal distribution data, or uniform, etc.</a:t>
            </a:r>
          </a:p>
          <a:p>
            <a:pPr lvl="1"/>
            <a:endParaRPr lang="en-US" dirty="0">
              <a:sym typeface="Consolas"/>
            </a:endParaRPr>
          </a:p>
          <a:p>
            <a:endParaRPr lang="en-US" dirty="0"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9351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ym typeface="Georgia"/>
              </a:rPr>
              <a:t>Store data in tf.data.Dataset</a:t>
            </a:r>
          </a:p>
        </p:txBody>
      </p:sp>
      <p:sp>
        <p:nvSpPr>
          <p:cNvPr id="447" name="Google Shape;447;p7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Consolas"/>
              </a:rPr>
              <a:t>tf.data.Dataset.from_tensor_slices</a:t>
            </a:r>
            <a:r>
              <a:rPr lang="en-US" dirty="0">
                <a:sym typeface="Consolas"/>
              </a:rPr>
              <a:t>((features, labels))</a:t>
            </a:r>
          </a:p>
          <a:p>
            <a:pPr marL="0" indent="0">
              <a:buNone/>
            </a:pPr>
            <a:endParaRPr lang="en-US" dirty="0">
              <a:sym typeface="Consolas"/>
            </a:endParaRPr>
          </a:p>
          <a:p>
            <a:pPr marL="0" indent="0">
              <a:buNone/>
            </a:pPr>
            <a:r>
              <a:rPr lang="en-US" dirty="0">
                <a:sym typeface="Consolas"/>
              </a:rPr>
              <a:t>dataset = </a:t>
            </a:r>
            <a:r>
              <a:rPr lang="en-US" dirty="0" err="1">
                <a:sym typeface="Consolas"/>
              </a:rPr>
              <a:t>tf.data.Dataset.from_tensor_slices</a:t>
            </a:r>
            <a:r>
              <a:rPr lang="en-US" dirty="0">
                <a:sym typeface="Consolas"/>
              </a:rPr>
              <a:t>((data[:,0], data[:,1]))</a:t>
            </a:r>
          </a:p>
          <a:p>
            <a:pPr marL="0" indent="0">
              <a:buNone/>
            </a:pPr>
            <a:endParaRPr lang="en-US" dirty="0">
              <a:sym typeface="Consolas"/>
            </a:endParaRPr>
          </a:p>
          <a:p>
            <a:pPr marL="0" indent="0">
              <a:buNone/>
            </a:pPr>
            <a:endParaRPr lang="en-US" dirty="0">
              <a:sym typeface="Consolas"/>
            </a:endParaRPr>
          </a:p>
          <a:p>
            <a:pPr marL="0" indent="0">
              <a:buNone/>
            </a:pPr>
            <a:r>
              <a:rPr lang="en-US" dirty="0">
                <a:sym typeface="Consolas"/>
              </a:rPr>
              <a:t>We use the method that takes file loaded </a:t>
            </a:r>
            <a:r>
              <a:rPr lang="en-US" b="1" dirty="0">
                <a:sym typeface="Consolas"/>
              </a:rPr>
              <a:t>data</a:t>
            </a:r>
            <a:r>
              <a:rPr lang="en-US" dirty="0">
                <a:sym typeface="Consolas"/>
              </a:rPr>
              <a:t> and splits into X/Y</a:t>
            </a:r>
          </a:p>
          <a:p>
            <a:pPr marL="457200" lvl="1" indent="0">
              <a:buNone/>
            </a:pPr>
            <a:r>
              <a:rPr lang="en-US" dirty="0">
                <a:sym typeface="Consolas"/>
              </a:rPr>
              <a:t>Features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Consolas"/>
              </a:rPr>
              <a:t> what we learn from, X</a:t>
            </a:r>
          </a:p>
          <a:p>
            <a:pPr marL="457200" lvl="1" indent="0">
              <a:buNone/>
            </a:pPr>
            <a:r>
              <a:rPr lang="en-US" dirty="0">
                <a:sym typeface="Consolas"/>
              </a:rPr>
              <a:t>Labels </a:t>
            </a:r>
            <a:r>
              <a:rPr lang="en-US" dirty="0">
                <a:sym typeface="Wingdings" panose="05000000000000000000" pitchFamily="2" charset="2"/>
              </a:rPr>
              <a:t> what we’ve decided the features should be called, Y</a:t>
            </a:r>
          </a:p>
        </p:txBody>
      </p:sp>
    </p:spTree>
    <p:extLst>
      <p:ext uri="{BB962C8B-B14F-4D97-AF65-F5344CB8AC3E}">
        <p14:creationId xmlns:p14="http://schemas.microsoft.com/office/powerpoint/2010/main" val="64067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ym typeface="Georgia"/>
              </a:rPr>
              <a:t>Store data in tf.data.Dataset</a:t>
            </a:r>
          </a:p>
        </p:txBody>
      </p:sp>
      <p:sp>
        <p:nvSpPr>
          <p:cNvPr id="454" name="Google Shape;454;p7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Consolas"/>
              </a:rPr>
              <a:t>tf.data.Dataset.from_tensor_slices</a:t>
            </a:r>
            <a:r>
              <a:rPr lang="en-US" dirty="0">
                <a:sym typeface="Consolas"/>
              </a:rPr>
              <a:t>((features, labels))</a:t>
            </a:r>
          </a:p>
          <a:p>
            <a:endParaRPr lang="en-US" dirty="0">
              <a:sym typeface="Consolas"/>
            </a:endParaRPr>
          </a:p>
          <a:p>
            <a:pPr marL="0" indent="0">
              <a:buNone/>
            </a:pPr>
            <a:r>
              <a:rPr lang="en-US" dirty="0">
                <a:sym typeface="Consolas"/>
              </a:rPr>
              <a:t>dataset = </a:t>
            </a:r>
            <a:r>
              <a:rPr lang="en-US" dirty="0" err="1">
                <a:sym typeface="Consolas"/>
              </a:rPr>
              <a:t>tf.data.Dataset.from_tensor_slices</a:t>
            </a:r>
            <a:r>
              <a:rPr lang="en-US" dirty="0">
                <a:sym typeface="Consolas"/>
              </a:rPr>
              <a:t>((data[:,0], data[:,1]))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print(</a:t>
            </a:r>
            <a:r>
              <a:rPr lang="en-US" dirty="0" err="1">
                <a:sym typeface="Consolas"/>
              </a:rPr>
              <a:t>dataset.output_types</a:t>
            </a:r>
            <a:r>
              <a:rPr lang="en-US" dirty="0">
                <a:sym typeface="Consolas"/>
              </a:rPr>
              <a:t>)		# &gt;&gt; (tf.float32, tf.float32)</a:t>
            </a:r>
          </a:p>
          <a:p>
            <a:pPr marL="0" indent="0">
              <a:buNone/>
            </a:pPr>
            <a:r>
              <a:rPr lang="en-US" dirty="0">
                <a:sym typeface="Consolas"/>
              </a:rPr>
              <a:t>print(</a:t>
            </a:r>
            <a:r>
              <a:rPr lang="en-US" dirty="0" err="1">
                <a:sym typeface="Consolas"/>
              </a:rPr>
              <a:t>dataset.output_shapes</a:t>
            </a:r>
            <a:r>
              <a:rPr lang="en-US" dirty="0">
                <a:sym typeface="Consolas"/>
              </a:rPr>
              <a:t>)		# &gt;&gt; (</a:t>
            </a:r>
            <a:r>
              <a:rPr lang="en-US" dirty="0" err="1">
                <a:sym typeface="Consolas"/>
              </a:rPr>
              <a:t>TensorShape</a:t>
            </a:r>
            <a:r>
              <a:rPr lang="en-US" dirty="0">
                <a:sym typeface="Consolas"/>
              </a:rPr>
              <a:t>([]), </a:t>
            </a:r>
            <a:r>
              <a:rPr lang="en-US" dirty="0" err="1">
                <a:sym typeface="Consolas"/>
              </a:rPr>
              <a:t>TensorShape</a:t>
            </a:r>
            <a:r>
              <a:rPr lang="en-US" dirty="0">
                <a:sym typeface="Consolas"/>
              </a:rPr>
              <a:t>([]))</a:t>
            </a:r>
          </a:p>
          <a:p>
            <a:endParaRPr lang="en-US" dirty="0"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185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Make our model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41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ym typeface="Georgia"/>
              </a:rPr>
              <a:t>1. Read data file, slice into X, Y parts in a dataset (TF2)</a:t>
            </a:r>
          </a:p>
        </p:txBody>
      </p:sp>
      <p:sp>
        <p:nvSpPr>
          <p:cNvPr id="254" name="Google Shape;254;p4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data, </a:t>
            </a:r>
            <a:r>
              <a:rPr lang="en-US" dirty="0" err="1"/>
              <a:t>n_samples</a:t>
            </a:r>
            <a:r>
              <a:rPr lang="en-US" dirty="0"/>
              <a:t> = </a:t>
            </a:r>
            <a:r>
              <a:rPr lang="en-US" dirty="0" err="1"/>
              <a:t>read_birth_life_data</a:t>
            </a:r>
            <a:r>
              <a:rPr lang="en-US" dirty="0"/>
              <a:t>("birth_life_2010.txt")</a:t>
            </a:r>
          </a:p>
          <a:p>
            <a:pPr marL="0" indent="0">
              <a:buNone/>
            </a:pPr>
            <a:r>
              <a:rPr lang="en-US" dirty="0"/>
              <a:t>dataset = </a:t>
            </a:r>
            <a:r>
              <a:rPr lang="en-US" dirty="0" err="1"/>
              <a:t>tf.data.Dataset.from_tensor_slices</a:t>
            </a:r>
            <a:r>
              <a:rPr lang="en-US" dirty="0"/>
              <a:t>((data[:,0], data[:,1]))</a:t>
            </a:r>
          </a:p>
        </p:txBody>
      </p:sp>
      <p:sp>
        <p:nvSpPr>
          <p:cNvPr id="255" name="Google Shape;255;p45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2. Create weight and bias (TF2)</a:t>
            </a:r>
          </a:p>
        </p:txBody>
      </p:sp>
      <p:sp>
        <p:nvSpPr>
          <p:cNvPr id="262" name="Google Shape;262;p4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 = </a:t>
            </a:r>
            <a:r>
              <a:rPr lang="en-US" dirty="0" err="1"/>
              <a:t>tf.Variable</a:t>
            </a:r>
            <a:r>
              <a:rPr lang="en-US" dirty="0"/>
              <a:t>(0.0)</a:t>
            </a:r>
          </a:p>
          <a:p>
            <a:pPr marL="0" indent="0">
              <a:buNone/>
            </a:pPr>
            <a:r>
              <a:rPr lang="en-US" dirty="0"/>
              <a:t>b = </a:t>
            </a:r>
            <a:r>
              <a:rPr lang="en-US" dirty="0" err="1"/>
              <a:t>tf.Variable</a:t>
            </a:r>
            <a:r>
              <a:rPr lang="en-US" dirty="0"/>
              <a:t>(0.0)</a:t>
            </a:r>
          </a:p>
          <a:p>
            <a:pPr marL="0" indent="0">
              <a:buNone/>
            </a:pPr>
            <a:endParaRPr lang="en-CA" dirty="0"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3. Inference (TF2)</a:t>
            </a:r>
          </a:p>
        </p:txBody>
      </p:sp>
      <p:sp>
        <p:nvSpPr>
          <p:cNvPr id="270" name="Google Shape;270;p4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 prediction(x):</a:t>
            </a:r>
          </a:p>
          <a:p>
            <a:pPr marL="457200" lvl="1" indent="0">
              <a:buNone/>
            </a:pPr>
            <a:r>
              <a:rPr lang="en-US" b="1" dirty="0"/>
              <a:t>return x * w + b</a:t>
            </a:r>
          </a:p>
          <a:p>
            <a:pPr marL="0" indent="0">
              <a:buNone/>
            </a:pPr>
            <a:endParaRPr lang="en-CA" dirty="0">
              <a:sym typeface="Consolas"/>
            </a:endParaRPr>
          </a:p>
          <a:p>
            <a:pPr marL="0" indent="0">
              <a:buNone/>
            </a:pPr>
            <a:r>
              <a:rPr lang="en-CA" dirty="0">
                <a:sym typeface="Consolas"/>
              </a:rPr>
              <a:t>A line based on two variables slope w, and offset b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Out input X is used to calculate some output Y</a:t>
            </a:r>
          </a:p>
        </p:txBody>
      </p:sp>
      <p:sp>
        <p:nvSpPr>
          <p:cNvPr id="271" name="Google Shape;271;p47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Georgia"/>
              </a:rPr>
              <a:t>Linear Regression </a:t>
            </a:r>
            <a:endParaRPr lang="en-CA" dirty="0">
              <a:sym typeface="Georgi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1C90D-D83E-46F5-A135-8A8D42F5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ym typeface="Georgia"/>
              </a:rPr>
              <a:t>Model the linear relationship between: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ym typeface="Georgia"/>
              </a:rPr>
              <a:t>dependent variable 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ym typeface="Georgia"/>
              </a:rPr>
              <a:t>explanatory variables X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sym typeface="Georgia"/>
            </a:endParaRPr>
          </a:p>
          <a:p>
            <a:r>
              <a:rPr lang="en-CA" dirty="0">
                <a:sym typeface="Georgia"/>
              </a:rPr>
              <a:t>Linear Regression </a:t>
            </a:r>
          </a:p>
          <a:p>
            <a:pPr lvl="1"/>
            <a:r>
              <a:rPr lang="en-CA" sz="2400" dirty="0">
                <a:sym typeface="Georgia"/>
              </a:rPr>
              <a:t>Finding a line of best fit for data points, </a:t>
            </a:r>
          </a:p>
          <a:p>
            <a:pPr lvl="1"/>
            <a:endParaRPr lang="en-CA" sz="2400" dirty="0">
              <a:sym typeface="Georgia"/>
            </a:endParaRPr>
          </a:p>
          <a:p>
            <a:r>
              <a:rPr lang="en-CA" dirty="0">
                <a:sym typeface="Georgia"/>
              </a:rPr>
              <a:t>Generally involves proposing different slopes and offsets that define line and finding one that minimizes some error function for how far off points are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Specify loss function (TF2)</a:t>
            </a:r>
          </a:p>
        </p:txBody>
      </p:sp>
      <p:sp>
        <p:nvSpPr>
          <p:cNvPr id="278" name="Google Shape;278;p4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 </a:t>
            </a:r>
            <a:r>
              <a:rPr lang="en-US" b="1" dirty="0" err="1"/>
              <a:t>squared_loss</a:t>
            </a:r>
            <a:r>
              <a:rPr lang="en-US" b="1" dirty="0"/>
              <a:t>(y, </a:t>
            </a:r>
            <a:r>
              <a:rPr lang="en-US" b="1" dirty="0" err="1"/>
              <a:t>y_predicted</a:t>
            </a:r>
            <a:r>
              <a:rPr lang="en-US" b="1" dirty="0"/>
              <a:t>):</a:t>
            </a:r>
          </a:p>
          <a:p>
            <a:pPr marL="457200" lvl="1" indent="0">
              <a:buNone/>
            </a:pPr>
            <a:r>
              <a:rPr lang="en-US" b="1" dirty="0"/>
              <a:t> return (y - </a:t>
            </a:r>
            <a:r>
              <a:rPr lang="en-US" b="1" dirty="0" err="1"/>
              <a:t>y_predicted</a:t>
            </a:r>
            <a:r>
              <a:rPr lang="en-US" b="1" dirty="0"/>
              <a:t>) ** 2</a:t>
            </a:r>
          </a:p>
          <a:p>
            <a:pPr marL="0" indent="0">
              <a:buNone/>
            </a:pPr>
            <a:endParaRPr lang="en-CA" dirty="0">
              <a:sym typeface="Consolas"/>
            </a:endParaRPr>
          </a:p>
          <a:p>
            <a:pPr marL="0" indent="0">
              <a:buNone/>
            </a:pPr>
            <a:r>
              <a:rPr lang="en-CA" dirty="0">
                <a:sym typeface="Consolas"/>
              </a:rPr>
              <a:t>Squared differential (farther away is much worse than slightly off)</a:t>
            </a:r>
          </a:p>
        </p:txBody>
      </p:sp>
      <p:sp>
        <p:nvSpPr>
          <p:cNvPr id="279" name="Google Shape;279;p48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Create optimizer (TF2)</a:t>
            </a:r>
          </a:p>
        </p:txBody>
      </p:sp>
      <p:sp>
        <p:nvSpPr>
          <p:cNvPr id="286" name="Google Shape;286;p49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optimizer = </a:t>
            </a:r>
            <a:r>
              <a:rPr lang="en-US" b="1" dirty="0" err="1"/>
              <a:t>tf.keras.optimizers.SGD</a:t>
            </a:r>
            <a:r>
              <a:rPr lang="en-US" b="1" dirty="0"/>
              <a:t>(</a:t>
            </a:r>
            <a:r>
              <a:rPr lang="en-US" b="1" dirty="0" err="1"/>
              <a:t>learning_rate</a:t>
            </a:r>
            <a:r>
              <a:rPr lang="en-US" b="1" dirty="0"/>
              <a:t>=0.001)</a:t>
            </a:r>
          </a:p>
          <a:p>
            <a:pPr marL="0" indent="0">
              <a:buNone/>
            </a:pPr>
            <a:endParaRPr lang="en-CA" dirty="0">
              <a:sym typeface="Consolas"/>
            </a:endParaRPr>
          </a:p>
          <a:p>
            <a:pPr marL="0" indent="0">
              <a:buNone/>
            </a:pPr>
            <a:r>
              <a:rPr lang="en-CA" dirty="0">
                <a:sym typeface="Consolas"/>
              </a:rPr>
              <a:t>Gradient descent is a way to minimize an objective parameterized by a model's parameters by updating the parameters in the opposite direction of the gradient of the objective function </a:t>
            </a:r>
            <a:r>
              <a:rPr lang="en-CA" dirty="0" err="1">
                <a:sym typeface="Consolas"/>
              </a:rPr>
              <a:t>w.r.t.</a:t>
            </a:r>
            <a:r>
              <a:rPr lang="en-CA" dirty="0">
                <a:sym typeface="Consolas"/>
              </a:rPr>
              <a:t> to the parameters. 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The learning rate determines the size of the steps we take to reach a (local) minimum.</a:t>
            </a:r>
            <a:endParaRPr lang="en-US" dirty="0"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 our model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16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Phase 2: Train our model</a:t>
            </a:r>
          </a:p>
        </p:txBody>
      </p:sp>
      <p:sp>
        <p:nvSpPr>
          <p:cNvPr id="294" name="Google Shape;294;p5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ym typeface="Consolas"/>
              </a:rPr>
              <a:t>Train model using optimizer</a:t>
            </a:r>
          </a:p>
        </p:txBody>
      </p:sp>
      <p:sp>
        <p:nvSpPr>
          <p:cNvPr id="295" name="Google Shape;295;p50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Base Code (TF2)</a:t>
            </a:r>
          </a:p>
        </p:txBody>
      </p:sp>
      <p:sp>
        <p:nvSpPr>
          <p:cNvPr id="575" name="Google Shape;575;p8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EPOCHS = 100</a:t>
            </a:r>
          </a:p>
          <a:p>
            <a:pPr marL="0" indent="0">
              <a:buNone/>
            </a:pPr>
            <a:r>
              <a:rPr lang="en-US" sz="2400" dirty="0"/>
              <a:t>for epoch in range(EPOCHS):</a:t>
            </a:r>
          </a:p>
          <a:p>
            <a:pPr marL="0" indent="0">
              <a:buNone/>
            </a:pPr>
            <a:r>
              <a:rPr lang="en-US" sz="2400" dirty="0"/>
              <a:t>  </a:t>
            </a:r>
            <a:r>
              <a:rPr lang="en-US" sz="2400" dirty="0" err="1"/>
              <a:t>total_loss</a:t>
            </a:r>
            <a:r>
              <a:rPr lang="en-US" sz="2400" dirty="0"/>
              <a:t> = 0.0</a:t>
            </a:r>
          </a:p>
          <a:p>
            <a:pPr marL="0" indent="0">
              <a:buNone/>
            </a:pPr>
            <a:r>
              <a:rPr lang="en-US" sz="2400" dirty="0"/>
              <a:t>  </a:t>
            </a:r>
            <a:r>
              <a:rPr lang="en-US" sz="2400" b="1" dirty="0"/>
              <a:t>for x, y in dataset:</a:t>
            </a:r>
          </a:p>
          <a:p>
            <a:pPr marL="0" indent="0">
              <a:buNone/>
            </a:pPr>
            <a:r>
              <a:rPr lang="en-US" sz="2400" dirty="0"/>
              <a:t>    </a:t>
            </a:r>
            <a:r>
              <a:rPr lang="en-US" sz="2400" b="1" dirty="0"/>
              <a:t>with </a:t>
            </a:r>
            <a:r>
              <a:rPr lang="en-US" sz="2400" b="1" dirty="0" err="1"/>
              <a:t>tf.GradientTape</a:t>
            </a:r>
            <a:r>
              <a:rPr lang="en-US" sz="2400" b="1" dirty="0"/>
              <a:t>() as tape:</a:t>
            </a:r>
          </a:p>
          <a:p>
            <a:pPr marL="0" indent="0">
              <a:buNone/>
            </a:pPr>
            <a:r>
              <a:rPr lang="en-US" sz="2400" dirty="0"/>
              <a:t>      </a:t>
            </a:r>
            <a:r>
              <a:rPr lang="en-US" sz="2400" b="1" dirty="0"/>
              <a:t>l = </a:t>
            </a:r>
            <a:r>
              <a:rPr lang="en-US" sz="2400" b="1" dirty="0" err="1"/>
              <a:t>squared_loss</a:t>
            </a:r>
            <a:r>
              <a:rPr lang="en-US" sz="2400" b="1" dirty="0"/>
              <a:t>(y, prediction(x))</a:t>
            </a:r>
          </a:p>
          <a:p>
            <a:pPr marL="0" indent="0">
              <a:buNone/>
            </a:pPr>
            <a:r>
              <a:rPr lang="en-US" sz="2400" dirty="0"/>
              <a:t>      </a:t>
            </a:r>
            <a:r>
              <a:rPr lang="en-US" sz="2400" dirty="0" err="1"/>
              <a:t>total_loss</a:t>
            </a:r>
            <a:r>
              <a:rPr lang="en-US" sz="2400" dirty="0"/>
              <a:t> += l</a:t>
            </a:r>
          </a:p>
          <a:p>
            <a:pPr marL="0" indent="0">
              <a:buNone/>
            </a:pPr>
            <a:r>
              <a:rPr lang="en-US" sz="2400" dirty="0"/>
              <a:t>  </a:t>
            </a:r>
            <a:r>
              <a:rPr lang="en-US" sz="2400" b="1" dirty="0"/>
              <a:t>gradients = </a:t>
            </a:r>
            <a:r>
              <a:rPr lang="en-US" sz="2400" b="1" dirty="0" err="1"/>
              <a:t>tape.gradient</a:t>
            </a:r>
            <a:r>
              <a:rPr lang="en-US" sz="2400" b="1" dirty="0"/>
              <a:t>(l, [</a:t>
            </a:r>
            <a:r>
              <a:rPr lang="en-US" sz="2400" b="1" dirty="0" err="1"/>
              <a:t>w,b</a:t>
            </a:r>
            <a:r>
              <a:rPr lang="en-US" sz="2400" b="1" dirty="0"/>
              <a:t>])</a:t>
            </a:r>
          </a:p>
          <a:p>
            <a:pPr marL="0" indent="0">
              <a:buNone/>
            </a:pPr>
            <a:r>
              <a:rPr lang="en-US" sz="2400" b="1" dirty="0"/>
              <a:t>  </a:t>
            </a:r>
            <a:r>
              <a:rPr lang="en-US" sz="2400" b="1" dirty="0" err="1"/>
              <a:t>optimizer.apply_gradients</a:t>
            </a:r>
            <a:r>
              <a:rPr lang="en-US" sz="2400" b="1" dirty="0"/>
              <a:t>(zip(gradients, [</a:t>
            </a:r>
            <a:r>
              <a:rPr lang="en-US" sz="2400" b="1" dirty="0" err="1"/>
              <a:t>w,b</a:t>
            </a:r>
            <a:r>
              <a:rPr lang="en-US" sz="2400" b="1" dirty="0"/>
              <a:t>]))</a:t>
            </a:r>
          </a:p>
          <a:p>
            <a:pPr marL="0" indent="0">
              <a:buNone/>
            </a:pPr>
            <a:r>
              <a:rPr lang="en-US" sz="2400" dirty="0"/>
              <a:t>  print('Epoch {0}: {1}'.format(epoch, </a:t>
            </a:r>
            <a:r>
              <a:rPr lang="en-US" sz="2400" dirty="0" err="1"/>
              <a:t>total_loss</a:t>
            </a:r>
            <a:r>
              <a:rPr lang="en-US" sz="2400" dirty="0"/>
              <a:t> / </a:t>
            </a:r>
            <a:r>
              <a:rPr lang="en-US" sz="2400" dirty="0" err="1"/>
              <a:t>n_samples</a:t>
            </a:r>
            <a:r>
              <a:rPr lang="en-US" sz="2400" dirty="0"/>
              <a:t>))</a:t>
            </a:r>
          </a:p>
          <a:p>
            <a:pPr marL="0" indent="0">
              <a:buNone/>
            </a:pPr>
            <a:r>
              <a:rPr lang="en-US" sz="2400" dirty="0"/>
              <a:t>print(</a:t>
            </a:r>
            <a:r>
              <a:rPr lang="en-US" sz="2400" dirty="0" err="1"/>
              <a:t>f'w</a:t>
            </a:r>
            <a:r>
              <a:rPr lang="en-US" sz="2400" dirty="0"/>
              <a:t>:{</a:t>
            </a:r>
            <a:r>
              <a:rPr lang="en-US" sz="2400" dirty="0" err="1"/>
              <a:t>w.numpy</a:t>
            </a:r>
            <a:r>
              <a:rPr lang="en-US" sz="2400" dirty="0"/>
              <a:t>()} b:{b.numpy()}')</a:t>
            </a: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31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1. Training (TF2)</a:t>
            </a:r>
          </a:p>
        </p:txBody>
      </p:sp>
      <p:sp>
        <p:nvSpPr>
          <p:cNvPr id="333" name="Google Shape;333;p5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for x, y in dataset:</a:t>
            </a:r>
          </a:p>
          <a:p>
            <a:pPr marL="457200" lvl="1" indent="0">
              <a:buNone/>
            </a:pPr>
            <a:r>
              <a:rPr lang="en-US" sz="2600" dirty="0"/>
              <a:t>with </a:t>
            </a:r>
            <a:r>
              <a:rPr lang="en-US" sz="2600" dirty="0" err="1"/>
              <a:t>tf.GradientTape</a:t>
            </a:r>
            <a:r>
              <a:rPr lang="en-US" sz="2600" dirty="0"/>
              <a:t>() as tape:</a:t>
            </a:r>
          </a:p>
          <a:p>
            <a:pPr marL="914400" lvl="2" indent="0">
              <a:buNone/>
            </a:pPr>
            <a:r>
              <a:rPr lang="en-US" sz="2600" dirty="0"/>
              <a:t>l = </a:t>
            </a:r>
            <a:r>
              <a:rPr lang="en-US" sz="2600" dirty="0" err="1"/>
              <a:t>squared_loss</a:t>
            </a:r>
            <a:r>
              <a:rPr lang="en-US" sz="2600" dirty="0"/>
              <a:t>(y, prediction(x))</a:t>
            </a:r>
          </a:p>
          <a:p>
            <a:pPr marL="457200" lvl="1" indent="0">
              <a:buNone/>
            </a:pPr>
            <a:r>
              <a:rPr lang="en-US" sz="2400" dirty="0"/>
              <a:t>gradients = </a:t>
            </a:r>
            <a:r>
              <a:rPr lang="en-US" sz="2400" dirty="0" err="1"/>
              <a:t>tape.gradient</a:t>
            </a:r>
            <a:r>
              <a:rPr lang="en-US" sz="2400" dirty="0"/>
              <a:t>(l, [</a:t>
            </a:r>
            <a:r>
              <a:rPr lang="en-US" sz="2400" dirty="0" err="1"/>
              <a:t>w,b</a:t>
            </a:r>
            <a:r>
              <a:rPr lang="en-US" sz="2400" dirty="0"/>
              <a:t>])</a:t>
            </a:r>
          </a:p>
          <a:p>
            <a:pPr marL="457200" lvl="1" indent="0">
              <a:buNone/>
            </a:pPr>
            <a:r>
              <a:rPr lang="en-US" sz="2400" dirty="0" err="1"/>
              <a:t>optimizer.apply_gradients</a:t>
            </a:r>
            <a:r>
              <a:rPr lang="en-US" sz="2400" dirty="0"/>
              <a:t>(zip(gradients, [</a:t>
            </a:r>
            <a:r>
              <a:rPr lang="en-US" sz="2400" dirty="0" err="1"/>
              <a:t>w,b</a:t>
            </a:r>
            <a:r>
              <a:rPr lang="en-US" sz="2400" dirty="0"/>
              <a:t>]))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For each </a:t>
            </a:r>
            <a:r>
              <a:rPr lang="en-US" dirty="0" err="1"/>
              <a:t>x,y</a:t>
            </a:r>
            <a:r>
              <a:rPr lang="en-US" dirty="0"/>
              <a:t> find out the error, use the error as a gradient to update </a:t>
            </a:r>
            <a:r>
              <a:rPr lang="en-US" dirty="0" err="1"/>
              <a:t>w,b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F6C2-60A4-4931-A31C-710998DA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C05D-D5DE-4136-B93D-53120799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41" name="Google Shape;341;p56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/>
              <a:pPr/>
              <a:t>26</a:t>
            </a:fld>
            <a:endParaRPr lang="en"/>
          </a:p>
        </p:txBody>
      </p:sp>
      <p:pic>
        <p:nvPicPr>
          <p:cNvPr id="342" name="Google Shape;34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Optimizer</a:t>
            </a:r>
          </a:p>
        </p:txBody>
      </p:sp>
      <p:sp>
        <p:nvSpPr>
          <p:cNvPr id="559" name="Google Shape;559;p8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TensorFlow looks at all trainable variables that optimizer depends on and updates them</a:t>
            </a:r>
          </a:p>
        </p:txBody>
      </p:sp>
      <p:pic>
        <p:nvPicPr>
          <p:cNvPr id="561" name="Google Shape;56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00" y="2963001"/>
            <a:ext cx="11785603" cy="222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Trainable variables</a:t>
            </a:r>
          </a:p>
        </p:txBody>
      </p:sp>
      <p:sp>
        <p:nvSpPr>
          <p:cNvPr id="567" name="Google Shape;567;p8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sym typeface="Consolas"/>
              </a:rPr>
              <a:t>tf.Variable(initial_value=None, trainable=True,...)</a:t>
            </a:r>
          </a:p>
          <a:p>
            <a:endParaRPr lang="en-CA">
              <a:sym typeface="Georgia"/>
            </a:endParaRPr>
          </a:p>
        </p:txBody>
      </p:sp>
      <p:sp>
        <p:nvSpPr>
          <p:cNvPr id="569" name="Google Shape;569;p87"/>
          <p:cNvSpPr txBox="1"/>
          <p:nvPr/>
        </p:nvSpPr>
        <p:spPr>
          <a:xfrm>
            <a:off x="6589933" y="3768700"/>
            <a:ext cx="4972400" cy="1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Specify if a variable should be trained or not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default, all variables are trainable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80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08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ym typeface="Georgia"/>
              </a:rPr>
              <a:t>Plot the results with matplotlib</a:t>
            </a:r>
          </a:p>
        </p:txBody>
      </p:sp>
      <p:pic>
        <p:nvPicPr>
          <p:cNvPr id="8" name="Google Shape;357;p58">
            <a:extLst>
              <a:ext uri="{FF2B5EF4-FFF2-40B4-BE49-F238E27FC236}">
                <a16:creationId xmlns:a16="http://schemas.microsoft.com/office/drawing/2014/main" id="{A69C1CD5-9045-4FD7-B348-672F278F3B7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152" y="1625600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 easier?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285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Same Code in </a:t>
            </a:r>
            <a:r>
              <a:rPr lang="en-CA" dirty="0" err="1">
                <a:sym typeface="Georgia"/>
              </a:rPr>
              <a:t>Keras</a:t>
            </a:r>
            <a:r>
              <a:rPr lang="en-CA" dirty="0">
                <a:sym typeface="Georgia"/>
              </a:rPr>
              <a:t> (TF2)</a:t>
            </a:r>
          </a:p>
        </p:txBody>
      </p:sp>
      <p:sp>
        <p:nvSpPr>
          <p:cNvPr id="575" name="Google Shape;575;p8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data, </a:t>
            </a:r>
            <a:r>
              <a:rPr lang="en-US" sz="2400" dirty="0" err="1"/>
              <a:t>n_samples</a:t>
            </a:r>
            <a:r>
              <a:rPr lang="en-US" sz="2400" dirty="0"/>
              <a:t> = </a:t>
            </a:r>
            <a:r>
              <a:rPr lang="en-US" sz="2400" dirty="0" err="1"/>
              <a:t>read_birth_life_data</a:t>
            </a:r>
            <a:r>
              <a:rPr lang="en-US" sz="2400" dirty="0"/>
              <a:t>("birth_life_2010.txt")</a:t>
            </a:r>
          </a:p>
          <a:p>
            <a:pPr marL="0" indent="0">
              <a:buNone/>
            </a:pPr>
            <a:r>
              <a:rPr lang="en-US" sz="2400" b="1" dirty="0"/>
              <a:t>model = </a:t>
            </a:r>
            <a:r>
              <a:rPr lang="en-US" sz="2400" b="1" dirty="0" err="1"/>
              <a:t>tf.keras.Sequential</a:t>
            </a:r>
            <a:r>
              <a:rPr lang="en-US" sz="2400" b="1" dirty="0"/>
              <a:t>([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2400" b="1" dirty="0" err="1"/>
              <a:t>tf.keras.layers.Dense</a:t>
            </a:r>
            <a:r>
              <a:rPr lang="en-US" sz="2400" b="1" dirty="0"/>
              <a:t>(1)</a:t>
            </a:r>
          </a:p>
          <a:p>
            <a:pPr marL="0" indent="0">
              <a:buNone/>
            </a:pPr>
            <a:r>
              <a:rPr lang="en-US" sz="2400" b="1" dirty="0"/>
              <a:t>  ])</a:t>
            </a:r>
          </a:p>
          <a:p>
            <a:pPr marL="0" indent="0">
              <a:buNone/>
            </a:pPr>
            <a:r>
              <a:rPr lang="en-US" sz="2400" dirty="0"/>
              <a:t>EPOCHS=100</a:t>
            </a:r>
          </a:p>
          <a:p>
            <a:pPr marL="0" indent="0">
              <a:buNone/>
            </a:pPr>
            <a:r>
              <a:rPr lang="en-US" sz="2400" b="1" dirty="0"/>
              <a:t>optimizer = </a:t>
            </a:r>
            <a:r>
              <a:rPr lang="en-US" sz="2400" b="1" dirty="0" err="1"/>
              <a:t>tf.keras.optimizers.SGD</a:t>
            </a:r>
            <a:r>
              <a:rPr lang="en-US" sz="2400" b="1" dirty="0"/>
              <a:t>(</a:t>
            </a:r>
            <a:r>
              <a:rPr lang="en-US" sz="2400" b="1" dirty="0" err="1"/>
              <a:t>learning_rate</a:t>
            </a:r>
            <a:r>
              <a:rPr lang="en-US" sz="2400" b="1" dirty="0"/>
              <a:t>=0.05)</a:t>
            </a:r>
          </a:p>
          <a:p>
            <a:pPr marL="0" indent="0">
              <a:buNone/>
            </a:pPr>
            <a:r>
              <a:rPr lang="en-US" sz="2400" b="1" dirty="0" err="1"/>
              <a:t>model.compile</a:t>
            </a:r>
            <a:r>
              <a:rPr lang="en-US" sz="2400" b="1" dirty="0"/>
              <a:t>(loss='</a:t>
            </a:r>
            <a:r>
              <a:rPr lang="en-US" sz="2400" b="1" dirty="0" err="1"/>
              <a:t>mse</a:t>
            </a:r>
            <a:r>
              <a:rPr lang="en-US" sz="2400" b="1" dirty="0"/>
              <a:t>',optimizer=optimizer)</a:t>
            </a:r>
          </a:p>
          <a:p>
            <a:pPr marL="0" indent="0">
              <a:buNone/>
            </a:pPr>
            <a:r>
              <a:rPr lang="en-US" sz="2400" b="1" dirty="0" err="1"/>
              <a:t>model.fit</a:t>
            </a:r>
            <a:r>
              <a:rPr lang="en-US" sz="2400" b="1" dirty="0"/>
              <a:t>(data[:,0],data[:,1],epochs=EPOCHS)</a:t>
            </a:r>
          </a:p>
          <a:p>
            <a:pPr marL="0" indent="0">
              <a:buNone/>
            </a:pPr>
            <a:r>
              <a:rPr lang="en-US" sz="2400" dirty="0"/>
              <a:t>w = </a:t>
            </a:r>
            <a:r>
              <a:rPr lang="en-US" sz="2400" dirty="0" err="1"/>
              <a:t>model.layers</a:t>
            </a:r>
            <a:r>
              <a:rPr lang="en-US" sz="2400" dirty="0"/>
              <a:t>[0].</a:t>
            </a:r>
            <a:r>
              <a:rPr lang="en-US" sz="2400" dirty="0" err="1"/>
              <a:t>get_weights</a:t>
            </a:r>
            <a:r>
              <a:rPr lang="en-US" sz="2400" dirty="0"/>
              <a:t>()[0][0][0]</a:t>
            </a:r>
          </a:p>
          <a:p>
            <a:pPr marL="0" indent="0">
              <a:buNone/>
            </a:pPr>
            <a:r>
              <a:rPr lang="en-US" sz="2400" dirty="0"/>
              <a:t>b = </a:t>
            </a:r>
            <a:r>
              <a:rPr lang="en-US" sz="2400" dirty="0" err="1"/>
              <a:t>model.layers</a:t>
            </a:r>
            <a:r>
              <a:rPr lang="en-US" sz="2400" dirty="0"/>
              <a:t>[0].</a:t>
            </a:r>
            <a:r>
              <a:rPr lang="en-US" sz="2400" dirty="0" err="1"/>
              <a:t>get_weights</a:t>
            </a:r>
            <a:r>
              <a:rPr lang="en-US" sz="2400" dirty="0"/>
              <a:t>()[1][0]</a:t>
            </a:r>
          </a:p>
          <a:p>
            <a:pPr marL="0" indent="0">
              <a:buNone/>
            </a:pPr>
            <a:r>
              <a:rPr lang="en-US" sz="2400" dirty="0"/>
              <a:t>print(w, b)</a:t>
            </a:r>
          </a:p>
        </p:txBody>
      </p:sp>
    </p:spTree>
    <p:extLst>
      <p:ext uri="{BB962C8B-B14F-4D97-AF65-F5344CB8AC3E}">
        <p14:creationId xmlns:p14="http://schemas.microsoft.com/office/powerpoint/2010/main" val="351562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TensorFlow </a:t>
            </a:r>
            <a:r>
              <a:rPr lang="en-US"/>
              <a:t>Neural Network.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World Development Indicators dataset</a:t>
            </a:r>
            <a:endParaRPr lang="en-CA" dirty="0">
              <a:sym typeface="Georgi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C1A509-ABFF-4709-8180-656B0312A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X: birth rate</a:t>
            </a:r>
          </a:p>
          <a:p>
            <a:r>
              <a:rPr lang="en-CA" dirty="0">
                <a:sym typeface="Georgia"/>
              </a:rPr>
              <a:t>Y: life expectancy</a:t>
            </a:r>
          </a:p>
          <a:p>
            <a:r>
              <a:rPr lang="en-CA" dirty="0">
                <a:sym typeface="Georgia"/>
              </a:rPr>
              <a:t>190 countries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933" y="518965"/>
            <a:ext cx="9403635" cy="55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/>
          <p:nvPr/>
        </p:nvSpPr>
        <p:spPr>
          <a:xfrm>
            <a:off x="281467" y="6345500"/>
            <a:ext cx="6332800" cy="4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dirty="0">
                <a:latin typeface="EB Garamond"/>
                <a:ea typeface="EB Garamond"/>
                <a:cs typeface="EB Garamond"/>
                <a:sym typeface="EB Garamond"/>
              </a:rPr>
              <a:t>Visualization made by </a:t>
            </a:r>
            <a:r>
              <a:rPr lang="en" sz="1467" u="sng" dirty="0"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en" sz="1467" dirty="0">
                <a:latin typeface="EB Garamond"/>
                <a:ea typeface="EB Garamond"/>
                <a:cs typeface="EB Garamond"/>
                <a:sym typeface="EB Garamond"/>
              </a:rPr>
              <a:t>, based on data collected by World Bank</a:t>
            </a:r>
            <a:endParaRPr sz="1467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Data Set</a:t>
            </a:r>
          </a:p>
        </p:txBody>
      </p:sp>
      <p:sp>
        <p:nvSpPr>
          <p:cNvPr id="226" name="Google Shape;226;p4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Consolas"/>
              </a:rPr>
              <a:t>birth_life_2010.txt</a:t>
            </a:r>
          </a:p>
          <a:p>
            <a:endParaRPr lang="en-CA" dirty="0">
              <a:sym typeface="Consolas"/>
            </a:endParaRPr>
          </a:p>
          <a:p>
            <a:pPr marL="0" indent="0">
              <a:buNone/>
            </a:pPr>
            <a:r>
              <a:rPr lang="en-CA" dirty="0">
                <a:sym typeface="Consolas"/>
              </a:rPr>
              <a:t>Country	Birth rate	Life expectancy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Vietnam	1.822		74.828243902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Vanuatu	3.869		70.819487805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Tonga		3.911		72.150658537</a:t>
            </a:r>
          </a:p>
          <a:p>
            <a:pPr marL="0" indent="0">
              <a:buNone/>
            </a:pPr>
            <a:r>
              <a:rPr lang="en-CA" dirty="0">
                <a:sym typeface="Consolas"/>
              </a:rPr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C6E2E-A581-4C54-A604-03238523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998A8-22A3-409A-BADB-DF964E05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411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latin typeface="+mn-lt"/>
                <a:ea typeface="Georgia"/>
                <a:cs typeface="Georgia"/>
                <a:sym typeface="Georgia"/>
              </a:rPr>
              <a:t>Want</a:t>
            </a:r>
            <a:endParaRPr lang="en-CA" dirty="0">
              <a:latin typeface="+mn-lt"/>
              <a:sym typeface="Georgi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269D6F-C8FC-4EB9-BFB8-D711459B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Find a linear relationship between X and Y</a:t>
            </a:r>
          </a:p>
          <a:p>
            <a:r>
              <a:rPr lang="en-CA" dirty="0">
                <a:sym typeface="Georgia"/>
              </a:rPr>
              <a:t>to predict Y from X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Google Shape;219;p40"/>
              <p:cNvSpPr txBox="1"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ym typeface="Consolas"/>
                  </a:rPr>
                  <a:t>Inference: </a:t>
                </a:r>
                <a:r>
                  <a:rPr lang="en-US" dirty="0" err="1">
                    <a:sym typeface="Consolas"/>
                  </a:rPr>
                  <a:t>Y_predicted</a:t>
                </a:r>
                <a:r>
                  <a:rPr lang="en-US" dirty="0">
                    <a:sym typeface="Consolas"/>
                  </a:rPr>
                  <a:t> = w * X + b</a:t>
                </a:r>
              </a:p>
              <a:p>
                <a:pPr lvl="1"/>
                <a:r>
                  <a:rPr lang="en-US" dirty="0">
                    <a:sym typeface="Consolas"/>
                  </a:rPr>
                  <a:t>This is the equation of a line (what is Y based on X)</a:t>
                </a:r>
              </a:p>
              <a:p>
                <a:pPr lvl="1"/>
                <a:r>
                  <a:rPr lang="en-US" dirty="0">
                    <a:sym typeface="Consolas"/>
                  </a:rPr>
                  <a:t>W is our slope and b is an offset</a:t>
                </a:r>
              </a:p>
              <a:p>
                <a:r>
                  <a:rPr lang="en-US" dirty="0">
                    <a:sym typeface="Consolas"/>
                  </a:rPr>
                  <a:t>Mean squared error: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Consolas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Consolas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Consolas"/>
                      </a:rPr>
                      <m:t>[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  <a:sym typeface="Consola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Consolas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Consolas"/>
                              </a:rPr>
                              <m:t>𝑦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Consolas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  <a:sym typeface="Consolas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  <a:sym typeface="Consola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  <a:sym typeface="Consolas"/>
                                  </a:rPr>
                                  <m:t>𝑝𝑟𝑒𝑑𝑖𝑐𝑡𝑒𝑑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  <a:sym typeface="Consolas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Consolas"/>
                      </a:rPr>
                      <m:t>]</m:t>
                    </m:r>
                  </m:oMath>
                </a14:m>
                <a:endParaRPr lang="en-US" dirty="0">
                  <a:sym typeface="Consolas"/>
                </a:endParaRPr>
              </a:p>
              <a:p>
                <a:pPr lvl="1"/>
                <a:r>
                  <a:rPr lang="en-US" dirty="0">
                    <a:sym typeface="Consolas"/>
                  </a:rPr>
                  <a:t>How far off each value y is from where the line said it should be</a:t>
                </a:r>
              </a:p>
            </p:txBody>
          </p:sp>
        </mc:Choice>
        <mc:Fallback xmlns="">
          <p:sp>
            <p:nvSpPr>
              <p:cNvPr id="219" name="Google Shape;219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28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Widescreen</PresentationFormat>
  <Paragraphs>154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EB Garamond</vt:lpstr>
      <vt:lpstr>Georgia</vt:lpstr>
      <vt:lpstr>Times New Roman</vt:lpstr>
      <vt:lpstr>Office Theme</vt:lpstr>
      <vt:lpstr>AI: TensorFlow Linear Regression</vt:lpstr>
      <vt:lpstr>Linear Regression </vt:lpstr>
      <vt:lpstr>Data in</vt:lpstr>
      <vt:lpstr>World Development Indicators dataset</vt:lpstr>
      <vt:lpstr>PowerPoint Presentation</vt:lpstr>
      <vt:lpstr>Data Set</vt:lpstr>
      <vt:lpstr>Model</vt:lpstr>
      <vt:lpstr>Want</vt:lpstr>
      <vt:lpstr>Model</vt:lpstr>
      <vt:lpstr>Phase 1: Create Model</vt:lpstr>
      <vt:lpstr>Base Code (TF2)</vt:lpstr>
      <vt:lpstr>Datasets</vt:lpstr>
      <vt:lpstr>Store data in tf.data.Dataset</vt:lpstr>
      <vt:lpstr>Store data in tf.data.Dataset</vt:lpstr>
      <vt:lpstr>Store data in tf.data.Dataset</vt:lpstr>
      <vt:lpstr>Make our model </vt:lpstr>
      <vt:lpstr>1. Read data file, slice into X, Y parts in a dataset (TF2)</vt:lpstr>
      <vt:lpstr>2. Create weight and bias (TF2)</vt:lpstr>
      <vt:lpstr>3. Inference (TF2)</vt:lpstr>
      <vt:lpstr>Specify loss function (TF2)</vt:lpstr>
      <vt:lpstr>Create optimizer (TF2)</vt:lpstr>
      <vt:lpstr>Train our model </vt:lpstr>
      <vt:lpstr>Phase 2: Train our model</vt:lpstr>
      <vt:lpstr>Base Code (TF2)</vt:lpstr>
      <vt:lpstr>1. Training (TF2)</vt:lpstr>
      <vt:lpstr>PowerPoint Presentation</vt:lpstr>
      <vt:lpstr>Optimizer</vt:lpstr>
      <vt:lpstr>Trainable variables</vt:lpstr>
      <vt:lpstr>Results</vt:lpstr>
      <vt:lpstr>Plot the results with matplotlib</vt:lpstr>
      <vt:lpstr>Even easier?</vt:lpstr>
      <vt:lpstr>Same Code in Keras (TF2)</vt:lpstr>
      <vt:lpstr>Onward to …  TensorFlow Neural Network.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2020-08-24T23:48:47Z</dcterms:created>
  <dcterms:modified xsi:type="dcterms:W3CDTF">2020-08-24T23:48:50Z</dcterms:modified>
</cp:coreProperties>
</file>