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968" r:id="rId3"/>
    <p:sldId id="346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969" r:id="rId12"/>
    <p:sldId id="280" r:id="rId13"/>
    <p:sldId id="281" r:id="rId14"/>
    <p:sldId id="282" r:id="rId15"/>
    <p:sldId id="970" r:id="rId16"/>
    <p:sldId id="283" r:id="rId17"/>
    <p:sldId id="287" r:id="rId18"/>
    <p:sldId id="349" r:id="rId19"/>
    <p:sldId id="291" r:id="rId20"/>
    <p:sldId id="350" r:id="rId21"/>
    <p:sldId id="353" r:id="rId22"/>
    <p:sldId id="971" r:id="rId23"/>
    <p:sldId id="296" r:id="rId24"/>
    <p:sldId id="354" r:id="rId25"/>
    <p:sldId id="298" r:id="rId26"/>
    <p:sldId id="356" r:id="rId27"/>
    <p:sldId id="972" r:id="rId28"/>
    <p:sldId id="487" r:id="rId29"/>
    <p:sldId id="304" r:id="rId30"/>
    <p:sldId id="973" r:id="rId31"/>
    <p:sldId id="486" r:id="rId32"/>
    <p:sldId id="27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D09056-3208-45F5-8A6E-534BB91AC394}" v="8" dt="2020-08-12T18:12:22.486"/>
    <p1510:client id="{680847D6-117B-4C18-83D3-E47492C084E4}" v="16" dt="2020-08-12T18:03:35.850"/>
    <p1510:client id="{687B13C8-03DE-43A2-BCB1-BFB88F0E9FC0}" v="8" dt="2020-08-12T18:19:36.166"/>
    <p1510:client id="{F9A1F520-8C3F-47E1-866A-17B10454F6AB}" v="5" dt="2020-08-12T17:32:30.4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153" d="100"/>
          <a:sy n="153" d="100"/>
        </p:scale>
        <p:origin x="9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7B40B-5104-4F5D-98CD-E1F511FD4F2F}" type="datetimeFigureOut">
              <a:rPr lang="en-CA" smtClean="0"/>
              <a:t>2020-08-24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865C5-BEE6-4D6D-B3E8-E13AE160ED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634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bd9898b6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bd9898b6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4cb222212c3f275d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4cb222212c3f275d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ee508db2e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ee508db2e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4cb222212c3f275d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4cb222212c3f275d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ee508db2e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ee508db2e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ee508db2e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ee508db2e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4cb222212c3f275d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4cb222212c3f275d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4cb222212c3f275d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4cb222212c3f275d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ee508db2e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ee508db2e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4cb222212c3f275d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4cb222212c3f275d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beedf50eb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1beedf50eb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bd10f151e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bd10f151e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beedf50eb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beedf50eb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ee508db2e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2ee508db2e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ee508db2e_1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ee508db2e_1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643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ee508db2e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2ee508db2e_1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bd9898b6a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1bd9898b6a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721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4cb222212c3f275d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4cb222212c3f275d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cb222212c3f275d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cb222212c3f275d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cb222212c3f275d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4cb222212c3f275d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4cb222212c3f275d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4cb222212c3f275d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bfb21316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bfb21316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bfb21316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bfb21316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df700e686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df700e686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AI: TensorFlow API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501: Advanced Programming Techniques</a:t>
            </a:r>
          </a:p>
          <a:p>
            <a:r>
              <a:rPr lang="en-US" dirty="0"/>
              <a:t>Fall 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Monday, August 24,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Georgia"/>
              </a:rPr>
              <a:t>Randomly Generated Constants</a:t>
            </a:r>
          </a:p>
        </p:txBody>
      </p:sp>
      <p:sp>
        <p:nvSpPr>
          <p:cNvPr id="276" name="Google Shape;276;p48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ym typeface="Consolas"/>
              </a:rPr>
              <a:t>tf.set_random_seed</a:t>
            </a:r>
            <a:r>
              <a:rPr lang="en-US" dirty="0">
                <a:sym typeface="Consolas"/>
              </a:rPr>
              <a:t>(seed)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9CA3FAF-1A86-4488-B146-5D76313A0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Operations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0EADC4-1A6B-4132-B7CB-5278527F36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7299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Georgia"/>
              </a:rPr>
              <a:t>Operations</a:t>
            </a:r>
          </a:p>
        </p:txBody>
      </p:sp>
      <p:pic>
        <p:nvPicPr>
          <p:cNvPr id="283" name="Google Shape;28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751465"/>
            <a:ext cx="12192001" cy="3663607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9"/>
          <p:cNvSpPr txBox="1"/>
          <p:nvPr/>
        </p:nvSpPr>
        <p:spPr>
          <a:xfrm>
            <a:off x="0" y="6371200"/>
            <a:ext cx="4770800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467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Buduma. </a:t>
            </a:r>
            <a:r>
              <a:rPr lang="en" sz="1467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Fundamentals of Deep Learning</a:t>
            </a:r>
            <a:r>
              <a:rPr lang="en" sz="1467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O’Reilly, 2017</a:t>
            </a:r>
            <a:endParaRPr sz="1467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Georgia"/>
              </a:rPr>
              <a:t>Arithmetic Ops</a:t>
            </a:r>
          </a:p>
        </p:txBody>
      </p:sp>
      <p:sp>
        <p:nvSpPr>
          <p:cNvPr id="292" name="Google Shape;292;p50"/>
          <p:cNvSpPr txBox="1"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/>
              <a:pPr/>
              <a:t>13</a:t>
            </a:fld>
            <a:endParaRPr lang="en"/>
          </a:p>
        </p:txBody>
      </p:sp>
      <p:sp>
        <p:nvSpPr>
          <p:cNvPr id="291" name="Google Shape;291;p50"/>
          <p:cNvSpPr txBox="1"/>
          <p:nvPr/>
        </p:nvSpPr>
        <p:spPr>
          <a:xfrm>
            <a:off x="5996933" y="1837533"/>
            <a:ext cx="46708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Pretty standard, quite similar to numpy.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3" name="Google Shape;29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8567" y="1505967"/>
            <a:ext cx="3896836" cy="5094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Georgia"/>
              </a:rPr>
              <a:t>Wizard of </a:t>
            </a:r>
            <a:r>
              <a:rPr lang="en-US" dirty="0" err="1">
                <a:sym typeface="Georgia"/>
              </a:rPr>
              <a:t>Div</a:t>
            </a:r>
            <a:r>
              <a:rPr lang="en-US" dirty="0">
                <a:sym typeface="Georgia"/>
              </a:rPr>
              <a:t> (note in TF1 session format)</a:t>
            </a:r>
          </a:p>
        </p:txBody>
      </p:sp>
      <p:sp>
        <p:nvSpPr>
          <p:cNvPr id="300" name="Google Shape;300;p51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ym typeface="Consolas"/>
              </a:rPr>
              <a:t>a = </a:t>
            </a:r>
            <a:r>
              <a:rPr lang="en-US" dirty="0" err="1">
                <a:sym typeface="Consolas"/>
              </a:rPr>
              <a:t>tf.constant</a:t>
            </a:r>
            <a:r>
              <a:rPr lang="en-US" dirty="0">
                <a:sym typeface="Consolas"/>
              </a:rPr>
              <a:t>([2, 2], name='a')</a:t>
            </a:r>
          </a:p>
          <a:p>
            <a:pPr marL="0" indent="0">
              <a:buNone/>
            </a:pPr>
            <a:r>
              <a:rPr lang="en-US" dirty="0">
                <a:sym typeface="Consolas"/>
              </a:rPr>
              <a:t>b = </a:t>
            </a:r>
            <a:r>
              <a:rPr lang="en-US" dirty="0" err="1">
                <a:sym typeface="Consolas"/>
              </a:rPr>
              <a:t>tf.constant</a:t>
            </a:r>
            <a:r>
              <a:rPr lang="en-US" dirty="0">
                <a:sym typeface="Consolas"/>
              </a:rPr>
              <a:t>([[0, 1], [2, 3]], name='b')</a:t>
            </a:r>
          </a:p>
          <a:p>
            <a:pPr marL="0" indent="0">
              <a:buNone/>
            </a:pPr>
            <a:r>
              <a:rPr lang="en-US" dirty="0">
                <a:sym typeface="Consolas"/>
              </a:rPr>
              <a:t>with </a:t>
            </a:r>
            <a:r>
              <a:rPr lang="en-US" dirty="0" err="1">
                <a:sym typeface="Consolas"/>
              </a:rPr>
              <a:t>tf.Session</a:t>
            </a:r>
            <a:r>
              <a:rPr lang="en-US" dirty="0">
                <a:sym typeface="Consolas"/>
              </a:rPr>
              <a:t>() as </a:t>
            </a:r>
            <a:r>
              <a:rPr lang="en-US" dirty="0" err="1">
                <a:sym typeface="Consolas"/>
              </a:rPr>
              <a:t>sess</a:t>
            </a:r>
            <a:r>
              <a:rPr lang="en-US" dirty="0">
                <a:sym typeface="Consolas"/>
              </a:rPr>
              <a:t>:</a:t>
            </a:r>
          </a:p>
          <a:p>
            <a:pPr marL="0" indent="0">
              <a:buNone/>
            </a:pPr>
            <a:r>
              <a:rPr lang="en-US" dirty="0">
                <a:sym typeface="Consolas"/>
              </a:rPr>
              <a:t>	</a:t>
            </a:r>
            <a:r>
              <a:rPr lang="en-US" dirty="0">
                <a:solidFill>
                  <a:srgbClr val="FF0000"/>
                </a:solidFill>
                <a:sym typeface="Consolas"/>
              </a:rPr>
              <a:t>print(</a:t>
            </a:r>
            <a:r>
              <a:rPr lang="en-US" dirty="0" err="1">
                <a:solidFill>
                  <a:srgbClr val="FF0000"/>
                </a:solidFill>
                <a:sym typeface="Consolas"/>
              </a:rPr>
              <a:t>sess.run</a:t>
            </a:r>
            <a:r>
              <a:rPr lang="en-US" dirty="0">
                <a:solidFill>
                  <a:srgbClr val="FF0000"/>
                </a:solidFill>
                <a:sym typeface="Consolas"/>
              </a:rPr>
              <a:t>(</a:t>
            </a:r>
            <a:r>
              <a:rPr lang="en-US" dirty="0" err="1">
                <a:solidFill>
                  <a:srgbClr val="FF0000"/>
                </a:solidFill>
                <a:sym typeface="Consolas"/>
              </a:rPr>
              <a:t>tf.div</a:t>
            </a:r>
            <a:r>
              <a:rPr lang="en-US" dirty="0">
                <a:solidFill>
                  <a:srgbClr val="FF0000"/>
                </a:solidFill>
                <a:sym typeface="Consolas"/>
              </a:rPr>
              <a:t>(b, a)))             ⇒ [[0 0] [1 1]]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sym typeface="Consolas"/>
              </a:rPr>
              <a:t>	print(</a:t>
            </a:r>
            <a:r>
              <a:rPr lang="en-US" dirty="0" err="1">
                <a:solidFill>
                  <a:srgbClr val="FF0000"/>
                </a:solidFill>
                <a:sym typeface="Consolas"/>
              </a:rPr>
              <a:t>sess.run</a:t>
            </a:r>
            <a:r>
              <a:rPr lang="en-US" dirty="0">
                <a:solidFill>
                  <a:srgbClr val="FF0000"/>
                </a:solidFill>
                <a:sym typeface="Consolas"/>
              </a:rPr>
              <a:t>(</a:t>
            </a:r>
            <a:r>
              <a:rPr lang="en-US" dirty="0" err="1">
                <a:solidFill>
                  <a:srgbClr val="FF0000"/>
                </a:solidFill>
                <a:sym typeface="Consolas"/>
              </a:rPr>
              <a:t>tf.divide</a:t>
            </a:r>
            <a:r>
              <a:rPr lang="en-US" dirty="0">
                <a:solidFill>
                  <a:srgbClr val="FF0000"/>
                </a:solidFill>
                <a:sym typeface="Consolas"/>
              </a:rPr>
              <a:t>(b, a)))          ⇒ [[0. 0.5] [1. 1.5]]</a:t>
            </a:r>
          </a:p>
          <a:p>
            <a:pPr marL="0" indent="0">
              <a:buNone/>
            </a:pPr>
            <a:r>
              <a:rPr lang="en-US" dirty="0">
                <a:sym typeface="Consolas"/>
              </a:rPr>
              <a:t>	print(</a:t>
            </a:r>
            <a:r>
              <a:rPr lang="en-US" dirty="0" err="1">
                <a:sym typeface="Consolas"/>
              </a:rPr>
              <a:t>sess.run</a:t>
            </a:r>
            <a:r>
              <a:rPr lang="en-US" dirty="0">
                <a:sym typeface="Consolas"/>
              </a:rPr>
              <a:t>(</a:t>
            </a:r>
            <a:r>
              <a:rPr lang="en-US" dirty="0" err="1">
                <a:sym typeface="Consolas"/>
              </a:rPr>
              <a:t>tf.truediv</a:t>
            </a:r>
            <a:r>
              <a:rPr lang="en-US" dirty="0">
                <a:sym typeface="Consolas"/>
              </a:rPr>
              <a:t>(b, a)))         ⇒ [[0. 0.5] [1. 1.5]]</a:t>
            </a:r>
          </a:p>
          <a:p>
            <a:pPr marL="0" indent="0">
              <a:buNone/>
            </a:pPr>
            <a:r>
              <a:rPr lang="en-US" dirty="0">
                <a:sym typeface="Consolas"/>
              </a:rPr>
              <a:t>	print(</a:t>
            </a:r>
            <a:r>
              <a:rPr lang="en-US" dirty="0" err="1">
                <a:sym typeface="Consolas"/>
              </a:rPr>
              <a:t>sess.run</a:t>
            </a:r>
            <a:r>
              <a:rPr lang="en-US" dirty="0">
                <a:sym typeface="Consolas"/>
              </a:rPr>
              <a:t>(</a:t>
            </a:r>
            <a:r>
              <a:rPr lang="en-US" dirty="0" err="1">
                <a:sym typeface="Consolas"/>
              </a:rPr>
              <a:t>tf.floordiv</a:t>
            </a:r>
            <a:r>
              <a:rPr lang="en-US" dirty="0">
                <a:sym typeface="Consolas"/>
              </a:rPr>
              <a:t>(b, a)))        ⇒ [[0 0] [1 1]]</a:t>
            </a:r>
          </a:p>
          <a:p>
            <a:pPr marL="0" indent="0">
              <a:buNone/>
            </a:pPr>
            <a:r>
              <a:rPr lang="en-US" dirty="0">
                <a:sym typeface="Consolas"/>
              </a:rPr>
              <a:t>	print(</a:t>
            </a:r>
            <a:r>
              <a:rPr lang="en-US" dirty="0" err="1">
                <a:sym typeface="Consolas"/>
              </a:rPr>
              <a:t>sess.run</a:t>
            </a:r>
            <a:r>
              <a:rPr lang="en-US" dirty="0">
                <a:sym typeface="Consolas"/>
              </a:rPr>
              <a:t>(</a:t>
            </a:r>
            <a:r>
              <a:rPr lang="en-US" dirty="0" err="1">
                <a:sym typeface="Consolas"/>
              </a:rPr>
              <a:t>tf.realdiv</a:t>
            </a:r>
            <a:r>
              <a:rPr lang="en-US" dirty="0">
                <a:sym typeface="Consolas"/>
              </a:rPr>
              <a:t>(b, a)))         ⇒ # Error: only works for real values</a:t>
            </a:r>
          </a:p>
          <a:p>
            <a:pPr marL="0" indent="0">
              <a:buNone/>
            </a:pPr>
            <a:r>
              <a:rPr lang="en-US" dirty="0">
                <a:sym typeface="Consolas"/>
              </a:rPr>
              <a:t>	print(</a:t>
            </a:r>
            <a:r>
              <a:rPr lang="en-US" dirty="0" err="1">
                <a:sym typeface="Consolas"/>
              </a:rPr>
              <a:t>sess.run</a:t>
            </a:r>
            <a:r>
              <a:rPr lang="en-US" dirty="0">
                <a:sym typeface="Consolas"/>
              </a:rPr>
              <a:t>(</a:t>
            </a:r>
            <a:r>
              <a:rPr lang="en-US" dirty="0" err="1">
                <a:sym typeface="Consolas"/>
              </a:rPr>
              <a:t>tf.truncatediv</a:t>
            </a:r>
            <a:r>
              <a:rPr lang="en-US" dirty="0">
                <a:sym typeface="Consolas"/>
              </a:rPr>
              <a:t>(b, a)))     ⇒ [[0 0] [1 1]]</a:t>
            </a:r>
          </a:p>
          <a:p>
            <a:pPr marL="0" indent="0">
              <a:buNone/>
            </a:pPr>
            <a:r>
              <a:rPr lang="en-US" dirty="0">
                <a:sym typeface="Consolas"/>
              </a:rPr>
              <a:t>	print(</a:t>
            </a:r>
            <a:r>
              <a:rPr lang="en-US" dirty="0" err="1">
                <a:sym typeface="Consolas"/>
              </a:rPr>
              <a:t>sess.run</a:t>
            </a:r>
            <a:r>
              <a:rPr lang="en-US" dirty="0">
                <a:sym typeface="Consolas"/>
              </a:rPr>
              <a:t>(</a:t>
            </a:r>
            <a:r>
              <a:rPr lang="en-US" dirty="0" err="1">
                <a:sym typeface="Consolas"/>
              </a:rPr>
              <a:t>tf.floor_div</a:t>
            </a:r>
            <a:r>
              <a:rPr lang="en-US" dirty="0">
                <a:sym typeface="Consolas"/>
              </a:rPr>
              <a:t>(b, a)))       ⇒ [[0 0] [1 1]]</a:t>
            </a:r>
          </a:p>
        </p:txBody>
      </p:sp>
      <p:sp>
        <p:nvSpPr>
          <p:cNvPr id="299" name="Google Shape;299;p51"/>
          <p:cNvSpPr txBox="1"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/>
              <a:pPr/>
              <a:t>14</a:t>
            </a:fld>
            <a:endParaRPr lang="e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9CA3FAF-1A86-4488-B146-5D76313A0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Data Types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0EADC4-1A6B-4132-B7CB-5278527F36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4072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Georgia"/>
              </a:rPr>
              <a:t>TensorFlow Data Types</a:t>
            </a:r>
          </a:p>
        </p:txBody>
      </p:sp>
      <p:sp>
        <p:nvSpPr>
          <p:cNvPr id="305" name="Google Shape;305;p5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ym typeface="Georgia"/>
              </a:rPr>
              <a:t>TensorFlow takes Python natives types: </a:t>
            </a:r>
            <a:r>
              <a:rPr lang="en-CA" dirty="0" err="1">
                <a:sym typeface="Georgia"/>
              </a:rPr>
              <a:t>boolean</a:t>
            </a:r>
            <a:r>
              <a:rPr lang="en-CA" dirty="0">
                <a:sym typeface="Georgia"/>
              </a:rPr>
              <a:t>, numeric (int, float), strings</a:t>
            </a:r>
          </a:p>
          <a:p>
            <a:endParaRPr lang="en-CA" dirty="0">
              <a:sym typeface="Georgia"/>
            </a:endParaRPr>
          </a:p>
          <a:p>
            <a:pPr marL="0" indent="0">
              <a:buNone/>
            </a:pPr>
            <a:r>
              <a:rPr lang="en-CA" dirty="0">
                <a:sym typeface="Georgia"/>
              </a:rPr>
              <a:t>t_0 = 19 			         			# scalars are treated like 0-d tensors</a:t>
            </a:r>
          </a:p>
          <a:p>
            <a:pPr marL="0" indent="0">
              <a:buNone/>
            </a:pPr>
            <a:r>
              <a:rPr lang="en-CA" dirty="0" err="1">
                <a:sym typeface="Georgia"/>
              </a:rPr>
              <a:t>tf.zeros_like</a:t>
            </a:r>
            <a:r>
              <a:rPr lang="en-CA" dirty="0">
                <a:sym typeface="Georgia"/>
              </a:rPr>
              <a:t>(t_0)                  			# ==&gt; 0</a:t>
            </a:r>
          </a:p>
          <a:p>
            <a:pPr marL="0" indent="0">
              <a:buNone/>
            </a:pPr>
            <a:r>
              <a:rPr lang="en-CA" dirty="0" err="1">
                <a:sym typeface="Georgia"/>
              </a:rPr>
              <a:t>tf.ones_like</a:t>
            </a:r>
            <a:r>
              <a:rPr lang="en-CA" dirty="0">
                <a:sym typeface="Georgia"/>
              </a:rPr>
              <a:t>(t_0)                    			# ==&gt; 1</a:t>
            </a:r>
          </a:p>
          <a:p>
            <a:endParaRPr lang="en-CA" dirty="0">
              <a:sym typeface="Georgia"/>
            </a:endParaRPr>
          </a:p>
        </p:txBody>
      </p:sp>
      <p:sp>
        <p:nvSpPr>
          <p:cNvPr id="307" name="Google Shape;307;p52"/>
          <p:cNvSpPr txBox="1"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/>
              <a:pPr/>
              <a:t>16</a:t>
            </a:fld>
            <a:endParaRPr lang="e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Georgia"/>
              </a:rPr>
              <a:t>TensorFlow Data Types</a:t>
            </a:r>
          </a:p>
        </p:txBody>
      </p:sp>
      <p:sp>
        <p:nvSpPr>
          <p:cNvPr id="333" name="Google Shape;333;p56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Georgia"/>
              </a:rPr>
              <a:t>TensorFlow takes Python natives types: </a:t>
            </a:r>
            <a:r>
              <a:rPr lang="en-US" dirty="0" err="1">
                <a:sym typeface="Georgia"/>
              </a:rPr>
              <a:t>boolean</a:t>
            </a:r>
            <a:r>
              <a:rPr lang="en-US" dirty="0">
                <a:sym typeface="Georgia"/>
              </a:rPr>
              <a:t>, numeric (int, float), strings</a:t>
            </a:r>
          </a:p>
          <a:p>
            <a:endParaRPr lang="en-US" dirty="0">
              <a:sym typeface="Georgia"/>
            </a:endParaRPr>
          </a:p>
          <a:p>
            <a:pPr marL="0" indent="0">
              <a:buNone/>
            </a:pPr>
            <a:r>
              <a:rPr lang="en-US" dirty="0">
                <a:sym typeface="Georgia"/>
              </a:rPr>
              <a:t>t_1 = [</a:t>
            </a:r>
            <a:r>
              <a:rPr lang="en-US" dirty="0" err="1">
                <a:sym typeface="Georgia"/>
              </a:rPr>
              <a:t>b"apple</a:t>
            </a:r>
            <a:r>
              <a:rPr lang="en-US" dirty="0">
                <a:sym typeface="Georgia"/>
              </a:rPr>
              <a:t>", </a:t>
            </a:r>
            <a:r>
              <a:rPr lang="en-US" dirty="0" err="1">
                <a:sym typeface="Georgia"/>
              </a:rPr>
              <a:t>b"peach</a:t>
            </a:r>
            <a:r>
              <a:rPr lang="en-US" dirty="0">
                <a:sym typeface="Georgia"/>
              </a:rPr>
              <a:t>"] 	# 1-d arrays are like 1-d tensors</a:t>
            </a:r>
          </a:p>
          <a:p>
            <a:pPr marL="0" indent="0">
              <a:buNone/>
            </a:pPr>
            <a:r>
              <a:rPr lang="en-US" dirty="0" err="1">
                <a:sym typeface="Georgia"/>
              </a:rPr>
              <a:t>tf.zeros_like</a:t>
            </a:r>
            <a:r>
              <a:rPr lang="en-US" dirty="0">
                <a:sym typeface="Georgia"/>
              </a:rPr>
              <a:t>(t_1)                   	# ==&gt; [b””, b””]</a:t>
            </a:r>
          </a:p>
          <a:p>
            <a:pPr marL="0" indent="0">
              <a:buNone/>
            </a:pPr>
            <a:r>
              <a:rPr lang="en-US" dirty="0" err="1">
                <a:sym typeface="Georgia"/>
              </a:rPr>
              <a:t>tf.ones_like</a:t>
            </a:r>
            <a:r>
              <a:rPr lang="en-US" dirty="0">
                <a:sym typeface="Georgia"/>
              </a:rPr>
              <a:t>(t_1)                    	# ==&gt; </a:t>
            </a:r>
            <a:r>
              <a:rPr lang="en-CA" dirty="0" err="1">
                <a:sym typeface="Georgia"/>
              </a:rPr>
              <a:t>TypeError</a:t>
            </a:r>
            <a:r>
              <a:rPr lang="en-CA" dirty="0">
                <a:sym typeface="Georgia"/>
              </a:rPr>
              <a:t>: Expected string, got 1 of type </a:t>
            </a:r>
            <a:endParaRPr lang="en-US" dirty="0">
              <a:sym typeface="Georgia"/>
            </a:endParaRPr>
          </a:p>
          <a:p>
            <a:endParaRPr lang="en-US" dirty="0">
              <a:sym typeface="Georgia"/>
            </a:endParaRPr>
          </a:p>
        </p:txBody>
      </p:sp>
      <p:sp>
        <p:nvSpPr>
          <p:cNvPr id="335" name="Google Shape;335;p56"/>
          <p:cNvSpPr txBox="1"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/>
              <a:pPr/>
              <a:t>17</a:t>
            </a:fld>
            <a:endParaRPr lang="e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Georgia"/>
              </a:rPr>
              <a:t>TensorFlow Data Types</a:t>
            </a:r>
          </a:p>
        </p:txBody>
      </p:sp>
      <p:sp>
        <p:nvSpPr>
          <p:cNvPr id="354" name="Google Shape;354;p59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Georgia"/>
              </a:rPr>
              <a:t>TensorFlow takes Python natives types: </a:t>
            </a:r>
            <a:r>
              <a:rPr lang="en-US" dirty="0" err="1">
                <a:sym typeface="Georgia"/>
              </a:rPr>
              <a:t>boolean</a:t>
            </a:r>
            <a:r>
              <a:rPr lang="en-US" dirty="0">
                <a:sym typeface="Georgia"/>
              </a:rPr>
              <a:t>, numeric (int, float), strings</a:t>
            </a:r>
          </a:p>
          <a:p>
            <a:pPr marL="0" indent="0">
              <a:buNone/>
            </a:pPr>
            <a:r>
              <a:rPr lang="en-US" dirty="0">
                <a:sym typeface="Georgia"/>
              </a:rPr>
              <a:t>t_2 = [[True, False, False],</a:t>
            </a:r>
          </a:p>
          <a:p>
            <a:pPr marL="0" indent="0">
              <a:buNone/>
            </a:pPr>
            <a:r>
              <a:rPr lang="en-US" dirty="0">
                <a:sym typeface="Georgia"/>
              </a:rPr>
              <a:t>  [False, False, True],</a:t>
            </a:r>
          </a:p>
          <a:p>
            <a:pPr marL="0" indent="0">
              <a:buNone/>
            </a:pPr>
            <a:r>
              <a:rPr lang="en-US" dirty="0">
                <a:sym typeface="Georgia"/>
              </a:rPr>
              <a:t>  [False, True, False]]         		# 2-d arrays are treated like 2-d tensors</a:t>
            </a:r>
          </a:p>
          <a:p>
            <a:pPr marL="0" indent="0">
              <a:buNone/>
            </a:pPr>
            <a:endParaRPr lang="en-US" dirty="0">
              <a:sym typeface="Georgia"/>
            </a:endParaRPr>
          </a:p>
          <a:p>
            <a:pPr marL="0" indent="0">
              <a:buNone/>
            </a:pPr>
            <a:r>
              <a:rPr lang="en-US" dirty="0" err="1">
                <a:sym typeface="Georgia"/>
              </a:rPr>
              <a:t>tf.zeros_like</a:t>
            </a:r>
            <a:r>
              <a:rPr lang="en-US" dirty="0">
                <a:sym typeface="Georgia"/>
              </a:rPr>
              <a:t>(t_2)                   	# ==&gt; 3x3 tensor, all elements are False</a:t>
            </a:r>
          </a:p>
          <a:p>
            <a:pPr marL="0" indent="0">
              <a:buNone/>
            </a:pPr>
            <a:r>
              <a:rPr lang="en-US" dirty="0" err="1">
                <a:sym typeface="Georgia"/>
              </a:rPr>
              <a:t>tf.ones_like</a:t>
            </a:r>
            <a:r>
              <a:rPr lang="en-US" dirty="0">
                <a:sym typeface="Georgia"/>
              </a:rPr>
              <a:t>(t_2)                    	# ==&gt; 3x3 tensor, all elements are True</a:t>
            </a:r>
          </a:p>
          <a:p>
            <a:endParaRPr lang="en-US" dirty="0">
              <a:sym typeface="Georgia"/>
            </a:endParaRPr>
          </a:p>
        </p:txBody>
      </p:sp>
      <p:sp>
        <p:nvSpPr>
          <p:cNvPr id="356" name="Google Shape;356;p59"/>
          <p:cNvSpPr txBox="1"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/>
              <a:pPr/>
              <a:t>18</a:t>
            </a:fld>
            <a:endParaRPr lang="e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Georgia"/>
              </a:rPr>
              <a:t>TensorFlow Data Types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617C9B-F1C7-414B-9240-B8DC0A170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62" name="Google Shape;362;p60"/>
          <p:cNvSpPr txBox="1"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/>
              <a:pPr/>
              <a:t>19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D75815-526F-49DA-A0BD-51D291E00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1497366"/>
            <a:ext cx="6010275" cy="5038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7A624F-3AA4-4E86-9C13-992AC0AF5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427" y="1497366"/>
            <a:ext cx="6096000" cy="50958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9CA3FAF-1A86-4488-B146-5D76313A0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Tensors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0EADC4-1A6B-4132-B7CB-5278527F36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8946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Georgia"/>
              </a:rPr>
              <a:t>TF vs NP Data Types</a:t>
            </a:r>
          </a:p>
        </p:txBody>
      </p:sp>
      <p:sp>
        <p:nvSpPr>
          <p:cNvPr id="368" name="Google Shape;368;p61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Georgia"/>
              </a:rPr>
              <a:t>TensorFlow integrates seamlessly with NumPy</a:t>
            </a:r>
          </a:p>
          <a:p>
            <a:r>
              <a:rPr lang="en-US" dirty="0">
                <a:sym typeface="Consolas"/>
              </a:rPr>
              <a:t>tf.int32 == np.int32 			# ⇒ True</a:t>
            </a:r>
          </a:p>
          <a:p>
            <a:endParaRPr lang="en-US" dirty="0">
              <a:sym typeface="Georgia"/>
            </a:endParaRPr>
          </a:p>
          <a:p>
            <a:r>
              <a:rPr lang="en-US" dirty="0">
                <a:sym typeface="Georgia"/>
              </a:rPr>
              <a:t>Can pass </a:t>
            </a:r>
            <a:r>
              <a:rPr lang="en-US" dirty="0" err="1">
                <a:sym typeface="Georgia"/>
              </a:rPr>
              <a:t>numpy</a:t>
            </a:r>
            <a:r>
              <a:rPr lang="en-US" dirty="0">
                <a:sym typeface="Georgia"/>
              </a:rPr>
              <a:t> types to TensorFlow ops</a:t>
            </a:r>
          </a:p>
          <a:p>
            <a:r>
              <a:rPr lang="en-US" dirty="0" err="1">
                <a:sym typeface="Consolas"/>
              </a:rPr>
              <a:t>tf.ones</a:t>
            </a:r>
            <a:r>
              <a:rPr lang="en-US" dirty="0">
                <a:sym typeface="Consolas"/>
              </a:rPr>
              <a:t>([2, 2], np.float32) 	# ⇒ [[1.0 1.0], [1.0 1.0]]</a:t>
            </a:r>
          </a:p>
          <a:p>
            <a:endParaRPr lang="en-US" dirty="0">
              <a:sym typeface="Georgia"/>
            </a:endParaRPr>
          </a:p>
        </p:txBody>
      </p:sp>
      <p:sp>
        <p:nvSpPr>
          <p:cNvPr id="370" name="Google Shape;370;p61"/>
          <p:cNvSpPr txBox="1"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/>
              <a:pPr/>
              <a:t>20</a:t>
            </a:fld>
            <a:endParaRPr lang="e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sym typeface="Georgia"/>
              </a:rPr>
              <a:t>Use TF DType when possible</a:t>
            </a:r>
          </a:p>
        </p:txBody>
      </p:sp>
      <p:sp>
        <p:nvSpPr>
          <p:cNvPr id="389" name="Google Shape;389;p64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>
                <a:sym typeface="Georgia"/>
              </a:rPr>
              <a:t>Python native types: TensorFlow has to infer Python type</a:t>
            </a:r>
          </a:p>
          <a:p>
            <a:r>
              <a:rPr lang="en-CA">
                <a:sym typeface="Georgia"/>
              </a:rPr>
              <a:t>NumPy arrays: NumPy is not GPU compatible</a:t>
            </a:r>
          </a:p>
        </p:txBody>
      </p:sp>
      <p:sp>
        <p:nvSpPr>
          <p:cNvPr id="391" name="Google Shape;391;p64"/>
          <p:cNvSpPr txBox="1"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/>
              <a:pPr/>
              <a:t>21</a:t>
            </a:fld>
            <a:endParaRPr lang="en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9CA3FAF-1A86-4488-B146-5D76313A0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Constants?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0EADC4-1A6B-4132-B7CB-5278527F36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6872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5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ym typeface="Georgia"/>
              </a:rPr>
              <a:t>Constants?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0E6F5E-9804-4A43-9062-4BDBFBEA8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>
                <a:sym typeface="Georgia"/>
              </a:rPr>
              <a:t>What’s wrong with constants ...</a:t>
            </a:r>
          </a:p>
          <a:p>
            <a:pPr marL="0" indent="0">
              <a:buNone/>
            </a:pPr>
            <a:endParaRPr lang="en-CA" dirty="0">
              <a:sym typeface="Georgia"/>
            </a:endParaRPr>
          </a:p>
          <a:p>
            <a:pPr marL="0" indent="0">
              <a:buNone/>
            </a:pPr>
            <a:endParaRPr lang="en-CA" dirty="0">
              <a:sym typeface="Georgia"/>
            </a:endParaRPr>
          </a:p>
          <a:p>
            <a:pPr marL="0" indent="0">
              <a:buNone/>
            </a:pPr>
            <a:r>
              <a:rPr lang="en-CA" dirty="0">
                <a:sym typeface="Georgia"/>
              </a:rPr>
              <a:t> … other than being constant?</a:t>
            </a:r>
            <a:endParaRPr lang="en-US" dirty="0"/>
          </a:p>
        </p:txBody>
      </p:sp>
      <p:sp>
        <p:nvSpPr>
          <p:cNvPr id="397" name="Google Shape;397;p65"/>
          <p:cNvSpPr txBox="1"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/>
              <a:pPr/>
              <a:t>23</a:t>
            </a:fld>
            <a:endParaRPr lang="e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Georgia"/>
              </a:rPr>
              <a:t>What’s wrong with constants?</a:t>
            </a:r>
          </a:p>
        </p:txBody>
      </p:sp>
      <p:sp>
        <p:nvSpPr>
          <p:cNvPr id="402" name="Google Shape;402;p66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>
              <a:sym typeface="Georgia"/>
            </a:endParaRPr>
          </a:p>
          <a:p>
            <a:endParaRPr lang="en-CA">
              <a:sym typeface="Georgia"/>
            </a:endParaRPr>
          </a:p>
          <a:p>
            <a:r>
              <a:rPr lang="en-CA">
                <a:sym typeface="Georgia"/>
              </a:rPr>
              <a:t>Constants are stored in the graph definition</a:t>
            </a:r>
          </a:p>
        </p:txBody>
      </p:sp>
      <p:sp>
        <p:nvSpPr>
          <p:cNvPr id="404" name="Google Shape;404;p66"/>
          <p:cNvSpPr txBox="1"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/>
              <a:pPr/>
              <a:t>24</a:t>
            </a:fld>
            <a:endParaRPr lang="e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sym typeface="Georgia"/>
              </a:rPr>
              <a:t>Print out the graph def</a:t>
            </a:r>
          </a:p>
        </p:txBody>
      </p:sp>
      <p:sp>
        <p:nvSpPr>
          <p:cNvPr id="409" name="Google Shape;409;p67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>
                <a:sym typeface="Consolas"/>
              </a:rPr>
              <a:t>my_const = tf.constant([1.0, 2.0], name="my_const")</a:t>
            </a:r>
          </a:p>
          <a:p>
            <a:r>
              <a:rPr lang="en-CA">
                <a:sym typeface="Consolas"/>
              </a:rPr>
              <a:t>with tf.Session() as sess:</a:t>
            </a:r>
            <a:br>
              <a:rPr lang="en-CA">
                <a:sym typeface="Consolas"/>
              </a:rPr>
            </a:br>
            <a:r>
              <a:rPr lang="en-CA">
                <a:sym typeface="Consolas"/>
              </a:rPr>
              <a:t>	print(sess.graph.as_graph_def())</a:t>
            </a:r>
          </a:p>
          <a:p>
            <a:endParaRPr lang="en-CA">
              <a:sym typeface="Consolas"/>
            </a:endParaRPr>
          </a:p>
          <a:p>
            <a:endParaRPr lang="en-CA">
              <a:sym typeface="Consolas"/>
            </a:endParaRPr>
          </a:p>
          <a:p>
            <a:endParaRPr lang="en-CA">
              <a:sym typeface="Georgia"/>
            </a:endParaRPr>
          </a:p>
        </p:txBody>
      </p:sp>
      <p:sp>
        <p:nvSpPr>
          <p:cNvPr id="411" name="Google Shape;411;p67"/>
          <p:cNvSpPr txBox="1"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/>
              <a:pPr/>
              <a:t>25</a:t>
            </a:fld>
            <a:endParaRPr lang="en"/>
          </a:p>
        </p:txBody>
      </p:sp>
      <p:pic>
        <p:nvPicPr>
          <p:cNvPr id="412" name="Google Shape;412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700" y="3483800"/>
            <a:ext cx="7193003" cy="3374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3" name="Google Shape;413;p67"/>
          <p:cNvCxnSpPr/>
          <p:nvPr/>
        </p:nvCxnSpPr>
        <p:spPr>
          <a:xfrm>
            <a:off x="4228633" y="4315700"/>
            <a:ext cx="0" cy="745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Georgia"/>
              </a:rPr>
              <a:t>What’s wrong with constants?</a:t>
            </a:r>
          </a:p>
        </p:txBody>
      </p:sp>
      <p:sp>
        <p:nvSpPr>
          <p:cNvPr id="425" name="Google Shape;425;p69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>
              <a:sym typeface="Georgia"/>
            </a:endParaRPr>
          </a:p>
          <a:p>
            <a:endParaRPr lang="en-CA">
              <a:sym typeface="Georgia"/>
            </a:endParaRPr>
          </a:p>
          <a:p>
            <a:r>
              <a:rPr lang="en-CA">
                <a:sym typeface="Georgia"/>
              </a:rPr>
              <a:t>This makes loading graphs expensive when constants are big</a:t>
            </a:r>
          </a:p>
          <a:p>
            <a:endParaRPr lang="en-CA">
              <a:sym typeface="Georgia"/>
            </a:endParaRPr>
          </a:p>
          <a:p>
            <a:r>
              <a:rPr lang="en-CA">
                <a:sym typeface="Georgia"/>
              </a:rPr>
              <a:t>Only use constants for primitive types.</a:t>
            </a:r>
          </a:p>
          <a:p>
            <a:r>
              <a:rPr lang="en-CA">
                <a:sym typeface="Georgia"/>
              </a:rPr>
              <a:t>Use variables or readers for more data that requires more memory</a:t>
            </a:r>
          </a:p>
          <a:p>
            <a:endParaRPr lang="en-CA">
              <a:sym typeface="Georgia"/>
            </a:endParaRPr>
          </a:p>
          <a:p>
            <a:endParaRPr lang="en-CA">
              <a:sym typeface="Georgia"/>
            </a:endParaRPr>
          </a:p>
        </p:txBody>
      </p:sp>
      <p:sp>
        <p:nvSpPr>
          <p:cNvPr id="427" name="Google Shape;427;p69"/>
          <p:cNvSpPr txBox="1"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/>
              <a:pPr/>
              <a:t>26</a:t>
            </a:fld>
            <a:endParaRPr lang="en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9CA3FAF-1A86-4488-B146-5D76313A0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Variables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0EADC4-1A6B-4132-B7CB-5278527F36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6911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Georgia"/>
              </a:rPr>
              <a:t>Variables (TF2)</a:t>
            </a:r>
          </a:p>
        </p:txBody>
      </p:sp>
      <p:sp>
        <p:nvSpPr>
          <p:cNvPr id="441" name="Google Shape;441;p71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ym typeface="Consolas"/>
              </a:rPr>
              <a:t># create variables with </a:t>
            </a:r>
            <a:r>
              <a:rPr lang="en-US" dirty="0" err="1">
                <a:sym typeface="Consolas"/>
              </a:rPr>
              <a:t>tf.Variable</a:t>
            </a:r>
            <a:endParaRPr lang="en-US" dirty="0">
              <a:sym typeface="Consolas"/>
            </a:endParaRPr>
          </a:p>
          <a:p>
            <a:pPr marL="0" indent="0">
              <a:buNone/>
            </a:pPr>
            <a:r>
              <a:rPr lang="en-US" dirty="0">
                <a:sym typeface="Consolas"/>
              </a:rPr>
              <a:t>s = </a:t>
            </a:r>
            <a:r>
              <a:rPr lang="en-US" dirty="0" err="1">
                <a:sym typeface="Consolas"/>
              </a:rPr>
              <a:t>tf.Variable</a:t>
            </a:r>
            <a:r>
              <a:rPr lang="en-US" dirty="0">
                <a:sym typeface="Consolas"/>
              </a:rPr>
              <a:t>(2, name="scalar") </a:t>
            </a:r>
          </a:p>
          <a:p>
            <a:pPr marL="0" indent="0">
              <a:buNone/>
            </a:pPr>
            <a:r>
              <a:rPr lang="en-US" dirty="0">
                <a:sym typeface="Consolas"/>
              </a:rPr>
              <a:t>m = </a:t>
            </a:r>
            <a:r>
              <a:rPr lang="en-US" dirty="0" err="1">
                <a:sym typeface="Consolas"/>
              </a:rPr>
              <a:t>tf.Variable</a:t>
            </a:r>
            <a:r>
              <a:rPr lang="en-US" dirty="0">
                <a:sym typeface="Consolas"/>
              </a:rPr>
              <a:t>([[0, 1], [2, 3]], name="matrix") </a:t>
            </a:r>
          </a:p>
          <a:p>
            <a:pPr marL="0" indent="0">
              <a:buNone/>
            </a:pPr>
            <a:r>
              <a:rPr lang="en-US" dirty="0">
                <a:sym typeface="Consolas"/>
              </a:rPr>
              <a:t>W = </a:t>
            </a:r>
            <a:r>
              <a:rPr lang="en-US" dirty="0" err="1">
                <a:sym typeface="Consolas"/>
              </a:rPr>
              <a:t>tf.Variable</a:t>
            </a:r>
            <a:r>
              <a:rPr lang="en-US" dirty="0">
                <a:sym typeface="Consolas"/>
              </a:rPr>
              <a:t>(</a:t>
            </a:r>
            <a:r>
              <a:rPr lang="en-US" dirty="0" err="1">
                <a:sym typeface="Consolas"/>
              </a:rPr>
              <a:t>tf.zeros</a:t>
            </a:r>
            <a:r>
              <a:rPr lang="en-US" dirty="0">
                <a:sym typeface="Consolas"/>
              </a:rPr>
              <a:t>([784,10]))</a:t>
            </a:r>
          </a:p>
          <a:p>
            <a:pPr marL="0" indent="0">
              <a:buNone/>
            </a:pPr>
            <a:endParaRPr lang="en-US" dirty="0">
              <a:sym typeface="Consolas"/>
            </a:endParaRPr>
          </a:p>
        </p:txBody>
      </p:sp>
      <p:sp>
        <p:nvSpPr>
          <p:cNvPr id="442" name="Google Shape;442;p71"/>
          <p:cNvSpPr txBox="1"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/>
              <a:pPr/>
              <a:t>28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39881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Georgia"/>
              </a:rPr>
              <a:t>Variables</a:t>
            </a:r>
          </a:p>
        </p:txBody>
      </p:sp>
      <p:sp>
        <p:nvSpPr>
          <p:cNvPr id="457" name="Google Shape;457;p7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ea typeface="Times New Roman"/>
                <a:cs typeface="Times New Roman"/>
                <a:sym typeface="Times New Roman"/>
              </a:rPr>
              <a:t>Why </a:t>
            </a:r>
            <a:r>
              <a:rPr lang="en-CA" dirty="0" err="1">
                <a:ea typeface="Times New Roman"/>
                <a:cs typeface="Times New Roman"/>
                <a:sym typeface="Times New Roman"/>
              </a:rPr>
              <a:t>tf.</a:t>
            </a:r>
            <a:r>
              <a:rPr lang="en-CA" b="1" dirty="0" err="1">
                <a:ea typeface="Times New Roman"/>
                <a:cs typeface="Times New Roman"/>
                <a:sym typeface="Times New Roman"/>
              </a:rPr>
              <a:t>c</a:t>
            </a:r>
            <a:r>
              <a:rPr lang="en-CA" dirty="0" err="1">
                <a:ea typeface="Times New Roman"/>
                <a:cs typeface="Times New Roman"/>
                <a:sym typeface="Times New Roman"/>
              </a:rPr>
              <a:t>onstant</a:t>
            </a:r>
            <a:r>
              <a:rPr lang="en-CA" dirty="0">
                <a:ea typeface="Times New Roman"/>
                <a:cs typeface="Times New Roman"/>
                <a:sym typeface="Times New Roman"/>
              </a:rPr>
              <a:t> but </a:t>
            </a:r>
            <a:r>
              <a:rPr lang="en-CA" dirty="0" err="1">
                <a:ea typeface="Times New Roman"/>
                <a:cs typeface="Times New Roman"/>
                <a:sym typeface="Times New Roman"/>
              </a:rPr>
              <a:t>tf.</a:t>
            </a:r>
            <a:r>
              <a:rPr lang="en-CA" b="1" dirty="0" err="1">
                <a:ea typeface="Times New Roman"/>
                <a:cs typeface="Times New Roman"/>
                <a:sym typeface="Times New Roman"/>
              </a:rPr>
              <a:t>V</a:t>
            </a:r>
            <a:r>
              <a:rPr lang="en-CA" dirty="0" err="1">
                <a:ea typeface="Times New Roman"/>
                <a:cs typeface="Times New Roman"/>
                <a:sym typeface="Times New Roman"/>
              </a:rPr>
              <a:t>ariable</a:t>
            </a:r>
            <a:r>
              <a:rPr lang="en-CA" dirty="0">
                <a:ea typeface="Times New Roman"/>
                <a:cs typeface="Times New Roman"/>
                <a:sym typeface="Times New Roman"/>
              </a:rPr>
              <a:t>?</a:t>
            </a:r>
          </a:p>
          <a:p>
            <a:r>
              <a:rPr lang="en-CA" dirty="0" err="1">
                <a:ea typeface="Times New Roman"/>
                <a:cs typeface="Times New Roman"/>
                <a:sym typeface="Times New Roman"/>
              </a:rPr>
              <a:t>tf.Variable</a:t>
            </a:r>
            <a:r>
              <a:rPr lang="en-CA" dirty="0">
                <a:ea typeface="Times New Roman"/>
                <a:cs typeface="Times New Roman"/>
                <a:sym typeface="Times New Roman"/>
              </a:rPr>
              <a:t> is a class with many ops</a:t>
            </a:r>
          </a:p>
          <a:p>
            <a:endParaRPr lang="en-CA" dirty="0"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b="1" dirty="0" err="1">
                <a:ea typeface="Times New Roman"/>
                <a:cs typeface="Times New Roman"/>
                <a:sym typeface="Times New Roman"/>
              </a:rPr>
              <a:t>tf.Variable</a:t>
            </a:r>
            <a:r>
              <a:rPr lang="en-US" b="1" dirty="0">
                <a:ea typeface="Times New Roman"/>
                <a:cs typeface="Times New Roman"/>
                <a:sym typeface="Times New Roman"/>
              </a:rPr>
              <a:t> holds several ops: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ea typeface="Consolas"/>
                <a:cs typeface="Consolas"/>
                <a:sym typeface="Consolas"/>
              </a:rPr>
              <a:t>x = </a:t>
            </a:r>
            <a:r>
              <a:rPr lang="en-US" dirty="0" err="1">
                <a:ea typeface="Consolas"/>
                <a:cs typeface="Consolas"/>
                <a:sym typeface="Consolas"/>
              </a:rPr>
              <a:t>tf.Variable</a:t>
            </a:r>
            <a:r>
              <a:rPr lang="en-US" dirty="0">
                <a:ea typeface="Consolas"/>
                <a:cs typeface="Consolas"/>
                <a:sym typeface="Consolas"/>
              </a:rPr>
              <a:t>(...)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>
              <a:ea typeface="Consolas"/>
              <a:cs typeface="Consolas"/>
              <a:sym typeface="Consolas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dirty="0" err="1">
                <a:ea typeface="Consolas"/>
                <a:cs typeface="Consolas"/>
                <a:sym typeface="Consolas"/>
              </a:rPr>
              <a:t>x.initializer</a:t>
            </a:r>
            <a:r>
              <a:rPr lang="en-US" dirty="0">
                <a:ea typeface="Consolas"/>
                <a:cs typeface="Consolas"/>
                <a:sym typeface="Consolas"/>
              </a:rPr>
              <a:t> # </a:t>
            </a:r>
            <a:r>
              <a:rPr lang="en-US" dirty="0" err="1">
                <a:ea typeface="Consolas"/>
                <a:cs typeface="Consolas"/>
                <a:sym typeface="Consolas"/>
              </a:rPr>
              <a:t>init</a:t>
            </a:r>
            <a:r>
              <a:rPr lang="en-US" dirty="0">
                <a:ea typeface="Consolas"/>
                <a:cs typeface="Consolas"/>
                <a:sym typeface="Consolas"/>
              </a:rPr>
              <a:t> op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 err="1">
                <a:ea typeface="Consolas"/>
                <a:cs typeface="Consolas"/>
                <a:sym typeface="Consolas"/>
              </a:rPr>
              <a:t>x.value</a:t>
            </a:r>
            <a:r>
              <a:rPr lang="en-US" dirty="0">
                <a:ea typeface="Consolas"/>
                <a:cs typeface="Consolas"/>
                <a:sym typeface="Consolas"/>
              </a:rPr>
              <a:t>() # read op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 err="1">
                <a:ea typeface="Consolas"/>
                <a:cs typeface="Consolas"/>
                <a:sym typeface="Consolas"/>
              </a:rPr>
              <a:t>x.assign</a:t>
            </a:r>
            <a:r>
              <a:rPr lang="en-US" dirty="0">
                <a:ea typeface="Consolas"/>
                <a:cs typeface="Consolas"/>
                <a:sym typeface="Consolas"/>
              </a:rPr>
              <a:t>(...) # write op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 err="1">
                <a:ea typeface="Consolas"/>
                <a:cs typeface="Consolas"/>
                <a:sym typeface="Consolas"/>
              </a:rPr>
              <a:t>x.assign_add</a:t>
            </a:r>
            <a:r>
              <a:rPr lang="en-US" dirty="0">
                <a:ea typeface="Consolas"/>
                <a:cs typeface="Consolas"/>
                <a:sym typeface="Consolas"/>
              </a:rPr>
              <a:t>(...) # and more</a:t>
            </a:r>
          </a:p>
          <a:p>
            <a:endParaRPr lang="en-CA" dirty="0">
              <a:ea typeface="Times New Roman"/>
              <a:cs typeface="Times New Roman"/>
              <a:sym typeface="Times New Roman"/>
            </a:endParaRPr>
          </a:p>
          <a:p>
            <a:pPr marL="0" indent="0">
              <a:buNone/>
            </a:pPr>
            <a:endParaRPr lang="en-CA" dirty="0">
              <a:ea typeface="Times New Roman"/>
              <a:cs typeface="Times New Roman"/>
              <a:sym typeface="Times New Roman"/>
            </a:endParaRPr>
          </a:p>
          <a:p>
            <a:endParaRPr lang="en-US" dirty="0">
              <a:sym typeface="Consolas"/>
            </a:endParaRPr>
          </a:p>
        </p:txBody>
      </p:sp>
      <p:sp>
        <p:nvSpPr>
          <p:cNvPr id="458" name="Google Shape;458;p73"/>
          <p:cNvSpPr txBox="1"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/>
              <a:pPr/>
              <a:t>29</a:t>
            </a:fld>
            <a:endParaRPr lang="en"/>
          </a:p>
        </p:txBody>
      </p:sp>
      <p:sp>
        <p:nvSpPr>
          <p:cNvPr id="459" name="Google Shape;459;p73"/>
          <p:cNvSpPr txBox="1"/>
          <p:nvPr/>
        </p:nvSpPr>
        <p:spPr>
          <a:xfrm>
            <a:off x="7105600" y="1769733"/>
            <a:ext cx="46708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667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Georgia"/>
              </a:rPr>
              <a:t>Constants</a:t>
            </a:r>
          </a:p>
        </p:txBody>
      </p:sp>
      <p:sp>
        <p:nvSpPr>
          <p:cNvPr id="211" name="Google Shape;211;p40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>
                <a:sym typeface="Consolas"/>
              </a:rPr>
              <a:t>import </a:t>
            </a:r>
            <a:r>
              <a:rPr lang="en-CA" dirty="0" err="1">
                <a:sym typeface="Consolas"/>
              </a:rPr>
              <a:t>tensorflow</a:t>
            </a:r>
            <a:r>
              <a:rPr lang="en-CA" dirty="0">
                <a:sym typeface="Consolas"/>
              </a:rPr>
              <a:t> as </a:t>
            </a:r>
            <a:r>
              <a:rPr lang="en-CA" dirty="0" err="1">
                <a:sym typeface="Consolas"/>
              </a:rPr>
              <a:t>tf</a:t>
            </a:r>
            <a:endParaRPr lang="en-CA" dirty="0">
              <a:sym typeface="Consolas"/>
            </a:endParaRPr>
          </a:p>
          <a:p>
            <a:pPr marL="0" indent="0">
              <a:buNone/>
            </a:pPr>
            <a:r>
              <a:rPr lang="en-CA" dirty="0">
                <a:sym typeface="Consolas"/>
              </a:rPr>
              <a:t>a = </a:t>
            </a:r>
            <a:r>
              <a:rPr lang="en-CA" dirty="0" err="1">
                <a:sym typeface="Consolas"/>
              </a:rPr>
              <a:t>tf.constant</a:t>
            </a:r>
            <a:r>
              <a:rPr lang="en-CA" dirty="0">
                <a:sym typeface="Consolas"/>
              </a:rPr>
              <a:t>([2, 2], name=</a:t>
            </a:r>
            <a:r>
              <a:rPr lang="en-CA" dirty="0">
                <a:sym typeface="Times New Roman"/>
              </a:rPr>
              <a:t>'</a:t>
            </a:r>
            <a:r>
              <a:rPr lang="en-CA" dirty="0">
                <a:sym typeface="Consolas"/>
              </a:rPr>
              <a:t>a</a:t>
            </a:r>
            <a:r>
              <a:rPr lang="en-CA" dirty="0">
                <a:sym typeface="Times New Roman"/>
              </a:rPr>
              <a:t>'</a:t>
            </a:r>
            <a:r>
              <a:rPr lang="en-CA" dirty="0">
                <a:sym typeface="Consolas"/>
              </a:rPr>
              <a:t>)</a:t>
            </a:r>
            <a:br>
              <a:rPr lang="en-CA" dirty="0">
                <a:sym typeface="Consolas"/>
              </a:rPr>
            </a:br>
            <a:r>
              <a:rPr lang="en-CA" dirty="0">
                <a:sym typeface="Consolas"/>
              </a:rPr>
              <a:t>b = </a:t>
            </a:r>
            <a:r>
              <a:rPr lang="en-CA" dirty="0" err="1">
                <a:sym typeface="Consolas"/>
              </a:rPr>
              <a:t>tf.constant</a:t>
            </a:r>
            <a:r>
              <a:rPr lang="en-CA" dirty="0">
                <a:sym typeface="Consolas"/>
              </a:rPr>
              <a:t>([[0, 1], [2, 3]], name=</a:t>
            </a:r>
            <a:r>
              <a:rPr lang="en-CA" dirty="0">
                <a:sym typeface="Times New Roman"/>
              </a:rPr>
              <a:t>'</a:t>
            </a:r>
            <a:r>
              <a:rPr lang="en-CA" dirty="0">
                <a:sym typeface="Consolas"/>
              </a:rPr>
              <a:t>b</a:t>
            </a:r>
            <a:r>
              <a:rPr lang="en-CA" dirty="0">
                <a:sym typeface="Times New Roman"/>
              </a:rPr>
              <a:t>'</a:t>
            </a:r>
            <a:r>
              <a:rPr lang="en-CA" dirty="0">
                <a:sym typeface="Consolas"/>
              </a:rPr>
              <a:t>)</a:t>
            </a:r>
          </a:p>
          <a:p>
            <a:endParaRPr lang="en-CA" dirty="0">
              <a:sym typeface="Consolas"/>
            </a:endParaRPr>
          </a:p>
        </p:txBody>
      </p:sp>
      <p:sp>
        <p:nvSpPr>
          <p:cNvPr id="214" name="Google Shape;214;p40"/>
          <p:cNvSpPr txBox="1"/>
          <p:nvPr/>
        </p:nvSpPr>
        <p:spPr>
          <a:xfrm>
            <a:off x="7668200" y="2114633"/>
            <a:ext cx="3772400" cy="23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 dirty="0">
                <a:latin typeface="Consolas"/>
                <a:ea typeface="Consolas"/>
                <a:cs typeface="Consolas"/>
                <a:sym typeface="Consolas"/>
              </a:rPr>
              <a:t>tf.constant(</a:t>
            </a:r>
            <a:endParaRPr sz="2133" dirty="0">
              <a:latin typeface="Consolas"/>
              <a:ea typeface="Consolas"/>
              <a:cs typeface="Consolas"/>
              <a:sym typeface="Consolas"/>
            </a:endParaRPr>
          </a:p>
          <a:p>
            <a:r>
              <a:rPr lang="en" sz="2133" dirty="0">
                <a:latin typeface="Consolas"/>
                <a:ea typeface="Consolas"/>
                <a:cs typeface="Consolas"/>
                <a:sym typeface="Consolas"/>
              </a:rPr>
              <a:t>    value,</a:t>
            </a:r>
            <a:endParaRPr sz="2133" dirty="0">
              <a:latin typeface="Consolas"/>
              <a:ea typeface="Consolas"/>
              <a:cs typeface="Consolas"/>
              <a:sym typeface="Consolas"/>
            </a:endParaRPr>
          </a:p>
          <a:p>
            <a:r>
              <a:rPr lang="en" sz="2133" dirty="0">
                <a:latin typeface="Consolas"/>
                <a:ea typeface="Consolas"/>
                <a:cs typeface="Consolas"/>
                <a:sym typeface="Consolas"/>
              </a:rPr>
              <a:t>    dtype=None,</a:t>
            </a:r>
            <a:endParaRPr sz="2133" dirty="0">
              <a:latin typeface="Consolas"/>
              <a:ea typeface="Consolas"/>
              <a:cs typeface="Consolas"/>
              <a:sym typeface="Consolas"/>
            </a:endParaRPr>
          </a:p>
          <a:p>
            <a:r>
              <a:rPr lang="en" sz="2133" dirty="0">
                <a:latin typeface="Consolas"/>
                <a:ea typeface="Consolas"/>
                <a:cs typeface="Consolas"/>
                <a:sym typeface="Consolas"/>
              </a:rPr>
              <a:t>    shape=None,</a:t>
            </a:r>
            <a:endParaRPr sz="2133" dirty="0">
              <a:latin typeface="Consolas"/>
              <a:ea typeface="Consolas"/>
              <a:cs typeface="Consolas"/>
              <a:sym typeface="Consolas"/>
            </a:endParaRPr>
          </a:p>
          <a:p>
            <a:r>
              <a:rPr lang="en" sz="2133" dirty="0">
                <a:latin typeface="Consolas"/>
                <a:ea typeface="Consolas"/>
                <a:cs typeface="Consolas"/>
                <a:sym typeface="Consolas"/>
              </a:rPr>
              <a:t>    name='Const',</a:t>
            </a:r>
            <a:endParaRPr sz="2133" dirty="0">
              <a:latin typeface="Consolas"/>
              <a:ea typeface="Consolas"/>
              <a:cs typeface="Consolas"/>
              <a:sym typeface="Consolas"/>
            </a:endParaRPr>
          </a:p>
          <a:p>
            <a:r>
              <a:rPr lang="en" sz="2133" dirty="0">
                <a:latin typeface="Consolas"/>
                <a:ea typeface="Consolas"/>
                <a:cs typeface="Consolas"/>
                <a:sym typeface="Consolas"/>
              </a:rPr>
              <a:t>    verify_shape=False</a:t>
            </a:r>
            <a:endParaRPr sz="2133" dirty="0">
              <a:latin typeface="Consolas"/>
              <a:ea typeface="Consolas"/>
              <a:cs typeface="Consolas"/>
              <a:sym typeface="Consolas"/>
            </a:endParaRPr>
          </a:p>
          <a:p>
            <a:r>
              <a:rPr lang="en" sz="2133" dirty="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2133" dirty="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9CA3FAF-1A86-4488-B146-5D76313A0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Shapes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0EADC4-1A6B-4132-B7CB-5278527F36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5499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0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Georgia"/>
              </a:rPr>
              <a:t>Shapes</a:t>
            </a:r>
          </a:p>
        </p:txBody>
      </p:sp>
      <p:sp>
        <p:nvSpPr>
          <p:cNvPr id="680" name="Google Shape;680;p104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>
                <a:sym typeface="Consolas"/>
              </a:rPr>
              <a:t>A tuple of dimensions</a:t>
            </a:r>
          </a:p>
          <a:p>
            <a:r>
              <a:rPr lang="en-CA" dirty="0">
                <a:sym typeface="Consolas"/>
              </a:rPr>
              <a:t>Often reported when asking about what data is ‘like’ in a graph (tensor)</a:t>
            </a:r>
          </a:p>
          <a:p>
            <a:endParaRPr lang="en-CA" dirty="0">
              <a:sym typeface="Consolas"/>
            </a:endParaRPr>
          </a:p>
          <a:p>
            <a:pPr marL="0" indent="0">
              <a:buNone/>
            </a:pPr>
            <a:r>
              <a:rPr lang="en-CA" dirty="0">
                <a:sym typeface="Consolas"/>
              </a:rPr>
              <a:t>(28,28) is a matrix of 28 entries by 28 entries (grayscale image)</a:t>
            </a:r>
          </a:p>
          <a:p>
            <a:pPr marL="0" indent="0">
              <a:buNone/>
            </a:pPr>
            <a:r>
              <a:rPr lang="en-CA" dirty="0">
                <a:sym typeface="Consolas"/>
              </a:rPr>
              <a:t>(5) Is a one-dimensional array of length 5</a:t>
            </a:r>
          </a:p>
          <a:p>
            <a:pPr marL="0" indent="0">
              <a:buNone/>
            </a:pPr>
            <a:r>
              <a:rPr lang="en-CA" dirty="0">
                <a:sym typeface="Consolas"/>
              </a:rPr>
              <a:t>() Is a scalar</a:t>
            </a:r>
          </a:p>
          <a:p>
            <a:pPr marL="0" indent="0">
              <a:buNone/>
            </a:pPr>
            <a:r>
              <a:rPr lang="en-US" dirty="0">
                <a:sym typeface="Consolas"/>
              </a:rPr>
              <a:t>(28,28,3) is a matrix of 28 by 28 entries with each entry being having three items (3d matrix) -&gt; RGB image</a:t>
            </a:r>
          </a:p>
        </p:txBody>
      </p:sp>
      <p:sp>
        <p:nvSpPr>
          <p:cNvPr id="682" name="Google Shape;682;p104"/>
          <p:cNvSpPr txBox="1"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/>
              <a:pPr/>
              <a:t>31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30199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TensorFlow linear regression.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sym typeface="Georgia"/>
              </a:rPr>
              <a:t>Tensors filled with a specific value</a:t>
            </a:r>
          </a:p>
        </p:txBody>
      </p:sp>
      <p:sp>
        <p:nvSpPr>
          <p:cNvPr id="228" name="Google Shape;228;p4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>
                <a:sym typeface="Consolas"/>
              </a:rPr>
              <a:t>tf.zeros(shape, dtype=tf.float32, name=None)</a:t>
            </a:r>
          </a:p>
          <a:p>
            <a:r>
              <a:rPr lang="en-CA">
                <a:sym typeface="Georgia"/>
              </a:rPr>
              <a:t>creates a tensor of shape and all elements will be zeros</a:t>
            </a:r>
          </a:p>
          <a:p>
            <a:endParaRPr lang="en-CA">
              <a:sym typeface="Georgia"/>
            </a:endParaRPr>
          </a:p>
          <a:p>
            <a:r>
              <a:rPr lang="en-CA">
                <a:sym typeface="Consolas"/>
              </a:rPr>
              <a:t>tf.zeros([2, 3], tf.int32) ==&gt; [[0, 0, 0], [0, 0, 0]]</a:t>
            </a:r>
          </a:p>
          <a:p>
            <a:endParaRPr lang="en-CA">
              <a:sym typeface="Georgia"/>
            </a:endParaRPr>
          </a:p>
          <a:p>
            <a:endParaRPr lang="en-CA">
              <a:sym typeface="Georgia"/>
            </a:endParaRPr>
          </a:p>
        </p:txBody>
      </p:sp>
      <p:sp>
        <p:nvSpPr>
          <p:cNvPr id="229" name="Google Shape;229;p42"/>
          <p:cNvSpPr txBox="1"/>
          <p:nvPr/>
        </p:nvSpPr>
        <p:spPr>
          <a:xfrm>
            <a:off x="8823443" y="3170952"/>
            <a:ext cx="33288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latin typeface="Times New Roman"/>
                <a:ea typeface="Times New Roman"/>
                <a:cs typeface="Times New Roman"/>
                <a:sym typeface="Times New Roman"/>
              </a:rPr>
              <a:t>Similar to numpy.zeros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sym typeface="Georgia"/>
              </a:rPr>
              <a:t>Tensors filled with a specific value</a:t>
            </a:r>
          </a:p>
        </p:txBody>
      </p:sp>
      <p:sp>
        <p:nvSpPr>
          <p:cNvPr id="236" name="Google Shape;236;p4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>
                <a:sym typeface="Consolas"/>
              </a:rPr>
              <a:t>tf.zeros_like(input_tensor, dtype=None, name=None, optimize=True)</a:t>
            </a:r>
          </a:p>
          <a:p>
            <a:r>
              <a:rPr lang="en-CA">
                <a:sym typeface="Georgia"/>
              </a:rPr>
              <a:t>creates a tensor of shape and type (unless type is specified) as the input_tensor but all elements are zeros.</a:t>
            </a:r>
          </a:p>
          <a:p>
            <a:endParaRPr lang="en-CA">
              <a:sym typeface="Georgia"/>
            </a:endParaRPr>
          </a:p>
          <a:p>
            <a:r>
              <a:rPr lang="en-CA">
                <a:sym typeface="Consolas"/>
              </a:rPr>
              <a:t># input_tensor is [[0, 1], [2, 3], [4, 5]]</a:t>
            </a:r>
          </a:p>
          <a:p>
            <a:r>
              <a:rPr lang="en-CA">
                <a:sym typeface="Consolas"/>
              </a:rPr>
              <a:t>tf.zeros_like(input_tensor) ==&gt; [[0, 0], [0, 0], [0, 0]]</a:t>
            </a:r>
          </a:p>
          <a:p>
            <a:endParaRPr lang="en-CA">
              <a:sym typeface="Georgia"/>
            </a:endParaRPr>
          </a:p>
          <a:p>
            <a:endParaRPr lang="en-CA">
              <a:sym typeface="Georgia"/>
            </a:endParaRPr>
          </a:p>
          <a:p>
            <a:endParaRPr lang="en-CA">
              <a:sym typeface="Georgia"/>
            </a:endParaRPr>
          </a:p>
        </p:txBody>
      </p:sp>
      <p:sp>
        <p:nvSpPr>
          <p:cNvPr id="237" name="Google Shape;237;p43"/>
          <p:cNvSpPr txBox="1"/>
          <p:nvPr/>
        </p:nvSpPr>
        <p:spPr>
          <a:xfrm>
            <a:off x="8213107" y="3831029"/>
            <a:ext cx="4469224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latin typeface="Times New Roman"/>
                <a:ea typeface="Times New Roman"/>
                <a:cs typeface="Times New Roman"/>
                <a:sym typeface="Times New Roman"/>
              </a:rPr>
              <a:t>Similar to numpy.zeros_like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sym typeface="Georgia"/>
              </a:rPr>
              <a:t>Tensors filled with a specific value</a:t>
            </a:r>
          </a:p>
        </p:txBody>
      </p:sp>
      <p:sp>
        <p:nvSpPr>
          <p:cNvPr id="244" name="Google Shape;244;p44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ym typeface="Consolas"/>
              </a:rPr>
              <a:t>tf.ones(shape, dtype=tf.float32, name=None)</a:t>
            </a:r>
          </a:p>
          <a:p>
            <a:r>
              <a:rPr lang="en-US">
                <a:sym typeface="Consolas"/>
              </a:rPr>
              <a:t>tf.ones_like(input_tensor, dtype=None, name=None, optimize=True)</a:t>
            </a:r>
          </a:p>
          <a:p>
            <a:endParaRPr lang="en-US">
              <a:sym typeface="Georgia"/>
            </a:endParaRPr>
          </a:p>
          <a:p>
            <a:endParaRPr lang="en-US">
              <a:sym typeface="Georgia"/>
            </a:endParaRPr>
          </a:p>
        </p:txBody>
      </p:sp>
      <p:sp>
        <p:nvSpPr>
          <p:cNvPr id="245" name="Google Shape;245;p44"/>
          <p:cNvSpPr txBox="1"/>
          <p:nvPr/>
        </p:nvSpPr>
        <p:spPr>
          <a:xfrm>
            <a:off x="8498366" y="3045000"/>
            <a:ext cx="4551711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latin typeface="Times New Roman"/>
                <a:ea typeface="Times New Roman"/>
                <a:cs typeface="Times New Roman"/>
                <a:sym typeface="Times New Roman"/>
              </a:rPr>
              <a:t>Similar to numpy.ones, numpy.ones_like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sym typeface="Georgia"/>
              </a:rPr>
              <a:t>Tensors filled with a specific value</a:t>
            </a:r>
          </a:p>
        </p:txBody>
      </p:sp>
      <p:sp>
        <p:nvSpPr>
          <p:cNvPr id="252" name="Google Shape;252;p45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>
                <a:sym typeface="Consolas"/>
              </a:rPr>
              <a:t>tf.fill(dims, value, name=None) </a:t>
            </a:r>
          </a:p>
          <a:p>
            <a:r>
              <a:rPr lang="en-CA">
                <a:sym typeface="Georgia"/>
              </a:rPr>
              <a:t>creates a tensor filled with a scalar value.</a:t>
            </a:r>
          </a:p>
          <a:p>
            <a:endParaRPr lang="en-CA">
              <a:sym typeface="Georgia"/>
            </a:endParaRPr>
          </a:p>
          <a:p>
            <a:r>
              <a:rPr lang="en-CA">
                <a:sym typeface="Consolas"/>
              </a:rPr>
              <a:t>tf.fill([2, 3], 8) ==&gt; [[8, 8, 8], [8, 8, 8]]</a:t>
            </a:r>
          </a:p>
          <a:p>
            <a:endParaRPr lang="en-CA">
              <a:sym typeface="Georgia"/>
            </a:endParaRPr>
          </a:p>
          <a:p>
            <a:endParaRPr lang="en-CA">
              <a:sym typeface="Georgia"/>
            </a:endParaRPr>
          </a:p>
          <a:p>
            <a:endParaRPr lang="en-CA">
              <a:sym typeface="Georgia"/>
            </a:endParaRPr>
          </a:p>
          <a:p>
            <a:endParaRPr lang="en-CA">
              <a:sym typeface="Georgia"/>
            </a:endParaRPr>
          </a:p>
        </p:txBody>
      </p:sp>
      <p:sp>
        <p:nvSpPr>
          <p:cNvPr id="253" name="Google Shape;253;p45"/>
          <p:cNvSpPr txBox="1"/>
          <p:nvPr/>
        </p:nvSpPr>
        <p:spPr>
          <a:xfrm>
            <a:off x="7784027" y="3182101"/>
            <a:ext cx="4105600" cy="19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latin typeface="Times New Roman"/>
                <a:ea typeface="Times New Roman"/>
                <a:cs typeface="Times New Roman"/>
                <a:sym typeface="Times New Roman"/>
              </a:rPr>
              <a:t>Similar to NumPy.full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Georgia"/>
              </a:rPr>
              <a:t>Constants as sequences</a:t>
            </a:r>
          </a:p>
        </p:txBody>
      </p:sp>
      <p:sp>
        <p:nvSpPr>
          <p:cNvPr id="260" name="Google Shape;260;p46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ym typeface="Consolas"/>
              </a:rPr>
              <a:t>tf.lin_space(start, stop, num, name=None) </a:t>
            </a:r>
            <a:br>
              <a:rPr lang="en-US">
                <a:sym typeface="Consolas"/>
              </a:rPr>
            </a:br>
            <a:r>
              <a:rPr lang="en-US">
                <a:sym typeface="Consolas"/>
              </a:rPr>
              <a:t>tf.lin_space(10.0, 13.0, 4) ==&gt; [10. 11. 12. 13.]</a:t>
            </a:r>
          </a:p>
          <a:p>
            <a:endParaRPr lang="en-US">
              <a:sym typeface="Consolas"/>
            </a:endParaRPr>
          </a:p>
          <a:p>
            <a:r>
              <a:rPr lang="en-US">
                <a:sym typeface="Consolas"/>
              </a:rPr>
              <a:t>tf.range(start, limit=None, delta=1, dtype=None, name='range')</a:t>
            </a:r>
            <a:br>
              <a:rPr lang="en-US">
                <a:sym typeface="Consolas"/>
              </a:rPr>
            </a:br>
            <a:r>
              <a:rPr lang="en-US">
                <a:sym typeface="Consolas"/>
              </a:rPr>
              <a:t>tf.range(3, 18, 3) ==&gt; [3 6 9 12 15]</a:t>
            </a:r>
            <a:br>
              <a:rPr lang="en-US">
                <a:sym typeface="Consolas"/>
              </a:rPr>
            </a:br>
            <a:r>
              <a:rPr lang="en-US">
                <a:sym typeface="Consolas"/>
              </a:rPr>
              <a:t>tf.range(5) ==&gt; [0 1 2 3 4]</a:t>
            </a:r>
          </a:p>
        </p:txBody>
      </p:sp>
      <p:sp>
        <p:nvSpPr>
          <p:cNvPr id="261" name="Google Shape;261;p46"/>
          <p:cNvSpPr txBox="1"/>
          <p:nvPr/>
        </p:nvSpPr>
        <p:spPr>
          <a:xfrm>
            <a:off x="7221200" y="1536633"/>
            <a:ext cx="4483600" cy="6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46"/>
          <p:cNvSpPr txBox="1"/>
          <p:nvPr/>
        </p:nvSpPr>
        <p:spPr>
          <a:xfrm>
            <a:off x="2988194" y="4825900"/>
            <a:ext cx="6158233" cy="17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THE SAME AS NUMPY SEQUENCES</a:t>
            </a:r>
            <a:endParaRPr sz="24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sz="24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Tensor objects are not iterable</a:t>
            </a:r>
            <a:endParaRPr sz="24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sz="24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" sz="2400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for _ in tf.range(4): # TypeError</a:t>
            </a:r>
            <a:endParaRPr sz="2400" dirty="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Georgia"/>
              </a:rPr>
              <a:t>Randomly Generated Constants</a:t>
            </a:r>
          </a:p>
        </p:txBody>
      </p:sp>
      <p:sp>
        <p:nvSpPr>
          <p:cNvPr id="269" name="Google Shape;269;p47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ym typeface="Consolas"/>
              </a:rPr>
              <a:t>tf.random_normal</a:t>
            </a:r>
            <a:endParaRPr lang="en-US" dirty="0">
              <a:sym typeface="Consolas"/>
            </a:endParaRPr>
          </a:p>
          <a:p>
            <a:r>
              <a:rPr lang="en-US" dirty="0" err="1">
                <a:sym typeface="Consolas"/>
              </a:rPr>
              <a:t>tf.truncated_normal</a:t>
            </a:r>
            <a:endParaRPr lang="en-US" dirty="0">
              <a:sym typeface="Consolas"/>
            </a:endParaRPr>
          </a:p>
          <a:p>
            <a:r>
              <a:rPr lang="en-US" dirty="0" err="1">
                <a:sym typeface="Consolas"/>
              </a:rPr>
              <a:t>tf.random_uniform</a:t>
            </a:r>
            <a:endParaRPr lang="en-US" dirty="0">
              <a:sym typeface="Consolas"/>
            </a:endParaRPr>
          </a:p>
          <a:p>
            <a:r>
              <a:rPr lang="en-US" dirty="0" err="1">
                <a:sym typeface="Consolas"/>
              </a:rPr>
              <a:t>tf.random_shuffle</a:t>
            </a:r>
            <a:endParaRPr lang="en-US" dirty="0">
              <a:sym typeface="Consolas"/>
            </a:endParaRPr>
          </a:p>
          <a:p>
            <a:r>
              <a:rPr lang="en-US" dirty="0" err="1">
                <a:sym typeface="Consolas"/>
              </a:rPr>
              <a:t>tf.random_crop</a:t>
            </a:r>
            <a:endParaRPr lang="en-US" dirty="0">
              <a:sym typeface="Consolas"/>
            </a:endParaRPr>
          </a:p>
          <a:p>
            <a:r>
              <a:rPr lang="en-US" dirty="0" err="1">
                <a:sym typeface="Consolas"/>
              </a:rPr>
              <a:t>tf.multinomial</a:t>
            </a:r>
            <a:endParaRPr lang="en-US" dirty="0">
              <a:sym typeface="Consolas"/>
            </a:endParaRPr>
          </a:p>
          <a:p>
            <a:r>
              <a:rPr lang="en-US" dirty="0" err="1">
                <a:sym typeface="Consolas"/>
              </a:rPr>
              <a:t>tf.random_gamma</a:t>
            </a:r>
            <a:endParaRPr lang="en-US" dirty="0">
              <a:sym typeface="Consola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1459</Words>
  <Application>Microsoft Office PowerPoint</Application>
  <PresentationFormat>Widescreen</PresentationFormat>
  <Paragraphs>178</Paragraphs>
  <Slides>32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Consolas</vt:lpstr>
      <vt:lpstr>Times New Roman</vt:lpstr>
      <vt:lpstr>Office Theme</vt:lpstr>
      <vt:lpstr>AI: TensorFlow API</vt:lpstr>
      <vt:lpstr>Tensors</vt:lpstr>
      <vt:lpstr>Constants</vt:lpstr>
      <vt:lpstr>Tensors filled with a specific value</vt:lpstr>
      <vt:lpstr>Tensors filled with a specific value</vt:lpstr>
      <vt:lpstr>Tensors filled with a specific value</vt:lpstr>
      <vt:lpstr>Tensors filled with a specific value</vt:lpstr>
      <vt:lpstr>Constants as sequences</vt:lpstr>
      <vt:lpstr>Randomly Generated Constants</vt:lpstr>
      <vt:lpstr>Randomly Generated Constants</vt:lpstr>
      <vt:lpstr>Operations</vt:lpstr>
      <vt:lpstr>Operations</vt:lpstr>
      <vt:lpstr>Arithmetic Ops</vt:lpstr>
      <vt:lpstr>Wizard of Div (note in TF1 session format)</vt:lpstr>
      <vt:lpstr>Data Types</vt:lpstr>
      <vt:lpstr>TensorFlow Data Types</vt:lpstr>
      <vt:lpstr>TensorFlow Data Types</vt:lpstr>
      <vt:lpstr>TensorFlow Data Types</vt:lpstr>
      <vt:lpstr>TensorFlow Data Types</vt:lpstr>
      <vt:lpstr>TF vs NP Data Types</vt:lpstr>
      <vt:lpstr>Use TF DType when possible</vt:lpstr>
      <vt:lpstr>Constants?</vt:lpstr>
      <vt:lpstr>Constants?</vt:lpstr>
      <vt:lpstr>What’s wrong with constants?</vt:lpstr>
      <vt:lpstr>Print out the graph def</vt:lpstr>
      <vt:lpstr>What’s wrong with constants?</vt:lpstr>
      <vt:lpstr>Variables</vt:lpstr>
      <vt:lpstr>Variables (TF2)</vt:lpstr>
      <vt:lpstr>Variables</vt:lpstr>
      <vt:lpstr>Shapes</vt:lpstr>
      <vt:lpstr>Shapes</vt:lpstr>
      <vt:lpstr>Onward to …  TensorFlow linear regression.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2020-08-24T23:48:58Z</dcterms:created>
  <dcterms:modified xsi:type="dcterms:W3CDTF">2020-08-24T23:49:05Z</dcterms:modified>
</cp:coreProperties>
</file>