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477" r:id="rId4"/>
    <p:sldId id="968" r:id="rId5"/>
    <p:sldId id="267" r:id="rId6"/>
    <p:sldId id="265" r:id="rId7"/>
    <p:sldId id="478" r:id="rId8"/>
    <p:sldId id="302" r:id="rId9"/>
    <p:sldId id="319" r:id="rId10"/>
    <p:sldId id="969" r:id="rId11"/>
    <p:sldId id="325" r:id="rId12"/>
    <p:sldId id="331" r:id="rId13"/>
    <p:sldId id="333" r:id="rId14"/>
    <p:sldId id="970" r:id="rId15"/>
    <p:sldId id="393" r:id="rId16"/>
    <p:sldId id="341" r:id="rId17"/>
    <p:sldId id="342" r:id="rId18"/>
    <p:sldId id="344" r:id="rId19"/>
    <p:sldId id="268" r:id="rId20"/>
    <p:sldId id="269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09056-3208-45F5-8A6E-534BB91AC394}" v="10" dt="2020-08-12T20:10:41.605"/>
    <p1510:client id="{680847D6-117B-4C18-83D3-E47492C084E4}" v="16" dt="2020-08-12T18:03:35.850"/>
    <p1510:client id="{F9A1F520-8C3F-47E1-866A-17B10454F6AB}" v="5" dt="2020-08-12T17:32:30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bcfa4d819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bcfa4d819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bd10f151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bd10f151e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bd10f151e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bd10f151e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dfad34716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dfad34716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bcfa4d81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bcfa4d81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76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bcfa4d819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bcfa4d819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302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bcfa4d819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bcfa4d819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67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bd10f151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bd10f151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50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d10f151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bd10f151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cb222212c3f275d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cb222212c3f275d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bd9898b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bd9898b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AI: TensorFlow Applied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DD3D9A-703C-44B2-8787-C19F9DBB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Simple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1AD3F-B7B1-4C8A-87C8-714912658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24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ea typeface="Georgia"/>
                <a:cs typeface="Georgia"/>
                <a:sym typeface="Georgia"/>
              </a:rPr>
              <a:t>Data Flow </a:t>
            </a:r>
            <a:r>
              <a:rPr lang="en" dirty="0">
                <a:ea typeface="Georgia"/>
                <a:cs typeface="Georgia"/>
                <a:sym typeface="Georgia"/>
              </a:rPr>
              <a:t>Graphs (</a:t>
            </a:r>
            <a:r>
              <a:rPr lang="en-US" dirty="0">
                <a:ea typeface="Georgia"/>
                <a:cs typeface="Georgia"/>
                <a:sym typeface="Georgia"/>
              </a:rPr>
              <a:t>TF2)</a:t>
            </a:r>
            <a:endParaRPr b="1" dirty="0">
              <a:ea typeface="Georgia"/>
              <a:cs typeface="Georgia"/>
              <a:sym typeface="Georgia"/>
            </a:endParaRPr>
          </a:p>
        </p:txBody>
      </p:sp>
      <p:sp>
        <p:nvSpPr>
          <p:cNvPr id="352" name="Google Shape;352;p4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ea typeface="Consolas"/>
                <a:cs typeface="Consolas"/>
                <a:sym typeface="Consolas"/>
              </a:rPr>
              <a:t>import tensorflow as tf</a:t>
            </a:r>
            <a:br>
              <a:rPr lang="en" dirty="0">
                <a:ea typeface="Consolas"/>
                <a:cs typeface="Consolas"/>
                <a:sym typeface="Consolas"/>
              </a:rPr>
            </a:br>
            <a:r>
              <a:rPr lang="en" dirty="0">
                <a:ea typeface="Consolas"/>
                <a:cs typeface="Consolas"/>
                <a:sym typeface="Consolas"/>
              </a:rPr>
              <a:t>a = tf.add(3, 5)</a:t>
            </a:r>
            <a:br>
              <a:rPr lang="en" dirty="0">
                <a:ea typeface="Consolas"/>
                <a:cs typeface="Consolas"/>
                <a:sym typeface="Consolas"/>
              </a:rPr>
            </a:br>
            <a:r>
              <a:rPr lang="en-US" dirty="0">
                <a:ea typeface="Consolas"/>
                <a:cs typeface="Consolas"/>
                <a:sym typeface="Consolas"/>
              </a:rPr>
              <a:t>print(a)</a:t>
            </a:r>
            <a:endParaRPr lang="en" dirty="0"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ea typeface="Consolas"/>
                <a:cs typeface="Consolas"/>
                <a:sym typeface="Consolas"/>
              </a:rPr>
              <a:t>print(a.</a:t>
            </a:r>
            <a:r>
              <a:rPr lang="en-US" dirty="0" err="1">
                <a:ea typeface="Consolas"/>
                <a:cs typeface="Consolas"/>
                <a:sym typeface="Consolas"/>
              </a:rPr>
              <a:t>numpy</a:t>
            </a:r>
            <a:r>
              <a:rPr lang="en-US" dirty="0">
                <a:ea typeface="Consolas"/>
                <a:cs typeface="Consolas"/>
                <a:sym typeface="Consolas"/>
              </a:rPr>
              <a:t>()</a:t>
            </a:r>
            <a:r>
              <a:rPr lang="en" dirty="0">
                <a:ea typeface="Consolas"/>
                <a:cs typeface="Consolas"/>
                <a:sym typeface="Consolas"/>
              </a:rPr>
              <a:t>)</a:t>
            </a:r>
            <a:endParaRPr dirty="0">
              <a:ea typeface="Consolas"/>
              <a:cs typeface="Consolas"/>
              <a:sym typeface="Consolas"/>
            </a:endParaRPr>
          </a:p>
        </p:txBody>
      </p:sp>
      <p:sp>
        <p:nvSpPr>
          <p:cNvPr id="353" name="Google Shape;353;p49"/>
          <p:cNvSpPr txBox="1"/>
          <p:nvPr/>
        </p:nvSpPr>
        <p:spPr>
          <a:xfrm>
            <a:off x="415600" y="4860488"/>
            <a:ext cx="10263902" cy="12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ea typeface="Consolas"/>
                <a:cs typeface="Consolas"/>
                <a:sym typeface="Consolas"/>
              </a:rPr>
              <a:t>&gt;&gt; </a:t>
            </a:r>
            <a:r>
              <a:rPr lang="en-US" sz="2400" dirty="0" err="1">
                <a:ea typeface="Consolas"/>
                <a:cs typeface="Consolas"/>
                <a:sym typeface="Consolas"/>
              </a:rPr>
              <a:t>tf.Tensor</a:t>
            </a:r>
            <a:r>
              <a:rPr lang="en-US" sz="2400" dirty="0">
                <a:ea typeface="Consolas"/>
                <a:cs typeface="Consolas"/>
                <a:sym typeface="Consolas"/>
              </a:rPr>
              <a:t>(8, shape=(), </a:t>
            </a:r>
            <a:r>
              <a:rPr lang="en-US" sz="2400" dirty="0" err="1">
                <a:ea typeface="Consolas"/>
                <a:cs typeface="Consolas"/>
                <a:sym typeface="Consolas"/>
              </a:rPr>
              <a:t>dtype</a:t>
            </a:r>
            <a:r>
              <a:rPr lang="en-US" sz="2400" dirty="0">
                <a:ea typeface="Consolas"/>
                <a:cs typeface="Consolas"/>
                <a:sym typeface="Consolas"/>
              </a:rPr>
              <a:t>=int32</a:t>
            </a:r>
            <a:r>
              <a:rPr lang="en" sz="2400" dirty="0">
                <a:ea typeface="Consolas"/>
                <a:cs typeface="Consolas"/>
                <a:sym typeface="Consolas"/>
              </a:rPr>
              <a:t>)</a:t>
            </a:r>
            <a:endParaRPr sz="2400" dirty="0">
              <a:ea typeface="Consolas"/>
              <a:cs typeface="Consolas"/>
              <a:sym typeface="Consolas"/>
            </a:endParaRPr>
          </a:p>
          <a:p>
            <a:r>
              <a:rPr lang="en" sz="2400" dirty="0">
                <a:ea typeface="Consolas"/>
                <a:cs typeface="Consolas"/>
                <a:sym typeface="Consolas"/>
              </a:rPr>
              <a:t>&gt;&gt; 8</a:t>
            </a:r>
          </a:p>
          <a:p>
            <a:r>
              <a:rPr lang="en" sz="2400" b="1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We now have a value 8  (eager exec</a:t>
            </a:r>
            <a:r>
              <a:rPr lang="en-US" sz="2400" b="1" dirty="0" err="1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ution</a:t>
            </a:r>
            <a:r>
              <a:rPr lang="en-US" sz="2400" b="1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)</a:t>
            </a:r>
            <a:endParaRPr sz="2400" b="1" dirty="0">
              <a:solidFill>
                <a:srgbClr val="0070C0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5" name="Google Shape;35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433" y="2362067"/>
            <a:ext cx="4470400" cy="2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9"/>
          <p:cNvSpPr txBox="1"/>
          <p:nvPr/>
        </p:nvSpPr>
        <p:spPr>
          <a:xfrm>
            <a:off x="7443300" y="3533567"/>
            <a:ext cx="624400" cy="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5</a:t>
            </a:r>
            <a:endParaRPr sz="2400"/>
          </a:p>
        </p:txBody>
      </p:sp>
      <p:sp>
        <p:nvSpPr>
          <p:cNvPr id="357" name="Google Shape;357;p49"/>
          <p:cNvSpPr txBox="1"/>
          <p:nvPr/>
        </p:nvSpPr>
        <p:spPr>
          <a:xfrm>
            <a:off x="7443300" y="2933099"/>
            <a:ext cx="758400" cy="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3</a:t>
            </a:r>
            <a:endParaRPr sz="2400"/>
          </a:p>
        </p:txBody>
      </p:sp>
      <p:sp>
        <p:nvSpPr>
          <p:cNvPr id="358" name="Google Shape;358;p49"/>
          <p:cNvSpPr txBox="1"/>
          <p:nvPr/>
        </p:nvSpPr>
        <p:spPr>
          <a:xfrm>
            <a:off x="8822067" y="3509099"/>
            <a:ext cx="758400" cy="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a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b="1" dirty="0">
                <a:ea typeface="Georgia"/>
                <a:cs typeface="Georgia"/>
                <a:sym typeface="Georgia"/>
              </a:rPr>
              <a:t>Larger</a:t>
            </a:r>
            <a:r>
              <a:rPr lang="en" b="1" dirty="0">
                <a:ea typeface="Georgia"/>
                <a:cs typeface="Georgia"/>
                <a:sym typeface="Georgia"/>
              </a:rPr>
              <a:t> graph (</a:t>
            </a:r>
            <a:r>
              <a:rPr lang="en-US" b="1" dirty="0">
                <a:ea typeface="Georgia"/>
                <a:cs typeface="Georgia"/>
                <a:sym typeface="Georgia"/>
              </a:rPr>
              <a:t>TF2)</a:t>
            </a:r>
            <a:endParaRPr b="1" dirty="0">
              <a:ea typeface="Georgia"/>
              <a:cs typeface="Georgia"/>
              <a:sym typeface="Georgia"/>
            </a:endParaRPr>
          </a:p>
        </p:txBody>
      </p:sp>
      <p:sp>
        <p:nvSpPr>
          <p:cNvPr id="418" name="Google Shape;418;p5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dirty="0">
                <a:ea typeface="Consolas"/>
                <a:cs typeface="Consolas"/>
                <a:sym typeface="Consolas"/>
              </a:rPr>
              <a:t>x = 2</a:t>
            </a:r>
            <a:br>
              <a:rPr lang="nl-NL" sz="3200" dirty="0">
                <a:ea typeface="Consolas"/>
                <a:cs typeface="Consolas"/>
                <a:sym typeface="Consolas"/>
              </a:rPr>
            </a:br>
            <a:r>
              <a:rPr lang="nl-NL" sz="3200" dirty="0">
                <a:ea typeface="Consolas"/>
                <a:cs typeface="Consolas"/>
                <a:sym typeface="Consolas"/>
              </a:rPr>
              <a:t>y = 3</a:t>
            </a:r>
            <a:br>
              <a:rPr lang="nl-NL" sz="3200" dirty="0">
                <a:ea typeface="Consolas"/>
                <a:cs typeface="Consolas"/>
                <a:sym typeface="Consolas"/>
              </a:rPr>
            </a:br>
            <a:r>
              <a:rPr lang="nl-NL" sz="3200" dirty="0">
                <a:ea typeface="Consolas"/>
                <a:cs typeface="Consolas"/>
                <a:sym typeface="Consolas"/>
              </a:rPr>
              <a:t>op1 = tf.add(x, y)</a:t>
            </a:r>
            <a:br>
              <a:rPr lang="nl-NL" sz="3200" dirty="0">
                <a:ea typeface="Consolas"/>
                <a:cs typeface="Consolas"/>
                <a:sym typeface="Consolas"/>
              </a:rPr>
            </a:br>
            <a:r>
              <a:rPr lang="nl-NL" sz="3200" dirty="0">
                <a:ea typeface="Consolas"/>
                <a:cs typeface="Consolas"/>
                <a:sym typeface="Consolas"/>
              </a:rPr>
              <a:t>op2 = tf.multiply(x, y)</a:t>
            </a:r>
            <a:br>
              <a:rPr lang="nl-NL" sz="3200" dirty="0">
                <a:ea typeface="Consolas"/>
                <a:cs typeface="Consolas"/>
                <a:sym typeface="Consolas"/>
              </a:rPr>
            </a:br>
            <a:r>
              <a:rPr lang="nl-NL" sz="3200" dirty="0">
                <a:ea typeface="Consolas"/>
                <a:cs typeface="Consolas"/>
                <a:sym typeface="Consolas"/>
              </a:rPr>
              <a:t>op3 = tf.pow(op2, op1)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dirty="0">
                <a:ea typeface="Consolas"/>
                <a:cs typeface="Consolas"/>
                <a:sym typeface="Consolas"/>
              </a:rPr>
              <a:t>print(op3.numpy())</a:t>
            </a:r>
            <a:br>
              <a:rPr lang="nl-NL" sz="3200" dirty="0">
                <a:ea typeface="Consolas"/>
                <a:cs typeface="Consolas"/>
                <a:sym typeface="Consolas"/>
              </a:rPr>
            </a:br>
            <a:endParaRPr lang="nl-NL" sz="3200" dirty="0">
              <a:ea typeface="Consolas"/>
              <a:cs typeface="Consolas"/>
              <a:sym typeface="Consolas"/>
            </a:endParaRPr>
          </a:p>
        </p:txBody>
      </p:sp>
      <p:pic>
        <p:nvPicPr>
          <p:cNvPr id="419" name="Google Shape;41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900" y="1989040"/>
            <a:ext cx="6893665" cy="340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850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ea typeface="Georgia"/>
                <a:cs typeface="Georgia"/>
                <a:sym typeface="Georgia"/>
              </a:rPr>
              <a:t>Subgraphs</a:t>
            </a:r>
            <a:r>
              <a:rPr lang="en" dirty="0">
                <a:ea typeface="Georgia"/>
                <a:cs typeface="Georgia"/>
                <a:sym typeface="Georgia"/>
              </a:rPr>
              <a:t> (</a:t>
            </a:r>
            <a:r>
              <a:rPr lang="en-US" dirty="0">
                <a:ea typeface="Georgia"/>
                <a:cs typeface="Georgia"/>
                <a:sym typeface="Georgia"/>
              </a:rPr>
              <a:t>TF2)</a:t>
            </a:r>
            <a:endParaRPr b="1" dirty="0">
              <a:ea typeface="Georgia"/>
              <a:cs typeface="Georgia"/>
              <a:sym typeface="Georgia"/>
            </a:endParaRPr>
          </a:p>
        </p:txBody>
      </p:sp>
      <p:sp>
        <p:nvSpPr>
          <p:cNvPr id="458" name="Google Shape;458;p5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x = 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y = 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add_op</a:t>
            </a: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 = </a:t>
            </a:r>
            <a:r>
              <a:rPr lang="en-US" dirty="0" err="1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tf.add</a:t>
            </a: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(x, 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mul_op</a:t>
            </a: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 = </a:t>
            </a:r>
            <a:r>
              <a:rPr lang="en-US" dirty="0" err="1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tf.multiply</a:t>
            </a: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(x, 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useless = </a:t>
            </a:r>
            <a:r>
              <a:rPr lang="en-US" dirty="0" err="1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tf.multiply</a:t>
            </a: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(x, </a:t>
            </a:r>
            <a:r>
              <a:rPr lang="en-US" dirty="0" err="1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add_op</a:t>
            </a: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pow_op</a:t>
            </a: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 = </a:t>
            </a:r>
            <a:r>
              <a:rPr lang="en-US" dirty="0" err="1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tf.pow</a:t>
            </a: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mul_op</a:t>
            </a: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add_op</a:t>
            </a: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print(</a:t>
            </a:r>
            <a:r>
              <a:rPr lang="en-US" dirty="0" err="1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pow_op.numpy</a:t>
            </a: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(), </a:t>
            </a:r>
            <a:r>
              <a:rPr lang="en-US" dirty="0" err="1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useless.numpy</a:t>
            </a:r>
            <a:r>
              <a:rPr lang="en-US" dirty="0">
                <a:solidFill>
                  <a:schemeClr val="dk1"/>
                </a:solidFill>
                <a:ea typeface="Consolas"/>
                <a:cs typeface="Consolas"/>
                <a:sym typeface="Consolas"/>
              </a:rPr>
              <a:t>())</a:t>
            </a:r>
            <a:endParaRPr dirty="0">
              <a:solidFill>
                <a:srgbClr val="FFFFFF"/>
              </a:solidFill>
              <a:ea typeface="Consolas"/>
              <a:cs typeface="Consolas"/>
              <a:sym typeface="Consolas"/>
            </a:endParaRPr>
          </a:p>
        </p:txBody>
      </p:sp>
      <p:sp>
        <p:nvSpPr>
          <p:cNvPr id="447" name="Google Shape;447;p5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>
                <a:solidFill>
                  <a:schemeClr val="lt2"/>
                </a:solidFill>
              </a:rPr>
              <a:pPr algn="r"/>
              <a:t>13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446" name="Google Shape;446;p58"/>
          <p:cNvSpPr txBox="1"/>
          <p:nvPr/>
        </p:nvSpPr>
        <p:spPr>
          <a:xfrm>
            <a:off x="5426900" y="2099433"/>
            <a:ext cx="4764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pic>
        <p:nvPicPr>
          <p:cNvPr id="448" name="Google Shape;44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900" y="1031754"/>
            <a:ext cx="6540362" cy="404824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8"/>
          <p:cNvSpPr txBox="1"/>
          <p:nvPr/>
        </p:nvSpPr>
        <p:spPr>
          <a:xfrm>
            <a:off x="6719480" y="1733765"/>
            <a:ext cx="13588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useless</a:t>
            </a:r>
            <a:endParaRPr sz="2400" dirty="0"/>
          </a:p>
        </p:txBody>
      </p:sp>
      <p:sp>
        <p:nvSpPr>
          <p:cNvPr id="450" name="Google Shape;450;p58"/>
          <p:cNvSpPr txBox="1"/>
          <p:nvPr/>
        </p:nvSpPr>
        <p:spPr>
          <a:xfrm>
            <a:off x="6761853" y="4042736"/>
            <a:ext cx="128334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add_op</a:t>
            </a:r>
            <a:endParaRPr sz="2400" dirty="0"/>
          </a:p>
        </p:txBody>
      </p:sp>
      <p:sp>
        <p:nvSpPr>
          <p:cNvPr id="451" name="Google Shape;451;p58"/>
          <p:cNvSpPr txBox="1"/>
          <p:nvPr/>
        </p:nvSpPr>
        <p:spPr>
          <a:xfrm>
            <a:off x="10775198" y="4042736"/>
            <a:ext cx="12396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mul_op</a:t>
            </a:r>
            <a:endParaRPr sz="2400" dirty="0"/>
          </a:p>
        </p:txBody>
      </p:sp>
      <p:sp>
        <p:nvSpPr>
          <p:cNvPr id="452" name="Google Shape;452;p58"/>
          <p:cNvSpPr txBox="1"/>
          <p:nvPr/>
        </p:nvSpPr>
        <p:spPr>
          <a:xfrm>
            <a:off x="9268265" y="1719001"/>
            <a:ext cx="1506933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pow_op</a:t>
            </a:r>
            <a:endParaRPr sz="2400" dirty="0"/>
          </a:p>
        </p:txBody>
      </p:sp>
      <p:sp>
        <p:nvSpPr>
          <p:cNvPr id="453" name="Google Shape;453;p58"/>
          <p:cNvSpPr txBox="1"/>
          <p:nvPr/>
        </p:nvSpPr>
        <p:spPr>
          <a:xfrm>
            <a:off x="5426900" y="2099433"/>
            <a:ext cx="4764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454" name="Google Shape;454;p58"/>
          <p:cNvSpPr txBox="1"/>
          <p:nvPr/>
        </p:nvSpPr>
        <p:spPr>
          <a:xfrm>
            <a:off x="5553333" y="3961833"/>
            <a:ext cx="4764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455" name="Google Shape;455;p58"/>
          <p:cNvSpPr txBox="1"/>
          <p:nvPr/>
        </p:nvSpPr>
        <p:spPr>
          <a:xfrm>
            <a:off x="9849200" y="3961833"/>
            <a:ext cx="4764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456" name="Google Shape;456;p58"/>
          <p:cNvSpPr txBox="1"/>
          <p:nvPr/>
        </p:nvSpPr>
        <p:spPr>
          <a:xfrm>
            <a:off x="5553333" y="4375167"/>
            <a:ext cx="4764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457" name="Google Shape;457;p58"/>
          <p:cNvSpPr txBox="1"/>
          <p:nvPr/>
        </p:nvSpPr>
        <p:spPr>
          <a:xfrm>
            <a:off x="9849200" y="4375167"/>
            <a:ext cx="476400" cy="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116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DD3D9A-703C-44B2-8787-C19F9DBB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Visualize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1AD3F-B7B1-4C8A-87C8-714912658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57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Visualize it with </a:t>
            </a:r>
            <a:r>
              <a:rPr lang="en-US" dirty="0" err="1">
                <a:sym typeface="Georgia"/>
              </a:rPr>
              <a:t>TensorBoard</a:t>
            </a:r>
            <a:r>
              <a:rPr lang="en-US" dirty="0">
                <a:sym typeface="Georgia"/>
              </a:rPr>
              <a:t> (TF2)</a:t>
            </a:r>
          </a:p>
        </p:txBody>
      </p:sp>
      <p:sp>
        <p:nvSpPr>
          <p:cNvPr id="143" name="Google Shape;143;p3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tf.function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 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my_func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(x, y):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tf.add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(x, 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x = 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tf.constant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 = 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tf.constant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tf.summary.trace_on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 = 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my_func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(x, 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 = 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tf.summary.create_file_writer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logdir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 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writer.as_default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tf.summary.trace_export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(name="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my_func_trace",step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=0,profiler_outdir=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logdir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6" name="Google Shape;146;p31"/>
          <p:cNvSpPr txBox="1"/>
          <p:nvPr/>
        </p:nvSpPr>
        <p:spPr>
          <a:xfrm>
            <a:off x="6838000" y="2361333"/>
            <a:ext cx="47700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the summary writer after graph definition and before running your session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325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Run it</a:t>
            </a:r>
          </a:p>
        </p:txBody>
      </p:sp>
      <p:sp>
        <p:nvSpPr>
          <p:cNvPr id="152" name="Google Shape;152;p3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ym typeface="Georgia"/>
              </a:rPr>
              <a:t>Go to terminal, run:</a:t>
            </a:r>
          </a:p>
          <a:p>
            <a:pPr marL="0" indent="0">
              <a:buNone/>
            </a:pPr>
            <a:r>
              <a:rPr lang="en-CA" dirty="0">
                <a:sym typeface="Consolas"/>
              </a:rPr>
              <a:t>$ </a:t>
            </a:r>
            <a:r>
              <a:rPr lang="en-CA" b="1" dirty="0">
                <a:sym typeface="Consolas"/>
              </a:rPr>
              <a:t>python [</a:t>
            </a:r>
            <a:r>
              <a:rPr lang="en-CA" b="1" dirty="0" err="1">
                <a:sym typeface="Consolas"/>
              </a:rPr>
              <a:t>yourprogram</a:t>
            </a:r>
            <a:r>
              <a:rPr lang="en-CA" b="1" dirty="0">
                <a:sym typeface="Consolas"/>
              </a:rPr>
              <a:t>].</a:t>
            </a:r>
            <a:r>
              <a:rPr lang="en-CA" b="1" dirty="0" err="1">
                <a:sym typeface="Consolas"/>
              </a:rPr>
              <a:t>py</a:t>
            </a:r>
            <a:br>
              <a:rPr lang="en-CA" b="1" dirty="0">
                <a:sym typeface="Consolas"/>
              </a:rPr>
            </a:br>
            <a:r>
              <a:rPr lang="en-CA" dirty="0">
                <a:sym typeface="Consolas"/>
              </a:rPr>
              <a:t>$</a:t>
            </a:r>
            <a:r>
              <a:rPr lang="en-CA" b="1" dirty="0">
                <a:sym typeface="Consolas"/>
              </a:rPr>
              <a:t> </a:t>
            </a:r>
            <a:r>
              <a:rPr lang="en-CA" b="1" dirty="0" err="1">
                <a:sym typeface="Consolas"/>
              </a:rPr>
              <a:t>tensorboard</a:t>
            </a:r>
            <a:r>
              <a:rPr lang="en-CA" b="1" dirty="0">
                <a:sym typeface="Consolas"/>
              </a:rPr>
              <a:t> --</a:t>
            </a:r>
            <a:r>
              <a:rPr lang="en-CA" b="1" dirty="0" err="1">
                <a:sym typeface="Consolas"/>
              </a:rPr>
              <a:t>logdir</a:t>
            </a:r>
            <a:r>
              <a:rPr lang="en-CA" b="1" dirty="0">
                <a:sym typeface="Consolas"/>
              </a:rPr>
              <a:t>="./logs/tf1" --port 6006</a:t>
            </a:r>
          </a:p>
          <a:p>
            <a:pPr marL="0" indent="0">
              <a:buNone/>
            </a:pPr>
            <a:r>
              <a:rPr lang="en-CA" dirty="0">
                <a:sym typeface="Georgia"/>
              </a:rPr>
              <a:t>Then open your browser and go to</a:t>
            </a:r>
            <a:r>
              <a:rPr lang="en-CA" dirty="0">
                <a:sym typeface="Consolas"/>
              </a:rPr>
              <a:t>: </a:t>
            </a:r>
            <a:r>
              <a:rPr lang="en-CA" b="1" dirty="0">
                <a:sym typeface="Consolas"/>
              </a:rPr>
              <a:t>http://localhost:6006/</a:t>
            </a:r>
          </a:p>
          <a:p>
            <a:pPr marL="0" indent="0">
              <a:buNone/>
            </a:pPr>
            <a:endParaRPr lang="en-CA" dirty="0"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2809-EE3F-47B6-B824-F716BDA3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E97F-5E36-41EE-B486-2CF641D2E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0" name="Google Shape;160;p33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17</a:t>
            </a:fld>
            <a:endParaRPr lang="en"/>
          </a:p>
        </p:txBody>
      </p:sp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13" y="206874"/>
            <a:ext cx="11757804" cy="654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Visualize it with TensorBoard</a:t>
            </a:r>
          </a:p>
        </p:txBody>
      </p:sp>
      <p:sp>
        <p:nvSpPr>
          <p:cNvPr id="174" name="Google Shape;174;p3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Consolas"/>
              </a:rPr>
              <a:t>import </a:t>
            </a:r>
            <a:r>
              <a:rPr lang="en-US" dirty="0" err="1">
                <a:sym typeface="Consolas"/>
              </a:rPr>
              <a:t>tensorflow</a:t>
            </a:r>
            <a:r>
              <a:rPr lang="en-US" dirty="0">
                <a:sym typeface="Consolas"/>
              </a:rPr>
              <a:t> as </a:t>
            </a:r>
            <a:r>
              <a:rPr lang="en-US" dirty="0" err="1">
                <a:sym typeface="Consolas"/>
              </a:rPr>
              <a:t>tf</a:t>
            </a:r>
            <a:endParaRPr lang="en-US" dirty="0">
              <a:sym typeface="Consolas"/>
            </a:endParaRPr>
          </a:p>
          <a:p>
            <a:pPr marL="0" indent="0">
              <a:buNone/>
            </a:pPr>
            <a:r>
              <a:rPr lang="en-US" dirty="0">
                <a:sym typeface="Consolas"/>
              </a:rPr>
              <a:t>a = </a:t>
            </a:r>
            <a:r>
              <a:rPr lang="en-US" dirty="0" err="1">
                <a:sym typeface="Consolas"/>
              </a:rPr>
              <a:t>tf.constant</a:t>
            </a:r>
            <a:r>
              <a:rPr lang="en-US" dirty="0">
                <a:sym typeface="Consolas"/>
              </a:rPr>
              <a:t>(2)</a:t>
            </a:r>
            <a:br>
              <a:rPr lang="en-US" dirty="0">
                <a:sym typeface="Consolas"/>
              </a:rPr>
            </a:br>
            <a:r>
              <a:rPr lang="en-US" dirty="0">
                <a:sym typeface="Consolas"/>
              </a:rPr>
              <a:t>b = </a:t>
            </a:r>
            <a:r>
              <a:rPr lang="en-US" dirty="0" err="1">
                <a:sym typeface="Consolas"/>
              </a:rPr>
              <a:t>tf.constant</a:t>
            </a:r>
            <a:r>
              <a:rPr lang="en-US" dirty="0">
                <a:sym typeface="Consolas"/>
              </a:rPr>
              <a:t>(3)</a:t>
            </a:r>
            <a:br>
              <a:rPr lang="en-US" dirty="0">
                <a:sym typeface="Consolas"/>
              </a:rPr>
            </a:br>
            <a:r>
              <a:rPr lang="en-US" dirty="0">
                <a:sym typeface="Consolas"/>
              </a:rPr>
              <a:t>x = </a:t>
            </a:r>
            <a:r>
              <a:rPr lang="en-US" dirty="0" err="1">
                <a:sym typeface="Consolas"/>
              </a:rPr>
              <a:t>tf.add</a:t>
            </a:r>
            <a:r>
              <a:rPr lang="en-US" dirty="0">
                <a:sym typeface="Consolas"/>
              </a:rPr>
              <a:t>(a, b)</a:t>
            </a:r>
            <a:br>
              <a:rPr lang="en-US" dirty="0">
                <a:sym typeface="Consolas"/>
              </a:rPr>
            </a:br>
            <a:r>
              <a:rPr lang="en-US" dirty="0">
                <a:sym typeface="Consolas"/>
              </a:rPr>
              <a:t>writer = </a:t>
            </a:r>
            <a:r>
              <a:rPr lang="en-US" dirty="0" err="1">
                <a:sym typeface="Consolas"/>
              </a:rPr>
              <a:t>tf.summary.FileWriter</a:t>
            </a:r>
            <a:r>
              <a:rPr lang="en-US" dirty="0">
                <a:sym typeface="Consolas"/>
              </a:rPr>
              <a:t>(</a:t>
            </a:r>
            <a:r>
              <a:rPr lang="en-US" dirty="0" err="1">
                <a:sym typeface="Consolas"/>
              </a:rPr>
              <a:t>logdir</a:t>
            </a:r>
            <a:r>
              <a:rPr lang="en-US" dirty="0">
                <a:sym typeface="Consolas"/>
              </a:rPr>
              <a:t>, </a:t>
            </a:r>
            <a:r>
              <a:rPr lang="en-US" dirty="0" err="1">
                <a:sym typeface="Consolas"/>
              </a:rPr>
              <a:t>tf.get_default_graph</a:t>
            </a:r>
            <a:r>
              <a:rPr lang="en-US" dirty="0">
                <a:sym typeface="Consolas"/>
              </a:rPr>
              <a:t>())</a:t>
            </a:r>
            <a:br>
              <a:rPr lang="en-US" dirty="0">
                <a:sym typeface="Consolas"/>
              </a:rPr>
            </a:br>
            <a:r>
              <a:rPr lang="en-US" dirty="0" err="1">
                <a:sym typeface="Consolas"/>
              </a:rPr>
              <a:t>writer.close</a:t>
            </a:r>
            <a:r>
              <a:rPr lang="en-US" dirty="0">
                <a:sym typeface="Consolas"/>
              </a:rPr>
              <a:t>()</a:t>
            </a:r>
          </a:p>
          <a:p>
            <a:endParaRPr lang="en-US" dirty="0">
              <a:sym typeface="Consolas"/>
            </a:endParaRPr>
          </a:p>
        </p:txBody>
      </p:sp>
      <p:sp>
        <p:nvSpPr>
          <p:cNvPr id="176" name="Google Shape;176;p35"/>
          <p:cNvSpPr txBox="1"/>
          <p:nvPr/>
        </p:nvSpPr>
        <p:spPr>
          <a:xfrm>
            <a:off x="1545109" y="5685338"/>
            <a:ext cx="8987743" cy="1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Question</a:t>
            </a: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How to change Const, Const_1 to the names we give the variables?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567" y="4121867"/>
            <a:ext cx="4926267" cy="1720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Explicitly name them</a:t>
            </a:r>
          </a:p>
        </p:txBody>
      </p:sp>
      <p:sp>
        <p:nvSpPr>
          <p:cNvPr id="190" name="Google Shape;190;p3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Consolas"/>
              </a:rPr>
              <a:t>import </a:t>
            </a:r>
            <a:r>
              <a:rPr lang="en-US" dirty="0" err="1">
                <a:sym typeface="Consolas"/>
              </a:rPr>
              <a:t>tensorflow</a:t>
            </a:r>
            <a:r>
              <a:rPr lang="en-US" dirty="0">
                <a:sym typeface="Consolas"/>
              </a:rPr>
              <a:t> as </a:t>
            </a:r>
            <a:r>
              <a:rPr lang="en-US" dirty="0" err="1">
                <a:sym typeface="Consolas"/>
              </a:rPr>
              <a:t>tf</a:t>
            </a:r>
            <a:endParaRPr lang="en-US" dirty="0">
              <a:sym typeface="Consolas"/>
            </a:endParaRPr>
          </a:p>
          <a:p>
            <a:pPr marL="0" indent="0">
              <a:buNone/>
            </a:pPr>
            <a:r>
              <a:rPr lang="en-US" dirty="0">
                <a:sym typeface="Consolas"/>
              </a:rPr>
              <a:t>a = </a:t>
            </a:r>
            <a:r>
              <a:rPr lang="en-US" dirty="0" err="1">
                <a:sym typeface="Consolas"/>
              </a:rPr>
              <a:t>tf.constant</a:t>
            </a:r>
            <a:r>
              <a:rPr lang="en-US" dirty="0">
                <a:sym typeface="Consolas"/>
              </a:rPr>
              <a:t>(2, name='a')</a:t>
            </a:r>
            <a:br>
              <a:rPr lang="en-US" dirty="0">
                <a:sym typeface="Consolas"/>
              </a:rPr>
            </a:br>
            <a:r>
              <a:rPr lang="en-US" dirty="0">
                <a:sym typeface="Consolas"/>
              </a:rPr>
              <a:t>b = </a:t>
            </a:r>
            <a:r>
              <a:rPr lang="en-US" dirty="0" err="1">
                <a:sym typeface="Consolas"/>
              </a:rPr>
              <a:t>tf.constant</a:t>
            </a:r>
            <a:r>
              <a:rPr lang="en-US" dirty="0">
                <a:sym typeface="Consolas"/>
              </a:rPr>
              <a:t>(3, name='b')</a:t>
            </a:r>
            <a:br>
              <a:rPr lang="en-US" dirty="0">
                <a:sym typeface="Consolas"/>
              </a:rPr>
            </a:br>
            <a:r>
              <a:rPr lang="en-US" dirty="0">
                <a:sym typeface="Consolas"/>
              </a:rPr>
              <a:t>x = </a:t>
            </a:r>
            <a:r>
              <a:rPr lang="en-US" dirty="0" err="1">
                <a:sym typeface="Consolas"/>
              </a:rPr>
              <a:t>tf.add</a:t>
            </a:r>
            <a:r>
              <a:rPr lang="en-US" dirty="0">
                <a:sym typeface="Consolas"/>
              </a:rPr>
              <a:t>(a, b, name='add')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writer = </a:t>
            </a:r>
            <a:r>
              <a:rPr lang="en-US" dirty="0" err="1">
                <a:sym typeface="Consolas"/>
              </a:rPr>
              <a:t>tf.summary.FileWriter</a:t>
            </a:r>
            <a:r>
              <a:rPr lang="en-US" dirty="0">
                <a:sym typeface="Consolas"/>
              </a:rPr>
              <a:t>(</a:t>
            </a:r>
            <a:r>
              <a:rPr lang="en-US" dirty="0" err="1">
                <a:sym typeface="Consolas"/>
              </a:rPr>
              <a:t>logdir</a:t>
            </a:r>
            <a:r>
              <a:rPr lang="en-US" dirty="0">
                <a:sym typeface="Consolas"/>
              </a:rPr>
              <a:t>, </a:t>
            </a:r>
            <a:r>
              <a:rPr lang="en-US" dirty="0" err="1">
                <a:sym typeface="Consolas"/>
              </a:rPr>
              <a:t>tf.get_default_graph</a:t>
            </a:r>
            <a:r>
              <a:rPr lang="en-US" dirty="0">
                <a:sym typeface="Consolas"/>
              </a:rPr>
              <a:t>())</a:t>
            </a:r>
            <a:br>
              <a:rPr lang="en-US" dirty="0">
                <a:sym typeface="Consolas"/>
              </a:rPr>
            </a:br>
            <a:r>
              <a:rPr lang="en-US" dirty="0" err="1">
                <a:sym typeface="Consolas"/>
              </a:rPr>
              <a:t>writer.close</a:t>
            </a:r>
            <a:r>
              <a:rPr lang="en-US" dirty="0">
                <a:sym typeface="Consolas"/>
              </a:rPr>
              <a:t>()</a:t>
            </a:r>
          </a:p>
          <a:p>
            <a:endParaRPr lang="en-US" dirty="0">
              <a:sym typeface="Georgia"/>
            </a:endParaRPr>
          </a:p>
        </p:txBody>
      </p:sp>
      <p:pic>
        <p:nvPicPr>
          <p:cNvPr id="192" name="Google Shape;19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136" y="952434"/>
            <a:ext cx="4139600" cy="188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14D1-F780-4224-9E79-9300099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import </a:t>
            </a:r>
            <a:r>
              <a:rPr lang="en-CA" dirty="0" err="1"/>
              <a:t>tensforflow</a:t>
            </a:r>
            <a:r>
              <a:rPr lang="en-CA" dirty="0"/>
              <a:t> as </a:t>
            </a:r>
            <a:r>
              <a:rPr lang="en-CA" dirty="0" err="1"/>
              <a:t>tf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E7B243-DAF1-4F88-A5D7-FCD8DF519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69" y="1626140"/>
            <a:ext cx="1025681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TF Learn (</a:t>
            </a:r>
            <a:r>
              <a:rPr lang="en-US" dirty="0" err="1"/>
              <a:t>tf.contrib.learn</a:t>
            </a:r>
            <a:r>
              <a:rPr lang="en-US" dirty="0"/>
              <a:t>): simplified interface that helps users transition from the </a:t>
            </a:r>
            <a:r>
              <a:rPr lang="en-US" dirty="0" err="1"/>
              <a:t>the</a:t>
            </a:r>
            <a:r>
              <a:rPr lang="en-US" dirty="0"/>
              <a:t> world of one-liner such as </a:t>
            </a:r>
            <a:r>
              <a:rPr lang="en-US" dirty="0" err="1"/>
              <a:t>scikit</a:t>
            </a:r>
            <a:r>
              <a:rPr lang="en-US" dirty="0"/>
              <a:t>-learn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TF Slim (</a:t>
            </a:r>
            <a:r>
              <a:rPr lang="en-US" dirty="0" err="1"/>
              <a:t>tf.contrib.slim</a:t>
            </a:r>
            <a:r>
              <a:rPr lang="en-US" dirty="0"/>
              <a:t>): lightweight library for defining, training and evaluating complex models in TensorFlow.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level API: </a:t>
            </a:r>
            <a:r>
              <a:rPr lang="en-US" b="1" dirty="0" err="1"/>
              <a:t>Keras</a:t>
            </a:r>
            <a:r>
              <a:rPr lang="en-US" dirty="0"/>
              <a:t>, </a:t>
            </a:r>
            <a:r>
              <a:rPr lang="en-US" dirty="0" err="1"/>
              <a:t>TFLearn</a:t>
            </a:r>
            <a:r>
              <a:rPr lang="en-US" dirty="0"/>
              <a:t>, Pretty Tensor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CA" dirty="0"/>
              <a:t>Off-the-shelf models are not the main purpose of TensorFlow</a:t>
            </a:r>
          </a:p>
          <a:p>
            <a:pPr lvl="1"/>
            <a:r>
              <a:rPr lang="en-CA" dirty="0" err="1"/>
              <a:t>scikit</a:t>
            </a:r>
            <a:r>
              <a:rPr lang="en-CA" dirty="0"/>
              <a:t> is mostly off the shelf package</a:t>
            </a:r>
          </a:p>
          <a:p>
            <a:r>
              <a:rPr lang="en-CA" dirty="0" err="1"/>
              <a:t>Keras</a:t>
            </a:r>
            <a:r>
              <a:rPr lang="en-CA" dirty="0"/>
              <a:t> is built-in for TF 2.0</a:t>
            </a:r>
          </a:p>
          <a:p>
            <a:r>
              <a:rPr lang="en-CA" b="1" dirty="0"/>
              <a:t>We will be using TF 2.0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9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>
                <a:sym typeface="Georgia"/>
              </a:rPr>
              <a:t>TensorBoard</a:t>
            </a:r>
            <a:endParaRPr lang="en-CA" dirty="0">
              <a:sym typeface="Georgi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8C846C-87D5-4185-BFCB-909F2EE9E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>
                <a:sym typeface="Georgia"/>
              </a:rPr>
              <a:t>TensorBoard</a:t>
            </a:r>
            <a:r>
              <a:rPr lang="en-CA" dirty="0">
                <a:sym typeface="Georgia"/>
              </a:rPr>
              <a:t> can do much more than just visualizing your graphs.</a:t>
            </a:r>
          </a:p>
          <a:p>
            <a:r>
              <a:rPr lang="en-CA" dirty="0">
                <a:sym typeface="Georgia"/>
              </a:rPr>
              <a:t>Learning to use </a:t>
            </a:r>
            <a:r>
              <a:rPr lang="en-CA" dirty="0" err="1">
                <a:sym typeface="Georgia"/>
              </a:rPr>
              <a:t>TensorBoard</a:t>
            </a:r>
            <a:r>
              <a:rPr lang="en-CA" dirty="0">
                <a:sym typeface="Georgia"/>
              </a:rPr>
              <a:t> is a valuable skill.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TensorFlow API.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14D1-F780-4224-9E79-9300099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TensorFlow 2.0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E7B243-DAF1-4F88-A5D7-FCD8DF51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Why TF 2.0</a:t>
            </a:r>
          </a:p>
          <a:p>
            <a:r>
              <a:rPr lang="en-US" dirty="0"/>
              <a:t>It is the default</a:t>
            </a:r>
          </a:p>
          <a:p>
            <a:r>
              <a:rPr lang="en-US" dirty="0"/>
              <a:t>pip install </a:t>
            </a:r>
            <a:r>
              <a:rPr lang="en-US" dirty="0" err="1"/>
              <a:t>tensorflow</a:t>
            </a:r>
            <a:r>
              <a:rPr lang="en-US" dirty="0"/>
              <a:t>            </a:t>
            </a:r>
          </a:p>
          <a:p>
            <a:pPr lvl="1"/>
            <a:r>
              <a:rPr lang="en-US" dirty="0"/>
              <a:t>gives you 2.0</a:t>
            </a:r>
          </a:p>
          <a:p>
            <a:pPr lvl="1"/>
            <a:r>
              <a:rPr lang="en-US" dirty="0"/>
              <a:t>you have to request 1.15 (last 1.XX version, had eager execution)</a:t>
            </a:r>
          </a:p>
          <a:p>
            <a:r>
              <a:rPr lang="en-US" dirty="0"/>
              <a:t>Works naturally with models and </a:t>
            </a:r>
            <a:r>
              <a:rPr lang="en-US" dirty="0" err="1"/>
              <a:t>keras</a:t>
            </a:r>
            <a:endParaRPr lang="en-US" dirty="0"/>
          </a:p>
          <a:p>
            <a:r>
              <a:rPr lang="en-US" dirty="0"/>
              <a:t>Annoyingly we are in transition period (lots of tutorials are 1.XX based)</a:t>
            </a:r>
          </a:p>
        </p:txBody>
      </p:sp>
    </p:spTree>
    <p:extLst>
      <p:ext uri="{BB962C8B-B14F-4D97-AF65-F5344CB8AC3E}">
        <p14:creationId xmlns:p14="http://schemas.microsoft.com/office/powerpoint/2010/main" val="111147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DD3D9A-703C-44B2-8787-C19F9DBB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1AD3F-B7B1-4C8A-87C8-714912658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780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14D1-F780-4224-9E79-9300099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tensor?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E7B243-DAF1-4F88-A5D7-FCD8DF51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n-dimensional array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0-d tensor: scalar (number)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1-d tensor: vector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2-d tensor: matrix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and so on </a:t>
            </a:r>
          </a:p>
        </p:txBody>
      </p:sp>
    </p:spTree>
    <p:extLst>
      <p:ext uri="{BB962C8B-B14F-4D97-AF65-F5344CB8AC3E}">
        <p14:creationId xmlns:p14="http://schemas.microsoft.com/office/powerpoint/2010/main" val="6510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14D1-F780-4224-9E79-9300099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Flow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E7B243-DAF1-4F88-A5D7-FCD8DF51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Tensor -&gt; Data</a:t>
            </a:r>
          </a:p>
          <a:p>
            <a:r>
              <a:rPr lang="en-CA" dirty="0"/>
              <a:t>Flow -&gt; Move</a:t>
            </a:r>
          </a:p>
          <a:p>
            <a:endParaRPr lang="en-CA" dirty="0"/>
          </a:p>
          <a:p>
            <a:r>
              <a:rPr lang="en-CA" dirty="0"/>
              <a:t>Visualize TensorFlow operations as graphs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FEE5B-A5C7-4E18-AC72-B4E89C1B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32" y="3725417"/>
            <a:ext cx="7393827" cy="30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2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14D1-F780-4224-9E79-9300099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Flow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E7B243-DAF1-4F88-A5D7-FCD8DF51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Visualize TensorFlow operations as graphs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b="1" dirty="0"/>
              <a:t>TensorFlow 2.0 (Eager Execution)</a:t>
            </a:r>
          </a:p>
          <a:p>
            <a:r>
              <a:rPr lang="en-CA" dirty="0"/>
              <a:t>Assembles and executes a graph at same time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FEE5B-A5C7-4E18-AC72-B4E89C1B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32" y="2356100"/>
            <a:ext cx="7393827" cy="30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0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ea typeface="Georgia"/>
                <a:cs typeface="Georgia"/>
                <a:sym typeface="Georgia"/>
              </a:rPr>
              <a:t>Subgraphs</a:t>
            </a:r>
            <a:endParaRPr b="1" dirty="0">
              <a:ea typeface="Georgia"/>
              <a:cs typeface="Georgia"/>
              <a:sym typeface="Georgia"/>
            </a:endParaRPr>
          </a:p>
        </p:txBody>
      </p:sp>
      <p:sp>
        <p:nvSpPr>
          <p:cNvPr id="464" name="Google Shape;464;p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ea typeface="Georgia"/>
                <a:cs typeface="Georgia"/>
                <a:sym typeface="Georgia"/>
              </a:rPr>
              <a:t>Possible to break graphs into several chunks and run them parallelly across multiple CPUs, GPUs, TPUs, or other devices</a:t>
            </a:r>
            <a:endParaRPr dirty="0"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ea typeface="Georgia"/>
              <a:cs typeface="Georgia"/>
              <a:sym typeface="Georgia"/>
            </a:endParaRPr>
          </a:p>
        </p:txBody>
      </p:sp>
      <p:sp>
        <p:nvSpPr>
          <p:cNvPr id="468" name="Google Shape;468;p59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>
                <a:solidFill>
                  <a:schemeClr val="lt2"/>
                </a:solidFill>
              </a:rPr>
              <a:pPr algn="r"/>
              <a:t>8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467" name="Google Shape;467;p59"/>
          <p:cNvSpPr txBox="1">
            <a:spLocks noGrp="1"/>
          </p:cNvSpPr>
          <p:nvPr>
            <p:ph type="body" idx="4294967295"/>
          </p:nvPr>
        </p:nvSpPr>
        <p:spPr>
          <a:xfrm>
            <a:off x="0" y="6218238"/>
            <a:ext cx="6380163" cy="6191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467" dirty="0">
                <a:ea typeface="Times New Roman"/>
                <a:cs typeface="Times New Roman"/>
                <a:sym typeface="Times New Roman"/>
              </a:rPr>
              <a:t>Graph from </a:t>
            </a:r>
            <a:r>
              <a:rPr lang="en" sz="1467" i="1" dirty="0">
                <a:ea typeface="Times New Roman"/>
                <a:cs typeface="Times New Roman"/>
                <a:sym typeface="Times New Roman"/>
              </a:rPr>
              <a:t>Hands-On Machine Learning with Scikit-Learn and TensorFlow</a:t>
            </a:r>
            <a:endParaRPr sz="1467" i="1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59"/>
          <p:cNvSpPr txBox="1"/>
          <p:nvPr/>
        </p:nvSpPr>
        <p:spPr>
          <a:xfrm>
            <a:off x="6029733" y="5003567"/>
            <a:ext cx="5609600" cy="1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  <p:pic>
        <p:nvPicPr>
          <p:cNvPr id="466" name="Google Shape;46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344" y="1453767"/>
            <a:ext cx="5811653" cy="5404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ea typeface="Georgia"/>
                <a:cs typeface="Georgia"/>
                <a:sym typeface="Georgia"/>
              </a:rPr>
              <a:t>Why graphs</a:t>
            </a:r>
            <a:endParaRPr b="1" dirty="0">
              <a:ea typeface="Georgia"/>
              <a:cs typeface="Georgia"/>
              <a:sym typeface="Georgia"/>
            </a:endParaRPr>
          </a:p>
        </p:txBody>
      </p:sp>
      <p:sp>
        <p:nvSpPr>
          <p:cNvPr id="588" name="Google Shape;588;p76"/>
          <p:cNvSpPr txBox="1">
            <a:spLocks noGrp="1"/>
          </p:cNvSpPr>
          <p:nvPr>
            <p:ph idx="1"/>
          </p:nvPr>
        </p:nvSpPr>
        <p:spPr>
          <a:xfrm>
            <a:off x="555003" y="1626140"/>
            <a:ext cx="7268198" cy="4351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Font typeface="Georgia"/>
              <a:buAutoNum type="arabicPeriod"/>
            </a:pPr>
            <a:r>
              <a:rPr lang="en" dirty="0">
                <a:ea typeface="Georgia"/>
                <a:cs typeface="Georgia"/>
                <a:sym typeface="Georgia"/>
              </a:rPr>
              <a:t>Save computation. Only run subgraphs that lead to the values you want to fetch.</a:t>
            </a:r>
            <a:endParaRPr dirty="0">
              <a:ea typeface="Georgia"/>
              <a:cs typeface="Georgia"/>
              <a:sym typeface="Georgia"/>
            </a:endParaRPr>
          </a:p>
          <a:p>
            <a:pPr>
              <a:buFont typeface="Georgia"/>
              <a:buAutoNum type="arabicPeriod"/>
            </a:pPr>
            <a:r>
              <a:rPr lang="en" dirty="0">
                <a:ea typeface="Georgia"/>
                <a:cs typeface="Georgia"/>
                <a:sym typeface="Georgia"/>
              </a:rPr>
              <a:t>Break computation into small, differential pieces to facilitate auto-differentiation</a:t>
            </a:r>
            <a:endParaRPr dirty="0">
              <a:ea typeface="Georgia"/>
              <a:cs typeface="Georgia"/>
              <a:sym typeface="Georgia"/>
            </a:endParaRPr>
          </a:p>
          <a:p>
            <a:pPr>
              <a:buFont typeface="Georgia"/>
              <a:buAutoNum type="arabicPeriod"/>
            </a:pPr>
            <a:r>
              <a:rPr lang="en" dirty="0">
                <a:ea typeface="Georgia"/>
                <a:cs typeface="Georgia"/>
                <a:sym typeface="Georgia"/>
              </a:rPr>
              <a:t>Facilitate distributed computation, spread the work across multiple CPUs, GPUs, TPUs, or other devices</a:t>
            </a:r>
            <a:endParaRPr dirty="0">
              <a:ea typeface="Georgia"/>
              <a:cs typeface="Georgia"/>
              <a:sym typeface="Georgia"/>
            </a:endParaRPr>
          </a:p>
          <a:p>
            <a:pPr>
              <a:buFont typeface="Georgia"/>
              <a:buAutoNum type="arabicPeriod"/>
            </a:pPr>
            <a:r>
              <a:rPr lang="en" dirty="0">
                <a:ea typeface="Georgia"/>
                <a:cs typeface="Georgia"/>
                <a:sym typeface="Georgia"/>
              </a:rPr>
              <a:t>Many common machine learning models are taught and visualized as directed graphs</a:t>
            </a:r>
            <a:endParaRPr dirty="0">
              <a:ea typeface="Georgia"/>
              <a:cs typeface="Georgia"/>
              <a:sym typeface="Georgia"/>
            </a:endParaRPr>
          </a:p>
        </p:txBody>
      </p:sp>
      <p:pic>
        <p:nvPicPr>
          <p:cNvPr id="589" name="Google Shape;58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3933" y="1836452"/>
            <a:ext cx="3492467" cy="3662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Widescreen</PresentationFormat>
  <Paragraphs>118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Office Theme</vt:lpstr>
      <vt:lpstr>AI: TensorFlow Applied</vt:lpstr>
      <vt:lpstr>import tensforflow as tf</vt:lpstr>
      <vt:lpstr>Why TensorFlow 2.0</vt:lpstr>
      <vt:lpstr>Data</vt:lpstr>
      <vt:lpstr>What’s a tensor? </vt:lpstr>
      <vt:lpstr>Data Flow</vt:lpstr>
      <vt:lpstr>Data Flow</vt:lpstr>
      <vt:lpstr>Subgraphs</vt:lpstr>
      <vt:lpstr>Why graphs</vt:lpstr>
      <vt:lpstr>Simple example</vt:lpstr>
      <vt:lpstr>Data Flow Graphs (TF2)</vt:lpstr>
      <vt:lpstr>Larger graph (TF2)</vt:lpstr>
      <vt:lpstr>Subgraphs (TF2)</vt:lpstr>
      <vt:lpstr>Visualize</vt:lpstr>
      <vt:lpstr>Visualize it with TensorBoard (TF2)</vt:lpstr>
      <vt:lpstr>Run it</vt:lpstr>
      <vt:lpstr>PowerPoint Presentation</vt:lpstr>
      <vt:lpstr>Visualize it with TensorBoard</vt:lpstr>
      <vt:lpstr>Explicitly name them</vt:lpstr>
      <vt:lpstr>TensorBoard</vt:lpstr>
      <vt:lpstr>Onward to …  TensorFlow API.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2020-08-24T23:49:14Z</dcterms:created>
  <dcterms:modified xsi:type="dcterms:W3CDTF">2020-08-24T23:49:19Z</dcterms:modified>
</cp:coreProperties>
</file>