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886" r:id="rId4"/>
    <p:sldId id="968" r:id="rId5"/>
    <p:sldId id="258" r:id="rId6"/>
    <p:sldId id="880" r:id="rId7"/>
    <p:sldId id="260" r:id="rId8"/>
    <p:sldId id="259" r:id="rId9"/>
    <p:sldId id="866" r:id="rId10"/>
    <p:sldId id="969" r:id="rId11"/>
    <p:sldId id="261" r:id="rId12"/>
    <p:sldId id="262" r:id="rId13"/>
    <p:sldId id="263" r:id="rId14"/>
    <p:sldId id="970" r:id="rId15"/>
    <p:sldId id="889" r:id="rId16"/>
    <p:sldId id="890" r:id="rId17"/>
    <p:sldId id="892" r:id="rId18"/>
    <p:sldId id="893" r:id="rId19"/>
    <p:sldId id="894" r:id="rId20"/>
    <p:sldId id="971" r:id="rId21"/>
    <p:sldId id="895" r:id="rId22"/>
    <p:sldId id="896" r:id="rId23"/>
    <p:sldId id="897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847D6-117B-4C18-83D3-E47492C084E4}" v="16" dt="2020-08-12T18:03:35.850"/>
    <p1510:client id="{F9A1F520-8C3F-47E1-866A-17B10454F6AB}" v="5" dt="2020-08-12T17:32:30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deep_learning_software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AI: TensorFlow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0E08F-A5E7-477B-AD11-E8271C87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22D61-5924-49D9-A41C-BF738EA79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75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Examples: Classify skin cancer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0E75-165F-4A02-A74A-9083873E9AFA}"/>
              </a:ext>
            </a:extLst>
          </p:cNvPr>
          <p:cNvSpPr txBox="1"/>
          <p:nvPr/>
        </p:nvSpPr>
        <p:spPr>
          <a:xfrm>
            <a:off x="2219048" y="6003986"/>
            <a:ext cx="641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Dermatologist-level classification of skin cancer with deep neural networks (</a:t>
            </a:r>
            <a:r>
              <a:rPr lang="en-CA" dirty="0" err="1"/>
              <a:t>Esteva</a:t>
            </a:r>
            <a:r>
              <a:rPr lang="en-CA" dirty="0"/>
              <a:t> et al., Nature 2017)</a:t>
            </a:r>
          </a:p>
          <a:p>
            <a:br>
              <a:rPr lang="en-CA" dirty="0"/>
            </a:b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446D1A-BDE1-4779-94A6-88227BD36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99" y="1828838"/>
            <a:ext cx="7138898" cy="41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5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Examples: Neural Style Translation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0E75-165F-4A02-A74A-9083873E9AFA}"/>
              </a:ext>
            </a:extLst>
          </p:cNvPr>
          <p:cNvSpPr txBox="1"/>
          <p:nvPr/>
        </p:nvSpPr>
        <p:spPr>
          <a:xfrm>
            <a:off x="2219048" y="6003986"/>
            <a:ext cx="6410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Image Style Transfer Using Convolutional Neural Networks (</a:t>
            </a:r>
            <a:r>
              <a:rPr lang="en-CA" dirty="0" err="1"/>
              <a:t>Gatys</a:t>
            </a:r>
            <a:r>
              <a:rPr lang="en-CA" dirty="0"/>
              <a:t> et al., 2016) </a:t>
            </a:r>
            <a:r>
              <a:rPr lang="en-CA" dirty="0" err="1"/>
              <a:t>Tensorflow</a:t>
            </a:r>
            <a:r>
              <a:rPr lang="en-CA" dirty="0"/>
              <a:t> adaptation by Cameroon Smith (</a:t>
            </a:r>
            <a:r>
              <a:rPr lang="en-CA" dirty="0" err="1"/>
              <a:t>cysmith@github</a:t>
            </a:r>
            <a:r>
              <a:rPr lang="en-CA" dirty="0"/>
              <a:t>)</a:t>
            </a:r>
          </a:p>
          <a:p>
            <a:br>
              <a:rPr lang="en-CA" dirty="0"/>
            </a:b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E7170ED-1413-4BF0-BB4E-AC235A43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48" y="1628817"/>
            <a:ext cx="6720277" cy="43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3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E7B243-DAF1-4F88-A5D7-FCD8DF51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Understand TF’s approach to moving data through graphs</a:t>
            </a:r>
          </a:p>
          <a:p>
            <a:r>
              <a:rPr lang="en-CA" dirty="0"/>
              <a:t>Explore what is built into the language as tools</a:t>
            </a:r>
          </a:p>
          <a:p>
            <a:r>
              <a:rPr lang="en-CA" dirty="0"/>
              <a:t>Learn to build simple models for machine learning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0C9-656A-468B-B6C8-025BB44B70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5C35FCF4-C3EF-BD43-82E0-05BC237DAD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6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0E08F-A5E7-477B-AD11-E8271C87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Architecture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22D61-5924-49D9-A41C-BF738EA79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21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in C++</a:t>
            </a:r>
          </a:p>
          <a:p>
            <a:pPr lvl="1"/>
            <a:r>
              <a:rPr lang="en-US" dirty="0"/>
              <a:t>Very low overhead</a:t>
            </a:r>
          </a:p>
          <a:p>
            <a:r>
              <a:rPr lang="en-US" dirty="0"/>
              <a:t>Different front ends for specifying/driving the computation </a:t>
            </a:r>
          </a:p>
          <a:p>
            <a:pPr lvl="1"/>
            <a:r>
              <a:rPr lang="en-US" dirty="0"/>
              <a:t>Started with Python and C++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31" y="6447631"/>
            <a:ext cx="848514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www.wsdm-conference.org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/2016/slides/WSDM2016-Jeff-Dean.pdf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12" y="3519210"/>
            <a:ext cx="7548489" cy="29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15" y="1333764"/>
            <a:ext cx="5740400" cy="5113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531" y="6447631"/>
            <a:ext cx="574952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https://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www.tensorflow.org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/extend/architecture</a:t>
            </a:r>
          </a:p>
        </p:txBody>
      </p:sp>
    </p:spTree>
    <p:extLst>
      <p:ext uri="{BB962C8B-B14F-4D97-AF65-F5344CB8AC3E}">
        <p14:creationId xmlns:p14="http://schemas.microsoft.com/office/powerpoint/2010/main" val="178752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MapReduce, Apache Hadoop, Apache Spark,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531" y="6447631"/>
            <a:ext cx="574952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https://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www.tensorflow.org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/extend/architecture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13" y="2592273"/>
            <a:ext cx="8455231" cy="29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63" y="1783530"/>
            <a:ext cx="8397709" cy="4664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31" y="6447631"/>
            <a:ext cx="574952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https://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www.tensorflow.org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/extend/architecture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6434" y="1730224"/>
            <a:ext cx="2428235" cy="3375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9443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47" y="1305108"/>
            <a:ext cx="9210491" cy="5142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31" y="6447631"/>
            <a:ext cx="574952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https://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www.tensorflow.org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/extend/architecture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453" y="1044512"/>
            <a:ext cx="2102679" cy="400898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999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Machine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75718-AD83-4ADE-9177-7A78BC70C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Mathematical concepts behind deep learning have been around for decades</a:t>
            </a:r>
          </a:p>
          <a:p>
            <a:r>
              <a:rPr lang="en-CA" dirty="0"/>
              <a:t>Programming libraries dedicated to creating and training these deep models have only been available in recent years</a:t>
            </a:r>
          </a:p>
          <a:p>
            <a:r>
              <a:rPr lang="en-CA" dirty="0"/>
              <a:t>Often a trade-off</a:t>
            </a:r>
          </a:p>
          <a:p>
            <a:pPr lvl="1"/>
            <a:r>
              <a:rPr lang="en-CA" dirty="0"/>
              <a:t>Flexible for research</a:t>
            </a:r>
          </a:p>
          <a:p>
            <a:pPr lvl="1"/>
            <a:r>
              <a:rPr lang="en-CA" dirty="0"/>
              <a:t>Fast and efficient for production</a:t>
            </a:r>
          </a:p>
          <a:p>
            <a:r>
              <a:rPr lang="en-CA" dirty="0"/>
              <a:t>TensorFlow attempts to solve this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5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0E08F-A5E7-477B-AD11-E8271C87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Compution</a:t>
            </a:r>
            <a:r>
              <a:rPr lang="en-CA" dirty="0"/>
              <a:t> 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22D61-5924-49D9-A41C-BF738EA79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84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 partition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10" y="1297346"/>
            <a:ext cx="8552069" cy="5560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531" y="6447631"/>
            <a:ext cx="574952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https://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www.tensorflow.org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/extend/architecture</a:t>
            </a:r>
          </a:p>
        </p:txBody>
      </p:sp>
    </p:spTree>
    <p:extLst>
      <p:ext uri="{BB962C8B-B14F-4D97-AF65-F5344CB8AC3E}">
        <p14:creationId xmlns:p14="http://schemas.microsoft.com/office/powerpoint/2010/main" val="513595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 partition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7" y="1418167"/>
            <a:ext cx="10513391" cy="4899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531" y="6447631"/>
            <a:ext cx="574952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https://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www.tensorflow.org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/extend/architecture</a:t>
            </a:r>
          </a:p>
        </p:txBody>
      </p:sp>
    </p:spTree>
    <p:extLst>
      <p:ext uri="{BB962C8B-B14F-4D97-AF65-F5344CB8AC3E}">
        <p14:creationId xmlns:p14="http://schemas.microsoft.com/office/powerpoint/2010/main" val="1914615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6" y="1418167"/>
            <a:ext cx="10352612" cy="474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531" y="6447631"/>
            <a:ext cx="574952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https://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www.tensorflow.org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/extend/architecture</a:t>
            </a:r>
          </a:p>
        </p:txBody>
      </p:sp>
    </p:spTree>
    <p:extLst>
      <p:ext uri="{BB962C8B-B14F-4D97-AF65-F5344CB8AC3E}">
        <p14:creationId xmlns:p14="http://schemas.microsoft.com/office/powerpoint/2010/main" val="109985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/>
              <a:t>TensorFlow Applied.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(circa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already claiming big successes</a:t>
            </a:r>
          </a:p>
          <a:p>
            <a:endParaRPr lang="en-US" dirty="0"/>
          </a:p>
          <a:p>
            <a:r>
              <a:rPr lang="en-US" dirty="0"/>
              <a:t>Number of developers/researchers exploding</a:t>
            </a:r>
          </a:p>
          <a:p>
            <a:endParaRPr lang="en-US" dirty="0"/>
          </a:p>
          <a:p>
            <a:r>
              <a:rPr lang="en-US" dirty="0"/>
              <a:t>A “zoo” of tools and libraries, some of questionable quality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0E08F-A5E7-477B-AD11-E8271C87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TensorFlow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22D61-5924-49D9-A41C-BF738EA79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4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TensorFlow?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75718-AD83-4ADE-9177-7A78BC70C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Created by Google as an internal machine learning tool</a:t>
            </a:r>
          </a:p>
          <a:p>
            <a:r>
              <a:rPr lang="en-CA" dirty="0"/>
              <a:t>Open sourced under the Apache 2.0 License in November 2015</a:t>
            </a:r>
          </a:p>
          <a:p>
            <a:r>
              <a:rPr lang="en-CA" dirty="0"/>
              <a:t>An open-source software library for Machine Intelligence</a:t>
            </a:r>
          </a:p>
          <a:p>
            <a:pPr lvl="1"/>
            <a:r>
              <a:rPr lang="en-CA" dirty="0"/>
              <a:t>numerical computation using data flow graphs</a:t>
            </a:r>
          </a:p>
          <a:p>
            <a:r>
              <a:rPr lang="en-CA" dirty="0"/>
              <a:t>Google maintains its own internal version.</a:t>
            </a:r>
          </a:p>
          <a:p>
            <a:r>
              <a:rPr lang="en-CA" dirty="0"/>
              <a:t>One of more than a dozen of machine intelligence libraries developed by big companies</a:t>
            </a:r>
          </a:p>
          <a:p>
            <a:r>
              <a:rPr lang="en-CA" dirty="0"/>
              <a:t>Other libraries</a:t>
            </a:r>
          </a:p>
          <a:p>
            <a:pPr lvl="1"/>
            <a:r>
              <a:rPr lang="en-US" dirty="0">
                <a:hlinkClick r:id="rId2"/>
              </a:rPr>
              <a:t>https://en.wikipedia.org/wiki/Comparison_of_deep_learning_software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TensorFlow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481667"/>
            <a:ext cx="11493065" cy="4495811"/>
          </a:xfrm>
        </p:spPr>
        <p:txBody>
          <a:bodyPr>
            <a:normAutofit/>
          </a:bodyPr>
          <a:lstStyle/>
          <a:p>
            <a:pPr marL="152396">
              <a:spcBef>
                <a:spcPts val="0"/>
              </a:spcBef>
              <a:buSzPct val="100000"/>
            </a:pPr>
            <a:r>
              <a:rPr lang="en" dirty="0">
                <a:latin typeface="Helvetica Neue" charset="0"/>
                <a:ea typeface="Helvetica Neue" charset="0"/>
                <a:cs typeface="Helvetica Neue" charset="0"/>
                <a:sym typeface="Roboto"/>
              </a:rPr>
              <a:t>Open source library for numerical computation using </a:t>
            </a:r>
            <a:r>
              <a:rPr lang="en" b="1" dirty="0">
                <a:latin typeface="Helvetica Neue" charset="0"/>
                <a:ea typeface="Helvetica Neue" charset="0"/>
                <a:cs typeface="Helvetica Neue" charset="0"/>
                <a:sym typeface="Roboto"/>
              </a:rPr>
              <a:t>data flow graphs</a:t>
            </a:r>
            <a:endParaRPr lang="en-US" b="1" dirty="0">
              <a:latin typeface="Helvetica Neue" charset="0"/>
              <a:ea typeface="Helvetica Neue" charset="0"/>
              <a:cs typeface="Helvetica Neue" charset="0"/>
              <a:sym typeface="Roboto"/>
            </a:endParaRPr>
          </a:p>
          <a:p>
            <a:pPr>
              <a:spcBef>
                <a:spcPts val="0"/>
              </a:spcBef>
            </a:pPr>
            <a:endParaRPr lang="en" dirty="0">
              <a:latin typeface="Helvetica Neue" charset="0"/>
              <a:ea typeface="Helvetica Neue" charset="0"/>
              <a:cs typeface="Helvetica Neue" charset="0"/>
              <a:sym typeface="Roboto"/>
            </a:endParaRPr>
          </a:p>
          <a:p>
            <a:pPr marL="152396">
              <a:spcBef>
                <a:spcPts val="0"/>
              </a:spcBef>
              <a:buSzPct val="100000"/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  <a:sym typeface="Roboto"/>
              </a:rPr>
              <a:t>D</a:t>
            </a:r>
            <a:r>
              <a:rPr lang="en" dirty="0" err="1">
                <a:latin typeface="Helvetica Neue" charset="0"/>
                <a:ea typeface="Helvetica Neue" charset="0"/>
                <a:cs typeface="Helvetica Neue" charset="0"/>
                <a:sym typeface="Roboto"/>
              </a:rPr>
              <a:t>eveloped</a:t>
            </a:r>
            <a:r>
              <a:rPr lang="en" dirty="0">
                <a:latin typeface="Helvetica Neue" charset="0"/>
                <a:ea typeface="Helvetica Neue" charset="0"/>
                <a:cs typeface="Helvetica Neue" charset="0"/>
                <a:sym typeface="Roboto"/>
              </a:rPr>
              <a:t> by Google Brain Team to conduct machine learning research</a:t>
            </a:r>
          </a:p>
          <a:p>
            <a:pPr marL="990575" lvl="1">
              <a:spcBef>
                <a:spcPts val="0"/>
              </a:spcBef>
              <a:buSzPct val="1000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Roboto"/>
              </a:rPr>
              <a:t>Based on </a:t>
            </a: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  <a:sym typeface="Roboto"/>
              </a:rPr>
              <a:t>DisBelief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Roboto"/>
              </a:rPr>
              <a:t> used internally at Google since 2011</a:t>
            </a: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  <a:sym typeface="Roboto"/>
              </a:rPr>
              <a:t> </a:t>
            </a:r>
            <a:endParaRPr lang="en" sz="2400" b="1" dirty="0">
              <a:latin typeface="Helvetica Neue" charset="0"/>
              <a:ea typeface="Helvetica Neue" charset="0"/>
              <a:cs typeface="Helvetica Neue" charset="0"/>
              <a:sym typeface="Roboto"/>
            </a:endParaRPr>
          </a:p>
          <a:p>
            <a:pPr marL="990575" lvl="1">
              <a:spcBef>
                <a:spcPts val="0"/>
              </a:spcBef>
              <a:buSzPct val="100000"/>
            </a:pPr>
            <a:endParaRPr lang="en-US" sz="2400" dirty="0">
              <a:latin typeface="Helvetica Neue" charset="0"/>
              <a:ea typeface="Helvetica Neue" charset="0"/>
              <a:cs typeface="Helvetica Neue" charset="0"/>
              <a:sym typeface="Roboto"/>
            </a:endParaRPr>
          </a:p>
          <a:p>
            <a:pPr marL="152396">
              <a:spcBef>
                <a:spcPts val="0"/>
              </a:spcBef>
              <a:buSzPct val="100000"/>
            </a:pPr>
            <a:r>
              <a:rPr lang="en" dirty="0">
                <a:latin typeface="Helvetica Neue" charset="0"/>
                <a:ea typeface="Helvetica Neue" charset="0"/>
                <a:cs typeface="Helvetica Neue" charset="0"/>
                <a:sym typeface="Roboto"/>
              </a:rPr>
              <a:t>“Tensor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  <a:sym typeface="Roboto"/>
              </a:rPr>
              <a:t>F</a:t>
            </a:r>
            <a:r>
              <a:rPr lang="en" dirty="0">
                <a:latin typeface="Helvetica Neue" charset="0"/>
                <a:ea typeface="Helvetica Neue" charset="0"/>
                <a:cs typeface="Helvetica Neue" charset="0"/>
                <a:sym typeface="Roboto"/>
              </a:rPr>
              <a:t>low is an interface for expressing machine learning algorithms, and an implementation for executing such algorithms”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357"/>
            <a:ext cx="12192000" cy="29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TensorFlow?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75718-AD83-4ADE-9177-7A78BC70C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Popularity</a:t>
            </a:r>
          </a:p>
          <a:p>
            <a:pPr lvl="1"/>
            <a:r>
              <a:rPr lang="en-CA" dirty="0"/>
              <a:t>Top are Theano, Torch, and TensorFlow.</a:t>
            </a:r>
          </a:p>
          <a:p>
            <a:pPr lvl="1"/>
            <a:r>
              <a:rPr lang="en-CA" dirty="0"/>
              <a:t>Torch framework is written in Lua, which is a wonderful language but one most popular in game development and AI community. </a:t>
            </a:r>
          </a:p>
          <a:p>
            <a:pPr lvl="1"/>
            <a:r>
              <a:rPr lang="en-CA" dirty="0"/>
              <a:t>Theano has an additional “graph compilation” step that took significant amounts of time and frustration</a:t>
            </a:r>
          </a:p>
          <a:p>
            <a:r>
              <a:rPr lang="en-CA" dirty="0"/>
              <a:t>TensorFlow has a much cleaner interface as compared to Theano. </a:t>
            </a:r>
          </a:p>
          <a:p>
            <a:r>
              <a:rPr lang="en-CA" dirty="0"/>
              <a:t>TensorFlow was built with production use in mind</a:t>
            </a:r>
          </a:p>
        </p:txBody>
      </p:sp>
    </p:spTree>
    <p:extLst>
      <p:ext uri="{BB962C8B-B14F-4D97-AF65-F5344CB8AC3E}">
        <p14:creationId xmlns:p14="http://schemas.microsoft.com/office/powerpoint/2010/main" val="314580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TensorFlow?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75718-AD83-4ADE-9177-7A78BC70C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ability to run in mobile environments</a:t>
            </a:r>
          </a:p>
          <a:p>
            <a:r>
              <a:rPr lang="en-CA" dirty="0"/>
              <a:t>Easily build models that span multiple GPUs on a single machine</a:t>
            </a:r>
          </a:p>
          <a:p>
            <a:r>
              <a:rPr lang="en-CA" dirty="0"/>
              <a:t>Train large-scale networks in a distributed fashion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Python API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Portability: CPU/GPU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Flexibility: OS environments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Visualization (</a:t>
            </a:r>
            <a:r>
              <a:rPr lang="en-CA" dirty="0" err="1"/>
              <a:t>TensorBoard</a:t>
            </a:r>
            <a:r>
              <a:rPr lang="en-CA" dirty="0"/>
              <a:t> is very useful)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Checkpoints (for managing experiments)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Large community.</a:t>
            </a:r>
          </a:p>
        </p:txBody>
      </p:sp>
    </p:spTree>
    <p:extLst>
      <p:ext uri="{BB962C8B-B14F-4D97-AF65-F5344CB8AC3E}">
        <p14:creationId xmlns:p14="http://schemas.microsoft.com/office/powerpoint/2010/main" val="47009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computation: Backpropagation</a:t>
            </a:r>
          </a:p>
        </p:txBody>
      </p:sp>
      <p:sp>
        <p:nvSpPr>
          <p:cNvPr id="4" name="Shape 179"/>
          <p:cNvSpPr txBox="1"/>
          <p:nvPr/>
        </p:nvSpPr>
        <p:spPr>
          <a:xfrm>
            <a:off x="0" y="1717100"/>
            <a:ext cx="12177600" cy="60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lnSpc>
                <a:spcPct val="110795"/>
              </a:lnSpc>
            </a:pPr>
            <a:r>
              <a:rPr lang="en" sz="2133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train_step</a:t>
            </a:r>
            <a:r>
              <a:rPr lang="en" sz="2133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33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tf.train.GradientDescentOptimizer</a:t>
            </a:r>
            <a:r>
              <a:rPr lang="en" sz="2133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(0.5).minimize(</a:t>
            </a:r>
            <a:r>
              <a:rPr lang="en" sz="2133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cross_entropy</a:t>
            </a:r>
            <a:r>
              <a:rPr lang="en" sz="2133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endParaRPr sz="2400" dirty="0"/>
          </a:p>
        </p:txBody>
      </p:sp>
      <p:sp>
        <p:nvSpPr>
          <p:cNvPr id="5" name="Shape 180"/>
          <p:cNvSpPr txBox="1">
            <a:spLocks/>
          </p:cNvSpPr>
          <p:nvPr/>
        </p:nvSpPr>
        <p:spPr bwMode="auto">
          <a:xfrm>
            <a:off x="2957012" y="2689917"/>
            <a:ext cx="8396787" cy="16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defRPr sz="2400"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28650" indent="-1714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000"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089025" indent="-174625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541463" indent="-1698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01838" indent="-173038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304792">
              <a:spcBef>
                <a:spcPts val="0"/>
              </a:spcBef>
            </a:pP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tf.train.GradientDescentOptimizer</a:t>
            </a:r>
            <a:r>
              <a:rPr lang="en" sz="1800" dirty="0"/>
              <a:t> is an </a:t>
            </a:r>
            <a:r>
              <a:rPr lang="en" sz="1800" b="1" dirty="0"/>
              <a:t>Optimizer</a:t>
            </a:r>
            <a:r>
              <a:rPr lang="en" sz="1800" dirty="0"/>
              <a:t> object</a:t>
            </a:r>
            <a:endParaRPr lang="en-US" sz="1800" dirty="0"/>
          </a:p>
          <a:p>
            <a:pPr marL="609585" indent="-304792">
              <a:spcBef>
                <a:spcPts val="0"/>
              </a:spcBef>
            </a:pPr>
            <a:endParaRPr lang="en" sz="1800" dirty="0"/>
          </a:p>
          <a:p>
            <a:pPr marL="609585" indent="-304792">
              <a:spcBef>
                <a:spcPts val="0"/>
              </a:spcBef>
            </a:pP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tf.train.GradientDescentOptimizer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lr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).minimize(</a:t>
            </a: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cross_entropy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800" dirty="0"/>
              <a:t>adds optimization </a:t>
            </a:r>
            <a:r>
              <a:rPr lang="en" sz="1800" b="1" dirty="0"/>
              <a:t>operation</a:t>
            </a:r>
            <a:r>
              <a:rPr lang="en" sz="1800" dirty="0"/>
              <a:t> to computation graph</a:t>
            </a:r>
          </a:p>
          <a:p>
            <a:pPr algn="ctr">
              <a:spcBef>
                <a:spcPts val="0"/>
              </a:spcBef>
            </a:pPr>
            <a:endParaRPr lang="en" sz="1800" b="1" dirty="0">
              <a:solidFill>
                <a:srgbClr val="000000"/>
              </a:solidFill>
            </a:endParaRPr>
          </a:p>
        </p:txBody>
      </p:sp>
      <p:sp>
        <p:nvSpPr>
          <p:cNvPr id="6" name="Shape 182"/>
          <p:cNvSpPr txBox="1">
            <a:spLocks/>
          </p:cNvSpPr>
          <p:nvPr/>
        </p:nvSpPr>
        <p:spPr bwMode="auto">
          <a:xfrm>
            <a:off x="293767" y="4989331"/>
            <a:ext cx="11849200" cy="136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defRPr sz="2400"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28650" indent="-1714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000"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089025" indent="-174625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541463" indent="-1698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01838" indent="-173038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000000"/>
                </a:solidFill>
                <a:latin typeface="+mn-lt"/>
              </a:rPr>
              <a:t>TensorFlow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graph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nodes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have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attached gradient operations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Gradient with respect to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parameters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computed with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backpropagation </a:t>
            </a:r>
            <a:r>
              <a:rPr lang="mr-IN" b="1" dirty="0">
                <a:solidFill>
                  <a:srgbClr val="000000"/>
                </a:solidFill>
                <a:latin typeface="+mn-lt"/>
              </a:rPr>
              <a:t>…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automatically</a:t>
            </a:r>
          </a:p>
        </p:txBody>
      </p:sp>
    </p:spTree>
    <p:extLst>
      <p:ext uri="{BB962C8B-B14F-4D97-AF65-F5344CB8AC3E}">
        <p14:creationId xmlns:p14="http://schemas.microsoft.com/office/powerpoint/2010/main" val="90510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Widescreen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Consolas</vt:lpstr>
      <vt:lpstr>Helvetica Neue</vt:lpstr>
      <vt:lpstr>Helvetica Neue Light</vt:lpstr>
      <vt:lpstr>Office Theme</vt:lpstr>
      <vt:lpstr>AI: TensorFlow</vt:lpstr>
      <vt:lpstr>Machine learning</vt:lpstr>
      <vt:lpstr>Context (circa 2015)</vt:lpstr>
      <vt:lpstr>TensorFlow</vt:lpstr>
      <vt:lpstr>What is TensorFlow?</vt:lpstr>
      <vt:lpstr>What is TensorFlow?</vt:lpstr>
      <vt:lpstr>Why TensorFlow?</vt:lpstr>
      <vt:lpstr>Why TensorFlow?</vt:lpstr>
      <vt:lpstr>Gradient computation: Backpropagation</vt:lpstr>
      <vt:lpstr>Examples</vt:lpstr>
      <vt:lpstr>Examples: Classify skin cancer</vt:lpstr>
      <vt:lpstr>Examples: Neural Style Translation</vt:lpstr>
      <vt:lpstr>Goals</vt:lpstr>
      <vt:lpstr>Architecture</vt:lpstr>
      <vt:lpstr>TensorFlow architecture</vt:lpstr>
      <vt:lpstr>Detailed architecture</vt:lpstr>
      <vt:lpstr>Key components</vt:lpstr>
      <vt:lpstr>Client</vt:lpstr>
      <vt:lpstr>Master</vt:lpstr>
      <vt:lpstr>Compution Graphs</vt:lpstr>
      <vt:lpstr>Computation graph partition</vt:lpstr>
      <vt:lpstr>Computation graph partition</vt:lpstr>
      <vt:lpstr>Execution</vt:lpstr>
      <vt:lpstr>Onward to …  TensorFlow Applied.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2020-08-24T23:49:26Z</dcterms:created>
  <dcterms:modified xsi:type="dcterms:W3CDTF">2020-08-24T23:49:30Z</dcterms:modified>
</cp:coreProperties>
</file>