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869" r:id="rId3"/>
    <p:sldId id="902" r:id="rId4"/>
    <p:sldId id="912" r:id="rId5"/>
    <p:sldId id="922" r:id="rId6"/>
    <p:sldId id="923" r:id="rId7"/>
    <p:sldId id="875" r:id="rId8"/>
    <p:sldId id="876" r:id="rId9"/>
    <p:sldId id="904" r:id="rId10"/>
    <p:sldId id="905" r:id="rId11"/>
    <p:sldId id="924" r:id="rId12"/>
    <p:sldId id="906" r:id="rId13"/>
    <p:sldId id="907" r:id="rId14"/>
    <p:sldId id="908" r:id="rId15"/>
    <p:sldId id="913" r:id="rId16"/>
    <p:sldId id="917" r:id="rId17"/>
    <p:sldId id="918" r:id="rId18"/>
    <p:sldId id="919" r:id="rId19"/>
    <p:sldId id="920" r:id="rId20"/>
    <p:sldId id="921" r:id="rId21"/>
    <p:sldId id="925" r:id="rId22"/>
    <p:sldId id="877" r:id="rId23"/>
    <p:sldId id="878" r:id="rId24"/>
    <p:sldId id="910" r:id="rId25"/>
    <p:sldId id="911" r:id="rId26"/>
    <p:sldId id="881" r:id="rId27"/>
    <p:sldId id="926" r:id="rId28"/>
    <p:sldId id="914" r:id="rId29"/>
    <p:sldId id="915" r:id="rId30"/>
    <p:sldId id="916" r:id="rId31"/>
    <p:sldId id="27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A1F520-8C3F-47E1-866A-17B10454F6AB}" v="71" dt="2020-08-12T17:58:12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153" d="100"/>
          <a:sy n="153" d="100"/>
        </p:scale>
        <p:origin x="92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87B40B-5104-4F5D-98CD-E1F511FD4F2F}" type="datetimeFigureOut">
              <a:rPr lang="en-CA" smtClean="0"/>
              <a:t>2020-08-24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865C5-BEE6-4D6D-B3E8-E13AE160ED8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34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cavating.ai/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texas.edu/~teammco/misc/perceptron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AI: Neural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CPSC 501: Advanced Programming Techniques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Monday, August 24,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B313A-6BB3-4482-ADD8-18D89CA6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Perceptron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7E8780-0EC4-40A1-AC2F-66063F05E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96" y="1789496"/>
            <a:ext cx="9654576" cy="459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33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A4EB21-4CA3-4570-9A07-BC69E4DB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Activation Functions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55BDAE-56D8-4D4B-8B3D-4712FDCCF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609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23E0-DBAD-4527-A6F2-BD499852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Activation Functions (Identity)</a:t>
            </a:r>
            <a:endParaRPr 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36D6DA0-A126-4B28-A16D-17EA783D6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726" y="1373563"/>
            <a:ext cx="825817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7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23E0-DBAD-4527-A6F2-BD499852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Sigmoid Activation Function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70FE180-8FB8-4B82-8709-BD4321CCB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12810"/>
            <a:ext cx="7466399" cy="49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94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23E0-DBAD-4527-A6F2-BD499852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Sigmoid Activation Function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FB883-47F3-41B5-8D28-8D6AD3512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3" y="1626140"/>
            <a:ext cx="10276270" cy="4351338"/>
          </a:xfrm>
        </p:spPr>
        <p:txBody>
          <a:bodyPr/>
          <a:lstStyle/>
          <a:p>
            <a:r>
              <a:rPr lang="en-CA" dirty="0"/>
              <a:t>The main reason why we use sigmoid function is because gradations exist between </a:t>
            </a:r>
            <a:r>
              <a:rPr lang="en-CA" b="1" dirty="0"/>
              <a:t>(0 to 1)</a:t>
            </a:r>
          </a:p>
          <a:p>
            <a:r>
              <a:rPr lang="en-CA" dirty="0"/>
              <a:t>Used for models where we have to </a:t>
            </a:r>
            <a:r>
              <a:rPr lang="en-CA" b="1" dirty="0"/>
              <a:t>predict the probability</a:t>
            </a:r>
            <a:r>
              <a:rPr lang="en-CA" dirty="0"/>
              <a:t> as an output.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70FE180-8FB8-4B82-8709-BD4321CCB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999" y="3356347"/>
            <a:ext cx="4706001" cy="3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218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23E0-DBAD-4527-A6F2-BD499852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Step (Sigmoid) Activation Function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FB883-47F3-41B5-8D28-8D6AD3512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Replace a smooth function with a critical threshold point (if value exceeds then fully one answer)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13AE739-373E-45E7-AB71-B6DDCC684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856928"/>
            <a:ext cx="3810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00A4EE36-8D7A-4AAF-829F-EA6DC27A8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72" y="3429000"/>
            <a:ext cx="5715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395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23E0-DBAD-4527-A6F2-BD499852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Tanh Activation Function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FB883-47F3-41B5-8D28-8D6AD3512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6065931" cy="4351338"/>
          </a:xfrm>
        </p:spPr>
        <p:txBody>
          <a:bodyPr/>
          <a:lstStyle/>
          <a:p>
            <a:r>
              <a:rPr lang="en-CA" dirty="0"/>
              <a:t>The advantage is that the negative inputs will be mapped strongly negative and the zero inputs will be mapped near zero in the tanh graph.</a:t>
            </a:r>
          </a:p>
          <a:p>
            <a:r>
              <a:rPr lang="en-CA" dirty="0"/>
              <a:t>The tanh function is mainly used classification between two classes.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BD3008C8-0CFA-4567-8BA5-D52D72E54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484426"/>
            <a:ext cx="56673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102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23E0-DBAD-4527-A6F2-BD499852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ReLU</a:t>
            </a:r>
            <a:r>
              <a:rPr lang="en-CA" dirty="0"/>
              <a:t> (Rectified Linear Unit) Activation Function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FB883-47F3-41B5-8D28-8D6AD3512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</a:t>
            </a:r>
            <a:r>
              <a:rPr lang="en-CA" dirty="0" err="1"/>
              <a:t>ReLU</a:t>
            </a:r>
            <a:r>
              <a:rPr lang="en-CA" dirty="0"/>
              <a:t> is the most used activation function in the world right now.</a:t>
            </a:r>
          </a:p>
          <a:p>
            <a:r>
              <a:rPr lang="en-CA" dirty="0"/>
              <a:t>Most used, due to Convolution Neural Network popularity</a:t>
            </a:r>
          </a:p>
          <a:p>
            <a:r>
              <a:rPr lang="en-CA" dirty="0"/>
              <a:t>But the issue is that all the negative values become zero immediately which decreases the ability of the model to fit or train from the data properly. 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CAF3CECD-41C5-4330-AE53-D81FDF7FF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77" y="3781800"/>
            <a:ext cx="69151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33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23E0-DBAD-4527-A6F2-BD499852C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Leaky </a:t>
            </a:r>
            <a:r>
              <a:rPr lang="en-CA" dirty="0" err="1"/>
              <a:t>ReLU</a:t>
            </a:r>
            <a:r>
              <a:rPr lang="en-CA" dirty="0"/>
              <a:t> Activation Function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FB883-47F3-41B5-8D28-8D6AD3512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It is an attempt to solve the dying </a:t>
            </a:r>
            <a:r>
              <a:rPr lang="en-CA" dirty="0" err="1"/>
              <a:t>ReLU</a:t>
            </a:r>
            <a:r>
              <a:rPr lang="en-CA" dirty="0"/>
              <a:t> problem</a:t>
            </a:r>
          </a:p>
          <a:p>
            <a:r>
              <a:rPr lang="en-CA" dirty="0"/>
              <a:t>The leak helps to increase the range of the </a:t>
            </a:r>
            <a:r>
              <a:rPr lang="en-CA" dirty="0" err="1"/>
              <a:t>ReLU</a:t>
            </a:r>
            <a:r>
              <a:rPr lang="en-CA" dirty="0"/>
              <a:t> function. Usually, the value of </a:t>
            </a:r>
            <a:r>
              <a:rPr lang="en-CA" b="1" dirty="0"/>
              <a:t>a </a:t>
            </a:r>
            <a:r>
              <a:rPr lang="en-CA" dirty="0"/>
              <a:t>is 0.01 or so.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208DD9B2-C1B5-4713-9E8E-AB2A7A1F0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014" y="4257675"/>
            <a:ext cx="67056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376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32FE4242-B330-4D85-BC62-96E2D77A5D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4794" y="112712"/>
            <a:ext cx="8634540" cy="672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09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short history of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002" y="1626140"/>
            <a:ext cx="11340665" cy="4351338"/>
          </a:xfrm>
        </p:spPr>
        <p:txBody>
          <a:bodyPr/>
          <a:lstStyle/>
          <a:p>
            <a:r>
              <a:rPr lang="en-US" dirty="0"/>
              <a:t>1957: Perceptron (Frank Rosenblatt): one layer network neural network</a:t>
            </a:r>
          </a:p>
          <a:p>
            <a:endParaRPr lang="en-US" dirty="0"/>
          </a:p>
          <a:p>
            <a:r>
              <a:rPr lang="en-US" dirty="0"/>
              <a:t>1959: first neural network to solve a real world problem, i.e., eliminates echoes on phone lines (</a:t>
            </a:r>
            <a:r>
              <a:rPr lang="en-US" dirty="0" err="1"/>
              <a:t>Widrow</a:t>
            </a:r>
            <a:r>
              <a:rPr lang="en-US" dirty="0"/>
              <a:t> &amp; Hoff) 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First AI Winter</a:t>
            </a:r>
          </a:p>
          <a:p>
            <a:endParaRPr lang="en-US" dirty="0"/>
          </a:p>
          <a:p>
            <a:r>
              <a:rPr lang="en-US" dirty="0"/>
              <a:t>1988: Backpropagation (</a:t>
            </a:r>
            <a:r>
              <a:rPr lang="en-US" dirty="0" err="1"/>
              <a:t>Rumelhart</a:t>
            </a:r>
            <a:r>
              <a:rPr lang="en-US" dirty="0"/>
              <a:t>, Hinton, Williams): learning a multi-layered network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Second AI Winter</a:t>
            </a:r>
          </a:p>
        </p:txBody>
      </p:sp>
    </p:spTree>
    <p:extLst>
      <p:ext uri="{BB962C8B-B14F-4D97-AF65-F5344CB8AC3E}">
        <p14:creationId xmlns:p14="http://schemas.microsoft.com/office/powerpoint/2010/main" val="58597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0F9C3-0958-4C43-A6C0-7EFDCC493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Derivatives of Activation Functions</a:t>
            </a:r>
            <a:endParaRPr lang="en-US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0FA17EB8-A5E7-49B2-8C02-52276B7AFDB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3152" y="1625600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200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A4EB21-4CA3-4570-9A07-BC69E4DB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Layers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55BDAE-56D8-4D4B-8B3D-4712FDCCF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1303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Hidden layers can find </a:t>
            </a:r>
            <a:r>
              <a:rPr lang="en-US" b="1" dirty="0"/>
              <a:t>features</a:t>
            </a:r>
            <a:r>
              <a:rPr lang="en-US" dirty="0"/>
              <a:t> within the data and allow following layers to operate on those features</a:t>
            </a:r>
          </a:p>
          <a:p>
            <a:pPr lvl="1"/>
            <a:r>
              <a:rPr lang="en-US" dirty="0"/>
              <a:t>Can implement XOR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487" y="3181627"/>
            <a:ext cx="6096000" cy="299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531" y="6447631"/>
            <a:ext cx="1042894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From: http://</a:t>
            </a:r>
            <a:r>
              <a:rPr lang="en-US" sz="1867" dirty="0" err="1">
                <a:latin typeface="Helvetica Neue" charset="0"/>
                <a:ea typeface="Helvetica Neue" charset="0"/>
                <a:cs typeface="Helvetica Neue" charset="0"/>
              </a:rPr>
              <a:t>www.andreykurenkov.com</a:t>
            </a:r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/writing/</a:t>
            </a:r>
            <a:r>
              <a:rPr lang="en-US" sz="1867" dirty="0" err="1">
                <a:latin typeface="Helvetica Neue" charset="0"/>
                <a:ea typeface="Helvetica Neue" charset="0"/>
                <a:cs typeface="Helvetica Neue" charset="0"/>
              </a:rPr>
              <a:t>ai</a:t>
            </a:r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/a-brief-history-of-neural-nets-and-deep-learning/</a:t>
            </a:r>
          </a:p>
        </p:txBody>
      </p:sp>
    </p:spTree>
    <p:extLst>
      <p:ext uri="{BB962C8B-B14F-4D97-AF65-F5344CB8AC3E}">
        <p14:creationId xmlns:p14="http://schemas.microsoft.com/office/powerpoint/2010/main" val="1986741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Learning: Backpropagation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206" y="1833557"/>
            <a:ext cx="10000973" cy="4267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531" y="6447631"/>
            <a:ext cx="1042894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From: http://</a:t>
            </a:r>
            <a:r>
              <a:rPr lang="en-US" sz="1867" dirty="0" err="1">
                <a:latin typeface="Helvetica Neue" charset="0"/>
                <a:ea typeface="Helvetica Neue" charset="0"/>
                <a:cs typeface="Helvetica Neue" charset="0"/>
              </a:rPr>
              <a:t>www.andreykurenkov.com</a:t>
            </a:r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/writing/</a:t>
            </a:r>
            <a:r>
              <a:rPr lang="en-US" sz="1867" dirty="0" err="1">
                <a:latin typeface="Helvetica Neue" charset="0"/>
                <a:ea typeface="Helvetica Neue" charset="0"/>
                <a:cs typeface="Helvetica Neue" charset="0"/>
              </a:rPr>
              <a:t>ai</a:t>
            </a:r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/a-brief-history-of-neural-nets-and-deep-learning/</a:t>
            </a:r>
          </a:p>
        </p:txBody>
      </p:sp>
    </p:spTree>
    <p:extLst>
      <p:ext uri="{BB962C8B-B14F-4D97-AF65-F5344CB8AC3E}">
        <p14:creationId xmlns:p14="http://schemas.microsoft.com/office/powerpoint/2010/main" val="1011594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6D05-F90C-44C6-87FC-BF0F0073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Back-Propagation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B03B3E0-64CC-47AD-9030-5138765B8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25" y="1640279"/>
            <a:ext cx="841057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958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16D05-F90C-44C6-87FC-BF0F0073F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Back-Propagation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05C11-FD3F-4541-BC61-4AEAA131B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Inputs X, arrive through the preconnected path</a:t>
            </a:r>
          </a:p>
          <a:p>
            <a:r>
              <a:rPr lang="en-CA" dirty="0"/>
              <a:t>Input is modeled using real weights W. The weights are usually randomly selected.</a:t>
            </a:r>
          </a:p>
          <a:p>
            <a:r>
              <a:rPr lang="en-CA" dirty="0"/>
              <a:t>Calculate the output for every neuron from the input layer, to the hidden layers, to the output layer.</a:t>
            </a:r>
          </a:p>
          <a:p>
            <a:r>
              <a:rPr lang="en-CA" dirty="0"/>
              <a:t>Calculate the error in the outputs</a:t>
            </a:r>
          </a:p>
          <a:p>
            <a:r>
              <a:rPr lang="en-CA" dirty="0" err="1"/>
              <a:t>ErrorB</a:t>
            </a:r>
            <a:r>
              <a:rPr lang="en-CA" dirty="0"/>
              <a:t>= Actual Output – Desired Output</a:t>
            </a:r>
          </a:p>
          <a:p>
            <a:r>
              <a:rPr lang="en-CA" dirty="0"/>
              <a:t>Travel back from the output layer to the hidden layer to adjust the weights such that the error is decreased.</a:t>
            </a:r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B03B3E0-64CC-47AD-9030-5138765B8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165" y="177308"/>
            <a:ext cx="4753462" cy="247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610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 (circa 2015)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learning already claiming big successes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6767" y="2220436"/>
            <a:ext cx="7414712" cy="415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532" y="6253267"/>
            <a:ext cx="860536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From: http://</a:t>
            </a:r>
            <a:r>
              <a:rPr lang="en-US" sz="1867" dirty="0" err="1">
                <a:latin typeface="Helvetica Neue" charset="0"/>
                <a:ea typeface="Helvetica Neue" charset="0"/>
                <a:cs typeface="Helvetica Neue" charset="0"/>
              </a:rPr>
              <a:t>www.wsdm-conference.org</a:t>
            </a:r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/2016/slides/WSDM2016-Jeff-Dean.pdfz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011479" y="3109846"/>
            <a:ext cx="2218877" cy="17340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 err="1">
                <a:latin typeface="Helvetica Neue" charset="0"/>
                <a:ea typeface="Helvetica Neue" charset="0"/>
                <a:cs typeface="Helvetica Neue" charset="0"/>
              </a:rPr>
              <a:t>Imagenet</a:t>
            </a:r>
            <a:r>
              <a:rPr lang="en-US" sz="2667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</a:p>
          <a:p>
            <a:r>
              <a:rPr lang="en-US" sz="2667" dirty="0">
                <a:latin typeface="Helvetica Neue" charset="0"/>
                <a:ea typeface="Helvetica Neue" charset="0"/>
                <a:cs typeface="Helvetica Neue" charset="0"/>
              </a:rPr>
              <a:t>challenge </a:t>
            </a:r>
          </a:p>
          <a:p>
            <a:r>
              <a:rPr lang="en-US" sz="2667" dirty="0">
                <a:latin typeface="Helvetica Neue" charset="0"/>
                <a:ea typeface="Helvetica Neue" charset="0"/>
                <a:cs typeface="Helvetica Neue" charset="0"/>
              </a:rPr>
              <a:t>classification </a:t>
            </a:r>
          </a:p>
          <a:p>
            <a:r>
              <a:rPr lang="en-US" sz="2667" dirty="0">
                <a:latin typeface="Helvetica Neue" charset="0"/>
                <a:ea typeface="Helvetica Neue" charset="0"/>
                <a:cs typeface="Helvetica Neue" charset="0"/>
              </a:rPr>
              <a:t>task</a:t>
            </a:r>
          </a:p>
        </p:txBody>
      </p:sp>
    </p:spTree>
    <p:extLst>
      <p:ext uri="{BB962C8B-B14F-4D97-AF65-F5344CB8AC3E}">
        <p14:creationId xmlns:p14="http://schemas.microsoft.com/office/powerpoint/2010/main" val="1982147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A4EB21-4CA3-4570-9A07-BC69E4DB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Lesson: ImageNet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55BDAE-56D8-4D4B-8B3D-4712FDCCF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2155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designed for people</a:t>
            </a:r>
          </a:p>
          <a:p>
            <a:r>
              <a:rPr lang="en-US" dirty="0"/>
              <a:t>Recently went viral </a:t>
            </a:r>
          </a:p>
          <a:p>
            <a:r>
              <a:rPr lang="en-CA" dirty="0"/>
              <a:t>Sept 23, 2019 </a:t>
            </a:r>
          </a:p>
          <a:p>
            <a:r>
              <a:rPr lang="en-CA" dirty="0"/>
              <a:t>“ImageNet will remove 600,000 images of people stored on its database after an art project exposed racial bias in the program’s artificial intelligence system.”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601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First presented as a research poster in 2009</a:t>
            </a:r>
          </a:p>
          <a:p>
            <a:r>
              <a:rPr lang="en-CA" dirty="0"/>
              <a:t>Scraped a collection of many millions of images from the internet</a:t>
            </a:r>
          </a:p>
          <a:p>
            <a:r>
              <a:rPr lang="en-CA" dirty="0"/>
              <a:t>Trained through images categorized by Amazon Mechanical Turk workers </a:t>
            </a:r>
          </a:p>
          <a:p>
            <a:r>
              <a:rPr lang="en-CA" dirty="0"/>
              <a:t>Crowdsourcing platform through which people can earn money performing small tasks</a:t>
            </a:r>
          </a:p>
          <a:p>
            <a:r>
              <a:rPr lang="en-CA" dirty="0"/>
              <a:t>Sorted an average of 50 images per minute into thousands of categories</a:t>
            </a:r>
          </a:p>
          <a:p>
            <a:r>
              <a:rPr lang="en-CA" dirty="0"/>
              <a:t>In 2012, a team from the University of Toronto used a Convolutional Neural Network to handily win the top prize</a:t>
            </a:r>
          </a:p>
          <a:p>
            <a:r>
              <a:rPr lang="en-CA" dirty="0"/>
              <a:t>Final year 2017, and accuracy in classifying objects in the limited subset had risen from 71.8% to 97.3%. That did not include “Person” category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35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short history of NNs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1989: ALVINN: autonomous driving car using NN (CMU)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41" y="2758659"/>
            <a:ext cx="5123536" cy="2881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58" y="2380291"/>
            <a:ext cx="3617737" cy="349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5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AI researcher Kate Crawford and artist Trevor </a:t>
            </a:r>
            <a:r>
              <a:rPr lang="en-CA" dirty="0" err="1"/>
              <a:t>Paglen</a:t>
            </a:r>
            <a:endParaRPr lang="en-CA" dirty="0"/>
          </a:p>
          <a:p>
            <a:pPr lvl="1"/>
            <a:r>
              <a:rPr lang="en-CA" dirty="0"/>
              <a:t>Training Humans — an exhibition that at the Prada Foundation in Milan </a:t>
            </a:r>
          </a:p>
          <a:p>
            <a:pPr lvl="1"/>
            <a:r>
              <a:rPr lang="en-CA" dirty="0"/>
              <a:t>Part of their experiment also lives online at ImageNet Roulette, a website where users can upload their own photographs to see how the database might categorize them. </a:t>
            </a:r>
          </a:p>
          <a:p>
            <a:pPr lvl="1"/>
            <a:r>
              <a:rPr lang="en-US" dirty="0">
                <a:hlinkClick r:id="rId2"/>
              </a:rPr>
              <a:t>https://www.excavating.ai/</a:t>
            </a:r>
            <a:endParaRPr lang="en-US" dirty="0"/>
          </a:p>
          <a:p>
            <a:r>
              <a:rPr lang="en-CA" dirty="0"/>
              <a:t>Example of the complexities and dangers of human classification</a:t>
            </a:r>
          </a:p>
          <a:p>
            <a:r>
              <a:rPr lang="en-CA" dirty="0"/>
              <a:t>The sliding spectrum between supposedly unproblematic labels like “trumpeter” or “tennis player” to concepts like “spastic,” “mulatto,” or “redneck.” </a:t>
            </a:r>
          </a:p>
          <a:p>
            <a:r>
              <a:rPr lang="en-CA" dirty="0"/>
              <a:t>ImageNet is an object lesson in what happens when people are categorized like objects.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33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TensorFlow.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https://pages.cpsc.ucalgary.ca/~hudsonj/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short history of NNs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1989: (</a:t>
            </a:r>
            <a:r>
              <a:rPr lang="en-US" dirty="0" err="1"/>
              <a:t>LeCun</a:t>
            </a:r>
            <a:r>
              <a:rPr lang="en-US" dirty="0"/>
              <a:t>) Successful application to recognize handwritten ZIP codes  on mail using a “deep” network</a:t>
            </a:r>
          </a:p>
          <a:p>
            <a:endParaRPr lang="en-US" sz="1333" dirty="0"/>
          </a:p>
          <a:p>
            <a:r>
              <a:rPr lang="en-US" dirty="0"/>
              <a:t>2010s: near-human capabilities for image recognition, speech recognition, and language translation</a:t>
            </a:r>
          </a:p>
          <a:p>
            <a:endParaRPr lang="en-US" dirty="0"/>
          </a:p>
          <a:p>
            <a:r>
              <a:rPr lang="en-US" dirty="0"/>
              <a:t>2019 (</a:t>
            </a:r>
            <a:r>
              <a:rPr lang="en-US" dirty="0" err="1"/>
              <a:t>AlphaStar</a:t>
            </a:r>
            <a:r>
              <a:rPr lang="en-US" dirty="0"/>
              <a:t>) Google’s StarCraft 2 AI better than 99.8% of human players (</a:t>
            </a:r>
            <a:r>
              <a:rPr lang="en-US" dirty="0" err="1"/>
              <a:t>GrandMaster</a:t>
            </a:r>
            <a:r>
              <a:rPr lang="en-US" dirty="0"/>
              <a:t> level)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0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short history of NNs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9178AD97-935C-48C5-8DA9-97BEFB8AE3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558" y="916897"/>
            <a:ext cx="10396390" cy="584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264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A4EB21-4CA3-4570-9A07-BC69E4DB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Perceptron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55BDAE-56D8-4D4B-8B3D-4712FDCCFC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Not a Dr. Who Robot (or maybe it is?)</a:t>
            </a:r>
          </a:p>
        </p:txBody>
      </p:sp>
    </p:spTree>
    <p:extLst>
      <p:ext uri="{BB962C8B-B14F-4D97-AF65-F5344CB8AC3E}">
        <p14:creationId xmlns:p14="http://schemas.microsoft.com/office/powerpoint/2010/main" val="27011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Invented by Frank Rosenblatt (1957):  simplified mathematical model of how the neurons in our brains operate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6" y="2827867"/>
            <a:ext cx="12107333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531" y="6447631"/>
            <a:ext cx="1042894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From: http://</a:t>
            </a:r>
            <a:r>
              <a:rPr lang="en-US" sz="1867" dirty="0" err="1">
                <a:latin typeface="Helvetica Neue" charset="0"/>
                <a:ea typeface="Helvetica Neue" charset="0"/>
                <a:cs typeface="Helvetica Neue" charset="0"/>
              </a:rPr>
              <a:t>www.andreykurenkov.com</a:t>
            </a:r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/writing/</a:t>
            </a:r>
            <a:r>
              <a:rPr lang="en-US" sz="1867" dirty="0" err="1">
                <a:latin typeface="Helvetica Neue" charset="0"/>
                <a:ea typeface="Helvetica Neue" charset="0"/>
                <a:cs typeface="Helvetica Neue" charset="0"/>
              </a:rPr>
              <a:t>ai</a:t>
            </a:r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/a-brief-history-of-neural-nets-and-deep-learning/</a:t>
            </a:r>
          </a:p>
        </p:txBody>
      </p:sp>
    </p:spTree>
    <p:extLst>
      <p:ext uri="{BB962C8B-B14F-4D97-AF65-F5344CB8AC3E}">
        <p14:creationId xmlns:p14="http://schemas.microsoft.com/office/powerpoint/2010/main" val="133634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implement AND, OR, but not XOR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692" y="2607734"/>
            <a:ext cx="8636000" cy="40809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531" y="6447631"/>
            <a:ext cx="10428945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From: http://</a:t>
            </a:r>
            <a:r>
              <a:rPr lang="en-US" sz="1867" dirty="0" err="1">
                <a:latin typeface="Helvetica Neue" charset="0"/>
                <a:ea typeface="Helvetica Neue" charset="0"/>
                <a:cs typeface="Helvetica Neue" charset="0"/>
              </a:rPr>
              <a:t>www.andreykurenkov.com</a:t>
            </a:r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/writing/</a:t>
            </a:r>
            <a:r>
              <a:rPr lang="en-US" sz="1867" dirty="0" err="1">
                <a:latin typeface="Helvetica Neue" charset="0"/>
                <a:ea typeface="Helvetica Neue" charset="0"/>
                <a:cs typeface="Helvetica Neue" charset="0"/>
              </a:rPr>
              <a:t>ai</a:t>
            </a:r>
            <a:r>
              <a:rPr lang="en-US" sz="1867" dirty="0">
                <a:latin typeface="Helvetica Neue" charset="0"/>
                <a:ea typeface="Helvetica Neue" charset="0"/>
                <a:cs typeface="Helvetica Neue" charset="0"/>
              </a:rPr>
              <a:t>/a-brief-history-of-neural-nets-and-deep-learning/</a:t>
            </a:r>
          </a:p>
        </p:txBody>
      </p:sp>
    </p:spTree>
    <p:extLst>
      <p:ext uri="{BB962C8B-B14F-4D97-AF65-F5344CB8AC3E}">
        <p14:creationId xmlns:p14="http://schemas.microsoft.com/office/powerpoint/2010/main" val="123748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B313A-6BB3-4482-ADD8-18D89CA63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Perceptron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9A300F-E02F-4214-AD1B-CB002C692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223" y="1413932"/>
            <a:ext cx="8067847" cy="51491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67FD7A-B038-4A28-8980-974D7F6E8570}"/>
              </a:ext>
            </a:extLst>
          </p:cNvPr>
          <p:cNvSpPr txBox="1"/>
          <p:nvPr/>
        </p:nvSpPr>
        <p:spPr>
          <a:xfrm>
            <a:off x="1450571" y="6538162"/>
            <a:ext cx="8661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https://www.cs.utexas.edu/~teammco/misc/perceptron/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18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921</Words>
  <Application>Microsoft Office PowerPoint</Application>
  <PresentationFormat>Widescreen</PresentationFormat>
  <Paragraphs>106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Helvetica Neue</vt:lpstr>
      <vt:lpstr>Office Theme</vt:lpstr>
      <vt:lpstr>AI: Neural Networks</vt:lpstr>
      <vt:lpstr>A short history of Neural Networks</vt:lpstr>
      <vt:lpstr>A short history of NNs</vt:lpstr>
      <vt:lpstr>A short history of NNs</vt:lpstr>
      <vt:lpstr>A short history of NNs</vt:lpstr>
      <vt:lpstr>Perceptron</vt:lpstr>
      <vt:lpstr>Perceptron</vt:lpstr>
      <vt:lpstr>Perceptron</vt:lpstr>
      <vt:lpstr>Perceptron</vt:lpstr>
      <vt:lpstr>Perceptron</vt:lpstr>
      <vt:lpstr>Activation Functions</vt:lpstr>
      <vt:lpstr>Activation Functions (Identity)</vt:lpstr>
      <vt:lpstr>Sigmoid Activation Function</vt:lpstr>
      <vt:lpstr>Sigmoid Activation Function</vt:lpstr>
      <vt:lpstr>Step (Sigmoid) Activation Function</vt:lpstr>
      <vt:lpstr>Tanh Activation Function</vt:lpstr>
      <vt:lpstr>ReLU (Rectified Linear Unit) Activation Function</vt:lpstr>
      <vt:lpstr>Leaky ReLU Activation Function</vt:lpstr>
      <vt:lpstr>PowerPoint Presentation</vt:lpstr>
      <vt:lpstr>Derivatives of Activation Functions</vt:lpstr>
      <vt:lpstr>Layers</vt:lpstr>
      <vt:lpstr>Hidden layers</vt:lpstr>
      <vt:lpstr>Learning: Backpropagation</vt:lpstr>
      <vt:lpstr>Back-Propagation</vt:lpstr>
      <vt:lpstr>Back-Propagation</vt:lpstr>
      <vt:lpstr>Context (circa 2015)</vt:lpstr>
      <vt:lpstr>Lesson: ImageNet</vt:lpstr>
      <vt:lpstr>ImageNet</vt:lpstr>
      <vt:lpstr>ImageNet</vt:lpstr>
      <vt:lpstr>ImageNet</vt:lpstr>
      <vt:lpstr>Onward to …  TensorFlow.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2020-08-24T23:49:36Z</dcterms:created>
  <dcterms:modified xsi:type="dcterms:W3CDTF">2020-08-24T23:49:39Z</dcterms:modified>
</cp:coreProperties>
</file>