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987" r:id="rId3"/>
    <p:sldId id="996" r:id="rId4"/>
    <p:sldId id="988" r:id="rId5"/>
    <p:sldId id="989" r:id="rId6"/>
    <p:sldId id="1008" r:id="rId7"/>
    <p:sldId id="903" r:id="rId8"/>
    <p:sldId id="994" r:id="rId9"/>
    <p:sldId id="995" r:id="rId10"/>
    <p:sldId id="998" r:id="rId11"/>
    <p:sldId id="1009" r:id="rId12"/>
    <p:sldId id="999" r:id="rId13"/>
    <p:sldId id="1000" r:id="rId14"/>
    <p:sldId id="1001" r:id="rId15"/>
    <p:sldId id="1002" r:id="rId16"/>
    <p:sldId id="1003" r:id="rId17"/>
    <p:sldId id="1004" r:id="rId18"/>
    <p:sldId id="1010" r:id="rId19"/>
    <p:sldId id="1005" r:id="rId20"/>
    <p:sldId id="990" r:id="rId21"/>
    <p:sldId id="997" r:id="rId22"/>
    <p:sldId id="993" r:id="rId23"/>
    <p:sldId id="1006" r:id="rId24"/>
    <p:sldId id="991" r:id="rId25"/>
    <p:sldId id="1007" r:id="rId26"/>
    <p:sldId id="992" r:id="rId27"/>
    <p:sldId id="929" r:id="rId28"/>
    <p:sldId id="909" r:id="rId29"/>
    <p:sldId id="1011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152DE-382B-4FD0-9F1C-7E8FBE8BF2DF}" v="519" dt="2020-08-12T17:08:02.092"/>
    <p1510:client id="{464D0485-7026-438B-A0C5-7D6EF9A6FE82}" v="30" dt="2020-08-12T20:01:12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1E86F-61EC-48AB-A5A3-C02FDA0634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EC3B418-FEE8-494E-BE5E-83A6344275EC}">
      <dgm:prSet/>
      <dgm:spPr/>
      <dgm:t>
        <a:bodyPr/>
        <a:lstStyle/>
        <a:p>
          <a:r>
            <a:rPr lang="en-CA"/>
            <a:t>After second AI Winter computer science made a lot of progress on taking the specialized system on the symbolic side and generalizing their ideas</a:t>
          </a:r>
          <a:endParaRPr lang="en-US"/>
        </a:p>
      </dgm:t>
    </dgm:pt>
    <dgm:pt modelId="{A186BE54-4411-4833-A211-3E41D91423FA}" type="parTrans" cxnId="{A8F39CA8-A40B-44EC-AD8D-F51B4EF1BA2D}">
      <dgm:prSet/>
      <dgm:spPr/>
      <dgm:t>
        <a:bodyPr/>
        <a:lstStyle/>
        <a:p>
          <a:endParaRPr lang="en-US"/>
        </a:p>
      </dgm:t>
    </dgm:pt>
    <dgm:pt modelId="{DD4318C5-3210-421D-8689-38272F1FFBFB}" type="sibTrans" cxnId="{A8F39CA8-A40B-44EC-AD8D-F51B4EF1BA2D}">
      <dgm:prSet/>
      <dgm:spPr/>
      <dgm:t>
        <a:bodyPr/>
        <a:lstStyle/>
        <a:p>
          <a:endParaRPr lang="en-US"/>
        </a:p>
      </dgm:t>
    </dgm:pt>
    <dgm:pt modelId="{DA54647C-1B4D-424E-8D83-0682FA8C84EF}">
      <dgm:prSet/>
      <dgm:spPr/>
      <dgm:t>
        <a:bodyPr/>
        <a:lstStyle/>
        <a:p>
          <a:r>
            <a:rPr lang="en-CA"/>
            <a:t>On the other side our computing power reached the point that connectionist became powerful again</a:t>
          </a:r>
          <a:endParaRPr lang="en-US"/>
        </a:p>
      </dgm:t>
    </dgm:pt>
    <dgm:pt modelId="{BF53AC58-7B40-4641-AE06-0D7A17B127C8}" type="parTrans" cxnId="{2E39E48C-DE06-41D9-87A7-70ACC009094A}">
      <dgm:prSet/>
      <dgm:spPr/>
      <dgm:t>
        <a:bodyPr/>
        <a:lstStyle/>
        <a:p>
          <a:endParaRPr lang="en-US"/>
        </a:p>
      </dgm:t>
    </dgm:pt>
    <dgm:pt modelId="{86C5418E-60BE-44FC-A1E4-4A8F994C0CF3}" type="sibTrans" cxnId="{2E39E48C-DE06-41D9-87A7-70ACC009094A}">
      <dgm:prSet/>
      <dgm:spPr/>
      <dgm:t>
        <a:bodyPr/>
        <a:lstStyle/>
        <a:p>
          <a:endParaRPr lang="en-US"/>
        </a:p>
      </dgm:t>
    </dgm:pt>
    <dgm:pt modelId="{94D83492-778F-42AF-8952-F53D38970495}" type="pres">
      <dgm:prSet presAssocID="{58E1E86F-61EC-48AB-A5A3-C02FDA06341F}" presName="root" presStyleCnt="0">
        <dgm:presLayoutVars>
          <dgm:dir/>
          <dgm:resizeHandles val="exact"/>
        </dgm:presLayoutVars>
      </dgm:prSet>
      <dgm:spPr/>
    </dgm:pt>
    <dgm:pt modelId="{2D0D02D0-6942-409D-B4B2-D05D41DC568A}" type="pres">
      <dgm:prSet presAssocID="{AEC3B418-FEE8-494E-BE5E-83A6344275EC}" presName="compNode" presStyleCnt="0"/>
      <dgm:spPr/>
    </dgm:pt>
    <dgm:pt modelId="{02559D2E-7E37-4269-9817-3B8C5C8FBE91}" type="pres">
      <dgm:prSet presAssocID="{AEC3B418-FEE8-494E-BE5E-83A6344275EC}" presName="bgRect" presStyleLbl="bgShp" presStyleIdx="0" presStyleCnt="2"/>
      <dgm:spPr/>
    </dgm:pt>
    <dgm:pt modelId="{4368D826-36FC-4828-9045-F9F64170ACA3}" type="pres">
      <dgm:prSet presAssocID="{AEC3B418-FEE8-494E-BE5E-83A6344275E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3F3DF28-6220-4155-A321-2CD28CE9D8BA}" type="pres">
      <dgm:prSet presAssocID="{AEC3B418-FEE8-494E-BE5E-83A6344275EC}" presName="spaceRect" presStyleCnt="0"/>
      <dgm:spPr/>
    </dgm:pt>
    <dgm:pt modelId="{65BBCC05-7A6D-43B0-96C8-3A1AACBD6BFF}" type="pres">
      <dgm:prSet presAssocID="{AEC3B418-FEE8-494E-BE5E-83A6344275EC}" presName="parTx" presStyleLbl="revTx" presStyleIdx="0" presStyleCnt="2">
        <dgm:presLayoutVars>
          <dgm:chMax val="0"/>
          <dgm:chPref val="0"/>
        </dgm:presLayoutVars>
      </dgm:prSet>
      <dgm:spPr/>
    </dgm:pt>
    <dgm:pt modelId="{67B97601-2F2D-463C-8F3D-F3E1E8ECE095}" type="pres">
      <dgm:prSet presAssocID="{DD4318C5-3210-421D-8689-38272F1FFBFB}" presName="sibTrans" presStyleCnt="0"/>
      <dgm:spPr/>
    </dgm:pt>
    <dgm:pt modelId="{C8CCB7AD-8BD2-47A9-9391-635DE4793CA0}" type="pres">
      <dgm:prSet presAssocID="{DA54647C-1B4D-424E-8D83-0682FA8C84EF}" presName="compNode" presStyleCnt="0"/>
      <dgm:spPr/>
    </dgm:pt>
    <dgm:pt modelId="{BEF9274A-D128-43EE-9C42-826EE577C45C}" type="pres">
      <dgm:prSet presAssocID="{DA54647C-1B4D-424E-8D83-0682FA8C84EF}" presName="bgRect" presStyleLbl="bgShp" presStyleIdx="1" presStyleCnt="2"/>
      <dgm:spPr/>
    </dgm:pt>
    <dgm:pt modelId="{80CDBF54-B555-4A96-B7DF-A8E408142872}" type="pres">
      <dgm:prSet presAssocID="{DA54647C-1B4D-424E-8D83-0682FA8C84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94B46B63-53AD-49C9-87D3-D6ECA47C9576}" type="pres">
      <dgm:prSet presAssocID="{DA54647C-1B4D-424E-8D83-0682FA8C84EF}" presName="spaceRect" presStyleCnt="0"/>
      <dgm:spPr/>
    </dgm:pt>
    <dgm:pt modelId="{B8EF56E3-9ED0-43B6-9E0A-3A5D1A2D0A91}" type="pres">
      <dgm:prSet presAssocID="{DA54647C-1B4D-424E-8D83-0682FA8C84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665C60D-909D-45F9-8494-9A297DAB7C44}" type="presOf" srcId="{AEC3B418-FEE8-494E-BE5E-83A6344275EC}" destId="{65BBCC05-7A6D-43B0-96C8-3A1AACBD6BFF}" srcOrd="0" destOrd="0" presId="urn:microsoft.com/office/officeart/2018/2/layout/IconVerticalSolidList"/>
    <dgm:cxn modelId="{C58E273B-A7B7-4C20-816A-48F7DA2A2A5B}" type="presOf" srcId="{DA54647C-1B4D-424E-8D83-0682FA8C84EF}" destId="{B8EF56E3-9ED0-43B6-9E0A-3A5D1A2D0A91}" srcOrd="0" destOrd="0" presId="urn:microsoft.com/office/officeart/2018/2/layout/IconVerticalSolidList"/>
    <dgm:cxn modelId="{2E39E48C-DE06-41D9-87A7-70ACC009094A}" srcId="{58E1E86F-61EC-48AB-A5A3-C02FDA06341F}" destId="{DA54647C-1B4D-424E-8D83-0682FA8C84EF}" srcOrd="1" destOrd="0" parTransId="{BF53AC58-7B40-4641-AE06-0D7A17B127C8}" sibTransId="{86C5418E-60BE-44FC-A1E4-4A8F994C0CF3}"/>
    <dgm:cxn modelId="{A8F39CA8-A40B-44EC-AD8D-F51B4EF1BA2D}" srcId="{58E1E86F-61EC-48AB-A5A3-C02FDA06341F}" destId="{AEC3B418-FEE8-494E-BE5E-83A6344275EC}" srcOrd="0" destOrd="0" parTransId="{A186BE54-4411-4833-A211-3E41D91423FA}" sibTransId="{DD4318C5-3210-421D-8689-38272F1FFBFB}"/>
    <dgm:cxn modelId="{AD08ECBF-758D-4232-BAF8-E31A8967B351}" type="presOf" srcId="{58E1E86F-61EC-48AB-A5A3-C02FDA06341F}" destId="{94D83492-778F-42AF-8952-F53D38970495}" srcOrd="0" destOrd="0" presId="urn:microsoft.com/office/officeart/2018/2/layout/IconVerticalSolidList"/>
    <dgm:cxn modelId="{40C90CEF-9F92-4209-A392-88145533009A}" type="presParOf" srcId="{94D83492-778F-42AF-8952-F53D38970495}" destId="{2D0D02D0-6942-409D-B4B2-D05D41DC568A}" srcOrd="0" destOrd="0" presId="urn:microsoft.com/office/officeart/2018/2/layout/IconVerticalSolidList"/>
    <dgm:cxn modelId="{7B59C7CB-78F2-4DC1-B91C-9515AFE818F7}" type="presParOf" srcId="{2D0D02D0-6942-409D-B4B2-D05D41DC568A}" destId="{02559D2E-7E37-4269-9817-3B8C5C8FBE91}" srcOrd="0" destOrd="0" presId="urn:microsoft.com/office/officeart/2018/2/layout/IconVerticalSolidList"/>
    <dgm:cxn modelId="{53F59DC9-C470-4866-ADC7-A6B1E171F24E}" type="presParOf" srcId="{2D0D02D0-6942-409D-B4B2-D05D41DC568A}" destId="{4368D826-36FC-4828-9045-F9F64170ACA3}" srcOrd="1" destOrd="0" presId="urn:microsoft.com/office/officeart/2018/2/layout/IconVerticalSolidList"/>
    <dgm:cxn modelId="{2AC61CA4-AAEB-41FA-B1CB-ABE44DE4F9A2}" type="presParOf" srcId="{2D0D02D0-6942-409D-B4B2-D05D41DC568A}" destId="{E3F3DF28-6220-4155-A321-2CD28CE9D8BA}" srcOrd="2" destOrd="0" presId="urn:microsoft.com/office/officeart/2018/2/layout/IconVerticalSolidList"/>
    <dgm:cxn modelId="{DB48CBD6-E864-4A1E-98A2-F9211840C735}" type="presParOf" srcId="{2D0D02D0-6942-409D-B4B2-D05D41DC568A}" destId="{65BBCC05-7A6D-43B0-96C8-3A1AACBD6BFF}" srcOrd="3" destOrd="0" presId="urn:microsoft.com/office/officeart/2018/2/layout/IconVerticalSolidList"/>
    <dgm:cxn modelId="{378968F8-6C5A-4934-8566-2446345A4744}" type="presParOf" srcId="{94D83492-778F-42AF-8952-F53D38970495}" destId="{67B97601-2F2D-463C-8F3D-F3E1E8ECE095}" srcOrd="1" destOrd="0" presId="urn:microsoft.com/office/officeart/2018/2/layout/IconVerticalSolidList"/>
    <dgm:cxn modelId="{44F2F805-53FB-478C-B1E2-77B15F97795D}" type="presParOf" srcId="{94D83492-778F-42AF-8952-F53D38970495}" destId="{C8CCB7AD-8BD2-47A9-9391-635DE4793CA0}" srcOrd="2" destOrd="0" presId="urn:microsoft.com/office/officeart/2018/2/layout/IconVerticalSolidList"/>
    <dgm:cxn modelId="{722ED15F-59A3-428B-9D1C-372FF7267466}" type="presParOf" srcId="{C8CCB7AD-8BD2-47A9-9391-635DE4793CA0}" destId="{BEF9274A-D128-43EE-9C42-826EE577C45C}" srcOrd="0" destOrd="0" presId="urn:microsoft.com/office/officeart/2018/2/layout/IconVerticalSolidList"/>
    <dgm:cxn modelId="{02906993-0008-41C4-A57B-5754BC7B70D3}" type="presParOf" srcId="{C8CCB7AD-8BD2-47A9-9391-635DE4793CA0}" destId="{80CDBF54-B555-4A96-B7DF-A8E408142872}" srcOrd="1" destOrd="0" presId="urn:microsoft.com/office/officeart/2018/2/layout/IconVerticalSolidList"/>
    <dgm:cxn modelId="{3C94131F-4925-4AA0-9CD0-1B1C6A817783}" type="presParOf" srcId="{C8CCB7AD-8BD2-47A9-9391-635DE4793CA0}" destId="{94B46B63-53AD-49C9-87D3-D6ECA47C9576}" srcOrd="2" destOrd="0" presId="urn:microsoft.com/office/officeart/2018/2/layout/IconVerticalSolidList"/>
    <dgm:cxn modelId="{FFB4BE70-51E2-4E0F-863F-677572D441A4}" type="presParOf" srcId="{C8CCB7AD-8BD2-47A9-9391-635DE4793CA0}" destId="{B8EF56E3-9ED0-43B6-9E0A-3A5D1A2D0A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59D2E-7E37-4269-9817-3B8C5C8FBE91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8D826-36FC-4828-9045-F9F64170ACA3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BCC05-7A6D-43B0-96C8-3A1AACBD6BFF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After second AI Winter computer science made a lot of progress on taking the specialized system on the symbolic side and generalizing their ideas</a:t>
          </a:r>
          <a:endParaRPr lang="en-US" sz="2500" kern="1200"/>
        </a:p>
      </dsp:txBody>
      <dsp:txXfrm>
        <a:off x="1571524" y="737006"/>
        <a:ext cx="8934931" cy="1360627"/>
      </dsp:txXfrm>
    </dsp:sp>
    <dsp:sp modelId="{BEF9274A-D128-43EE-9C42-826EE577C45C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DBF54-B555-4A96-B7DF-A8E408142872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F56E3-9ED0-43B6-9E0A-3A5D1A2D0A91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On the other side our computing power reached the point that connectionist became powerful again</a:t>
          </a:r>
          <a:endParaRPr lang="en-US" sz="2500" kern="1200"/>
        </a:p>
      </dsp:txBody>
      <dsp:txXfrm>
        <a:off x="1571524" y="2437790"/>
        <a:ext cx="8934931" cy="1360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ulated_annealing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_cyc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uaries.digital/2018/09/05/history-of-ai-winter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Symbolic: Search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Brains?</a:t>
            </a:r>
          </a:p>
        </p:txBody>
      </p:sp>
    </p:spTree>
    <p:extLst>
      <p:ext uri="{BB962C8B-B14F-4D97-AF65-F5344CB8AC3E}">
        <p14:creationId xmlns:p14="http://schemas.microsoft.com/office/powerpoint/2010/main" val="4302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561731" cy="4351338"/>
          </a:xfrm>
        </p:spPr>
        <p:txBody>
          <a:bodyPr/>
          <a:lstStyle/>
          <a:p>
            <a:r>
              <a:rPr lang="en-GB" dirty="0"/>
              <a:t>The process of navigating from a start state to a goal state by transitioning through intermediate states</a:t>
            </a:r>
          </a:p>
          <a:p>
            <a:pPr lvl="1"/>
            <a:r>
              <a:rPr lang="en-GB" sz="2400" dirty="0"/>
              <a:t>Determine states (</a:t>
            </a:r>
            <a:r>
              <a:rPr lang="en-GB" sz="2400" b="1" dirty="0">
                <a:solidFill>
                  <a:srgbClr val="FF0000"/>
                </a:solidFill>
              </a:rPr>
              <a:t>knowledge representation can be really hard, ‘baked in’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The transitions can be limited</a:t>
            </a:r>
          </a:p>
          <a:p>
            <a:pPr lvl="2"/>
            <a:r>
              <a:rPr lang="en-GB" sz="2400" dirty="0"/>
              <a:t>It may not be possible to move directly from any state to any other state</a:t>
            </a:r>
          </a:p>
          <a:p>
            <a:r>
              <a:rPr lang="en-GB" dirty="0"/>
              <a:t>A search model consists of</a:t>
            </a:r>
          </a:p>
          <a:p>
            <a:pPr lvl="1"/>
            <a:r>
              <a:rPr lang="en-GB" sz="2400" dirty="0"/>
              <a:t>The set of states</a:t>
            </a:r>
          </a:p>
          <a:p>
            <a:pPr lvl="1"/>
            <a:r>
              <a:rPr lang="en-GB" sz="2400" dirty="0"/>
              <a:t>The set of transitions between the states</a:t>
            </a:r>
          </a:p>
          <a:p>
            <a:r>
              <a:rPr lang="en-GB" dirty="0"/>
              <a:t>Search control</a:t>
            </a:r>
          </a:p>
          <a:p>
            <a:pPr lvl="1"/>
            <a:r>
              <a:rPr lang="en-GB" sz="2400" dirty="0"/>
              <a:t>Determines which transition is traversed to move to the next state</a:t>
            </a:r>
          </a:p>
          <a:p>
            <a:pPr lvl="1"/>
            <a:r>
              <a:rPr lang="en-GB" sz="2400" dirty="0"/>
              <a:t>Simple types: breadth first search, depth first search, hill climbing, A*, alpha-beta pruning, minimax, branch and bound, …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7741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169-B20E-4D14-91ED-53352C0DC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Define a problem clearly</a:t>
                </a:r>
              </a:p>
              <a:p>
                <a:pPr lvl="1"/>
                <a:r>
                  <a:rPr lang="en-CA" dirty="0"/>
                  <a:t>Zombie Apocalypse! I’m looting an abandoned house.</a:t>
                </a:r>
              </a:p>
              <a:p>
                <a:pPr lvl="1"/>
                <a:r>
                  <a:rPr lang="en-CA" dirty="0"/>
                  <a:t>I see five items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, each item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has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and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.</a:t>
                </a:r>
              </a:p>
              <a:p>
                <a:pPr lvl="1"/>
                <a:r>
                  <a:rPr lang="en-CA" dirty="0"/>
                  <a:t>I have a backpack with a weight limit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I can’t fit all the items in my backpack but I can select some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/>
                  <a:t>.</a:t>
                </a:r>
              </a:p>
              <a:p>
                <a:pPr lvl="1"/>
                <a:r>
                  <a:rPr lang="en-CA" dirty="0"/>
                  <a:t>I want to maximize the value of the items I take without breaking my backpack!</a:t>
                </a:r>
              </a:p>
              <a:p>
                <a:pPr lvl="1"/>
                <a:r>
                  <a:rPr lang="en-CA" b="0" dirty="0"/>
                  <a:t>That is pick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b="0" dirty="0"/>
                  <a:t> 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CA" dirty="0"/>
                  <a:t>One way to view the problem is to think of all the possible solutions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I could pick items 1,2,3  or items 4,7. </a:t>
                </a:r>
              </a:p>
              <a:p>
                <a:r>
                  <a:rPr lang="en-CA" dirty="0"/>
                  <a:t>How many of these solutions exist?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169-B20E-4D14-91ED-53352C0DC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169-B20E-4D14-91ED-53352C0DC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One way to view the problem is to think of all the possible solutions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I could pick items 1,2,3  or items 4,5. </a:t>
                </a:r>
              </a:p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How many of these solutions exist?</a:t>
                </a:r>
              </a:p>
              <a:p>
                <a:endParaRPr lang="en-CA" dirty="0"/>
              </a:p>
              <a:p>
                <a:r>
                  <a:rPr lang="en-CA" dirty="0"/>
                  <a:t>Binary notation. Items 1,2,3 can be 11100 and 4,5 can be 00011. </a:t>
                </a:r>
              </a:p>
              <a:p>
                <a:r>
                  <a:rPr lang="en-CA" dirty="0"/>
                  <a:t>We are using a 1 to indicate taken, and 0 to indicate not taken.</a:t>
                </a:r>
              </a:p>
              <a:p>
                <a:r>
                  <a:rPr lang="en-CA" dirty="0"/>
                  <a:t>So there are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CA" dirty="0"/>
                  <a:t> different solutions.</a:t>
                </a:r>
              </a:p>
              <a:p>
                <a:r>
                  <a:rPr lang="en-CA" dirty="0"/>
                  <a:t>This is known as our </a:t>
                </a:r>
                <a:r>
                  <a:rPr lang="en-CA" b="1" dirty="0">
                    <a:solidFill>
                      <a:srgbClr val="0070C0"/>
                    </a:solidFill>
                  </a:rPr>
                  <a:t>search space </a:t>
                </a:r>
                <a:r>
                  <a:rPr lang="en-CA" dirty="0"/>
                  <a:t>(set of all possible solutions).</a:t>
                </a:r>
              </a:p>
              <a:p>
                <a:r>
                  <a:rPr lang="en-CA" b="1" dirty="0">
                    <a:solidFill>
                      <a:srgbClr val="FF0000"/>
                    </a:solidFill>
                  </a:rPr>
                  <a:t>Exponential!!! </a:t>
                </a:r>
                <a:r>
                  <a:rPr lang="en-CA" dirty="0"/>
                  <a:t>(doubles in size each item more we have to consider.)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169-B20E-4D14-91ED-53352C0DC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13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169-B20E-4D14-91ED-53352C0DC9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Binary notation. Items 1,2,3 can be 11100 and 4,5 can be 00011. </a:t>
                </a:r>
              </a:p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We are using a 1 to indicate taken, and 0 to indicate not taken.</a:t>
                </a:r>
              </a:p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So there are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CA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 different solutions.</a:t>
                </a:r>
              </a:p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This is known as our </a:t>
                </a:r>
                <a:r>
                  <a:rPr lang="en-CA" b="1" dirty="0">
                    <a:solidFill>
                      <a:schemeClr val="tx2">
                        <a:lumMod val="75000"/>
                      </a:schemeClr>
                    </a:solidFill>
                  </a:rPr>
                  <a:t>search space </a:t>
                </a:r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(set of all possible solutions).</a:t>
                </a:r>
              </a:p>
              <a:p>
                <a:r>
                  <a:rPr lang="en-CA" dirty="0">
                    <a:solidFill>
                      <a:schemeClr val="tx2">
                        <a:lumMod val="75000"/>
                      </a:schemeClr>
                    </a:solidFill>
                  </a:rPr>
                  <a:t>Exponential!!! (doubles in size each item more we have to consider.)</a:t>
                </a:r>
              </a:p>
              <a:p>
                <a:endParaRPr lang="en-CA" dirty="0"/>
              </a:p>
              <a:p>
                <a:r>
                  <a:rPr lang="en-CA" b="1" dirty="0">
                    <a:solidFill>
                      <a:srgbClr val="FF0000"/>
                    </a:solidFill>
                  </a:rPr>
                  <a:t>Brute force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CA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CA" b="1" dirty="0">
                  <a:solidFill>
                    <a:srgbClr val="FF0000"/>
                  </a:solidFill>
                </a:endParaRPr>
              </a:p>
              <a:p>
                <a:r>
                  <a:rPr lang="en-CA" b="1" dirty="0">
                    <a:solidFill>
                      <a:srgbClr val="0070C0"/>
                    </a:solidFill>
                  </a:rPr>
                  <a:t>Dynamic Programming </a:t>
                </a:r>
                <a14:m>
                  <m:oMath xmlns:m="http://schemas.openxmlformats.org/officeDocument/2006/math">
                    <m:r>
                      <a:rPr lang="en-CA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en-CA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endParaRPr lang="en-CA" b="1" dirty="0">
                  <a:solidFill>
                    <a:srgbClr val="0070C0"/>
                  </a:solidFill>
                </a:endParaRPr>
              </a:p>
              <a:p>
                <a:r>
                  <a:rPr lang="en-CA" dirty="0"/>
                  <a:t>Even DP doesn’t scale great if W is large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0E169-B20E-4D14-91ED-53352C0DC9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09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8D714-98D5-49B8-9479-ACC6874C5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560358"/>
            <a:ext cx="8827293" cy="5737286"/>
          </a:xfrm>
        </p:spPr>
        <p:txBody>
          <a:bodyPr/>
          <a:lstStyle/>
          <a:p>
            <a:r>
              <a:rPr lang="en-CA" dirty="0"/>
              <a:t>What if we were happy with a pretty good solution? </a:t>
            </a:r>
          </a:p>
          <a:p>
            <a:r>
              <a:rPr lang="en-CA" dirty="0"/>
              <a:t>(Zombies are breaking down the door!)</a:t>
            </a:r>
          </a:p>
        </p:txBody>
      </p:sp>
    </p:spTree>
    <p:extLst>
      <p:ext uri="{BB962C8B-B14F-4D97-AF65-F5344CB8AC3E}">
        <p14:creationId xmlns:p14="http://schemas.microsoft.com/office/powerpoint/2010/main" val="19543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Heuristic Symbolic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388437" cy="4351338"/>
          </a:xfrm>
        </p:spPr>
        <p:txBody>
          <a:bodyPr/>
          <a:lstStyle/>
          <a:p>
            <a:r>
              <a:rPr lang="en-CA" dirty="0"/>
              <a:t>Instead of guaranteed exploration there are a number of symbolic techniques that cannot guarantee us the best answer (ex. for that 0/1 knapsack problem example)</a:t>
            </a:r>
          </a:p>
          <a:p>
            <a:endParaRPr lang="en-CA" dirty="0"/>
          </a:p>
          <a:p>
            <a:r>
              <a:rPr lang="en-CA" dirty="0"/>
              <a:t>But, we generally </a:t>
            </a:r>
            <a:r>
              <a:rPr lang="en-CA" b="1" dirty="0">
                <a:solidFill>
                  <a:srgbClr val="0070C0"/>
                </a:solidFill>
              </a:rPr>
              <a:t>get an rather good answer quickly</a:t>
            </a:r>
          </a:p>
          <a:p>
            <a:pPr lvl="1"/>
            <a:r>
              <a:rPr lang="en-CA" sz="2400" dirty="0"/>
              <a:t>Lots of broadly used AI falls into here </a:t>
            </a:r>
          </a:p>
          <a:p>
            <a:pPr lvl="1"/>
            <a:endParaRPr lang="en-CA" sz="2400" dirty="0"/>
          </a:p>
          <a:p>
            <a:r>
              <a:rPr lang="en-CA" dirty="0"/>
              <a:t>Based on </a:t>
            </a:r>
            <a:r>
              <a:rPr lang="en-CA" b="1" dirty="0">
                <a:solidFill>
                  <a:srgbClr val="0070C0"/>
                </a:solidFill>
              </a:rPr>
              <a:t>heuristics</a:t>
            </a:r>
            <a:r>
              <a:rPr lang="en-CA" dirty="0"/>
              <a:t> (rules that seem to work)</a:t>
            </a:r>
          </a:p>
          <a:p>
            <a:pPr lvl="1"/>
            <a:r>
              <a:rPr lang="en-CA" sz="2400" dirty="0"/>
              <a:t>Specific rules like: If I want to go to Mountains from Calgary I likely want to choose roads that go West!</a:t>
            </a:r>
          </a:p>
          <a:p>
            <a:pPr lvl="1"/>
            <a:r>
              <a:rPr lang="en-CA" sz="2400" dirty="0"/>
              <a:t>Or more abstract: using biological or physical inspirations for search algorithm design</a:t>
            </a:r>
          </a:p>
        </p:txBody>
      </p:sp>
    </p:spTree>
    <p:extLst>
      <p:ext uri="{BB962C8B-B14F-4D97-AF65-F5344CB8AC3E}">
        <p14:creationId xmlns:p14="http://schemas.microsoft.com/office/powerpoint/2010/main" val="200602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Heuristic Symbolic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Physical</a:t>
            </a:r>
            <a:r>
              <a:rPr lang="en-CA" dirty="0"/>
              <a:t> Patterns examples: </a:t>
            </a:r>
          </a:p>
          <a:p>
            <a:pPr lvl="1"/>
            <a:r>
              <a:rPr lang="en-CA" sz="2400" dirty="0"/>
              <a:t>Simulated Annealing : Cooling of metal slowly to find good state</a:t>
            </a:r>
          </a:p>
          <a:p>
            <a:pPr lvl="1"/>
            <a:r>
              <a:rPr lang="en-CA" sz="2400" dirty="0"/>
              <a:t>Particle Swarm Optimization : gravity and energy like behaviour of particles </a:t>
            </a:r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r>
              <a:rPr lang="en-CA" b="1" dirty="0"/>
              <a:t>Biological</a:t>
            </a:r>
            <a:r>
              <a:rPr lang="en-CA" dirty="0"/>
              <a:t> Patterns examples: </a:t>
            </a:r>
          </a:p>
          <a:p>
            <a:pPr lvl="1"/>
            <a:r>
              <a:rPr lang="en-CA" sz="2400" dirty="0"/>
              <a:t>Genetic Algorithms : DNA and Survival of the fittest</a:t>
            </a:r>
          </a:p>
          <a:p>
            <a:pPr lvl="1"/>
            <a:r>
              <a:rPr lang="en-CA" sz="2400" dirty="0"/>
              <a:t>Ant Colony Optimization : colony exploratory properties</a:t>
            </a:r>
          </a:p>
          <a:p>
            <a:pPr marL="457200" lvl="1" indent="0">
              <a:buNone/>
            </a:pPr>
            <a:r>
              <a:rPr lang="en-C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772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Symbolic: Hill-Climbing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Zombie brain?</a:t>
            </a:r>
          </a:p>
        </p:txBody>
      </p:sp>
    </p:spTree>
    <p:extLst>
      <p:ext uri="{BB962C8B-B14F-4D97-AF65-F5344CB8AC3E}">
        <p14:creationId xmlns:p14="http://schemas.microsoft.com/office/powerpoint/2010/main" val="351884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CA" sz="4000"/>
              <a:t>Hill-Climbing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23266-FC3D-4034-9412-4900D503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" r="3433" b="1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en-CA" sz="1800"/>
              <a:t>Simple search</a:t>
            </a:r>
          </a:p>
          <a:p>
            <a:r>
              <a:rPr lang="en-CA" sz="1800"/>
              <a:t>Greedy style algorithm (CPSC 413)</a:t>
            </a:r>
          </a:p>
          <a:p>
            <a:r>
              <a:rPr lang="en-CA" sz="1800"/>
              <a:t>Have one solution</a:t>
            </a:r>
          </a:p>
          <a:p>
            <a:r>
              <a:rPr lang="en-CA" sz="1800"/>
              <a:t>Make a simple change (if things get better, then keep change)</a:t>
            </a:r>
          </a:p>
          <a:p>
            <a:pPr lvl="1"/>
            <a:r>
              <a:rPr lang="en-CA" sz="1800"/>
              <a:t>Put/swap something in backpack</a:t>
            </a:r>
          </a:p>
          <a:p>
            <a:pPr lvl="1"/>
            <a:endParaRPr lang="en-CA" sz="1800"/>
          </a:p>
          <a:p>
            <a:r>
              <a:rPr lang="en-CA" sz="1800"/>
              <a:t>Challenges with local optima</a:t>
            </a:r>
          </a:p>
        </p:txBody>
      </p:sp>
    </p:spTree>
    <p:extLst>
      <p:ext uri="{BB962C8B-B14F-4D97-AF65-F5344CB8AC3E}">
        <p14:creationId xmlns:p14="http://schemas.microsoft.com/office/powerpoint/2010/main" val="259379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it?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Skynet?</a:t>
            </a:r>
          </a:p>
        </p:txBody>
      </p:sp>
    </p:spTree>
    <p:extLst>
      <p:ext uri="{BB962C8B-B14F-4D97-AF65-F5344CB8AC3E}">
        <p14:creationId xmlns:p14="http://schemas.microsoft.com/office/powerpoint/2010/main" val="416035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Symbolic: Simulated Annealing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Smarter brain?</a:t>
            </a:r>
          </a:p>
        </p:txBody>
      </p:sp>
    </p:spTree>
    <p:extLst>
      <p:ext uri="{BB962C8B-B14F-4D97-AF65-F5344CB8AC3E}">
        <p14:creationId xmlns:p14="http://schemas.microsoft.com/office/powerpoint/2010/main" val="104161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CA" sz="4000"/>
              <a:t>Simulated Annealing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6393832" cy="4992624"/>
          </a:xfrm>
        </p:spPr>
        <p:txBody>
          <a:bodyPr anchor="ctr">
            <a:normAutofit/>
          </a:bodyPr>
          <a:lstStyle/>
          <a:p>
            <a:r>
              <a:rPr lang="en-CA" sz="1600" dirty="0"/>
              <a:t>Have one solution through the whole process</a:t>
            </a:r>
          </a:p>
          <a:p>
            <a:r>
              <a:rPr lang="en-CA" sz="1600" dirty="0"/>
              <a:t>Solution starts out random and you track a Temperature value</a:t>
            </a:r>
          </a:p>
          <a:p>
            <a:r>
              <a:rPr lang="en-CA" sz="1600" dirty="0"/>
              <a:t>Each iteration </a:t>
            </a:r>
          </a:p>
          <a:p>
            <a:pPr lvl="1"/>
            <a:r>
              <a:rPr lang="en-CA" sz="1600" dirty="0"/>
              <a:t>Propose a new solution</a:t>
            </a:r>
          </a:p>
          <a:p>
            <a:pPr lvl="1"/>
            <a:r>
              <a:rPr lang="en-CA" sz="1600" dirty="0"/>
              <a:t>If it is better, then keep it</a:t>
            </a:r>
          </a:p>
          <a:p>
            <a:pPr lvl="1"/>
            <a:r>
              <a:rPr lang="en-CA" sz="1600" dirty="0"/>
              <a:t>If it is worse, then keep it only if its loss of value is below temperature (sometimes)</a:t>
            </a:r>
          </a:p>
          <a:p>
            <a:pPr lvl="2"/>
            <a:r>
              <a:rPr lang="en-CA" sz="1600" dirty="0"/>
              <a:t>In practice pick random probability</a:t>
            </a:r>
          </a:p>
          <a:p>
            <a:pPr lvl="2"/>
            <a:r>
              <a:rPr lang="en-CA" sz="1600" dirty="0"/>
              <a:t>Calculate a difference in value term (that decreases with temp)</a:t>
            </a:r>
          </a:p>
          <a:p>
            <a:pPr lvl="2"/>
            <a:r>
              <a:rPr lang="en-CA" sz="1600" dirty="0"/>
              <a:t>Only accept worse if first less than second</a:t>
            </a:r>
          </a:p>
          <a:p>
            <a:pPr lvl="1"/>
            <a:r>
              <a:rPr lang="en-CA" sz="1600" dirty="0"/>
              <a:t>Temperature decreases (cools)</a:t>
            </a:r>
          </a:p>
          <a:p>
            <a:r>
              <a:rPr lang="en-CA" sz="1600" dirty="0"/>
              <a:t>Idea, we know local optimum can trap us, so we get worse sometimes</a:t>
            </a:r>
          </a:p>
          <a:p>
            <a:r>
              <a:rPr lang="en-CA" sz="1600" dirty="0"/>
              <a:t>Parameters touchy. How much to update? Not a ton of exploration.</a:t>
            </a:r>
          </a:p>
          <a:p>
            <a:endParaRPr lang="en-CA" sz="16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D2F6AC7-1E0B-4168-831B-900CAFD5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019" y="4920805"/>
            <a:ext cx="4762500" cy="153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43F88-290B-4F96-98DA-5949D9B95E0B}"/>
              </a:ext>
            </a:extLst>
          </p:cNvPr>
          <p:cNvSpPr txBox="1"/>
          <p:nvPr/>
        </p:nvSpPr>
        <p:spPr>
          <a:xfrm>
            <a:off x="364019" y="6454330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en.wikipedia.org/wiki/Simulated_annealin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30842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Symbolic: Particle Swarm Optimization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Everyone go looking for brains?</a:t>
            </a:r>
          </a:p>
        </p:txBody>
      </p:sp>
    </p:spTree>
    <p:extLst>
      <p:ext uri="{BB962C8B-B14F-4D97-AF65-F5344CB8AC3E}">
        <p14:creationId xmlns:p14="http://schemas.microsoft.com/office/powerpoint/2010/main" val="1072254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70">
            <a:extLst>
              <a:ext uri="{FF2B5EF4-FFF2-40B4-BE49-F238E27FC236}">
                <a16:creationId xmlns:a16="http://schemas.microsoft.com/office/drawing/2014/main" id="{52E7A7D0-55A3-415E-AE9F-B7C59E36E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CA" sz="5200"/>
              <a:t>Particle Swarm Optimization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C0AACA-C43D-4CC3-8CB5-0CE0D1D0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457200" y="601133"/>
            <a:ext cx="4048125" cy="55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72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6" name="Rectangle 7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CA" sz="1400"/>
              <a:t>Design complexity grows.</a:t>
            </a:r>
          </a:p>
          <a:p>
            <a:r>
              <a:rPr lang="en-CA" sz="1400"/>
              <a:t>Think of particles as having ‘gravity’. The better the solution the more ‘gravity’.</a:t>
            </a:r>
          </a:p>
          <a:p>
            <a:r>
              <a:rPr lang="en-CA" sz="1400"/>
              <a:t>Particles also have momentum.</a:t>
            </a:r>
          </a:p>
          <a:p>
            <a:r>
              <a:rPr lang="en-CA" sz="1400"/>
              <a:t>Have many particles.</a:t>
            </a:r>
          </a:p>
          <a:p>
            <a:r>
              <a:rPr lang="en-CA" sz="1400"/>
              <a:t>Each step, particles follow their current direction of change with influence of the nearby local optima and global optima.</a:t>
            </a:r>
          </a:p>
          <a:p>
            <a:r>
              <a:rPr lang="en-CA" sz="1400"/>
              <a:t>Less touchy to parameters and good at exploration. Often cooling principle included to help find best at end.</a:t>
            </a:r>
          </a:p>
          <a:p>
            <a:r>
              <a:rPr lang="en-CA" sz="1400"/>
              <a:t>Challenges with discrete problems.</a:t>
            </a:r>
          </a:p>
        </p:txBody>
      </p:sp>
    </p:spTree>
    <p:extLst>
      <p:ext uri="{BB962C8B-B14F-4D97-AF65-F5344CB8AC3E}">
        <p14:creationId xmlns:p14="http://schemas.microsoft.com/office/powerpoint/2010/main" val="1875282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Symbolic: Genetic Algorithms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People brains?</a:t>
            </a:r>
          </a:p>
        </p:txBody>
      </p:sp>
    </p:spTree>
    <p:extLst>
      <p:ext uri="{BB962C8B-B14F-4D97-AF65-F5344CB8AC3E}">
        <p14:creationId xmlns:p14="http://schemas.microsoft.com/office/powerpoint/2010/main" val="180332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Genetic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6617958" cy="4351338"/>
          </a:xfrm>
        </p:spPr>
        <p:txBody>
          <a:bodyPr/>
          <a:lstStyle/>
          <a:p>
            <a:r>
              <a:rPr lang="en-CA" dirty="0"/>
              <a:t>Designed around the concept of DNA, biological populations, and survival if the fittest.</a:t>
            </a:r>
          </a:p>
          <a:p>
            <a:r>
              <a:rPr lang="en-CA" dirty="0"/>
              <a:t>Good for discrete as DNA is more discrete form.</a:t>
            </a:r>
          </a:p>
          <a:p>
            <a:r>
              <a:rPr lang="en-CA" dirty="0"/>
              <a:t>Also the idea of adding, removing, swapping like DNA is a more natural operation.</a:t>
            </a:r>
          </a:p>
          <a:p>
            <a:r>
              <a:rPr lang="en-CA" dirty="0"/>
              <a:t>Make a population of solutions. </a:t>
            </a:r>
          </a:p>
          <a:p>
            <a:r>
              <a:rPr lang="en-CA" dirty="0"/>
              <a:t>Over iterations make more solutions by selecting ‘parents’ based on fitness (solution value).</a:t>
            </a:r>
          </a:p>
          <a:p>
            <a:r>
              <a:rPr lang="en-CA" dirty="0"/>
              <a:t>Then make ‘children’ based on sharing chunks of DNA (crossover) or by change single DNA spots (mutation).</a:t>
            </a:r>
          </a:p>
        </p:txBody>
      </p:sp>
      <p:pic>
        <p:nvPicPr>
          <p:cNvPr id="6146" name="Picture 2" descr="Introduction to Genetic Algorithms — Including Example Code | by ...">
            <a:extLst>
              <a:ext uri="{FF2B5EF4-FFF2-40B4-BE49-F238E27FC236}">
                <a16:creationId xmlns:a16="http://schemas.microsoft.com/office/drawing/2014/main" id="{8CC1E4D2-51AB-47B9-B80F-5517EAF1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59" y="2039350"/>
            <a:ext cx="4492124" cy="27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5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F4C88-82EC-445B-BCFF-E0B90386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Connectionist: Neural Networks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B699E-92C2-45DE-B275-7BCCF77E1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Actually brains?</a:t>
            </a:r>
          </a:p>
        </p:txBody>
      </p:sp>
    </p:spTree>
    <p:extLst>
      <p:ext uri="{BB962C8B-B14F-4D97-AF65-F5344CB8AC3E}">
        <p14:creationId xmlns:p14="http://schemas.microsoft.com/office/powerpoint/2010/main" val="222442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011421-C2A1-4950-9122-1336946EF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56" y="3231573"/>
            <a:ext cx="4230832" cy="3626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5700-9FBF-4E9F-87C6-533D24CA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neural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1A75-E4F9-4F45-9B05-9F25EB9A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the Human Brain.</a:t>
            </a:r>
          </a:p>
          <a:p>
            <a:r>
              <a:rPr lang="en-US" dirty="0"/>
              <a:t>The human brain has about 86 Billion neurons and requires 20% of your body’s energy to function. </a:t>
            </a:r>
          </a:p>
          <a:p>
            <a:r>
              <a:rPr lang="en-US" dirty="0"/>
              <a:t>These neurons are connected to between 100 Trillion to 1 Quadrillion synapses!</a:t>
            </a:r>
          </a:p>
          <a:p>
            <a:r>
              <a:rPr lang="en-US" dirty="0"/>
              <a:t>Deep learning neural networks really popular right now</a:t>
            </a:r>
          </a:p>
          <a:p>
            <a:r>
              <a:rPr lang="en-US" dirty="0"/>
              <a:t>Connectionist method</a:t>
            </a:r>
          </a:p>
          <a:p>
            <a:pPr lvl="1"/>
            <a:r>
              <a:rPr lang="en-US" dirty="0"/>
              <a:t>Make network, train, hope result is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70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02BD-8F54-4621-A4E6-7B474317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Neuron Model of Connections</a:t>
            </a:r>
            <a:endParaRPr lang="en-US" dirty="0"/>
          </a:p>
        </p:txBody>
      </p:sp>
      <p:pic>
        <p:nvPicPr>
          <p:cNvPr id="3074" name="Picture 2" descr="Image result for neuron networks neuron model">
            <a:extLst>
              <a:ext uri="{FF2B5EF4-FFF2-40B4-BE49-F238E27FC236}">
                <a16:creationId xmlns:a16="http://schemas.microsoft.com/office/drawing/2014/main" id="{4217C361-ACEF-489C-B02B-4111E564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01" y="1810125"/>
            <a:ext cx="58102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14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0A19-804D-4E05-904A-DFF241F7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89AB-E4B6-45D1-8CE0-3D36BAA1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 is a moving target of making computer do previously thought to be human-like things.</a:t>
            </a:r>
          </a:p>
          <a:p>
            <a:r>
              <a:rPr lang="en-CA" dirty="0"/>
              <a:t>Machine learning is mostly a modern term for AI, that means AI learns by itself.</a:t>
            </a:r>
          </a:p>
          <a:p>
            <a:r>
              <a:rPr lang="en-CA" dirty="0"/>
              <a:t>Search spaces can get really big, so heuristic techniques are symbolic ways of exploring the space quicker but don’t guarantee best solution.</a:t>
            </a:r>
          </a:p>
          <a:p>
            <a:r>
              <a:rPr lang="en-CA" dirty="0"/>
              <a:t>Connectionist AI like deep learning neural networks are currently really popular (although balance likely in the middle).</a:t>
            </a:r>
          </a:p>
          <a:p>
            <a:pPr lvl="1"/>
            <a:r>
              <a:rPr lang="en-CA" dirty="0"/>
              <a:t>i.e. humans have brains but within our brains and between brains we’ve developed and communicated symbolic structures to help process the world</a:t>
            </a:r>
          </a:p>
        </p:txBody>
      </p:sp>
    </p:spTree>
    <p:extLst>
      <p:ext uri="{BB962C8B-B14F-4D97-AF65-F5344CB8AC3E}">
        <p14:creationId xmlns:p14="http://schemas.microsoft.com/office/powerpoint/2010/main" val="366795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CA" sz="4800"/>
              <a:t>Artificial Intelligence</a:t>
            </a:r>
          </a:p>
        </p:txBody>
      </p:sp>
      <p:sp>
        <p:nvSpPr>
          <p:cNvPr id="3082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CA" sz="1600" b="1" dirty="0">
                <a:solidFill>
                  <a:srgbClr val="0070C0"/>
                </a:solidFill>
              </a:rPr>
              <a:t>My definition</a:t>
            </a:r>
            <a:r>
              <a:rPr lang="en-CA" sz="1600" dirty="0"/>
              <a:t>: take something you think only humans can do and make something computational that does it</a:t>
            </a:r>
          </a:p>
          <a:p>
            <a:endParaRPr lang="en-CA" sz="1600" dirty="0">
              <a:sym typeface="Wingdings" panose="05000000000000000000" pitchFamily="2" charset="2"/>
            </a:endParaRPr>
          </a:p>
          <a:p>
            <a:r>
              <a:rPr lang="en-CA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Moving Target!</a:t>
            </a:r>
          </a:p>
          <a:p>
            <a:endParaRPr lang="en-CA" sz="1600" dirty="0">
              <a:sym typeface="Wingdings" panose="05000000000000000000" pitchFamily="2" charset="2"/>
            </a:endParaRPr>
          </a:p>
          <a:p>
            <a:r>
              <a:rPr lang="en-CA" sz="1600" b="1" dirty="0">
                <a:solidFill>
                  <a:srgbClr val="0070C0"/>
                </a:solidFill>
                <a:sym typeface="Wingdings" panose="05000000000000000000" pitchFamily="2" charset="2"/>
              </a:rPr>
              <a:t>Lots of things you take for granted were AI once. </a:t>
            </a:r>
          </a:p>
          <a:p>
            <a:r>
              <a:rPr lang="en-CA" sz="1600" dirty="0">
                <a:sym typeface="Wingdings" panose="05000000000000000000" pitchFamily="2" charset="2"/>
              </a:rPr>
              <a:t>Alexa/Siri/etc., google maps, biometrics, google search, automatic translation, natural language understanding, handwriting recognition, …</a:t>
            </a:r>
          </a:p>
          <a:p>
            <a:r>
              <a:rPr lang="en-CA" sz="1600" dirty="0">
                <a:sym typeface="Wingdings" panose="05000000000000000000" pitchFamily="2" charset="2"/>
              </a:rPr>
              <a:t>We’ll talk about the history of AI, but in short the </a:t>
            </a:r>
            <a:r>
              <a:rPr lang="en-CA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trough of disillusionment </a:t>
            </a:r>
            <a:r>
              <a:rPr lang="en-CA" sz="1600" dirty="0">
                <a:sym typeface="Wingdings" panose="05000000000000000000" pitchFamily="2" charset="2"/>
              </a:rPr>
              <a:t>is historic key</a:t>
            </a:r>
          </a:p>
        </p:txBody>
      </p:sp>
      <p:sp>
        <p:nvSpPr>
          <p:cNvPr id="3084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ight&#10;&#10;Description automatically generated">
            <a:extLst>
              <a:ext uri="{FF2B5EF4-FFF2-40B4-BE49-F238E27FC236}">
                <a16:creationId xmlns:a16="http://schemas.microsoft.com/office/drawing/2014/main" id="{DCE229D9-A5A6-415B-86B9-455E93C88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8629" y="2470786"/>
            <a:ext cx="5412252" cy="3513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554C9-5CAC-4413-8EB9-E556930C5068}"/>
              </a:ext>
            </a:extLst>
          </p:cNvPr>
          <p:cNvSpPr txBox="1"/>
          <p:nvPr/>
        </p:nvSpPr>
        <p:spPr>
          <a:xfrm>
            <a:off x="5727295" y="6061971"/>
            <a:ext cx="48067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en.wikipedia.org/wiki/Hype_cycle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988526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neural networks.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D65D03-26F4-4CAF-B1E4-ED23463D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Artificial Intelligence (AI) in Computer Science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F6DD63-DD5C-452B-B35E-3BAE070F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7116262" cy="3025266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First attempt: </a:t>
            </a:r>
            <a:r>
              <a:rPr lang="en-GB" sz="1800" dirty="0"/>
              <a:t>Make ‘intelligent’ human-like machines.</a:t>
            </a:r>
          </a:p>
          <a:p>
            <a:pPr lvl="1"/>
            <a:r>
              <a:rPr lang="en-GB" sz="1800" dirty="0"/>
              <a:t>Example: the GPS program (General Problem Solver)  -&gt; solve formal logic problems</a:t>
            </a:r>
          </a:p>
          <a:p>
            <a:pPr lvl="1"/>
            <a:r>
              <a:rPr lang="en-GB" sz="1800" b="1" dirty="0">
                <a:solidFill>
                  <a:srgbClr val="FF0000"/>
                </a:solidFill>
              </a:rPr>
              <a:t>Result: Complete failure and enormous negative reactions</a:t>
            </a:r>
          </a:p>
          <a:p>
            <a:pPr lvl="1"/>
            <a:r>
              <a:rPr lang="en-GB" sz="1800" b="1" dirty="0">
                <a:solidFill>
                  <a:srgbClr val="FF0000"/>
                </a:solidFill>
              </a:rPr>
              <a:t>First AI Winter</a:t>
            </a:r>
          </a:p>
          <a:p>
            <a:pPr lvl="1"/>
            <a:r>
              <a:rPr lang="en-GB" sz="1800" dirty="0"/>
              <a:t>Problems: One knowledge representation scheme with one knowledge processing mechanism not enough + search spaces are enormous.</a:t>
            </a:r>
          </a:p>
          <a:p>
            <a:r>
              <a:rPr lang="en-CA" sz="1800" b="1" dirty="0">
                <a:solidFill>
                  <a:srgbClr val="0070C0"/>
                </a:solidFill>
              </a:rPr>
              <a:t>Second attempt: </a:t>
            </a:r>
            <a:r>
              <a:rPr lang="en-CA" sz="1800" dirty="0"/>
              <a:t>Take application area and make something that works</a:t>
            </a:r>
          </a:p>
          <a:p>
            <a:pPr lvl="1"/>
            <a:r>
              <a:rPr lang="en-CA" sz="1800" dirty="0"/>
              <a:t>Example: Natural language, diagnosis, board game playing</a:t>
            </a:r>
          </a:p>
          <a:p>
            <a:pPr lvl="1"/>
            <a:r>
              <a:rPr lang="en-CA" sz="1800" dirty="0"/>
              <a:t>Result: Worked within expectations but very specialized </a:t>
            </a:r>
          </a:p>
          <a:p>
            <a:pPr lvl="1"/>
            <a:r>
              <a:rPr lang="en-CA" sz="1800" dirty="0"/>
              <a:t>From First AI Winter up until around ‘deep learning’</a:t>
            </a:r>
          </a:p>
          <a:p>
            <a:endParaRPr lang="en-CA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D30B7-2C4D-4525-B485-82C653247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6065" y="3441900"/>
            <a:ext cx="5464058" cy="3108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B7078-3A71-4FB5-90B2-A71232557CD0}"/>
              </a:ext>
            </a:extLst>
          </p:cNvPr>
          <p:cNvSpPr txBox="1"/>
          <p:nvPr/>
        </p:nvSpPr>
        <p:spPr>
          <a:xfrm>
            <a:off x="6096000" y="6588622"/>
            <a:ext cx="3176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www.actuaries.digital/2018/09/05/history-of-ai-winters/"/>
              </a:rPr>
              <a:t>This Photo</a:t>
            </a:r>
            <a:r>
              <a:rPr lang="en-CA" sz="900" dirty="0"/>
              <a:t> by Unknown Author is licensed under </a:t>
            </a:r>
            <a:r>
              <a:rPr lang="en-CA" sz="900" dirty="0">
                <a:hlinkClick r:id="rId4" tooltip="https://creativecommons.org/licenses/by-nc-nd/3.0/"/>
              </a:rPr>
              <a:t>CC BY-NC-ND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70758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was that Turing Test at the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1" y="1626140"/>
            <a:ext cx="11239065" cy="4351338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‘Does a machine exhibit behaviour which is indistinguishable from that of a human?’</a:t>
            </a:r>
          </a:p>
          <a:p>
            <a:r>
              <a:rPr lang="en-GB" dirty="0"/>
              <a:t>Place a human interrogator is in a room with two computer terminals</a:t>
            </a:r>
          </a:p>
          <a:p>
            <a:pPr lvl="1"/>
            <a:r>
              <a:rPr lang="en-GB" sz="2400" dirty="0"/>
              <a:t>One terminal is connected to another person </a:t>
            </a:r>
          </a:p>
          <a:p>
            <a:pPr lvl="1"/>
            <a:r>
              <a:rPr lang="en-GB" sz="2400" dirty="0"/>
              <a:t>The other terminal is connected to an artificial intelligence</a:t>
            </a:r>
            <a:endParaRPr lang="en-CA" sz="2400" dirty="0"/>
          </a:p>
          <a:p>
            <a:r>
              <a:rPr lang="en-GB" dirty="0"/>
              <a:t>The interrogator asks questions by typing them into the terminals</a:t>
            </a:r>
          </a:p>
          <a:p>
            <a:r>
              <a:rPr lang="en-GB" dirty="0"/>
              <a:t>If the interrogator cannot reliably determine which terminal connects to the human and which connects to the AI then the AI passes the test</a:t>
            </a:r>
          </a:p>
          <a:p>
            <a:pPr lvl="1"/>
            <a:r>
              <a:rPr lang="en-GB" sz="2400" dirty="0"/>
              <a:t>The goal of the AI is not correct answers –it’s answers that resemble those of a person (</a:t>
            </a:r>
            <a:r>
              <a:rPr lang="en-GB" sz="2400" dirty="0">
                <a:solidFill>
                  <a:srgbClr val="FF0000"/>
                </a:solidFill>
              </a:rPr>
              <a:t>Eugene </a:t>
            </a:r>
            <a:r>
              <a:rPr lang="en-GB" sz="2400" dirty="0" err="1">
                <a:solidFill>
                  <a:srgbClr val="FF0000"/>
                </a:solidFill>
              </a:rPr>
              <a:t>Goostman</a:t>
            </a:r>
            <a:r>
              <a:rPr lang="en-GB" sz="2400" dirty="0">
                <a:solidFill>
                  <a:srgbClr val="FF0000"/>
                </a:solidFill>
              </a:rPr>
              <a:t>!</a:t>
            </a:r>
            <a:r>
              <a:rPr lang="en-GB" sz="2400" dirty="0"/>
              <a:t>)</a:t>
            </a:r>
          </a:p>
          <a:p>
            <a:r>
              <a:rPr lang="en-GB" dirty="0"/>
              <a:t>Based on work by Alan Turing in the 1940s and 1950s </a:t>
            </a:r>
          </a:p>
          <a:p>
            <a:pPr lvl="1"/>
            <a:r>
              <a:rPr lang="en-GB" dirty="0"/>
              <a:t>‘The Imitation Game’, ‘Codebreaker’</a:t>
            </a:r>
          </a:p>
          <a:p>
            <a:pPr lvl="1"/>
            <a:r>
              <a:rPr lang="en-GB" b="1" dirty="0">
                <a:solidFill>
                  <a:srgbClr val="0070C0"/>
                </a:solidFill>
              </a:rPr>
              <a:t>Father of Computer Science </a:t>
            </a:r>
            <a:r>
              <a:rPr lang="en-GB" dirty="0"/>
              <a:t>(mathematician) </a:t>
            </a:r>
          </a:p>
          <a:p>
            <a:pPr lvl="1"/>
            <a:endParaRPr lang="en-GB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45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Connectionist vs Symbolic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Connectionist </a:t>
            </a:r>
            <a:r>
              <a:rPr lang="en-CA" dirty="0">
                <a:sym typeface="Wingdings" panose="05000000000000000000" pitchFamily="2" charset="2"/>
              </a:rPr>
              <a:t> Make something simple, like a digital brain cell, connect them together with some simple network structures, intelligence falls out? Profit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Symbolic AI  examine physical/animal/human world, find/create abstract structures and processes, apply to application problem that fits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Differences: 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rely on emergence of capability (conn.) or bake it in (</a:t>
            </a:r>
            <a:r>
              <a:rPr lang="en-CA" dirty="0" err="1">
                <a:sym typeface="Wingdings" panose="05000000000000000000" pitchFamily="2" charset="2"/>
              </a:rPr>
              <a:t>symb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flexible to a degree (conn.) or often can’t think beyond what is baked in (</a:t>
            </a:r>
            <a:r>
              <a:rPr lang="en-CA" dirty="0" err="1">
                <a:sym typeface="Wingdings" panose="05000000000000000000" pitchFamily="2" charset="2"/>
              </a:rPr>
              <a:t>symb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great with learning patterns (conn.) or better at less common (</a:t>
            </a:r>
            <a:r>
              <a:rPr lang="en-CA" dirty="0" err="1">
                <a:sym typeface="Wingdings" panose="05000000000000000000" pitchFamily="2" charset="2"/>
              </a:rPr>
              <a:t>symb</a:t>
            </a:r>
            <a:r>
              <a:rPr lang="en-CA" dirty="0">
                <a:sym typeface="Wingdings" panose="05000000000000000000" pitchFamily="2" charset="2"/>
              </a:rPr>
              <a:t>.)</a:t>
            </a:r>
          </a:p>
          <a:p>
            <a:pPr lvl="1"/>
            <a:endParaRPr lang="en-CA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99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03F69-9B0D-4489-B838-5A9C726FA7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39463"/>
            <a:ext cx="12192000" cy="4798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288BC-B857-46B5-A9E5-AF1BE0CF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Connectionist vs Symbolic AI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31AA8-7969-4CD0-9C29-BD2853CE408F}"/>
              </a:ext>
            </a:extLst>
          </p:cNvPr>
          <p:cNvSpPr txBox="1"/>
          <p:nvPr/>
        </p:nvSpPr>
        <p:spPr>
          <a:xfrm>
            <a:off x="302373" y="6249008"/>
            <a:ext cx="988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Cardon, D., </a:t>
            </a:r>
            <a:r>
              <a:rPr lang="en-CA" dirty="0" err="1"/>
              <a:t>Cointet</a:t>
            </a:r>
            <a:r>
              <a:rPr lang="en-CA" dirty="0"/>
              <a:t>, J.-P. &amp; </a:t>
            </a:r>
            <a:r>
              <a:rPr lang="en-CA" dirty="0" err="1"/>
              <a:t>Mazieres</a:t>
            </a:r>
            <a:r>
              <a:rPr lang="en-CA" dirty="0"/>
              <a:t>, A. (2018). Neurons spike back. The invention of inductive machines and the artificial intelligence controversy. </a:t>
            </a:r>
            <a:r>
              <a:rPr lang="en-CA" i="1" dirty="0" err="1"/>
              <a:t>Réseaux</a:t>
            </a:r>
            <a:r>
              <a:rPr lang="en-CA" dirty="0"/>
              <a:t>, 36(211), 173-220.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9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CA" sz="4000"/>
              <a:t>Current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9C0314-61AC-4AC0-8102-3F0983EEC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0193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24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0ECB-A34E-4FE5-BF10-9A7CE9C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Current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E169-B20E-4D14-91ED-53352C0DC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Popular areas: </a:t>
            </a:r>
            <a:r>
              <a:rPr lang="en-CA" dirty="0"/>
              <a:t>Deep learning (neural networks), machine learning (AI for finding patterns), digital assistants (connect symbolic systems), service architectures, internet of things, self-automation, etc.</a:t>
            </a:r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Things likely less close then you are sold: </a:t>
            </a:r>
            <a:r>
              <a:rPr lang="en-CA" dirty="0"/>
              <a:t>universal self-driving cars (visual identification has a lots of weaknesses), machine intelligence (?), true generic systems (we’ve generalized but there’s usually a lot more specificity under the hood than you think)</a:t>
            </a:r>
          </a:p>
          <a:p>
            <a:endParaRPr lang="en-CA" dirty="0"/>
          </a:p>
          <a:p>
            <a:r>
              <a:rPr lang="en-CA" dirty="0"/>
              <a:t>Machine Learning: In many ways just modern term for AI. Really just means machine changes/adds knowledge with less human influence.</a:t>
            </a:r>
          </a:p>
        </p:txBody>
      </p:sp>
    </p:spTree>
    <p:extLst>
      <p:ext uri="{BB962C8B-B14F-4D97-AF65-F5344CB8AC3E}">
        <p14:creationId xmlns:p14="http://schemas.microsoft.com/office/powerpoint/2010/main" val="9841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Microsoft Office PowerPoint</Application>
  <PresentationFormat>Widescreen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AI: Introduction</vt:lpstr>
      <vt:lpstr>What is it?</vt:lpstr>
      <vt:lpstr>Artificial Intelligence</vt:lpstr>
      <vt:lpstr>Artificial Intelligence (AI) in Computer Science</vt:lpstr>
      <vt:lpstr>What was that Turing Test at the start?</vt:lpstr>
      <vt:lpstr>Connectionist vs Symbolic AI</vt:lpstr>
      <vt:lpstr>Connectionist vs Symbolic AI</vt:lpstr>
      <vt:lpstr>Current</vt:lpstr>
      <vt:lpstr>Current</vt:lpstr>
      <vt:lpstr>Symbolic: Search</vt:lpstr>
      <vt:lpstr>What is Search?</vt:lpstr>
      <vt:lpstr>Search Example</vt:lpstr>
      <vt:lpstr>Search Example (cont’d)</vt:lpstr>
      <vt:lpstr>Search Example (cont’d)</vt:lpstr>
      <vt:lpstr>PowerPoint Presentation</vt:lpstr>
      <vt:lpstr>Heuristic Symbolic Search</vt:lpstr>
      <vt:lpstr>Heuristic Symbolic Search</vt:lpstr>
      <vt:lpstr>Symbolic: Hill-Climbing</vt:lpstr>
      <vt:lpstr>Hill-Climbing</vt:lpstr>
      <vt:lpstr>Symbolic: Simulated Annealing</vt:lpstr>
      <vt:lpstr>Simulated Annealing</vt:lpstr>
      <vt:lpstr>Symbolic: Particle Swarm Optimization</vt:lpstr>
      <vt:lpstr>Particle Swarm Optimization</vt:lpstr>
      <vt:lpstr>Symbolic: Genetic Algorithms</vt:lpstr>
      <vt:lpstr>Genetic Algorithms</vt:lpstr>
      <vt:lpstr>Connectionist: Neural Networks</vt:lpstr>
      <vt:lpstr>What are neural networks?</vt:lpstr>
      <vt:lpstr>Neuron Model of Connections</vt:lpstr>
      <vt:lpstr>Summary</vt:lpstr>
      <vt:lpstr>Onward to …  neural networks.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2020-08-24T23:49:46Z</dcterms:created>
  <dcterms:modified xsi:type="dcterms:W3CDTF">2020-08-24T23:49:50Z</dcterms:modified>
</cp:coreProperties>
</file>