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37" r:id="rId3"/>
    <p:sldId id="257" r:id="rId4"/>
    <p:sldId id="258" r:id="rId5"/>
    <p:sldId id="259" r:id="rId6"/>
    <p:sldId id="33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40" r:id="rId16"/>
    <p:sldId id="268" r:id="rId17"/>
    <p:sldId id="269" r:id="rId18"/>
    <p:sldId id="270" r:id="rId19"/>
    <p:sldId id="338" r:id="rId20"/>
    <p:sldId id="341" r:id="rId21"/>
    <p:sldId id="272" r:id="rId22"/>
    <p:sldId id="273" r:id="rId23"/>
    <p:sldId id="274" r:id="rId24"/>
    <p:sldId id="275" r:id="rId25"/>
    <p:sldId id="276" r:id="rId26"/>
    <p:sldId id="277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12" d="100"/>
          <a:sy n="112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2020-09-22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Signal Processing: Convolution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22,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41807-D81D-4C23-91D0-225C05379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74693-D23E-4B61-8D8A-B9A613E5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508"/>
            <a:ext cx="12192000" cy="46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09325-5F37-4DB5-98DF-271C9B7C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B2907-D051-47FF-84FB-C132952E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015"/>
            <a:ext cx="12192000" cy="51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58FC3-59DD-4DCA-9A18-E6B5DBFE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A3ED9-1D4D-439F-8399-FCDE7FFB5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030"/>
            <a:ext cx="12192000" cy="47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45AF5-9A14-4371-9301-522DF0EB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F4040-2985-4491-8A58-88BB202F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123"/>
            <a:ext cx="12192000" cy="53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Convolution is a commutative operation </a:t>
            </a:r>
          </a:p>
          <a:p>
            <a:pPr lvl="1"/>
            <a:r>
              <a:rPr lang="pt-BR" dirty="0"/>
              <a:t>That is:  x[n] * h[n]  =  h[n] * x[n]  =  y[n]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6FC24-280A-4428-98E1-90732BFE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906"/>
            <a:ext cx="12192000" cy="39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 Domain Convolution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619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Time-Domain Convolution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signals x[n] and h[n] can be any arbitrary kind of signal </a:t>
            </a:r>
          </a:p>
          <a:p>
            <a:pPr lvl="1"/>
            <a:r>
              <a:rPr lang="en-CA" sz="2400" dirty="0"/>
              <a:t>However, x[n] is usually an input signal that you want to process </a:t>
            </a:r>
          </a:p>
          <a:p>
            <a:pPr lvl="1"/>
            <a:r>
              <a:rPr lang="en-CA" sz="2400" dirty="0"/>
              <a:t>And, h[n] is the impulse response (IR) of a system you want mode</a:t>
            </a:r>
          </a:p>
        </p:txBody>
      </p:sp>
    </p:spTree>
    <p:extLst>
      <p:ext uri="{BB962C8B-B14F-4D97-AF65-F5344CB8AC3E}">
        <p14:creationId xmlns:p14="http://schemas.microsoft.com/office/powerpoint/2010/main" val="339105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IR of a system is found by inputting a normalized impulse (delta function) into the system, and measuring or calculating the output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25DAA-BB3B-4399-8DDD-9B06995D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24" y="2724554"/>
            <a:ext cx="8901202" cy="37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the System as it applied to signal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the system is linear and time-invariant (LTI), the impulse response perfectly characterizes the system </a:t>
            </a:r>
          </a:p>
          <a:p>
            <a:pPr lvl="1"/>
            <a:r>
              <a:rPr lang="en-CA" sz="2400" dirty="0"/>
              <a:t>That is, we know how the system will respond to any input it receives </a:t>
            </a:r>
          </a:p>
        </p:txBody>
      </p:sp>
    </p:spTree>
    <p:extLst>
      <p:ext uri="{BB962C8B-B14F-4D97-AF65-F5344CB8AC3E}">
        <p14:creationId xmlns:p14="http://schemas.microsoft.com/office/powerpoint/2010/main" val="858819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the system as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can thus simulate how a system would respond to an input signal by convolving the input signal with the system’s IR </a:t>
            </a:r>
          </a:p>
          <a:p>
            <a:r>
              <a:rPr lang="en-CA" dirty="0"/>
              <a:t>That is, the following are equivalent: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5D541-6B92-4689-8C86-33567C73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73" y="3288804"/>
            <a:ext cx="4828456" cy="32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2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Convolution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85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Application: Concert Hall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38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Time-Domain Convolution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IR of a concert hall can be found by firing a starting pistol (an approximate delta function), and using a microphone to record to the system’s response </a:t>
            </a:r>
          </a:p>
          <a:p>
            <a:pPr lvl="1"/>
            <a:r>
              <a:rPr lang="en-CA" sz="2400" dirty="0"/>
              <a:t>Convolving a “dry” recording of an instrument with the IR results in an output signal where it sounds like the instrument is playing in the hall </a:t>
            </a:r>
          </a:p>
          <a:p>
            <a:pPr lvl="2"/>
            <a:r>
              <a:rPr lang="en-CA" sz="2400" dirty="0"/>
              <a:t>This is the basis for a convolution reverb digital effect</a:t>
            </a:r>
          </a:p>
        </p:txBody>
      </p:sp>
    </p:spTree>
    <p:extLst>
      <p:ext uri="{BB962C8B-B14F-4D97-AF65-F5344CB8AC3E}">
        <p14:creationId xmlns:p14="http://schemas.microsoft.com/office/powerpoint/2010/main" val="358165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using the FFT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Time-domain convolution can be very slow, especially if h[n] is large </a:t>
            </a:r>
          </a:p>
          <a:p>
            <a:pPr lvl="1"/>
            <a:r>
              <a:rPr lang="en-CA" sz="2400" dirty="0"/>
              <a:t>Is O(N × M), where N and M are the sizes of x[n] and h[n] </a:t>
            </a:r>
          </a:p>
          <a:p>
            <a:r>
              <a:rPr lang="en-CA" dirty="0"/>
              <a:t>High-speed or FFT convolution uses the principle that convolution in the time domain corresponds to multiplication of spectra in the frequency domain </a:t>
            </a:r>
          </a:p>
        </p:txBody>
      </p:sp>
    </p:spTree>
    <p:extLst>
      <p:ext uri="{BB962C8B-B14F-4D97-AF65-F5344CB8AC3E}">
        <p14:creationId xmlns:p14="http://schemas.microsoft.com/office/powerpoint/2010/main" val="297429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using the FFT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is the convolution theorem, and is expressed mathematically as:         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Where X[k] and H[k] are the spectra of x[n] and h[n]: </a:t>
            </a:r>
          </a:p>
          <a:p>
            <a:pPr lvl="1"/>
            <a:r>
              <a:rPr lang="en-CA" dirty="0"/>
              <a:t>X[k] = DFT[x[n]] </a:t>
            </a:r>
          </a:p>
          <a:p>
            <a:pPr lvl="1"/>
            <a:r>
              <a:rPr lang="en-CA" dirty="0"/>
              <a:t>H[k] = DFT[h[n]    </a:t>
            </a:r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07FCC-2E0F-4DD3-B132-95E0CEB7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53" y="2062944"/>
            <a:ext cx="5382570" cy="22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9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using the FFT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can calculate the convolution by: </a:t>
            </a:r>
          </a:p>
          <a:p>
            <a:pPr lvl="1"/>
            <a:r>
              <a:rPr lang="en-CA" sz="2400" dirty="0"/>
              <a:t>Transforming both x[n] and h[n] to the frequency domain using the FFT </a:t>
            </a:r>
          </a:p>
          <a:p>
            <a:pPr lvl="2"/>
            <a:r>
              <a:rPr lang="en-CA" sz="2400" dirty="0"/>
              <a:t>Note:  zero-padding will have to be used so that x[n] and h[n] have the same length, the length is a power of 2 (needed for the FFT), and is long enough to avoid circular convolution (wrap around) </a:t>
            </a:r>
          </a:p>
          <a:p>
            <a:pPr lvl="1"/>
            <a:r>
              <a:rPr lang="en-CA" sz="2400" dirty="0"/>
              <a:t>Multiplying X[k] by H[k] point by point </a:t>
            </a:r>
          </a:p>
          <a:p>
            <a:pPr lvl="2"/>
            <a:r>
              <a:rPr lang="en-CA" sz="2400" dirty="0"/>
              <a:t>Note:  this will be complex multiplication (imaginary/real)</a:t>
            </a:r>
          </a:p>
          <a:p>
            <a:pPr lvl="1"/>
            <a:r>
              <a:rPr lang="en-CA" sz="2400" dirty="0"/>
              <a:t>Converting the result back to the time domain using the inverse FFT (IFFT) </a:t>
            </a:r>
          </a:p>
        </p:txBody>
      </p:sp>
    </p:spTree>
    <p:extLst>
      <p:ext uri="{BB962C8B-B14F-4D97-AF65-F5344CB8AC3E}">
        <p14:creationId xmlns:p14="http://schemas.microsoft.com/office/powerpoint/2010/main" val="140547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using the FFT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8152-9767-44B1-A21B-B9687CEF4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74FB2-E2CD-4091-BACE-772D5E2B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319702"/>
            <a:ext cx="102393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5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using the FFT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Note:  the output from either the FFTs or the IFFT (but NOT both) will have to be scaled by dividing by each data point by N, if the FFT/IFFT algorithm you are using doesn’t do scaling </a:t>
            </a:r>
          </a:p>
          <a:p>
            <a:r>
              <a:rPr lang="en-CA" dirty="0"/>
              <a:t>E.g. </a:t>
            </a:r>
          </a:p>
          <a:p>
            <a:pPr marL="457200" lvl="1" indent="0">
              <a:buNone/>
            </a:pPr>
            <a:r>
              <a:rPr lang="en-CA" dirty="0"/>
              <a:t>for (k = 0, i = 0; k &lt; N; k++, i += 2) {    </a:t>
            </a:r>
          </a:p>
          <a:p>
            <a:pPr marL="914400" lvl="2" indent="0">
              <a:buNone/>
            </a:pPr>
            <a:r>
              <a:rPr lang="en-CA" dirty="0"/>
              <a:t>/*  Scale the real and imaginary parts of a data point */   </a:t>
            </a:r>
          </a:p>
          <a:p>
            <a:pPr marL="914400" lvl="2" indent="0">
              <a:buNone/>
            </a:pPr>
            <a:r>
              <a:rPr lang="en-CA" dirty="0"/>
              <a:t>x[i] /= (double)N;    </a:t>
            </a:r>
          </a:p>
          <a:p>
            <a:pPr marL="914400" lvl="2" indent="0">
              <a:buNone/>
            </a:pPr>
            <a:r>
              <a:rPr lang="en-CA" dirty="0"/>
              <a:t>x[i+1] /= (double)N; </a:t>
            </a:r>
          </a:p>
          <a:p>
            <a:pPr marL="457200" lvl="1" indent="0">
              <a:buNone/>
            </a:pPr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15643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next topic.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Time-Domain Convolution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Convolution is mathematical operation that takes 2 input signals, x[n] and h[n], to produce a third signal, y[n] </a:t>
            </a:r>
          </a:p>
          <a:p>
            <a:pPr lvl="1"/>
            <a:r>
              <a:rPr lang="en-CA" sz="2400" dirty="0"/>
              <a:t>Represented mathematically as:          </a:t>
            </a:r>
          </a:p>
          <a:p>
            <a:pPr marL="457200" lvl="1" indent="0">
              <a:buNone/>
            </a:pPr>
            <a:r>
              <a:rPr lang="en-CA" sz="2400" dirty="0"/>
              <a:t>x[n] * h[n] = y[n] </a:t>
            </a:r>
          </a:p>
          <a:p>
            <a:pPr lvl="1"/>
            <a:r>
              <a:rPr lang="en-CA" sz="2400" dirty="0"/>
              <a:t>Note:  * means convolution, not multiplication </a:t>
            </a:r>
          </a:p>
          <a:p>
            <a:pPr lvl="1"/>
            <a:r>
              <a:rPr lang="en-CA" sz="2400" dirty="0"/>
              <a:t>Represented graphically: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A42C3-0C73-414D-BD22-34F5BD7C7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42" y="4294751"/>
            <a:ext cx="4395698" cy="22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9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Time-Domain Convolution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Input Side Algorithm (array implementation): </a:t>
            </a:r>
          </a:p>
          <a:p>
            <a:pPr marL="457200" lvl="1" indent="0">
              <a:buNone/>
            </a:pPr>
            <a:r>
              <a:rPr lang="en-CA" sz="2400" dirty="0"/>
              <a:t>void convolve(float x[], int N, float </a:t>
            </a:r>
            <a:r>
              <a:rPr lang="en-CA" sz="2400"/>
              <a:t>h[], </a:t>
            </a:r>
            <a:r>
              <a:rPr lang="en-CA" sz="2400" dirty="0"/>
              <a:t>int M, float y[], int P) {    </a:t>
            </a:r>
          </a:p>
          <a:p>
            <a:pPr marL="457200" lvl="1" indent="0">
              <a:buNone/>
            </a:pPr>
            <a:r>
              <a:rPr lang="en-CA" sz="2400" dirty="0"/>
              <a:t>	int n, m; </a:t>
            </a:r>
          </a:p>
          <a:p>
            <a:pPr marL="457200" lvl="1" indent="0">
              <a:buNone/>
            </a:pPr>
            <a:r>
              <a:rPr lang="en-CA" sz="2400" dirty="0"/>
              <a:t>	/*  Outer loop:  process each input value x[n] in turn  */</a:t>
            </a:r>
          </a:p>
          <a:p>
            <a:pPr marL="457200" lvl="1" indent="0">
              <a:buNone/>
            </a:pPr>
            <a:r>
              <a:rPr lang="en-CA" sz="2400" dirty="0"/>
              <a:t>	for (n = 0; n &lt; N; n++) {        </a:t>
            </a:r>
          </a:p>
          <a:p>
            <a:pPr marL="457200" lvl="1" indent="0">
              <a:buNone/>
            </a:pPr>
            <a:r>
              <a:rPr lang="en-CA" sz="2400" dirty="0"/>
              <a:t>		/*  Inner loop:  process x[n] with each sample of h[n]  */        </a:t>
            </a:r>
          </a:p>
          <a:p>
            <a:pPr marL="457200" lvl="1" indent="0">
              <a:buNone/>
            </a:pPr>
            <a:r>
              <a:rPr lang="en-CA" sz="2400" dirty="0"/>
              <a:t>		for (m = 0; m &lt; M; m++)            </a:t>
            </a:r>
          </a:p>
          <a:p>
            <a:pPr marL="457200" lvl="1" indent="0">
              <a:buNone/>
            </a:pPr>
            <a:r>
              <a:rPr lang="en-CA" sz="2400" dirty="0"/>
              <a:t>			y[</a:t>
            </a:r>
            <a:r>
              <a:rPr lang="en-CA" sz="2400" dirty="0" err="1"/>
              <a:t>n+m</a:t>
            </a:r>
            <a:r>
              <a:rPr lang="en-CA" sz="2400" dirty="0"/>
              <a:t>] += x[n] * h[m];   </a:t>
            </a:r>
          </a:p>
          <a:p>
            <a:pPr marL="457200" lvl="1" indent="0">
              <a:buNone/>
            </a:pPr>
            <a:r>
              <a:rPr lang="en-CA" sz="2400" dirty="0"/>
              <a:t>	}</a:t>
            </a:r>
          </a:p>
          <a:p>
            <a:pPr marL="457200" lvl="1" indent="0">
              <a:buNone/>
            </a:pPr>
            <a:r>
              <a:rPr lang="en-CA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03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Time-Domain Convolution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5FD4-EFA3-4529-8D05-784781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Note: </a:t>
            </a:r>
          </a:p>
          <a:p>
            <a:pPr lvl="1"/>
            <a:r>
              <a:rPr lang="en-CA" sz="2400" dirty="0"/>
              <a:t>N, M, and P are the number of elements in each array </a:t>
            </a:r>
          </a:p>
          <a:p>
            <a:pPr lvl="1"/>
            <a:r>
              <a:rPr lang="en-CA" sz="2400" dirty="0"/>
              <a:t>P must equal N + M – 1 </a:t>
            </a:r>
          </a:p>
          <a:p>
            <a:pPr lvl="1"/>
            <a:r>
              <a:rPr lang="en-CA" sz="2400" dirty="0"/>
              <a:t>The signals x[n], h[n], and y[n] are </a:t>
            </a:r>
            <a:r>
              <a:rPr lang="en-CA" sz="2400" dirty="0" err="1"/>
              <a:t>f.p.</a:t>
            </a:r>
            <a:r>
              <a:rPr lang="en-CA" sz="2400" dirty="0"/>
              <a:t> numbers scaled to the range:  </a:t>
            </a:r>
          </a:p>
          <a:p>
            <a:pPr lvl="2"/>
            <a:r>
              <a:rPr lang="en-CA" sz="2400" dirty="0"/>
              <a:t>-1.0 to +1.0 </a:t>
            </a:r>
          </a:p>
          <a:p>
            <a:pPr lvl="1"/>
            <a:r>
              <a:rPr lang="en-CA" sz="2400" dirty="0"/>
              <a:t>You may need to convert to/from signed integers </a:t>
            </a:r>
          </a:p>
          <a:p>
            <a:pPr lvl="1"/>
            <a:r>
              <a:rPr lang="en-CA" sz="2400" dirty="0"/>
              <a:t>This algorithm can be adapted to deal with samples stored in audio files </a:t>
            </a:r>
          </a:p>
        </p:txBody>
      </p:sp>
    </p:spTree>
    <p:extLst>
      <p:ext uri="{BB962C8B-B14F-4D97-AF65-F5344CB8AC3E}">
        <p14:creationId xmlns:p14="http://schemas.microsoft.com/office/powerpoint/2010/main" val="57282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143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670FD-6FA9-424E-83D2-6D8745FC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299370"/>
            <a:ext cx="120777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4D2FE-F246-4CDE-9C28-9D8F09B5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F87A5-388B-411D-B69D-4FEABBCB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140"/>
            <a:ext cx="12192000" cy="44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B3D8-A5B0-46F5-8160-9A48B9B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convolutions: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18B15-3787-4C4F-A0B5-369EDE1E9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8E786-CF1E-430F-B4E5-15E52C6E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310"/>
            <a:ext cx="12192000" cy="46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Digital Signal Processing: Convolution</vt:lpstr>
      <vt:lpstr>Convolution</vt:lpstr>
      <vt:lpstr>Time-Domain Convolution </vt:lpstr>
      <vt:lpstr>Time-Domain Convolution </vt:lpstr>
      <vt:lpstr>Time-Domain Convolution </vt:lpstr>
      <vt:lpstr>Examples</vt:lpstr>
      <vt:lpstr>Example convolutions:</vt:lpstr>
      <vt:lpstr>Example convolutions:</vt:lpstr>
      <vt:lpstr>Example convolutions:</vt:lpstr>
      <vt:lpstr>Example convolutions:</vt:lpstr>
      <vt:lpstr>Example convolutions:</vt:lpstr>
      <vt:lpstr>Example convolutions:</vt:lpstr>
      <vt:lpstr>Example convolutions:</vt:lpstr>
      <vt:lpstr>Example convolutions:</vt:lpstr>
      <vt:lpstr>Time Domain Convolution</vt:lpstr>
      <vt:lpstr>Time-Domain Convolution </vt:lpstr>
      <vt:lpstr>Impulse Response</vt:lpstr>
      <vt:lpstr>Model the System as it applied to signal change</vt:lpstr>
      <vt:lpstr>Simulate the system as convolution</vt:lpstr>
      <vt:lpstr>Application: Concert Hall</vt:lpstr>
      <vt:lpstr>Time-Domain Convolution </vt:lpstr>
      <vt:lpstr>Convolution using the FFT </vt:lpstr>
      <vt:lpstr>Convolution using the FFT </vt:lpstr>
      <vt:lpstr>Convolution using the FFT </vt:lpstr>
      <vt:lpstr>Convolution using the FFT </vt:lpstr>
      <vt:lpstr>Convolution using the FFT </vt:lpstr>
      <vt:lpstr>Onward to …  next topic.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2020-08-24T23:50:31Z</dcterms:created>
  <dcterms:modified xsi:type="dcterms:W3CDTF">2020-09-22T19:06:05Z</dcterms:modified>
</cp:coreProperties>
</file>