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37" r:id="rId3"/>
    <p:sldId id="325" r:id="rId4"/>
    <p:sldId id="328" r:id="rId5"/>
    <p:sldId id="326" r:id="rId6"/>
    <p:sldId id="370" r:id="rId7"/>
    <p:sldId id="327" r:id="rId8"/>
    <p:sldId id="368" r:id="rId9"/>
    <p:sldId id="329" r:id="rId10"/>
    <p:sldId id="371" r:id="rId11"/>
    <p:sldId id="330" r:id="rId12"/>
    <p:sldId id="331" r:id="rId13"/>
    <p:sldId id="372" r:id="rId14"/>
    <p:sldId id="332" r:id="rId15"/>
    <p:sldId id="333" r:id="rId16"/>
    <p:sldId id="373" r:id="rId17"/>
    <p:sldId id="334" r:id="rId18"/>
    <p:sldId id="336" r:id="rId19"/>
    <p:sldId id="375" r:id="rId20"/>
    <p:sldId id="339" r:id="rId21"/>
    <p:sldId id="340" r:id="rId22"/>
    <p:sldId id="341" r:id="rId23"/>
    <p:sldId id="342" r:id="rId24"/>
    <p:sldId id="343" r:id="rId25"/>
    <p:sldId id="344" r:id="rId26"/>
    <p:sldId id="346" r:id="rId27"/>
    <p:sldId id="347" r:id="rId28"/>
    <p:sldId id="348" r:id="rId29"/>
    <p:sldId id="349" r:id="rId30"/>
    <p:sldId id="350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8B8A0-9768-4BD8-987C-B29B09837EB0}" v="30" dt="2020-08-05T22:07:57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18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5178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1019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238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014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0125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8217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445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5003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092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411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3122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693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3901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0554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31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86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552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2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911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849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99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877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Signal Processing: Spectral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code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388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Get initial summation values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C implementation:	</a:t>
            </a:r>
          </a:p>
          <a:p>
            <a:pPr marL="1371600" lvl="3" indent="0">
              <a:buNone/>
            </a:pPr>
            <a:r>
              <a:rPr lang="en-CA" altLang="en-US" sz="2400" dirty="0"/>
              <a:t>#define PI     3.141592653589793</a:t>
            </a:r>
          </a:p>
          <a:p>
            <a:pPr marL="1371600" lvl="3" indent="0">
              <a:buNone/>
            </a:pPr>
            <a:r>
              <a:rPr lang="en-CA" altLang="en-US" sz="2400" dirty="0"/>
              <a:t>#define TWO_PI (2.0 * PI)</a:t>
            </a:r>
          </a:p>
          <a:p>
            <a:pPr marL="1371600" lvl="3" indent="0">
              <a:buNone/>
            </a:pPr>
            <a:r>
              <a:rPr lang="en-CA" altLang="en-US" sz="2400" dirty="0"/>
              <a:t>void </a:t>
            </a:r>
            <a:r>
              <a:rPr lang="en-CA" altLang="en-US" sz="2400" dirty="0" err="1"/>
              <a:t>dft</a:t>
            </a:r>
            <a:r>
              <a:rPr lang="en-CA" altLang="en-US" sz="2400" dirty="0"/>
              <a:t>(double x[], int N, double a[], double b[]){    	</a:t>
            </a:r>
          </a:p>
          <a:p>
            <a:pPr marL="1371600" lvl="3" indent="0">
              <a:buNone/>
            </a:pPr>
            <a:r>
              <a:rPr lang="en-CA" altLang="en-US" sz="2400" dirty="0"/>
              <a:t>	int n, k;    </a:t>
            </a:r>
          </a:p>
          <a:p>
            <a:pPr marL="1371600" lvl="3" indent="0">
              <a:buNone/>
            </a:pPr>
            <a:r>
              <a:rPr lang="en-CA" altLang="en-US" sz="2400" dirty="0"/>
              <a:t>	double omega = TWO_PI / (double)N;    </a:t>
            </a:r>
          </a:p>
          <a:p>
            <a:pPr marL="1371600" lvl="3" indent="0">
              <a:buNone/>
            </a:pPr>
            <a:r>
              <a:rPr lang="en-CA" altLang="en-US" sz="2400" dirty="0"/>
              <a:t>	for (k = 0; k &lt; N; k++) {</a:t>
            </a:r>
          </a:p>
          <a:p>
            <a:pPr marL="1371600" lvl="3" indent="0">
              <a:buNone/>
            </a:pPr>
            <a:r>
              <a:rPr lang="en-CA" altLang="en-US" sz="2400" dirty="0"/>
              <a:t>        	a[k] = b[k] = 0.0;</a:t>
            </a:r>
          </a:p>
          <a:p>
            <a:pPr marL="1371600" lvl="3" indent="0">
              <a:buNone/>
            </a:pPr>
            <a:r>
              <a:rPr lang="en-CA" altLang="en-US" sz="2400" dirty="0"/>
              <a:t>        	for (n = 0; n &lt; N; n++) {</a:t>
            </a:r>
          </a:p>
          <a:p>
            <a:pPr marL="1371600" lvl="3" indent="0">
              <a:buNone/>
            </a:pPr>
            <a:r>
              <a:rPr lang="en-CA" altLang="en-US" sz="2400" dirty="0"/>
              <a:t>            		a[k] += (x[n] * cos(omega * n * k));</a:t>
            </a:r>
          </a:p>
          <a:p>
            <a:pPr marL="1371600" lvl="3" indent="0">
              <a:buNone/>
            </a:pPr>
            <a:r>
              <a:rPr lang="en-CA" altLang="en-US" sz="2400" dirty="0"/>
              <a:t>            		b[k] -= (x[n] * sin(omega * n * k));</a:t>
            </a:r>
          </a:p>
          <a:p>
            <a:pPr marL="1371600" lvl="3" indent="0">
              <a:buNone/>
            </a:pPr>
            <a:r>
              <a:rPr lang="en-CA" altLang="en-US" sz="2400" dirty="0"/>
              <a:t>}   }   }</a:t>
            </a:r>
          </a:p>
        </p:txBody>
      </p:sp>
    </p:spTree>
    <p:extLst>
      <p:ext uri="{BB962C8B-B14F-4D97-AF65-F5344CB8AC3E}">
        <p14:creationId xmlns:p14="http://schemas.microsoft.com/office/powerpoint/2010/main" val="326823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The results must be further processed : 	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alt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altLang="en-US" sz="2400" dirty="0"/>
                  <a:t> must be scaled by N:	</a:t>
                </a:r>
              </a:p>
              <a:p>
                <a:pPr marL="1371600" lvl="3" indent="0">
                  <a:buNone/>
                </a:pPr>
                <a:r>
                  <a:rPr lang="en-CA" altLang="en-US" sz="2400" dirty="0"/>
                  <a:t>for (k = 0; k &lt; N; k++) {</a:t>
                </a:r>
              </a:p>
              <a:p>
                <a:pPr marL="1371600" lvl="3" indent="0">
                  <a:buNone/>
                </a:pPr>
                <a:r>
                  <a:rPr lang="en-CA" altLang="en-US" sz="2400" dirty="0"/>
                  <a:t>        a[k] /= (double)N;        </a:t>
                </a:r>
              </a:p>
              <a:p>
                <a:pPr marL="1371600" lvl="3" indent="0">
                  <a:buNone/>
                </a:pPr>
                <a:r>
                  <a:rPr lang="en-CA" altLang="en-US" sz="2400" dirty="0"/>
                  <a:t>        b[k] /= (double)N;    </a:t>
                </a:r>
              </a:p>
              <a:p>
                <a:pPr marL="1371600" lvl="3" indent="0">
                  <a:buNone/>
                </a:pPr>
                <a:r>
                  <a:rPr lang="en-CA" altLang="en-US" sz="2400" dirty="0"/>
                  <a:t>}</a:t>
                </a:r>
              </a:p>
              <a:p>
                <a:pPr lvl="1"/>
                <a:r>
                  <a:rPr lang="en-CA" altLang="en-US" sz="2400" dirty="0"/>
                  <a:t>The magnitude or amplitude |X(k)| is given by: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CA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altLang="en-US" sz="24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CA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CA" alt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CA" alt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alt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alt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CA" alt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CA" altLang="en-US" sz="2400" dirty="0"/>
              </a:p>
              <a:p>
                <a:pPr marL="1371600" lvl="3" indent="0">
                  <a:buNone/>
                </a:pPr>
                <a:r>
                  <a:rPr lang="en-CA" altLang="en-US" sz="2400" dirty="0"/>
                  <a:t>for (k = 0; k &lt; N; k++)   </a:t>
                </a:r>
              </a:p>
              <a:p>
                <a:pPr marL="1371600" lvl="3" indent="0">
                  <a:buNone/>
                </a:pPr>
                <a:r>
                  <a:rPr lang="en-CA" altLang="en-US" sz="2400" dirty="0"/>
                  <a:t>	amplitude[k] = sqrt( (a[k] * a[k]) + (b[k] * b[k]) )</a:t>
                </a:r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961" b="-4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09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get?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072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Harmonic numbers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DFT gives amplitudes for both positive and negative frequencies (harmonics)	 	</a:t>
            </a:r>
          </a:p>
          <a:p>
            <a:pPr lvl="1"/>
            <a:r>
              <a:rPr lang="en-CA" altLang="en-US" sz="2400" dirty="0"/>
              <a:t>If N = 8: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80BB9-1AE9-44FC-BB87-01C492347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610" y="2840067"/>
            <a:ext cx="4182368" cy="40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0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Final amplitudes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Add these together to get the amplitude of a harmonic:	</a:t>
            </a:r>
          </a:p>
          <a:p>
            <a:pPr marL="914400" lvl="2" indent="0">
              <a:buNone/>
            </a:pPr>
            <a:r>
              <a:rPr lang="en-CA" altLang="en-US" sz="2400" dirty="0"/>
              <a:t>x[0] = amplitude[0];</a:t>
            </a:r>
          </a:p>
          <a:p>
            <a:pPr marL="914400" lvl="2" indent="0">
              <a:buNone/>
            </a:pPr>
            <a:r>
              <a:rPr lang="en-CA" altLang="en-US" sz="2400" dirty="0"/>
              <a:t>x[N/2] = amplitude[N/2];</a:t>
            </a:r>
          </a:p>
          <a:p>
            <a:pPr marL="914400" lvl="2" indent="0">
              <a:buNone/>
            </a:pPr>
            <a:r>
              <a:rPr lang="en-CA" altLang="en-US" sz="2400" dirty="0"/>
              <a:t>for (k = 1, j = N-1; k &lt; N/2; k++, j--)</a:t>
            </a:r>
          </a:p>
          <a:p>
            <a:pPr marL="1371600" lvl="3" indent="0">
              <a:buNone/>
            </a:pPr>
            <a:r>
              <a:rPr lang="en-CA" altLang="en-US" sz="2400" dirty="0"/>
              <a:t>x[k] = amplitude[k] + amplitude[j];</a:t>
            </a:r>
          </a:p>
        </p:txBody>
      </p:sp>
    </p:spTree>
    <p:extLst>
      <p:ext uri="{BB962C8B-B14F-4D97-AF65-F5344CB8AC3E}">
        <p14:creationId xmlns:p14="http://schemas.microsoft.com/office/powerpoint/2010/main" val="225093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Performance?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00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The DFT is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)	</m:t>
                    </m:r>
                  </m:oMath>
                </a14:m>
                <a:endParaRPr lang="en-CA" altLang="en-US" dirty="0"/>
              </a:p>
              <a:p>
                <a:pPr lvl="1"/>
                <a:r>
                  <a:rPr lang="en-CA" altLang="en-US" sz="2400" dirty="0"/>
                  <a:t>Not practical for large data sets 	</a:t>
                </a:r>
              </a:p>
              <a:p>
                <a:pPr lvl="1"/>
                <a:r>
                  <a:rPr lang="en-CA" altLang="en-US" sz="2400" dirty="0"/>
                  <a:t>Can be calculated more efﬁciently with the fast Fourier transform (FFT)	</a:t>
                </a:r>
              </a:p>
              <a:p>
                <a:pPr lvl="2"/>
                <a:r>
                  <a:rPr lang="en-CA" altLang="en-US" sz="2400" dirty="0"/>
                  <a:t>Is O(N log N)	</a:t>
                </a:r>
              </a:p>
              <a:p>
                <a:pPr lvl="2"/>
                <a:endParaRPr lang="en-CA" altLang="en-US" sz="2400" dirty="0"/>
              </a:p>
              <a:p>
                <a:r>
                  <a:rPr lang="en-CA" altLang="en-US" dirty="0"/>
                  <a:t>There are many variants of the FFT	</a:t>
                </a:r>
              </a:p>
              <a:p>
                <a:pPr lvl="1"/>
                <a:r>
                  <a:rPr lang="en-CA" altLang="en-US" sz="2400" dirty="0"/>
                  <a:t>Most work by reordering the data, and then recursively subdividing it in half</a:t>
                </a:r>
              </a:p>
              <a:p>
                <a:pPr lvl="2"/>
                <a:r>
                  <a:rPr lang="en-CA" altLang="en-US" sz="2400" dirty="0"/>
                  <a:t>Thus data size must be a power of 2	</a:t>
                </a:r>
              </a:p>
              <a:p>
                <a:pPr lvl="2"/>
                <a:endParaRPr lang="en-CA" altLang="en-US" sz="2400" dirty="0"/>
              </a:p>
              <a:p>
                <a:r>
                  <a:rPr lang="en-CA" altLang="en-US" dirty="0"/>
                  <a:t>Most FFTs work with complex numbers	</a:t>
                </a:r>
              </a:p>
              <a:p>
                <a:pPr lvl="1"/>
                <a:r>
                  <a:rPr lang="en-CA" altLang="en-US" sz="2400" dirty="0"/>
                  <a:t>The signal is the real part	</a:t>
                </a:r>
              </a:p>
              <a:p>
                <a:pPr lvl="1"/>
                <a:r>
                  <a:rPr lang="en-CA" altLang="en-US" sz="2400" dirty="0"/>
                  <a:t>The imaginary part is set to 0	</a:t>
                </a:r>
              </a:p>
              <a:p>
                <a:pPr lvl="1"/>
                <a:r>
                  <a:rPr lang="en-CA" altLang="en-US" sz="2400" dirty="0"/>
                  <a:t>This data is packed into an array of size*2:	</a:t>
                </a:r>
              </a:p>
              <a:p>
                <a:pPr lvl="2"/>
                <a:endParaRPr lang="en-CA" altLang="en-US" sz="2400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961" r="-772" b="-240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38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5F165-AE91-4E84-88DD-6A66BB35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780" y="166112"/>
            <a:ext cx="2417799" cy="4588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2B9B9-7635-4D3F-BFA7-E863713F2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516" y="221771"/>
            <a:ext cx="2998335" cy="4477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0C025-708A-4A1C-8A66-3C0313419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43" y="4754637"/>
            <a:ext cx="10366872" cy="17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3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Spectral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134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Fourier Theorem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685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Spectral Analysis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 Like the DFT, the output of the FFT must be further processed to give meaningful results</a:t>
            </a:r>
          </a:p>
          <a:p>
            <a:r>
              <a:rPr lang="en-CA" altLang="en-US" dirty="0"/>
              <a:t>The DFT calculates the spectrum for a single cycle of a waveform	</a:t>
            </a:r>
          </a:p>
          <a:p>
            <a:pPr lvl="1"/>
            <a:r>
              <a:rPr lang="en-CA" altLang="en-US" sz="2400" dirty="0"/>
              <a:t>Result can be displayed as a bar graph	</a:t>
            </a:r>
          </a:p>
          <a:p>
            <a:pPr lvl="1"/>
            <a:r>
              <a:rPr lang="en-CA" altLang="en-US" sz="2400" dirty="0"/>
              <a:t>Shows the relative amplitudes of the harmonics	</a:t>
            </a: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06220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Signals as frequency bar graphs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A0071-EB8D-4BA6-B566-F82FEC97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604" y="1387274"/>
            <a:ext cx="7931195" cy="53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9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DFT Window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DFT can be applied to an arbitrary “window” of a longer waveform	</a:t>
            </a:r>
          </a:p>
          <a:p>
            <a:pPr lvl="1"/>
            <a:r>
              <a:rPr lang="en-CA" altLang="en-US" sz="2400" dirty="0"/>
              <a:t>Is a “snapshot” of the spectrum at a particular time</a:t>
            </a:r>
          </a:p>
          <a:p>
            <a:pPr lvl="1"/>
            <a:r>
              <a:rPr lang="en-CA" altLang="en-US" sz="2400" dirty="0"/>
              <a:t>Window is typically 512 or 1024 samples long	</a:t>
            </a:r>
          </a:p>
          <a:p>
            <a:pPr lvl="1"/>
            <a:r>
              <a:rPr lang="en-CA" altLang="en-US" sz="2400" dirty="0"/>
              <a:t>Instead of harmonics, the output represents how much energy is present in particular “bins”	</a:t>
            </a:r>
          </a:p>
          <a:p>
            <a:pPr lvl="2"/>
            <a:r>
              <a:rPr lang="en-CA" altLang="en-US" sz="2400" dirty="0"/>
              <a:t>When graphed, the amplitudes are joined together to form a continuous line	</a:t>
            </a:r>
          </a:p>
          <a:p>
            <a:pPr lvl="2"/>
            <a:r>
              <a:rPr lang="en-CA" altLang="en-US" sz="2400" dirty="0"/>
              <a:t>E.g.	</a:t>
            </a: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87351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frequency outputs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A21997-C45D-4DAE-BFB9-578EDDF4C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325" y="1239912"/>
            <a:ext cx="6870433" cy="56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34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Within an 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4ACBA-BEF0-4D24-98FA-2AA536307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53" y="1199679"/>
            <a:ext cx="9093731" cy="56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Spectral Analysis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spectrum can be plotted as it changes over time	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The analysis window slides along the time axis	</a:t>
            </a:r>
          </a:p>
          <a:p>
            <a:pPr lvl="2"/>
            <a:r>
              <a:rPr lang="en-CA" altLang="en-US" sz="2400" dirty="0"/>
              <a:t>Can be end to end	</a:t>
            </a:r>
          </a:p>
          <a:p>
            <a:pPr lvl="2"/>
            <a:r>
              <a:rPr lang="en-CA" altLang="en-US" sz="2400" dirty="0"/>
              <a:t>Or overlapping	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Can be graphed as a 3D “waterfall”	</a:t>
            </a:r>
          </a:p>
          <a:p>
            <a:pPr lvl="2"/>
            <a:r>
              <a:rPr lang="en-CA" altLang="en-US" sz="2400" dirty="0"/>
              <a:t>E.g.	</a:t>
            </a:r>
          </a:p>
        </p:txBody>
      </p:sp>
    </p:spTree>
    <p:extLst>
      <p:ext uri="{BB962C8B-B14F-4D97-AF65-F5344CB8AC3E}">
        <p14:creationId xmlns:p14="http://schemas.microsoft.com/office/powerpoint/2010/main" val="3879943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Spectral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9E90A-64FC-49EE-A1BB-48FAB821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932" y="1273435"/>
            <a:ext cx="8556068" cy="53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Spectral Analysis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Can also be displayed as a spectrogram	</a:t>
            </a:r>
          </a:p>
          <a:p>
            <a:pPr lvl="1"/>
            <a:r>
              <a:rPr lang="en-CA" altLang="en-US" sz="2400" dirty="0"/>
              <a:t>X axis:  time	</a:t>
            </a:r>
          </a:p>
          <a:p>
            <a:pPr lvl="1"/>
            <a:r>
              <a:rPr lang="en-CA" altLang="en-US" sz="2400" dirty="0"/>
              <a:t>Y axis:  frequency	</a:t>
            </a:r>
          </a:p>
          <a:p>
            <a:pPr lvl="1"/>
            <a:r>
              <a:rPr lang="en-CA" altLang="en-US" sz="2400" dirty="0"/>
              <a:t>Darkness of pixel represents amplitude	</a:t>
            </a:r>
          </a:p>
          <a:p>
            <a:pPr lvl="2"/>
            <a:r>
              <a:rPr lang="en-CA" altLang="en-US" sz="2400" dirty="0"/>
              <a:t>White:  0 amplitude	</a:t>
            </a:r>
          </a:p>
          <a:p>
            <a:pPr lvl="2"/>
            <a:r>
              <a:rPr lang="en-CA" altLang="en-US" sz="2400" dirty="0"/>
              <a:t>Black:  full amplitude	</a:t>
            </a:r>
          </a:p>
          <a:p>
            <a:pPr lvl="1"/>
            <a:r>
              <a:rPr lang="en-CA" altLang="en-US" sz="2400" dirty="0"/>
              <a:t>E.g.	</a:t>
            </a: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53125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Spectral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D0996-56C2-4B22-A089-015A7358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78" y="1497366"/>
            <a:ext cx="8464317" cy="5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8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Spectral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BE0B-4617-4DF5-8A10-631CC5D2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42" y="1810159"/>
            <a:ext cx="10287000" cy="38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7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Fourier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b="1" dirty="0"/>
                  <a:t> Fourier Theorem:	</a:t>
                </a:r>
              </a:p>
              <a:p>
                <a:endParaRPr lang="en-CA" altLang="en-US" b="1" dirty="0"/>
              </a:p>
              <a:p>
                <a:pPr lvl="1"/>
                <a:r>
                  <a:rPr lang="en-CA" altLang="en-US" sz="2400" dirty="0"/>
                  <a:t>Any continuous, periodic waveform can be expressed as the sum of a series of sine and cosine terms, each having speciﬁc amplitude and phase coefﬁcients	</a:t>
                </a:r>
              </a:p>
              <a:p>
                <a:pPr lvl="1"/>
                <a:endParaRPr lang="en-CA" altLang="en-US" sz="2400" dirty="0"/>
              </a:p>
              <a:p>
                <a:pPr lvl="1"/>
                <a:r>
                  <a:rPr lang="en-CA" altLang="en-US" sz="2400" dirty="0"/>
                  <a:t>Any physical function that varies periodically with time with a frequency f can be expressed as a superposition of sinusoidal components of frequencies:  </a:t>
                </a:r>
                <a14:m>
                  <m:oMath xmlns:m="http://schemas.openxmlformats.org/officeDocument/2006/math"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, 3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, 4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, . . .</m:t>
                    </m:r>
                  </m:oMath>
                </a14:m>
                <a:r>
                  <a:rPr lang="en-CA" altLang="en-US" sz="2400" dirty="0"/>
                  <a:t>"</a:t>
                </a:r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961" r="-7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126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Spectral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87DB4-6397-4DC4-B53C-051DE784C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60" y="1439973"/>
            <a:ext cx="8843080" cy="54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58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convolution.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Additive synthesis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 Pure tones can be added together to form a complex tone (additive synthesis): 	</a:t>
            </a:r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5684EA-BFFC-4CCF-B300-5D1A81DD9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543" y="2966359"/>
            <a:ext cx="4736948" cy="37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9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Fourier decomposition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Fourier analysis decomposes a complex signal into its component parts	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i.e.  its spectrum	</a:t>
            </a:r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The </a:t>
            </a:r>
            <a:r>
              <a:rPr lang="en-CA" altLang="en-US" sz="2400" b="1" dirty="0"/>
              <a:t>Fourier transform </a:t>
            </a:r>
            <a:r>
              <a:rPr lang="en-CA" altLang="en-US" sz="2400" dirty="0"/>
              <a:t>calculates the spectrum of a continuous signal	</a:t>
            </a:r>
          </a:p>
          <a:p>
            <a:pPr lvl="2"/>
            <a:r>
              <a:rPr lang="en-CA" altLang="en-US" sz="2400" dirty="0"/>
              <a:t>Transforms from the </a:t>
            </a:r>
            <a:r>
              <a:rPr lang="en-CA" altLang="en-US" sz="2400" b="1" dirty="0"/>
              <a:t>time domain </a:t>
            </a:r>
            <a:r>
              <a:rPr lang="en-CA" altLang="en-US" sz="2400" dirty="0"/>
              <a:t>to </a:t>
            </a:r>
            <a:r>
              <a:rPr lang="en-CA" altLang="en-US" sz="2400" b="1" dirty="0"/>
              <a:t>the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35624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Discrete Fourier Transform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80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 The discrete Fourier transform (DFT) calculates the spectrum of a digital signal	</a:t>
                </a:r>
              </a:p>
              <a:p>
                <a:pPr lvl="1"/>
                <a:r>
                  <a:rPr lang="en-CA" altLang="en-US" sz="2400" dirty="0"/>
                  <a:t>Deﬁnition:	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400" i="1" dirty="0" smtClean="0">
                          <a:latin typeface="Cambria Math" panose="02040503050406030204" pitchFamily="18" charset="0"/>
                        </a:rPr>
                        <m:t>𝐷𝐹𝑇</m:t>
                      </m:r>
                      <m:d>
                        <m:dPr>
                          <m:begChr m:val="["/>
                          <m:endChr m:val="]"/>
                          <m:ctrlP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CA" alt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CA" altLang="en-US" sz="2400" i="1" dirty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CA" altLang="en-US" sz="2400" i="1" dirty="0"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endParaRPr lang="en-CA" altLang="en-US" sz="2400" i="1" dirty="0"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CA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sSup>
                          <m:sSupPr>
                            <m:ctrlPr>
                              <a:rPr lang="en-CA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altLang="en-US" sz="2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alt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alt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altLang="en-US" sz="24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CA" altLang="en-US" sz="2400" i="1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alt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      0≤</m:t>
                    </m:r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altLang="en-US" sz="2400" dirty="0"/>
                  <a:t> </a:t>
                </a:r>
              </a:p>
              <a:p>
                <a:pPr marL="457200" lvl="1" indent="0" algn="ctr">
                  <a:buNone/>
                </a:pPr>
                <a:endParaRPr lang="en-CA" altLang="en-US" sz="2400" dirty="0"/>
              </a:p>
              <a:p>
                <a:pPr lvl="2"/>
                <a:r>
                  <a:rPr lang="en-CA" altLang="en-US" sz="2400" dirty="0"/>
                  <a:t>N is the number of samples per period of the waveform</a:t>
                </a:r>
              </a:p>
              <a:p>
                <a:pPr lvl="2"/>
                <a:r>
                  <a:rPr lang="en-CA" altLang="en-US" sz="2400" dirty="0"/>
                  <a:t>k is the harmonic number</a:t>
                </a:r>
              </a:p>
              <a:p>
                <a:pPr lvl="2"/>
                <a:r>
                  <a:rPr lang="en-CA" altLang="en-US" sz="2400" dirty="0"/>
                  <a:t>and </a:t>
                </a:r>
                <a:r>
                  <a:rPr lang="el-GR" altLang="en-US" sz="2400" dirty="0"/>
                  <a:t>ω = 2π/</a:t>
                </a:r>
                <a:r>
                  <a:rPr lang="en-CA" altLang="en-US" sz="2400" dirty="0"/>
                  <a:t>N</a:t>
                </a:r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17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frequencies are present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 The discrete Fourier transform (DFT) calculates the spectrum of a digital signal	</a:t>
            </a:r>
          </a:p>
          <a:p>
            <a:r>
              <a:rPr lang="en-CA" altLang="en-US" dirty="0"/>
              <a:t>Spectrum -&gt; Which frequencies are present</a:t>
            </a:r>
          </a:p>
          <a:p>
            <a:r>
              <a:rPr lang="en-CA" altLang="en-US" dirty="0"/>
              <a:t>Harmonic Numbers -&gt; we go up multiples of frequencies (this gives us regular components to break signal down into)</a:t>
            </a:r>
          </a:p>
        </p:txBody>
      </p:sp>
    </p:spTree>
    <p:extLst>
      <p:ext uri="{BB962C8B-B14F-4D97-AF65-F5344CB8AC3E}">
        <p14:creationId xmlns:p14="http://schemas.microsoft.com/office/powerpoint/2010/main" val="334523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Breakdown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𝑗𝑥</m:t>
                        </m:r>
                      </m:sup>
                    </m:sSup>
                    <m:r>
                      <a:rPr lang="en-CA" alt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CA" altLang="en-US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altLang="en-US" i="1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dirty="0"/>
                  <a:t>, can be expressed as:	</a:t>
                </a:r>
              </a:p>
              <a:p>
                <a:endParaRPr lang="en-CA" alt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CA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CA" alt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lang="en-CA" alt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altLang="en-US" sz="2400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alt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altLang="en-US" sz="2400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CA" altLang="en-US" sz="2400" i="1" dirty="0" err="1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e>
                              </m:d>
                            </m:e>
                          </m:func>
                          <m:r>
                            <a:rPr lang="en-CA" alt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alt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nary>
                            <m:naryPr>
                              <m:chr m:val="∑"/>
                              <m:ctrlPr>
                                <a:rPr lang="en-CA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CA" alt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CA" alt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alt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CA" alt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CA" alt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altLang="en-US" sz="2400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CA" altLang="en-US" sz="2400" i="1" dirty="0" err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CA" altLang="en-US" sz="24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CA" altLang="en-US" sz="24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CA" alt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alt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alt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CA" altLang="en-US" sz="2400" dirty="0"/>
              </a:p>
              <a:p>
                <a:pPr marL="0" indent="0">
                  <a:buNone/>
                </a:pPr>
                <a:r>
                  <a:rPr lang="en-CA" altLang="en-US" dirty="0"/>
                  <a:t>	</a:t>
                </a:r>
              </a:p>
              <a:p>
                <a:pPr marL="0" indent="0">
                  <a:buNone/>
                </a:pPr>
                <a:endParaRPr lang="en-CA" altLang="en-US" dirty="0"/>
              </a:p>
              <a:p>
                <a:pPr marL="0" indent="0">
                  <a:buNone/>
                </a:pPr>
                <a:endParaRPr lang="en-CA" altLang="en-US" dirty="0"/>
              </a:p>
              <a:p>
                <a:r>
                  <a:rPr lang="en-CA" altLang="en-US" dirty="0"/>
                  <a:t>We must calculate the real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altLang="en-US" dirty="0"/>
                  <a:t> and the imaginary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altLang="en-US" dirty="0"/>
                  <a:t> separately	</a:t>
                </a:r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6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99921B-72AA-49AC-BE28-04D9527E6C8F}"/>
                  </a:ext>
                </a:extLst>
              </p:cNvPr>
              <p:cNvSpPr txBox="1"/>
              <p:nvPr/>
            </p:nvSpPr>
            <p:spPr>
              <a:xfrm>
                <a:off x="2378015" y="3697057"/>
                <a:ext cx="2212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altLang="en-US" dirty="0"/>
                  <a:t>Real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99921B-72AA-49AC-BE28-04D9527E6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015" y="3697057"/>
                <a:ext cx="2212676" cy="369332"/>
              </a:xfrm>
              <a:prstGeom prst="rect">
                <a:avLst/>
              </a:prstGeom>
              <a:blipFill>
                <a:blip r:embed="rId4"/>
                <a:stretch>
                  <a:fillRect l="-2204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863B78-C129-40EF-9744-465FDF089128}"/>
                  </a:ext>
                </a:extLst>
              </p:cNvPr>
              <p:cNvSpPr txBox="1"/>
              <p:nvPr/>
            </p:nvSpPr>
            <p:spPr>
              <a:xfrm>
                <a:off x="4913781" y="3697057"/>
                <a:ext cx="2212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altLang="en-US" dirty="0"/>
                  <a:t>Imaginary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altLang="en-US" dirty="0"/>
                  <a:t> 	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863B78-C129-40EF-9744-465FDF089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81" y="3697057"/>
                <a:ext cx="2212676" cy="369332"/>
              </a:xfrm>
              <a:prstGeom prst="rect">
                <a:avLst/>
              </a:prstGeom>
              <a:blipFill>
                <a:blip r:embed="rId5"/>
                <a:stretch>
                  <a:fillRect l="-2204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92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Widescreen</PresentationFormat>
  <Paragraphs>164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Office Theme</vt:lpstr>
      <vt:lpstr>Digital Signal Processing: Spectral Analysis</vt:lpstr>
      <vt:lpstr>Fourier Theorem</vt:lpstr>
      <vt:lpstr>Fourier Theorem</vt:lpstr>
      <vt:lpstr>Additive synthesis</vt:lpstr>
      <vt:lpstr>Fourier decomposition</vt:lpstr>
      <vt:lpstr>Discrete Fourier Transform</vt:lpstr>
      <vt:lpstr>Discrete Fourier Transform</vt:lpstr>
      <vt:lpstr>What frequencies are present</vt:lpstr>
      <vt:lpstr>Breakdown</vt:lpstr>
      <vt:lpstr>In code</vt:lpstr>
      <vt:lpstr>Get initial summation values</vt:lpstr>
      <vt:lpstr>Process result</vt:lpstr>
      <vt:lpstr>What we get?</vt:lpstr>
      <vt:lpstr>Harmonic numbers</vt:lpstr>
      <vt:lpstr>Final amplitudes</vt:lpstr>
      <vt:lpstr>Performance?</vt:lpstr>
      <vt:lpstr>Performance</vt:lpstr>
      <vt:lpstr>FFT</vt:lpstr>
      <vt:lpstr>Spectral Analysis</vt:lpstr>
      <vt:lpstr>Spectral Analysis</vt:lpstr>
      <vt:lpstr>Signals as frequency bar graphs</vt:lpstr>
      <vt:lpstr>DFT Window</vt:lpstr>
      <vt:lpstr>Example frequency outputs</vt:lpstr>
      <vt:lpstr>Within an application</vt:lpstr>
      <vt:lpstr>Spectral Analysis</vt:lpstr>
      <vt:lpstr>Spectral Analysis</vt:lpstr>
      <vt:lpstr>Spectral Analysis</vt:lpstr>
      <vt:lpstr>Spectral Analysis</vt:lpstr>
      <vt:lpstr>Spectral Analysis</vt:lpstr>
      <vt:lpstr>Spectral Analysis</vt:lpstr>
      <vt:lpstr>Onward to …  convolution.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2020-08-24T23:50:07Z</dcterms:created>
  <dcterms:modified xsi:type="dcterms:W3CDTF">2020-08-24T23:50:11Z</dcterms:modified>
</cp:coreProperties>
</file>