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337" r:id="rId3"/>
    <p:sldId id="351" r:id="rId4"/>
    <p:sldId id="352" r:id="rId5"/>
    <p:sldId id="353" r:id="rId6"/>
    <p:sldId id="307" r:id="rId7"/>
    <p:sldId id="368" r:id="rId8"/>
    <p:sldId id="308" r:id="rId9"/>
    <p:sldId id="309" r:id="rId10"/>
    <p:sldId id="310" r:id="rId11"/>
    <p:sldId id="311" r:id="rId12"/>
    <p:sldId id="369" r:id="rId13"/>
    <p:sldId id="312" r:id="rId14"/>
    <p:sldId id="370" r:id="rId15"/>
    <p:sldId id="354" r:id="rId16"/>
    <p:sldId id="355" r:id="rId17"/>
    <p:sldId id="359" r:id="rId18"/>
    <p:sldId id="360" r:id="rId19"/>
    <p:sldId id="361" r:id="rId20"/>
    <p:sldId id="362" r:id="rId21"/>
    <p:sldId id="371" r:id="rId22"/>
    <p:sldId id="363" r:id="rId23"/>
    <p:sldId id="364" r:id="rId24"/>
    <p:sldId id="365" r:id="rId25"/>
    <p:sldId id="366" r:id="rId26"/>
    <p:sldId id="372" r:id="rId27"/>
    <p:sldId id="367" r:id="rId28"/>
    <p:sldId id="357" r:id="rId29"/>
    <p:sldId id="313" r:id="rId30"/>
    <p:sldId id="373" r:id="rId31"/>
    <p:sldId id="314" r:id="rId32"/>
    <p:sldId id="315" r:id="rId33"/>
    <p:sldId id="316" r:id="rId34"/>
    <p:sldId id="317" r:id="rId35"/>
    <p:sldId id="318" r:id="rId36"/>
    <p:sldId id="319" r:id="rId37"/>
    <p:sldId id="356" r:id="rId38"/>
    <p:sldId id="374" r:id="rId39"/>
    <p:sldId id="320" r:id="rId40"/>
    <p:sldId id="321" r:id="rId41"/>
    <p:sldId id="322" r:id="rId42"/>
    <p:sldId id="27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35FB4-381A-4984-9734-F83F9E5C039F}" v="20" dt="2020-09-22T17:10:25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12" d="100"/>
          <a:sy n="112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B40B-5104-4F5D-98CD-E1F511FD4F2F}" type="datetimeFigureOut">
              <a:rPr lang="en-CA" smtClean="0"/>
              <a:t>2020-09-22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65C5-BEE6-4D6D-B3E8-E13AE160ED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3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3040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573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4405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957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1404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9295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9090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2515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8437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4719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844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8533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9943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4822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9103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0919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6185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5573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902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7256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9087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435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8611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3089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06410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730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0617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2198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681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88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4049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650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Digital </a:t>
            </a:r>
            <a:r>
              <a:rPr lang="en-US" dirty="0"/>
              <a:t>Signal Processing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September 22,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Analog Signal Cleaning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87CAB-F115-4BD6-B2EF-8B8DD6B9C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17" y="1563260"/>
            <a:ext cx="9694843" cy="441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2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Analog to Digital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8EBFA-9A0F-4FD8-A63C-1FE2B4144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345" y="1281286"/>
            <a:ext cx="8572325" cy="55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55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And back again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880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Sampling and Quantization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A </a:t>
            </a:r>
            <a:r>
              <a:rPr lang="en-CA" altLang="en-US" b="1" dirty="0"/>
              <a:t>digital-to-analog converter </a:t>
            </a:r>
            <a:r>
              <a:rPr lang="en-CA" altLang="en-US" dirty="0"/>
              <a:t>converts the digital signal back into an analog signal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8FC6B2-1217-4174-A9DE-561A916EC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28" y="3429000"/>
            <a:ext cx="10006642" cy="12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93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7068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altLang="en-US" dirty="0"/>
                  <a:t>Sampling is the process of recording an analog signal at regular discrete moments of time. </a:t>
                </a:r>
              </a:p>
              <a:p>
                <a:endParaRPr lang="en-CA" altLang="en-US" dirty="0"/>
              </a:p>
              <a:p>
                <a:r>
                  <a:rPr lang="en-CA" altLang="en-US" dirty="0"/>
                  <a:t>The sampling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CA" altLang="en-US" dirty="0"/>
                  <a:t> is the number of samples per second. </a:t>
                </a:r>
              </a:p>
              <a:p>
                <a:endParaRPr lang="en-CA" altLang="en-US" dirty="0"/>
              </a:p>
              <a:p>
                <a:r>
                  <a:rPr lang="en-CA" altLang="en-US" dirty="0"/>
                  <a:t>The time interval between samples is called the sampling interval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CA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alt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altLang="en-US" dirty="0"/>
                  <a:t>.</a:t>
                </a:r>
              </a:p>
            </p:txBody>
          </p:sp>
        </mc:Choice>
        <mc:Fallback xmlns="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198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Original signal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002" y="1626140"/>
            <a:ext cx="5327315" cy="4351338"/>
          </a:xfrm>
        </p:spPr>
        <p:txBody>
          <a:bodyPr/>
          <a:lstStyle/>
          <a:p>
            <a:r>
              <a:rPr lang="en-CA" altLang="en-US" dirty="0"/>
              <a:t>The signal v(t)=cos(2πft) is sampled uniformly with 3 sampling intervals within each signal period T. </a:t>
            </a:r>
          </a:p>
          <a:p>
            <a:r>
              <a:rPr lang="en-CA" altLang="en-US" dirty="0"/>
              <a:t>Therefore, the sampling interval T/3 and the sampling rate 3f. </a:t>
            </a:r>
          </a:p>
          <a:p>
            <a:r>
              <a:rPr lang="en-CA" altLang="en-US" dirty="0"/>
              <a:t>Notice that there are three samples in every signal period T.</a:t>
            </a:r>
            <a:endParaRPr lang="en-CA" altLang="en-US" sz="2800" dirty="0"/>
          </a:p>
        </p:txBody>
      </p:sp>
      <p:pic>
        <p:nvPicPr>
          <p:cNvPr id="5122" name="Picture 2" descr="Sampling">
            <a:extLst>
              <a:ext uri="{FF2B5EF4-FFF2-40B4-BE49-F238E27FC236}">
                <a16:creationId xmlns:a16="http://schemas.microsoft.com/office/drawing/2014/main" id="{57CC85CC-8F58-4827-B6F7-620998BD5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84" y="1711716"/>
            <a:ext cx="516255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27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Sample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altLang="en-US" dirty="0"/>
                  <a:t>To express the samples of the analog signal x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altLang="en-US" dirty="0"/>
                  <a:t>, we will use the notation x[n] for example </a:t>
                </a:r>
              </a:p>
              <a:p>
                <a:pPr lvl="1"/>
                <a:r>
                  <a:rPr lang="en-CA" altLang="en-US" dirty="0"/>
                  <a:t>integer values of n index the samples</a:t>
                </a:r>
              </a:p>
              <a:p>
                <a:endParaRPr lang="en-CA" altLang="en-US" dirty="0"/>
              </a:p>
              <a:p>
                <a:r>
                  <a:rPr lang="en-CA" altLang="en-US" dirty="0"/>
                  <a:t>Typically, the n=0 sample is taken from t=0 </a:t>
                </a:r>
              </a:p>
              <a:p>
                <a:endParaRPr lang="en-CA" altLang="en-US" dirty="0"/>
              </a:p>
              <a:p>
                <a:r>
                  <a:rPr lang="en-CA" altLang="en-US" dirty="0"/>
                  <a:t>Consequently, the n=1 sample must come from the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altLang="en-US" dirty="0"/>
                  <a:t>time point, exactly one sampling interval later; and so on.</a:t>
                </a:r>
              </a:p>
              <a:p>
                <a:endParaRPr lang="en-CA" altLang="en-US" dirty="0"/>
              </a:p>
              <a:p>
                <a:r>
                  <a:rPr lang="en-CA" altLang="en-US" dirty="0"/>
                  <a:t>sequence of samples can be written as </a:t>
                </a:r>
                <a:endParaRPr lang="en-CA" alt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altLang="en-US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altLang="en-US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CA" altLang="en-US" b="0" i="1" dirty="0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CA" alt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alt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altLang="en-US" i="1" dirty="0" smtClean="0">
                          <a:latin typeface="Cambria Math" panose="02040503050406030204" pitchFamily="18" charset="0"/>
                        </a:rPr>
                        <m:t>(0), </m:t>
                      </m:r>
                      <m:r>
                        <a:rPr lang="en-CA" alt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altLang="en-US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alt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CA" altLang="en-US" b="0" i="1" dirty="0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CA" alt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alt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alt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CA" alt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CA" altLang="en-US" i="1" dirty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CA" alt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altLang="en-US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CA" altLang="en-US" b="0" i="1" dirty="0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CA" alt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alt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altLang="en-US" i="1" dirty="0" smtClean="0">
                          <a:latin typeface="Cambria Math" panose="02040503050406030204" pitchFamily="18" charset="0"/>
                        </a:rPr>
                        <m:t>(2</m:t>
                      </m:r>
                      <m:sSub>
                        <m:sSubPr>
                          <m:ctrlPr>
                            <a:rPr lang="en-CA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altLang="en-US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CA" alt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CA" altLang="en-US" i="1" dirty="0">
                          <a:latin typeface="Cambria Math" panose="02040503050406030204" pitchFamily="18" charset="0"/>
                        </a:rPr>
                        <m:t>),…</m:t>
                      </m:r>
                    </m:oMath>
                  </m:oMathPara>
                </a14:m>
                <a:endParaRPr lang="en-CA" altLang="en-US" dirty="0"/>
              </a:p>
            </p:txBody>
          </p:sp>
        </mc:Choice>
        <mc:Fallback xmlns="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961" b="-490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993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Store sample: extracted from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5003" y="1626140"/>
                <a:ext cx="5718798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pt-BR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pt-BR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altLang="en-US" dirty="0"/>
                  <a:t> for integer n</a:t>
                </a:r>
              </a:p>
              <a:p>
                <a:r>
                  <a:rPr lang="pt-BR" altLang="en-US" dirty="0"/>
                  <a:t>Our signal was </a:t>
                </a:r>
              </a:p>
              <a:p>
                <a14:m>
                  <m:oMath xmlns:m="http://schemas.openxmlformats.org/officeDocument/2006/math">
                    <m:r>
                      <a:rPr lang="pt-BR" altLang="en-US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pt-BR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alt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altLang="en-US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CA" altLang="en-US" i="1" dirty="0">
                        <a:latin typeface="Cambria Math" panose="02040503050406030204" pitchFamily="18" charset="0"/>
                      </a:rPr>
                      <m:t>⁡(2</m:t>
                    </m:r>
                    <m:r>
                      <a:rPr lang="en-CA" alt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altLang="en-US" i="1" dirty="0">
                        <a:latin typeface="Cambria Math" panose="02040503050406030204" pitchFamily="18" charset="0"/>
                      </a:rPr>
                      <m:t>𝑓𝑡</m:t>
                    </m:r>
                    <m:r>
                      <a:rPr lang="en-CA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alt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pt-BR" altLang="en-US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pt-BR" altLang="en-US" i="1" dirty="0" smtClean="0">
                        <a:latin typeface="Cambria Math" panose="02040503050406030204" pitchFamily="18" charset="0"/>
                      </a:rPr>
                      <m:t>⁡(2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𝑓𝑛</m:t>
                    </m:r>
                    <m:sSub>
                      <m:sSub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altLang="en-US" dirty="0"/>
              </a:p>
              <a:p>
                <a14:m>
                  <m:oMath xmlns:m="http://schemas.openxmlformats.org/officeDocument/2006/math">
                    <m:r>
                      <a:rPr lang="pt-BR" alt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m:rPr>
                        <m:sty m:val="p"/>
                      </m:rPr>
                      <a:rPr lang="en-CA" altLang="en-US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CA" alt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𝑓𝑛</m:t>
                    </m:r>
                    <m:f>
                      <m:f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CA" alt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pt-BR" altLang="en-US" dirty="0"/>
                      <m:t>with</m:t>
                    </m:r>
                    <m:r>
                      <m:rPr>
                        <m:nor/>
                      </m:rPr>
                      <a:rPr lang="pt-BR" altLang="en-US" dirty="0"/>
                      <m:t> </m:t>
                    </m:r>
                    <m:sSub>
                      <m:sSubPr>
                        <m:ctrlPr>
                          <a:rPr lang="en-CA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alt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alt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CA" alt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BR" altLang="en-US" dirty="0"/>
              </a:p>
              <a:p>
                <a14:m>
                  <m:oMath xmlns:m="http://schemas.openxmlformats.org/officeDocument/2006/math">
                    <m:r>
                      <a:rPr lang="pt-BR" alt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m:rPr>
                        <m:sty m:val="p"/>
                      </m:rPr>
                      <a:rPr lang="en-CA" altLang="en-US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CA" altLang="en-US" i="1" dirty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CA" alt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CA" alt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altLang="en-US" dirty="0"/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altLang="en-US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CA" alt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pt-BR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altLang="en-US" dirty="0"/>
              </a:p>
              <a:p>
                <a:endParaRPr lang="en-CA" altLang="en-US" dirty="0"/>
              </a:p>
            </p:txBody>
          </p:sp>
        </mc:Choice>
        <mc:Fallback xmlns="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003" y="1626140"/>
                <a:ext cx="5718798" cy="4351338"/>
              </a:xfrm>
              <a:blipFill>
                <a:blip r:embed="rId3"/>
                <a:stretch>
                  <a:fillRect l="-1386" t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Sampling">
            <a:extLst>
              <a:ext uri="{FF2B5EF4-FFF2-40B4-BE49-F238E27FC236}">
                <a16:creationId xmlns:a16="http://schemas.microsoft.com/office/drawing/2014/main" id="{FD2B6F81-7A6A-4AAF-80C9-3C70B863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64" y="1835899"/>
            <a:ext cx="516255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77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Stored sample: if measured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5002" y="1626140"/>
                <a:ext cx="5346265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pt-BR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m:rPr>
                        <m:sty m:val="p"/>
                      </m:rPr>
                      <a:rPr lang="en-CA" altLang="en-US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CA" altLang="en-US" i="1" dirty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CA" alt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CA" alt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altLang="en-US" dirty="0"/>
              </a:p>
              <a:p>
                <a14:m>
                  <m:oMath xmlns:m="http://schemas.openxmlformats.org/officeDocument/2006/math">
                    <m:r>
                      <a:rPr lang="pt-BR" altLang="en-US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alt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altLang="en-US" b="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alt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CA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alt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pt-BR" altLang="en-US" dirty="0"/>
              </a:p>
              <a:p>
                <a14:m>
                  <m:oMath xmlns:m="http://schemas.openxmlformats.org/officeDocument/2006/math">
                    <m:r>
                      <a:rPr lang="pt-BR" altLang="en-US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CA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alt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alt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alt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CA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alt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alt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CA" altLang="en-US" b="0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CA" alt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CA" alt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altLang="en-US" dirty="0"/>
                  <a:t>-0.5</a:t>
                </a:r>
              </a:p>
              <a:p>
                <a14:m>
                  <m:oMath xmlns:m="http://schemas.openxmlformats.org/officeDocument/2006/math">
                    <m:r>
                      <a:rPr lang="pt-BR" altLang="en-US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CA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CA" alt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alt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alt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CA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alt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alt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CA" alt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CA" altLang="en-US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CA" alt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altLang="en-US" dirty="0"/>
                  <a:t>-0.5</a:t>
                </a:r>
              </a:p>
              <a:p>
                <a14:m>
                  <m:oMath xmlns:m="http://schemas.openxmlformats.org/officeDocument/2006/math">
                    <m:r>
                      <a:rPr lang="pt-BR" altLang="en-US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CA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CA" alt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alt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alt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CA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alt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altLang="en-US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CA" alt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pt-BR" altLang="en-US" dirty="0"/>
              </a:p>
              <a:p>
                <a:endParaRPr lang="pt-BR" altLang="en-US" dirty="0"/>
              </a:p>
              <a:p>
                <a:endParaRPr lang="pt-BR" altLang="en-US" dirty="0"/>
              </a:p>
              <a:p>
                <a:endParaRPr lang="pt-BR" altLang="en-US" dirty="0"/>
              </a:p>
              <a:p>
                <a:endParaRPr lang="pt-BR" altLang="en-US" dirty="0"/>
              </a:p>
              <a:p>
                <a:endParaRPr lang="en-CA" altLang="en-US" dirty="0"/>
              </a:p>
            </p:txBody>
          </p:sp>
        </mc:Choice>
        <mc:Fallback xmlns="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002" y="1626140"/>
                <a:ext cx="5346265" cy="4351338"/>
              </a:xfrm>
              <a:blipFill>
                <a:blip r:embed="rId3"/>
                <a:stretch>
                  <a:fillRect l="-14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Sampling">
            <a:extLst>
              <a:ext uri="{FF2B5EF4-FFF2-40B4-BE49-F238E27FC236}">
                <a16:creationId xmlns:a16="http://schemas.microsoft.com/office/drawing/2014/main" id="{FD2B6F81-7A6A-4AAF-80C9-3C70B863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49" y="1922163"/>
            <a:ext cx="516255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8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Signals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How to we get a signal</a:t>
            </a:r>
          </a:p>
        </p:txBody>
      </p:sp>
    </p:spTree>
    <p:extLst>
      <p:ext uri="{BB962C8B-B14F-4D97-AF65-F5344CB8AC3E}">
        <p14:creationId xmlns:p14="http://schemas.microsoft.com/office/powerpoint/2010/main" val="656856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Can we rebuild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pt-BR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m:rPr>
                        <m:sty m:val="p"/>
                      </m:rPr>
                      <a:rPr lang="en-CA" altLang="en-US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CA" altLang="en-US" i="1" dirty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CA" alt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alt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CA" alt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altLang="en-US" dirty="0"/>
              </a:p>
              <a:p>
                <a14:m>
                  <m:oMath xmlns:m="http://schemas.openxmlformats.org/officeDocument/2006/math">
                    <m:r>
                      <a:rPr lang="pt-BR" altLang="en-US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alt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altLang="en-US" b="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alt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CA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alt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pt-BR" altLang="en-US" dirty="0"/>
              </a:p>
              <a:p>
                <a14:m>
                  <m:oMath xmlns:m="http://schemas.openxmlformats.org/officeDocument/2006/math">
                    <m:r>
                      <a:rPr lang="pt-BR" altLang="en-US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CA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alt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alt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alt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CA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alt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alt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CA" altLang="en-US" b="0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CA" alt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CA" alt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altLang="en-US" dirty="0"/>
                  <a:t>-0.5</a:t>
                </a:r>
              </a:p>
              <a:p>
                <a14:m>
                  <m:oMath xmlns:m="http://schemas.openxmlformats.org/officeDocument/2006/math">
                    <m:r>
                      <a:rPr lang="pt-BR" altLang="en-US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CA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CA" alt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alt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alt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CA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alt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alt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CA" alt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CA" altLang="en-US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CA" alt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altLang="en-US" dirty="0"/>
                  <a:t>-0.5</a:t>
                </a:r>
              </a:p>
              <a:p>
                <a14:m>
                  <m:oMath xmlns:m="http://schemas.openxmlformats.org/officeDocument/2006/math">
                    <m:r>
                      <a:rPr lang="pt-BR" altLang="en-US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CA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CA" alt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alt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altLang="en-US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CA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alt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altLang="en-US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CA" alt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pt-BR" altLang="en-US" dirty="0"/>
              </a:p>
              <a:p>
                <a:endParaRPr lang="pt-BR" altLang="en-US" dirty="0"/>
              </a:p>
              <a:p>
                <a:endParaRPr lang="pt-BR" altLang="en-US" dirty="0"/>
              </a:p>
              <a:p>
                <a:endParaRPr lang="pt-BR" altLang="en-US" dirty="0"/>
              </a:p>
              <a:p>
                <a:endParaRPr lang="pt-BR" altLang="en-US" dirty="0"/>
              </a:p>
              <a:p>
                <a:endParaRPr lang="en-CA" altLang="en-US" dirty="0"/>
              </a:p>
            </p:txBody>
          </p:sp>
        </mc:Choice>
        <mc:Fallback xmlns="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Samples">
            <a:extLst>
              <a:ext uri="{FF2B5EF4-FFF2-40B4-BE49-F238E27FC236}">
                <a16:creationId xmlns:a16="http://schemas.microsoft.com/office/drawing/2014/main" id="{A5A130E1-1F22-462E-8520-08A3B2983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721" y="1262063"/>
            <a:ext cx="50292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643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Sampling rate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3963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Higher rate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5002" y="1626140"/>
                <a:ext cx="5282655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altLang="en-US" dirty="0"/>
                  <a:t>Sampling at a high rate. </a:t>
                </a:r>
              </a:p>
              <a:p>
                <a:pPr marL="0" indent="0">
                  <a:buNone/>
                </a:pPr>
                <a:r>
                  <a:rPr lang="en-CA" altLang="en-US" dirty="0"/>
                  <a:t>The signal v(t)=cos(2πft) is sampled uniformly with 12 sampling intervals within each signal period T.</a:t>
                </a:r>
              </a:p>
              <a:p>
                <a:pPr marL="0" indent="0">
                  <a:buNone/>
                </a:pPr>
                <a:r>
                  <a:rPr lang="en-CA" altLang="en-US" dirty="0"/>
                  <a:t>The sampling interval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altLang="en-US" dirty="0"/>
                  <a:t>and the sampling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altLang="en-US" dirty="0"/>
                  <a:t>. </a:t>
                </a:r>
              </a:p>
              <a:p>
                <a:pPr marL="0" indent="0">
                  <a:buNone/>
                </a:pPr>
                <a:r>
                  <a:rPr lang="en-CA" altLang="en-US" dirty="0"/>
                  <a:t>The original signal x(t) can be recovered from the samples by connecting them together smoothly.</a:t>
                </a:r>
              </a:p>
              <a:p>
                <a:pPr marL="0" indent="0">
                  <a:buNone/>
                </a:pPr>
                <a:endParaRPr lang="en-CA" altLang="en-US" dirty="0"/>
              </a:p>
            </p:txBody>
          </p:sp>
        </mc:Choice>
        <mc:Fallback xmlns="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002" y="1626140"/>
                <a:ext cx="5282655" cy="4351338"/>
              </a:xfrm>
              <a:blipFill>
                <a:blip r:embed="rId3"/>
                <a:stretch>
                  <a:fillRect l="-1730" t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Sampling at a high rate">
            <a:extLst>
              <a:ext uri="{FF2B5EF4-FFF2-40B4-BE49-F238E27FC236}">
                <a16:creationId xmlns:a16="http://schemas.microsoft.com/office/drawing/2014/main" id="{A4927BA6-183B-4028-9AE8-D53E0091E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44" y="1497366"/>
            <a:ext cx="503872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49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Lower rate sampling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003" y="1626140"/>
            <a:ext cx="5337798" cy="4351338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/>
              <a:t>In contrast, if a sinusoidal signal is sampled with a low sampling rate, the samples may be too infrequent to recover the original signal.</a:t>
            </a:r>
            <a:endParaRPr lang="en-CA" altLang="en-US" sz="2800" dirty="0"/>
          </a:p>
        </p:txBody>
      </p:sp>
      <p:pic>
        <p:nvPicPr>
          <p:cNvPr id="13314" name="Picture 2" descr="Sampling at a low rate">
            <a:extLst>
              <a:ext uri="{FF2B5EF4-FFF2-40B4-BE49-F238E27FC236}">
                <a16:creationId xmlns:a16="http://schemas.microsoft.com/office/drawing/2014/main" id="{76ACA5B6-74E8-486A-86E3-7052DE80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23" y="1497366"/>
            <a:ext cx="503872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5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Best sample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5002" y="1626140"/>
                <a:ext cx="5371665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altLang="en-US" dirty="0"/>
                  <a:t>Sampling a cosine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altLang="en-US" dirty="0"/>
                  <a:t>. </a:t>
                </a:r>
              </a:p>
              <a:p>
                <a:pPr marL="0" indent="0">
                  <a:buNone/>
                </a:pPr>
                <a:r>
                  <a:rPr lang="en-CA" altLang="en-US" dirty="0"/>
                  <a:t>The signal v(t)=cos(2πft) is sampled uniformly with 2 sampling intervals within each signal period T.</a:t>
                </a:r>
              </a:p>
              <a:p>
                <a:pPr marL="0" indent="0">
                  <a:buNone/>
                </a:pPr>
                <a:r>
                  <a:rPr lang="en-CA" altLang="en-US" dirty="0"/>
                  <a:t>sampling interval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altLang="en-US" dirty="0"/>
                  <a:t>and the sampling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altLang="en-US" dirty="0"/>
                  <a:t>.</a:t>
                </a:r>
              </a:p>
              <a:p>
                <a:pPr marL="0" indent="0">
                  <a:buNone/>
                </a:pPr>
                <a:r>
                  <a:rPr lang="en-CA" altLang="en-US" dirty="0"/>
                  <a:t>sample at every peak/trough of the sinusoid, there is no lower frequency sinusoid that fits these samples.</a:t>
                </a:r>
              </a:p>
              <a:p>
                <a:pPr marL="0" indent="0">
                  <a:buNone/>
                </a:pPr>
                <a:r>
                  <a:rPr lang="en-CA" altLang="en-US" dirty="0"/>
                  <a:t>x(t) can be recovered exactly from the samples by ideal low pass filtering.</a:t>
                </a:r>
                <a:endParaRPr lang="en-CA" altLang="en-US" sz="2800" dirty="0"/>
              </a:p>
            </p:txBody>
          </p:sp>
        </mc:Choice>
        <mc:Fallback xmlns="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002" y="1626140"/>
                <a:ext cx="5371665" cy="4351338"/>
              </a:xfrm>
              <a:blipFill>
                <a:blip r:embed="rId3"/>
                <a:stretch>
                  <a:fillRect l="-1703" t="-1961" r="-3065" b="-33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Sampling a cosine at the Nyquist rate">
            <a:extLst>
              <a:ext uri="{FF2B5EF4-FFF2-40B4-BE49-F238E27FC236}">
                <a16:creationId xmlns:a16="http://schemas.microsoft.com/office/drawing/2014/main" id="{7FE7BC37-C388-4BA1-A7F4-D4D48A00E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91" y="1678305"/>
            <a:ext cx="50292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439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Worst case sample rate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002" y="1626140"/>
            <a:ext cx="5270065" cy="4351338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/>
              <a:t>The signal sin(2πft) is sampled uniformly with 2 sampling intervals within each signal period T. </a:t>
            </a:r>
          </a:p>
          <a:p>
            <a:pPr marL="0" indent="0">
              <a:buNone/>
            </a:pPr>
            <a:r>
              <a:rPr lang="en-CA" altLang="en-US" dirty="0"/>
              <a:t>Since all the samples are at the zero crossings, ideal low pass filtering produces a zero signal instead of recovering the sinusoid.</a:t>
            </a:r>
            <a:endParaRPr lang="en-CA" altLang="en-US" sz="2800" dirty="0"/>
          </a:p>
        </p:txBody>
      </p:sp>
      <p:pic>
        <p:nvPicPr>
          <p:cNvPr id="15362" name="Picture 2" descr="Sampling a sine at the Nyquist rate">
            <a:extLst>
              <a:ext uri="{FF2B5EF4-FFF2-40B4-BE49-F238E27FC236}">
                <a16:creationId xmlns:a16="http://schemas.microsoft.com/office/drawing/2014/main" id="{9661D119-91CE-4B2E-9C45-68157FDB2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72" y="1813344"/>
            <a:ext cx="50292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25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 how do we decide sample rate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9699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Nyquist-Shannon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altLang="en-US" b="1" dirty="0"/>
                  <a:t>The Nyquist-Shannon sampling theorem </a:t>
                </a:r>
              </a:p>
              <a:p>
                <a:pPr marL="0" indent="0">
                  <a:buNone/>
                </a:pPr>
                <a:endParaRPr lang="en-CA" altLang="en-US" dirty="0"/>
              </a:p>
              <a:p>
                <a:pPr marL="457200" lvl="1" indent="0">
                  <a:buNone/>
                </a:pPr>
                <a:r>
                  <a:rPr lang="en-CA" altLang="en-US" sz="2400" dirty="0"/>
                  <a:t>The sampling rate for exact recovery of a signal composed of a sum of sinusoids is larger than twice the maximum frequency of the signal. </a:t>
                </a:r>
              </a:p>
              <a:p>
                <a:pPr marL="457200" lvl="1" indent="0">
                  <a:buNone/>
                </a:pPr>
                <a:endParaRPr lang="en-CA" altLang="en-US" sz="2400" dirty="0"/>
              </a:p>
              <a:p>
                <a:pPr marL="457200" lvl="1" indent="0">
                  <a:buNone/>
                </a:pPr>
                <a:r>
                  <a:rPr lang="en-CA" altLang="en-US" sz="2400" dirty="0"/>
                  <a:t>This rate is called the Nyquist sampling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altLang="en-US" sz="2400" i="1" dirty="0">
                            <a:latin typeface="Cambria Math" panose="02040503050406030204" pitchFamily="18" charset="0"/>
                          </a:rPr>
                          <m:t>𝑁𝑦𝑞𝑢𝑖𝑠𝑡</m:t>
                        </m:r>
                      </m:sub>
                    </m:sSub>
                  </m:oMath>
                </a14:m>
                <a:endParaRPr lang="en-CA" altLang="en-US" sz="2400" dirty="0"/>
              </a:p>
              <a:p>
                <a:pPr marL="457200" lvl="1" indent="0">
                  <a:buNone/>
                </a:pPr>
                <a:endParaRPr lang="en-CA" altLang="en-US" sz="2400" dirty="0"/>
              </a:p>
            </p:txBody>
          </p:sp>
        </mc:Choice>
        <mc:Fallback xmlns="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91" t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333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Terminology reminder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altLang="en-US" dirty="0"/>
                  <a:t>Sampling is the process of recording an analog signal at regular discrete moments of time. </a:t>
                </a:r>
              </a:p>
              <a:p>
                <a:r>
                  <a:rPr lang="en-CA" altLang="en-US" dirty="0"/>
                  <a:t>The sampling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CA" altLang="en-US" dirty="0"/>
                  <a:t> is the number of samples per second. </a:t>
                </a:r>
              </a:p>
              <a:p>
                <a:r>
                  <a:rPr lang="en-CA" altLang="en-US" dirty="0"/>
                  <a:t>The time interval between samples is called the sampling interval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CA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alt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altLang="en-US" dirty="0"/>
                  <a:t>.</a:t>
                </a:r>
              </a:p>
            </p:txBody>
          </p:sp>
        </mc:Choice>
        <mc:Fallback xmlns="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100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Theroem</a:t>
            </a:r>
            <a:r>
              <a:rPr lang="en-US" altLang="en-US" dirty="0"/>
              <a:t> basics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The sampling theorem:	</a:t>
            </a:r>
          </a:p>
          <a:p>
            <a:endParaRPr lang="en-CA" altLang="en-US" dirty="0"/>
          </a:p>
          <a:p>
            <a:pPr lvl="1"/>
            <a:r>
              <a:rPr lang="en-CA" altLang="en-US" sz="2400" b="1" dirty="0"/>
              <a:t>The sampling frequency must be greater than twice the bandwidth of the signal in order to recreate it perfectly	</a:t>
            </a:r>
          </a:p>
          <a:p>
            <a:pPr lvl="2"/>
            <a:r>
              <a:rPr lang="en-CA" altLang="en-US" sz="2400" dirty="0" err="1"/>
              <a:t>f</a:t>
            </a:r>
            <a:r>
              <a:rPr lang="en-CA" altLang="en-US" sz="2400" baseline="-25000" dirty="0" err="1"/>
              <a:t>h</a:t>
            </a:r>
            <a:r>
              <a:rPr lang="en-CA" altLang="en-US" sz="2400" dirty="0"/>
              <a:t> &lt; R/2, where </a:t>
            </a:r>
            <a:r>
              <a:rPr lang="en-CA" altLang="en-US" sz="2400" dirty="0" err="1"/>
              <a:t>f</a:t>
            </a:r>
            <a:r>
              <a:rPr lang="en-CA" altLang="en-US" sz="2400" baseline="-25000" dirty="0" err="1"/>
              <a:t>h</a:t>
            </a:r>
            <a:r>
              <a:rPr lang="en-CA" altLang="en-US" sz="2400" dirty="0"/>
              <a:t> is the frequency of the highest component of the signal, and R is the sampling rate	</a:t>
            </a:r>
          </a:p>
          <a:p>
            <a:pPr lvl="2"/>
            <a:endParaRPr lang="en-CA" altLang="en-US" sz="2400" dirty="0"/>
          </a:p>
          <a:p>
            <a:pPr lvl="1"/>
            <a:r>
              <a:rPr lang="en-CA" altLang="en-US" sz="2400" dirty="0"/>
              <a:t>If you sample at too low a rate, </a:t>
            </a:r>
            <a:r>
              <a:rPr lang="en-CA" altLang="en-US" sz="2400" b="1" dirty="0"/>
              <a:t>aliasing</a:t>
            </a:r>
            <a:r>
              <a:rPr lang="en-CA" altLang="en-US" sz="2400" dirty="0"/>
              <a:t> or </a:t>
            </a:r>
            <a:r>
              <a:rPr lang="en-CA" altLang="en-US" sz="2400" b="1" dirty="0" err="1"/>
              <a:t>foldover</a:t>
            </a:r>
            <a:r>
              <a:rPr lang="en-CA" altLang="en-US" sz="2400" b="1" dirty="0"/>
              <a:t> distortion</a:t>
            </a:r>
            <a:r>
              <a:rPr lang="en-CA" altLang="en-US" sz="2400" dirty="0"/>
              <a:t> results	</a:t>
            </a:r>
          </a:p>
        </p:txBody>
      </p:sp>
    </p:spTree>
    <p:extLst>
      <p:ext uri="{BB962C8B-B14F-4D97-AF65-F5344CB8AC3E}">
        <p14:creationId xmlns:p14="http://schemas.microsoft.com/office/powerpoint/2010/main" val="281403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Analog Signal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002" y="1626140"/>
            <a:ext cx="4999131" cy="4351338"/>
          </a:xfrm>
        </p:spPr>
        <p:txBody>
          <a:bodyPr/>
          <a:lstStyle/>
          <a:p>
            <a:r>
              <a:rPr lang="en-CA" altLang="en-US" dirty="0"/>
              <a:t>Analog signal. This signal v(t)=cos(2πft) could be a perfect analog recording of a pure tone of frequency f=1 Hz. </a:t>
            </a:r>
          </a:p>
          <a:p>
            <a:r>
              <a:rPr lang="en-CA" altLang="en-US" dirty="0"/>
              <a:t>The period T=1/f is the duration of one full oscillation.</a:t>
            </a:r>
            <a:endParaRPr lang="en-CA" altLang="en-US" sz="2800" dirty="0"/>
          </a:p>
        </p:txBody>
      </p:sp>
      <p:pic>
        <p:nvPicPr>
          <p:cNvPr id="2" name="Picture 2" descr="Analog signal">
            <a:extLst>
              <a:ext uri="{FF2B5EF4-FFF2-40B4-BE49-F238E27FC236}">
                <a16:creationId xmlns:a16="http://schemas.microsoft.com/office/drawing/2014/main" id="{D373B5EF-C310-4010-8339-5AC58E98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61" y="1773195"/>
            <a:ext cx="4331323" cy="360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0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Details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94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Sampling and Quantization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DC9D0-E80A-4376-B951-70DB92E14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944" y="1269780"/>
            <a:ext cx="8316135" cy="558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00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Sampling and Quantization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 The frequency of the alias is calculated with:	</a:t>
            </a:r>
          </a:p>
          <a:p>
            <a:endParaRPr lang="en-CA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EF694-B27A-4703-8198-E5DABF440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185" y="2436077"/>
            <a:ext cx="9077899" cy="30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42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 The frequency of the alias is calculated with:</a:t>
            </a:r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pPr lvl="1"/>
            <a:r>
              <a:rPr lang="en-CA" altLang="en-US" sz="2400" dirty="0"/>
              <a:t>If F = 25000 Hz, and R = 30000 Hz</a:t>
            </a:r>
          </a:p>
          <a:p>
            <a:pPr marL="0" indent="0">
              <a:buNone/>
            </a:pPr>
            <a:r>
              <a:rPr lang="en-CA" altLang="en-US" dirty="0"/>
              <a:t>	</a:t>
            </a:r>
          </a:p>
          <a:p>
            <a:endParaRPr lang="en-CA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1C8F9C-8F83-42C0-8895-70A57B4C7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050" y="2436077"/>
            <a:ext cx="9077899" cy="30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95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altLang="en-US" dirty="0"/>
                  <a:t> The frequency of the alias is calculated with:</a:t>
                </a:r>
              </a:p>
              <a:p>
                <a:pPr lvl="1"/>
                <a:r>
                  <a:rPr lang="en-CA" altLang="en-US" sz="2400" dirty="0"/>
                  <a:t>If F = 25000 Hz, and R = 30000 Hz</a:t>
                </a:r>
              </a:p>
              <a:p>
                <a:pPr lvl="1"/>
                <a:endParaRPr lang="en-CA" alt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CA" alt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sz="2400" b="0" i="1" smtClean="0">
                            <a:latin typeface="Cambria Math" panose="02040503050406030204" pitchFamily="18" charset="0"/>
                          </a:rPr>
                          <m:t>𝑘𝑅</m:t>
                        </m:r>
                      </m:num>
                      <m:den>
                        <m:r>
                          <a:rPr lang="en-CA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alt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CA" alt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CA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altLang="en-US" sz="24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CA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CA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CA" altLang="en-US" sz="2400" dirty="0"/>
              </a:p>
              <a:p>
                <a:pPr lvl="1"/>
                <a:endParaRPr lang="en-CA" alt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CA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altLang="en-US" sz="2400" b="0" i="1" smtClean="0">
                            <a:latin typeface="Cambria Math" panose="02040503050406030204" pitchFamily="18" charset="0"/>
                          </a:rPr>
                          <m:t>∗30000</m:t>
                        </m:r>
                      </m:num>
                      <m:den>
                        <m:r>
                          <a:rPr lang="en-CA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alt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altLang="en-US" sz="2400" b="0" i="1" smtClean="0">
                        <a:latin typeface="Cambria Math" panose="02040503050406030204" pitchFamily="18" charset="0"/>
                      </a:rPr>
                      <m:t>25000</m:t>
                    </m:r>
                    <m:r>
                      <a:rPr lang="en-CA" altLang="en-US" sz="24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CA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CA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alt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altLang="en-US" sz="24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CA" altLang="en-US" sz="2400" b="0" i="1" smtClean="0">
                            <a:latin typeface="Cambria Math" panose="02040503050406030204" pitchFamily="18" charset="0"/>
                          </a:rPr>
                          <m:t>∗30000</m:t>
                        </m:r>
                      </m:num>
                      <m:den>
                        <m:r>
                          <a:rPr lang="en-CA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CA" alt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CA" alt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400" b="0" i="1" smtClean="0">
                        <a:latin typeface="Cambria Math" panose="02040503050406030204" pitchFamily="18" charset="0"/>
                      </a:rPr>
                      <m:t>∗30000≤50000≤</m:t>
                    </m:r>
                    <m:d>
                      <m:dPr>
                        <m:ctrlPr>
                          <a:rPr lang="en-CA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alt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CA" altLang="en-US" sz="2400" b="0" i="1" smtClean="0">
                        <a:latin typeface="Cambria Math" panose="02040503050406030204" pitchFamily="18" charset="0"/>
                      </a:rPr>
                      <m:t>∗30000</m:t>
                    </m:r>
                  </m:oMath>
                </a14:m>
                <a:endParaRPr lang="en-CA" alt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CA" alt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400" i="1">
                        <a:latin typeface="Cambria Math" panose="02040503050406030204" pitchFamily="18" charset="0"/>
                      </a:rPr>
                      <m:t>≤5/3≤</m:t>
                    </m:r>
                    <m:d>
                      <m:dPr>
                        <m:ctrlPr>
                          <a:rPr lang="en-CA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alt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CA" alt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CA" alt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400" i="1">
                        <a:latin typeface="Cambria Math" panose="02040503050406030204" pitchFamily="18" charset="0"/>
                      </a:rPr>
                      <m:t>≤5/3≤</m:t>
                    </m:r>
                    <m:d>
                      <m:dPr>
                        <m:ctrlPr>
                          <a:rPr lang="en-CA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alt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CA" altLang="en-US" sz="2400" dirty="0"/>
              </a:p>
              <a:p>
                <a:pPr lvl="1"/>
                <a:endParaRPr lang="en-CA" altLang="en-US" sz="2400" dirty="0"/>
              </a:p>
              <a:p>
                <a:pPr lvl="1"/>
                <a:endParaRPr lang="en-CA" altLang="en-US" sz="2400" dirty="0"/>
              </a:p>
              <a:p>
                <a:pPr lvl="1"/>
                <a:endParaRPr lang="en-CA" altLang="en-US" sz="2400" dirty="0"/>
              </a:p>
              <a:p>
                <a:pPr lvl="1"/>
                <a:endParaRPr lang="en-CA" altLang="en-US" sz="2400" dirty="0"/>
              </a:p>
              <a:p>
                <a:pPr marL="0" indent="0">
                  <a:buNone/>
                </a:pPr>
                <a:r>
                  <a:rPr lang="en-CA" altLang="en-US" dirty="0"/>
                  <a:t>	</a:t>
                </a:r>
              </a:p>
              <a:p>
                <a:endParaRPr lang="en-CA" altLang="en-US" dirty="0"/>
              </a:p>
            </p:txBody>
          </p:sp>
        </mc:Choice>
        <mc:Fallback xmlns="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21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880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altLang="en-US" dirty="0"/>
                  <a:t> The frequency of the alias is calculated with:</a:t>
                </a:r>
              </a:p>
              <a:p>
                <a:pPr lvl="1"/>
                <a:r>
                  <a:rPr lang="en-CA" altLang="en-US" sz="2400" dirty="0"/>
                  <a:t>If F = 25000 Hz, and R = 30000 Hz</a:t>
                </a:r>
              </a:p>
              <a:p>
                <a:pPr lvl="1"/>
                <a:endParaRPr lang="en-CA" alt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CA" alt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400" i="1">
                        <a:latin typeface="Cambria Math" panose="02040503050406030204" pitchFamily="18" charset="0"/>
                      </a:rPr>
                      <m:t>≤5/3≤</m:t>
                    </m:r>
                    <m:d>
                      <m:dPr>
                        <m:ctrlPr>
                          <a:rPr lang="en-CA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alt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CA" alt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CA" alt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400" i="1">
                        <a:latin typeface="Cambria Math" panose="02040503050406030204" pitchFamily="18" charset="0"/>
                      </a:rPr>
                      <m:t>≤1.6666</m:t>
                    </m:r>
                    <m:r>
                      <a:rPr lang="en-CA" altLang="en-US" sz="2400" i="1">
                        <a:latin typeface="Cambria Math" panose="02040503050406030204" pitchFamily="18" charset="0"/>
                      </a:rPr>
                      <m:t>…≤</m:t>
                    </m:r>
                    <m:d>
                      <m:dPr>
                        <m:ctrlPr>
                          <a:rPr lang="en-CA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alt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CA" alt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CA" alt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altLang="en-US" sz="2400" i="1">
                        <a:latin typeface="Cambria Math" panose="02040503050406030204" pitchFamily="18" charset="0"/>
                      </a:rPr>
                      <m:t>≤1.</m:t>
                    </m:r>
                    <m:r>
                      <a:rPr lang="en-CA" altLang="en-US" sz="2400" b="0" i="1" smtClean="0">
                        <a:latin typeface="Cambria Math" panose="02040503050406030204" pitchFamily="18" charset="0"/>
                      </a:rPr>
                      <m:t>6666</m:t>
                    </m:r>
                    <m:r>
                      <a:rPr lang="en-CA" altLang="en-US" sz="2400" i="1">
                        <a:latin typeface="Cambria Math" panose="02040503050406030204" pitchFamily="18" charset="0"/>
                      </a:rPr>
                      <m:t>…≤</m:t>
                    </m:r>
                    <m:r>
                      <a:rPr lang="en-CA" alt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CA" altLang="en-US" sz="2400" dirty="0"/>
                  <a:t> when k =1</a:t>
                </a:r>
              </a:p>
              <a:p>
                <a:pPr lvl="1"/>
                <a:endParaRPr lang="en-CA" altLang="en-US" sz="2400" dirty="0"/>
              </a:p>
              <a:p>
                <a:pPr lvl="1"/>
                <a:endParaRPr lang="en-CA" altLang="en-US" sz="2400" dirty="0"/>
              </a:p>
              <a:p>
                <a:pPr lvl="1"/>
                <a:endParaRPr lang="en-CA" altLang="en-US" sz="2400" dirty="0"/>
              </a:p>
              <a:p>
                <a:pPr lvl="1"/>
                <a:endParaRPr lang="en-CA" altLang="en-US" sz="2400" dirty="0"/>
              </a:p>
              <a:p>
                <a:pPr lvl="1"/>
                <a:endParaRPr lang="en-CA" altLang="en-US" sz="2400" dirty="0"/>
              </a:p>
              <a:p>
                <a:pPr lvl="1"/>
                <a:endParaRPr lang="en-CA" altLang="en-US" sz="2400" dirty="0"/>
              </a:p>
              <a:p>
                <a:pPr marL="0" indent="0">
                  <a:buNone/>
                </a:pPr>
                <a:r>
                  <a:rPr lang="en-CA" altLang="en-US" dirty="0"/>
                  <a:t>	</a:t>
                </a:r>
              </a:p>
              <a:p>
                <a:endParaRPr lang="en-CA" altLang="en-US" dirty="0"/>
              </a:p>
            </p:txBody>
          </p:sp>
        </mc:Choice>
        <mc:Fallback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21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253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altLang="en-US" dirty="0"/>
                  <a:t> The frequency of the alias is calculated with:</a:t>
                </a:r>
              </a:p>
              <a:p>
                <a:pPr lvl="1"/>
                <a:r>
                  <a:rPr lang="en-CA" altLang="en-US" sz="2400" dirty="0"/>
                  <a:t>If F = 25000 Hz, and R = 30000 Hz, then k = 1</a:t>
                </a:r>
              </a:p>
              <a:p>
                <a:pPr lvl="1"/>
                <a:endParaRPr lang="en-CA" alt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CA" alt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altLang="en-US" sz="2400" i="1">
                        <a:latin typeface="Cambria Math" panose="02040503050406030204" pitchFamily="18" charset="0"/>
                      </a:rPr>
                      <m:t>≤1.</m:t>
                    </m:r>
                    <m:r>
                      <a:rPr lang="en-CA" altLang="en-US" sz="2400" b="0" i="1" smtClean="0">
                        <a:latin typeface="Cambria Math" panose="02040503050406030204" pitchFamily="18" charset="0"/>
                      </a:rPr>
                      <m:t>6666</m:t>
                    </m:r>
                    <m:r>
                      <a:rPr lang="en-CA" altLang="en-US" sz="2400" i="1">
                        <a:latin typeface="Cambria Math" panose="02040503050406030204" pitchFamily="18" charset="0"/>
                      </a:rPr>
                      <m:t>…≤</m:t>
                    </m:r>
                    <m:r>
                      <a:rPr lang="en-CA" alt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CA" altLang="en-US" sz="2400" dirty="0"/>
                  <a:t> when k =1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A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CA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CA" alt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alt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altLang="en-US" sz="2400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  <m:r>
                              <a:rPr lang="en-CA" alt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CA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CA" alt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A" alt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CA" alt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en-US" sz="2400" b="0" i="1" smtClean="0">
                            <a:latin typeface="Cambria Math" panose="02040503050406030204" pitchFamily="18" charset="0"/>
                          </a:rPr>
                          <m:t>30000</m:t>
                        </m:r>
                        <m:r>
                          <a:rPr lang="en-CA" alt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CA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alt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CA" altLang="en-US" sz="2400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num>
                          <m:den>
                            <m:r>
                              <a:rPr lang="en-CA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CA" alt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40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A" alt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CA" alt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sz="2400" b="0" i="1" smtClean="0">
                        <a:latin typeface="Cambria Math" panose="02040503050406030204" pitchFamily="18" charset="0"/>
                      </a:rPr>
                      <m:t>5000</m:t>
                    </m:r>
                  </m:oMath>
                </a14:m>
                <a:endParaRPr lang="en-CA" altLang="en-US" sz="2400" dirty="0"/>
              </a:p>
              <a:p>
                <a:pPr lvl="1"/>
                <a:endParaRPr lang="en-CA" altLang="en-US" sz="2400" dirty="0"/>
              </a:p>
              <a:p>
                <a:endParaRPr lang="en-CA" altLang="en-US" dirty="0"/>
              </a:p>
            </p:txBody>
          </p:sp>
        </mc:Choice>
        <mc:Fallback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21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0440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Low-pass filtering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To avoid aliasing, the signal is low-pass ﬁltered before A/D conversion, eliminating any frequency components above R/2	</a:t>
            </a:r>
          </a:p>
          <a:p>
            <a:pPr lvl="1"/>
            <a:endParaRPr lang="en-CA" altLang="en-US" sz="2400" dirty="0"/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903365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5104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rates used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Common audio sample rates:	</a:t>
            </a:r>
          </a:p>
          <a:p>
            <a:pPr lvl="2"/>
            <a:r>
              <a:rPr lang="en-CA" altLang="en-US" sz="2400" dirty="0"/>
              <a:t>CD:  44.1 kHz	</a:t>
            </a:r>
          </a:p>
          <a:p>
            <a:pPr lvl="3"/>
            <a:r>
              <a:rPr lang="en-CA" altLang="en-US" sz="2400" dirty="0"/>
              <a:t>Note:  range of human hearing is 20 Hz to 20 kHz</a:t>
            </a:r>
          </a:p>
          <a:p>
            <a:pPr lvl="3"/>
            <a:endParaRPr lang="en-CA" altLang="en-US" sz="2400" dirty="0"/>
          </a:p>
          <a:p>
            <a:pPr lvl="1"/>
            <a:r>
              <a:rPr lang="en-CA" altLang="en-US" sz="2400" dirty="0"/>
              <a:t>Pro audio:  48 kHz, 96 kHz, 192 kHz 	</a:t>
            </a:r>
          </a:p>
          <a:p>
            <a:pPr lvl="1"/>
            <a:endParaRPr lang="en-CA" altLang="en-US" sz="2400" dirty="0"/>
          </a:p>
          <a:p>
            <a:pPr lvl="1"/>
            <a:r>
              <a:rPr lang="en-CA" altLang="en-US" sz="2400" dirty="0"/>
              <a:t>Speech codecs:  8000 Hz </a:t>
            </a:r>
          </a:p>
          <a:p>
            <a:pPr lvl="1"/>
            <a:endParaRPr lang="en-CA" altLang="en-US" sz="2400" dirty="0"/>
          </a:p>
          <a:p>
            <a:pPr lvl="1"/>
            <a:r>
              <a:rPr lang="en-CA" altLang="en-US" sz="2400" dirty="0"/>
              <a:t>Apple lossless (maximum 384 kHz)</a:t>
            </a:r>
          </a:p>
          <a:p>
            <a:pPr lvl="1"/>
            <a:endParaRPr lang="en-CA" altLang="en-US" sz="2400" dirty="0"/>
          </a:p>
          <a:p>
            <a:pPr lvl="1"/>
            <a:r>
              <a:rPr lang="en-CA" altLang="en-US" sz="2400" dirty="0"/>
              <a:t>Streaming music 44.1 kHz (some of this limit is contractual)</a:t>
            </a:r>
          </a:p>
          <a:p>
            <a:pPr lvl="1"/>
            <a:endParaRPr lang="en-CA" altLang="en-US" sz="2400" dirty="0"/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76543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Noisy Signal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002" y="1626140"/>
            <a:ext cx="4643531" cy="4351338"/>
          </a:xfrm>
        </p:spPr>
        <p:txBody>
          <a:bodyPr/>
          <a:lstStyle/>
          <a:p>
            <a:r>
              <a:rPr lang="en-CA" altLang="en-US" dirty="0"/>
              <a:t>Noisy analog signal. Noise degrades the sinusoidal signal. </a:t>
            </a:r>
          </a:p>
          <a:p>
            <a:r>
              <a:rPr lang="en-CA" altLang="en-US" dirty="0"/>
              <a:t>It is often impossible to recover the original signal exactly from the noisy version</a:t>
            </a:r>
            <a:endParaRPr lang="en-CA" altLang="en-US" sz="2800" dirty="0"/>
          </a:p>
        </p:txBody>
      </p:sp>
      <p:pic>
        <p:nvPicPr>
          <p:cNvPr id="2050" name="Picture 2" descr="Noisy analog signal">
            <a:extLst>
              <a:ext uri="{FF2B5EF4-FFF2-40B4-BE49-F238E27FC236}">
                <a16:creationId xmlns:a16="http://schemas.microsoft.com/office/drawing/2014/main" id="{79CA593D-36E6-4C90-8FAD-D76BC1BA3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70" y="1683049"/>
            <a:ext cx="50292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52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Digital form?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The A/D converter quantizes the instantaneous amplitude of each sample	</a:t>
            </a:r>
          </a:p>
          <a:p>
            <a:endParaRPr lang="en-CA" altLang="en-US" dirty="0"/>
          </a:p>
          <a:p>
            <a:pPr lvl="1"/>
            <a:r>
              <a:rPr lang="en-CA" altLang="en-US" sz="2400" dirty="0"/>
              <a:t>i.e.  represents it using N-bit binary number	</a:t>
            </a:r>
          </a:p>
          <a:p>
            <a:pPr lvl="2"/>
            <a:r>
              <a:rPr lang="en-CA" altLang="en-US" sz="2400" dirty="0"/>
              <a:t>Normally a signed integer	</a:t>
            </a:r>
          </a:p>
          <a:p>
            <a:pPr lvl="2"/>
            <a:endParaRPr lang="en-CA" altLang="en-US" sz="2400" dirty="0"/>
          </a:p>
          <a:p>
            <a:pPr lvl="1"/>
            <a:r>
              <a:rPr lang="en-CA" altLang="en-US" sz="2400" dirty="0"/>
              <a:t>The more bits the better, to improve the signal-to-noise ratio	</a:t>
            </a:r>
          </a:p>
          <a:p>
            <a:pPr lvl="2"/>
            <a:r>
              <a:rPr lang="en-CA" altLang="en-US" sz="2400" dirty="0"/>
              <a:t>E.g.  16 bits gives SNR of about 96 dB	</a:t>
            </a:r>
          </a:p>
        </p:txBody>
      </p:sp>
    </p:spTree>
    <p:extLst>
      <p:ext uri="{BB962C8B-B14F-4D97-AF65-F5344CB8AC3E}">
        <p14:creationId xmlns:p14="http://schemas.microsoft.com/office/powerpoint/2010/main" val="1542022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Commons sample bit sizes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3200" dirty="0"/>
              <a:t>Common sample sizes:	</a:t>
            </a:r>
          </a:p>
          <a:p>
            <a:pPr lvl="1"/>
            <a:endParaRPr lang="en-CA" altLang="en-US" sz="3200" dirty="0"/>
          </a:p>
          <a:p>
            <a:pPr lvl="2"/>
            <a:r>
              <a:rPr lang="en-CA" altLang="en-US" sz="2800" dirty="0"/>
              <a:t>CD/Stream:  16-bit	</a:t>
            </a:r>
          </a:p>
          <a:p>
            <a:pPr lvl="2"/>
            <a:endParaRPr lang="en-CA" altLang="en-US" sz="2800" dirty="0"/>
          </a:p>
          <a:p>
            <a:pPr lvl="2"/>
            <a:r>
              <a:rPr lang="en-CA" altLang="en-US" sz="2800" dirty="0"/>
              <a:t>Pro audio (subscriber streams):  20-bit, 24-bit	</a:t>
            </a:r>
          </a:p>
          <a:p>
            <a:pPr lvl="2"/>
            <a:endParaRPr lang="en-CA" altLang="en-US" sz="2800" dirty="0"/>
          </a:p>
          <a:p>
            <a:pPr lvl="2"/>
            <a:r>
              <a:rPr lang="en-CA" altLang="en-US" sz="2800" dirty="0"/>
              <a:t>Speech codecs:  8-bit, 12-bit	</a:t>
            </a:r>
          </a:p>
        </p:txBody>
      </p:sp>
    </p:spTree>
    <p:extLst>
      <p:ext uri="{BB962C8B-B14F-4D97-AF65-F5344CB8AC3E}">
        <p14:creationId xmlns:p14="http://schemas.microsoft.com/office/powerpoint/2010/main" val="987868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spectral analysis.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Digital Signal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5002" y="1626140"/>
                <a:ext cx="5029201" cy="4351338"/>
              </a:xfrm>
            </p:spPr>
            <p:txBody>
              <a:bodyPr/>
              <a:lstStyle/>
              <a:p>
                <a:r>
                  <a:rPr lang="en-CA" altLang="en-US" dirty="0"/>
                  <a:t>Analog transmission of a digital signal. </a:t>
                </a:r>
              </a:p>
              <a:p>
                <a:r>
                  <a:rPr lang="en-CA" altLang="en-US" dirty="0"/>
                  <a:t>Consider a digital signal 100110 converted to an analog signal for radio transmission. </a:t>
                </a:r>
              </a:p>
              <a:p>
                <a:r>
                  <a:rPr lang="en-CA" altLang="en-US" dirty="0"/>
                  <a:t>The received signal suffers from noise, but given sufficient bit duration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alt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CA" altLang="en-US" dirty="0"/>
                  <a:t>, it is still easy to read off the original sequence 100110 perfectly.</a:t>
                </a:r>
                <a:endParaRPr lang="en-CA" altLang="en-US" sz="2800" dirty="0"/>
              </a:p>
            </p:txBody>
          </p:sp>
        </mc:Choice>
        <mc:Fallback xmlns="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002" y="1626140"/>
                <a:ext cx="5029201" cy="4351338"/>
              </a:xfrm>
              <a:blipFill>
                <a:blip r:embed="rId3"/>
                <a:stretch>
                  <a:fillRect l="-1576" t="-1961" r="-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Analog transmission of a digital signal">
            <a:extLst>
              <a:ext uri="{FF2B5EF4-FFF2-40B4-BE49-F238E27FC236}">
                <a16:creationId xmlns:a16="http://schemas.microsoft.com/office/drawing/2014/main" id="{67CAFDAF-F130-4654-80FD-3D2F43E5B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55" y="1773195"/>
            <a:ext cx="50292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90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Sampling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A continuous signal may be sampled	</a:t>
            </a:r>
          </a:p>
          <a:p>
            <a:endParaRPr lang="en-CA" altLang="en-US" dirty="0"/>
          </a:p>
          <a:p>
            <a:pPr lvl="1"/>
            <a:r>
              <a:rPr lang="en-CA" altLang="en-US" sz="2400" dirty="0"/>
              <a:t>i.e.  measured periodically at small intervals of time, and converted into a series of numbers (samples)	</a:t>
            </a:r>
          </a:p>
          <a:p>
            <a:pPr lvl="2"/>
            <a:r>
              <a:rPr lang="en-CA" altLang="en-US" sz="2400" dirty="0"/>
              <a:t>Such a series is a digital signal	</a:t>
            </a:r>
          </a:p>
          <a:p>
            <a:pPr lvl="2"/>
            <a:endParaRPr lang="en-CA" altLang="en-US" sz="2400" dirty="0"/>
          </a:p>
          <a:p>
            <a:pPr lvl="1"/>
            <a:r>
              <a:rPr lang="en-CA" altLang="en-US" sz="2400" dirty="0"/>
              <a:t>An </a:t>
            </a:r>
            <a:r>
              <a:rPr lang="en-CA" altLang="en-US" sz="2400" b="1" dirty="0"/>
              <a:t>analog-to-digital converter </a:t>
            </a:r>
            <a:r>
              <a:rPr lang="en-CA" altLang="en-US" sz="2400" dirty="0"/>
              <a:t>does the sampling	</a:t>
            </a:r>
          </a:p>
          <a:p>
            <a:pPr lvl="2"/>
            <a:r>
              <a:rPr lang="en-CA" altLang="en-US" sz="2400" dirty="0"/>
              <a:t>E.g.  Sampling an audio signal	</a:t>
            </a:r>
          </a:p>
        </p:txBody>
      </p:sp>
    </p:spTree>
    <p:extLst>
      <p:ext uri="{BB962C8B-B14F-4D97-AF65-F5344CB8AC3E}">
        <p14:creationId xmlns:p14="http://schemas.microsoft.com/office/powerpoint/2010/main" val="371721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5D46B-E3BC-4A1F-8798-8B26305A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From Voice to Bits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E71001-63EE-467C-BC02-A150270FC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How to we get a signal</a:t>
            </a:r>
          </a:p>
        </p:txBody>
      </p:sp>
    </p:spTree>
    <p:extLst>
      <p:ext uri="{BB962C8B-B14F-4D97-AF65-F5344CB8AC3E}">
        <p14:creationId xmlns:p14="http://schemas.microsoft.com/office/powerpoint/2010/main" val="369465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Original Signal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7A90B-4733-4255-A8CE-B358AD7C7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053" y="2093205"/>
            <a:ext cx="8469543" cy="378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8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Analog Signal: Via Transducer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E1FF6-D5AB-4292-8871-4A906715B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9" y="1741895"/>
            <a:ext cx="9838063" cy="42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23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1426</Words>
  <Application>Microsoft Office PowerPoint</Application>
  <PresentationFormat>Widescreen</PresentationFormat>
  <Paragraphs>238</Paragraphs>
  <Slides>42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Cambria Math</vt:lpstr>
      <vt:lpstr>Office Theme</vt:lpstr>
      <vt:lpstr>Digital Signal Processing Introduction</vt:lpstr>
      <vt:lpstr>Signals</vt:lpstr>
      <vt:lpstr>Analog Signal</vt:lpstr>
      <vt:lpstr>Noisy Signal</vt:lpstr>
      <vt:lpstr>Digital Signal</vt:lpstr>
      <vt:lpstr>Sampling</vt:lpstr>
      <vt:lpstr>From Voice to Bits</vt:lpstr>
      <vt:lpstr>Original Signal</vt:lpstr>
      <vt:lpstr>Analog Signal: Via Transducer</vt:lpstr>
      <vt:lpstr>Analog Signal Cleaning</vt:lpstr>
      <vt:lpstr>Analog to Digital</vt:lpstr>
      <vt:lpstr>And back again</vt:lpstr>
      <vt:lpstr>Sampling and Quantization </vt:lpstr>
      <vt:lpstr>Sampling</vt:lpstr>
      <vt:lpstr>Sampling</vt:lpstr>
      <vt:lpstr>Original signal</vt:lpstr>
      <vt:lpstr>Sample points</vt:lpstr>
      <vt:lpstr>Store sample: extracted from formula</vt:lpstr>
      <vt:lpstr>Stored sample: if measured</vt:lpstr>
      <vt:lpstr>Can we rebuild it?</vt:lpstr>
      <vt:lpstr>Sampling rate</vt:lpstr>
      <vt:lpstr>Higher rate sampling</vt:lpstr>
      <vt:lpstr>Lower rate sampling</vt:lpstr>
      <vt:lpstr>Best sample rate</vt:lpstr>
      <vt:lpstr>Worst case sample rate</vt:lpstr>
      <vt:lpstr>So how do we decide sample rate</vt:lpstr>
      <vt:lpstr>Nyquist-Shannon theorem</vt:lpstr>
      <vt:lpstr>Terminology reminder</vt:lpstr>
      <vt:lpstr>Theroem basics</vt:lpstr>
      <vt:lpstr>Details</vt:lpstr>
      <vt:lpstr>Sampling and Quantization </vt:lpstr>
      <vt:lpstr>Sampling and Quantization </vt:lpstr>
      <vt:lpstr>Example</vt:lpstr>
      <vt:lpstr>Example (cont’d)</vt:lpstr>
      <vt:lpstr>Example (cont’d)</vt:lpstr>
      <vt:lpstr>Example (cont’d)</vt:lpstr>
      <vt:lpstr>Low-pass filtering</vt:lpstr>
      <vt:lpstr>More information</vt:lpstr>
      <vt:lpstr>Some rates used</vt:lpstr>
      <vt:lpstr>Digital form?</vt:lpstr>
      <vt:lpstr>Commons sample bit sizes</vt:lpstr>
      <vt:lpstr>Onward to …  spectral analysis.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2020-08-24T23:50:19Z</dcterms:created>
  <dcterms:modified xsi:type="dcterms:W3CDTF">2020-09-22T17:10:28Z</dcterms:modified>
</cp:coreProperties>
</file>