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337" r:id="rId3"/>
    <p:sldId id="338" r:id="rId4"/>
    <p:sldId id="339" r:id="rId5"/>
    <p:sldId id="307" r:id="rId6"/>
    <p:sldId id="309" r:id="rId7"/>
    <p:sldId id="311" r:id="rId8"/>
    <p:sldId id="312" r:id="rId9"/>
    <p:sldId id="310" r:id="rId10"/>
    <p:sldId id="313" r:id="rId11"/>
    <p:sldId id="308" r:id="rId12"/>
    <p:sldId id="340" r:id="rId13"/>
    <p:sldId id="314" r:id="rId14"/>
    <p:sldId id="336" r:id="rId15"/>
    <p:sldId id="341" r:id="rId16"/>
    <p:sldId id="335" r:id="rId17"/>
    <p:sldId id="342" r:id="rId18"/>
    <p:sldId id="315" r:id="rId19"/>
    <p:sldId id="343" r:id="rId20"/>
    <p:sldId id="316" r:id="rId21"/>
    <p:sldId id="330" r:id="rId22"/>
    <p:sldId id="344" r:id="rId23"/>
    <p:sldId id="331" r:id="rId24"/>
    <p:sldId id="332" r:id="rId25"/>
    <p:sldId id="334" r:id="rId26"/>
    <p:sldId id="333" r:id="rId27"/>
    <p:sldId id="345" r:id="rId28"/>
    <p:sldId id="317" r:id="rId29"/>
    <p:sldId id="346" r:id="rId30"/>
    <p:sldId id="318" r:id="rId31"/>
    <p:sldId id="347" r:id="rId32"/>
    <p:sldId id="319" r:id="rId33"/>
    <p:sldId id="320" r:id="rId34"/>
    <p:sldId id="321" r:id="rId35"/>
    <p:sldId id="323" r:id="rId36"/>
    <p:sldId id="322" r:id="rId37"/>
    <p:sldId id="324" r:id="rId38"/>
    <p:sldId id="325" r:id="rId39"/>
    <p:sldId id="348" r:id="rId40"/>
    <p:sldId id="326" r:id="rId41"/>
    <p:sldId id="327" r:id="rId42"/>
    <p:sldId id="328" r:id="rId43"/>
    <p:sldId id="349" r:id="rId44"/>
    <p:sldId id="329" r:id="rId45"/>
    <p:sldId id="27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94277-C708-468F-8DA0-8DD37EB1007A}" v="11" dt="2020-08-05T20:51:37.907"/>
    <p1510:client id="{62747001-4DD0-4090-BF8E-F840C7FFC066}" v="25" dt="2020-08-05T21:06:15.459"/>
    <p1510:client id="{B4412F5E-E470-4624-9A42-EE4B8495298D}" v="33" dt="2020-08-05T21:17:46.654"/>
    <p1510:client id="{BB64DA82-AA0F-428A-8212-E3FC693CE70D}" v="27" dt="2020-08-05T20:41:59.780"/>
    <p1510:client id="{CA985661-9E21-427B-8E5A-63427BA666A3}" v="21" dt="2020-08-05T15:32:32.205"/>
    <p1510:client id="{F5988DE0-B99C-4D4C-9716-C07B13238DBE}" v="9" dt="2020-08-05T20:44:0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1285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8405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6544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485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3723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4237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403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7945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0536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1237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02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617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4436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360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9393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471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1817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0756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8974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8322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3849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823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9991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790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063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252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14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9505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537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690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041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Optimization: Java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Strings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String pool</a:t>
            </a:r>
          </a:p>
          <a:p>
            <a:endParaRPr lang="en-CA" altLang="en-US" b="1" dirty="0"/>
          </a:p>
          <a:p>
            <a:pPr lvl="1"/>
            <a:r>
              <a:rPr lang="en-CA" altLang="en-US" sz="2400" dirty="0">
                <a:solidFill>
                  <a:srgbClr val="FF0000"/>
                </a:solidFill>
              </a:rPr>
              <a:t>USE .equals()</a:t>
            </a:r>
          </a:p>
          <a:p>
            <a:pPr lvl="2"/>
            <a:r>
              <a:rPr lang="en-CA" altLang="en-US" sz="2400" dirty="0"/>
              <a:t>To get consistent String comparisons on .equals() compares contents, == will give you differing behaviour whether or not the String Pool has been used</a:t>
            </a:r>
          </a:p>
          <a:p>
            <a:pPr lvl="2"/>
            <a:endParaRPr lang="en-CA" altLang="en-US" sz="2400" dirty="0"/>
          </a:p>
          <a:p>
            <a:pPr lvl="1"/>
            <a:r>
              <a:rPr lang="en-CA" altLang="en-US" sz="2400" dirty="0"/>
              <a:t>Example: Junit Testing</a:t>
            </a:r>
          </a:p>
          <a:p>
            <a:pPr lvl="2"/>
            <a:r>
              <a:rPr lang="en-CA" altLang="en-US" sz="2400" dirty="0"/>
              <a:t>Setup will contain string literals String pool which re-use memory, thus == will work </a:t>
            </a:r>
          </a:p>
          <a:p>
            <a:pPr lvl="2"/>
            <a:r>
              <a:rPr lang="en-CA" altLang="en-US" sz="2400" dirty="0"/>
              <a:t>however during operation == may fail</a:t>
            </a:r>
          </a:p>
          <a:p>
            <a:pPr lvl="2"/>
            <a:r>
              <a:rPr lang="en-CA" altLang="en-US" sz="2400" dirty="0"/>
              <a:t>Strings during operation often collected via input steps</a:t>
            </a:r>
          </a:p>
        </p:txBody>
      </p:sp>
    </p:spTree>
    <p:extLst>
      <p:ext uri="{BB962C8B-B14F-4D97-AF65-F5344CB8AC3E}">
        <p14:creationId xmlns:p14="http://schemas.microsoft.com/office/powerpoint/2010/main" val="266789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Strings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StringBuilder and </a:t>
            </a:r>
            <a:r>
              <a:rPr lang="en-CA" altLang="en-US" dirty="0" err="1"/>
              <a:t>StringBuffer</a:t>
            </a:r>
            <a:endParaRPr lang="en-CA" altLang="en-US" dirty="0"/>
          </a:p>
          <a:p>
            <a:pPr lvl="1"/>
            <a:r>
              <a:rPr lang="en-CA" altLang="en-US" sz="2400" dirty="0">
                <a:solidFill>
                  <a:srgbClr val="FF0000"/>
                </a:solidFill>
              </a:rPr>
              <a:t>StringBuilder not thread-safe</a:t>
            </a:r>
          </a:p>
          <a:p>
            <a:pPr lvl="1"/>
            <a:endParaRPr lang="en-CA" altLang="en-US" sz="2400" dirty="0">
              <a:solidFill>
                <a:srgbClr val="FF0000"/>
              </a:solidFill>
            </a:endParaRPr>
          </a:p>
          <a:p>
            <a:r>
              <a:rPr lang="en-CA" altLang="en-US" dirty="0"/>
              <a:t>Let you compile a list of Strings which you can convert to a final String once</a:t>
            </a:r>
          </a:p>
          <a:p>
            <a:pPr lvl="1"/>
            <a:r>
              <a:rPr lang="en-CA" altLang="en-US" sz="2400" dirty="0"/>
              <a:t>Much better than repetitive +, += operations</a:t>
            </a:r>
          </a:p>
          <a:p>
            <a:pPr lvl="1"/>
            <a:endParaRPr lang="en-CA" altLang="en-US" sz="2400" dirty="0"/>
          </a:p>
          <a:p>
            <a:r>
              <a:rPr lang="en-CA" altLang="en-US" dirty="0"/>
              <a:t>Can even set expected capacity needed (like </a:t>
            </a:r>
            <a:r>
              <a:rPr lang="en-CA" altLang="en-US" dirty="0" err="1"/>
              <a:t>ArrayList</a:t>
            </a:r>
            <a:r>
              <a:rPr lang="en-CA" altLang="en-US" dirty="0"/>
              <a:t>) so that hidden array doesn’t need to expand</a:t>
            </a:r>
          </a:p>
        </p:txBody>
      </p:sp>
    </p:spTree>
    <p:extLst>
      <p:ext uri="{BB962C8B-B14F-4D97-AF65-F5344CB8AC3E}">
        <p14:creationId xmlns:p14="http://schemas.microsoft.com/office/powerpoint/2010/main" val="160079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014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When you want to iterate through a Map, and you need both keys and values, instead of the following:</a:t>
            </a:r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r>
              <a:rPr lang="en-CA" altLang="en-US" dirty="0"/>
              <a:t>.. To this: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A429F6-6D49-4F72-8E9C-222B54DAA3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997" y="2883823"/>
            <a:ext cx="8576633" cy="3494512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Maps</a:t>
            </a:r>
          </a:p>
        </p:txBody>
      </p:sp>
    </p:spTree>
    <p:extLst>
      <p:ext uri="{BB962C8B-B14F-4D97-AF65-F5344CB8AC3E}">
        <p14:creationId xmlns:p14="http://schemas.microsoft.com/office/powerpoint/2010/main" val="399568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</a:t>
            </a:r>
            <a:r>
              <a:rPr lang="en-US" altLang="en-US" dirty="0" err="1"/>
              <a:t>hashCode</a:t>
            </a:r>
            <a:r>
              <a:rPr lang="en-US" altLang="en-US" dirty="0"/>
              <a:t>()/equals()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Optimise your </a:t>
            </a:r>
            <a:r>
              <a:rPr lang="en-CA" altLang="en-US" dirty="0" err="1"/>
              <a:t>hashCode</a:t>
            </a:r>
            <a:r>
              <a:rPr lang="en-CA" altLang="en-US" dirty="0"/>
              <a:t>() and equals() methods</a:t>
            </a:r>
          </a:p>
          <a:p>
            <a:endParaRPr lang="en-CA" altLang="en-US" dirty="0"/>
          </a:p>
          <a:p>
            <a:r>
              <a:rPr lang="en-CA" altLang="en-US" dirty="0"/>
              <a:t>A good </a:t>
            </a:r>
            <a:r>
              <a:rPr lang="en-CA" altLang="en-US" dirty="0" err="1"/>
              <a:t>hashCode</a:t>
            </a:r>
            <a:r>
              <a:rPr lang="en-CA" altLang="en-US" dirty="0"/>
              <a:t>() method is essential because it will prevent further calls to the much more expensive equals()</a:t>
            </a:r>
          </a:p>
          <a:p>
            <a:endParaRPr lang="en-CA" altLang="en-US" dirty="0"/>
          </a:p>
          <a:p>
            <a:r>
              <a:rPr lang="en-CA" altLang="en-US" dirty="0"/>
              <a:t>Can store a calculated </a:t>
            </a:r>
            <a:r>
              <a:rPr lang="en-CA" altLang="en-US" dirty="0" err="1"/>
              <a:t>hashCode</a:t>
            </a:r>
            <a:r>
              <a:rPr lang="en-CA" altLang="en-US" dirty="0"/>
              <a:t> once in object (only update on modified object, when sets are called)</a:t>
            </a:r>
          </a:p>
        </p:txBody>
      </p:sp>
    </p:spTree>
    <p:extLst>
      <p:ext uri="{BB962C8B-B14F-4D97-AF65-F5344CB8AC3E}">
        <p14:creationId xmlns:p14="http://schemas.microsoft.com/office/powerpoint/2010/main" val="260570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Primitives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1078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Primitives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Reverse of refactoring </a:t>
            </a:r>
          </a:p>
          <a:p>
            <a:endParaRPr lang="en-CA" altLang="en-US" dirty="0"/>
          </a:p>
          <a:p>
            <a:r>
              <a:rPr lang="en-CA" altLang="en-US" dirty="0"/>
              <a:t>Sometimes code tuning is called </a:t>
            </a:r>
            <a:r>
              <a:rPr lang="en-CA" altLang="en-US" dirty="0">
                <a:solidFill>
                  <a:srgbClr val="FF0000"/>
                </a:solidFill>
              </a:rPr>
              <a:t>‘</a:t>
            </a:r>
            <a:r>
              <a:rPr lang="en-CA" altLang="en-US" dirty="0" err="1">
                <a:solidFill>
                  <a:srgbClr val="FF0000"/>
                </a:solidFill>
              </a:rPr>
              <a:t>defactoring</a:t>
            </a:r>
            <a:r>
              <a:rPr lang="en-CA" altLang="en-US" dirty="0">
                <a:solidFill>
                  <a:srgbClr val="FF0000"/>
                </a:solidFill>
              </a:rPr>
              <a:t>’</a:t>
            </a:r>
          </a:p>
          <a:p>
            <a:endParaRPr lang="en-CA" altLang="en-US" dirty="0">
              <a:solidFill>
                <a:srgbClr val="FF0000"/>
              </a:solidFill>
            </a:endParaRPr>
          </a:p>
          <a:p>
            <a:r>
              <a:rPr lang="en-CA" altLang="en-US" dirty="0"/>
              <a:t>Use double instead of Double, int instead of Integer</a:t>
            </a:r>
          </a:p>
          <a:p>
            <a:endParaRPr lang="en-CA" altLang="en-US" dirty="0"/>
          </a:p>
          <a:p>
            <a:r>
              <a:rPr lang="en-CA" altLang="en-US" dirty="0"/>
              <a:t>Java can store values on stack, instead of heap</a:t>
            </a:r>
          </a:p>
          <a:p>
            <a:endParaRPr lang="en-CA" altLang="en-US" dirty="0"/>
          </a:p>
          <a:p>
            <a:r>
              <a:rPr lang="en-CA" altLang="en-US" dirty="0"/>
              <a:t>Try to avoid </a:t>
            </a:r>
            <a:r>
              <a:rPr lang="en-CA" altLang="en-US" dirty="0" err="1"/>
              <a:t>BigInteger</a:t>
            </a:r>
            <a:r>
              <a:rPr lang="en-CA" altLang="en-US" dirty="0"/>
              <a:t> and </a:t>
            </a:r>
            <a:r>
              <a:rPr lang="en-CA" altLang="en-US" dirty="0" err="1"/>
              <a:t>BigDecimal</a:t>
            </a:r>
            <a:r>
              <a:rPr lang="en-CA" altLang="en-US" dirty="0"/>
              <a:t>, similarly</a:t>
            </a:r>
          </a:p>
          <a:p>
            <a:pPr lvl="1"/>
            <a:r>
              <a:rPr lang="en-CA" altLang="en-US" sz="2400" dirty="0"/>
              <a:t>Only if you really need to exceed long, or need precision</a:t>
            </a:r>
          </a:p>
        </p:txBody>
      </p:sp>
    </p:spTree>
    <p:extLst>
      <p:ext uri="{BB962C8B-B14F-4D97-AF65-F5344CB8AC3E}">
        <p14:creationId xmlns:p14="http://schemas.microsoft.com/office/powerpoint/2010/main" val="77458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Logging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014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Logging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Strings take a lot of time to create (program-wise)</a:t>
            </a:r>
          </a:p>
          <a:p>
            <a:r>
              <a:rPr lang="en-CA" altLang="en-US" dirty="0"/>
              <a:t>Check the current log level first before making log string</a:t>
            </a:r>
          </a:p>
          <a:p>
            <a:pPr marL="914400" lvl="2" indent="0">
              <a:buNone/>
            </a:pPr>
            <a:r>
              <a:rPr lang="en-CA" altLang="en-US" sz="2400" dirty="0"/>
              <a:t>// don’t do this</a:t>
            </a:r>
          </a:p>
          <a:p>
            <a:pPr marL="914400" lvl="2" indent="0">
              <a:buNone/>
            </a:pPr>
            <a:r>
              <a:rPr lang="en-CA" altLang="en-US" sz="2400" dirty="0" err="1"/>
              <a:t>log.debug</a:t>
            </a:r>
            <a:r>
              <a:rPr lang="en-CA" altLang="en-US" sz="2400" dirty="0"/>
              <a:t>(“User [” + </a:t>
            </a:r>
            <a:r>
              <a:rPr lang="en-CA" altLang="en-US" sz="2400" dirty="0" err="1"/>
              <a:t>userName</a:t>
            </a:r>
            <a:r>
              <a:rPr lang="en-CA" altLang="en-US" sz="2400" dirty="0"/>
              <a:t> + “] called method X with [” + i + “]”);</a:t>
            </a:r>
          </a:p>
          <a:p>
            <a:pPr marL="914400" lvl="2" indent="0">
              <a:buNone/>
            </a:pPr>
            <a:endParaRPr lang="en-CA" altLang="en-US" sz="2400" dirty="0"/>
          </a:p>
          <a:p>
            <a:pPr marL="914400" lvl="2" indent="0">
              <a:buNone/>
            </a:pPr>
            <a:r>
              <a:rPr lang="en-CA" altLang="en-US" sz="2400" dirty="0"/>
              <a:t>// or this</a:t>
            </a:r>
          </a:p>
          <a:p>
            <a:pPr marL="914400" lvl="2" indent="0">
              <a:buNone/>
            </a:pPr>
            <a:r>
              <a:rPr lang="en-CA" altLang="en-US" sz="2400" dirty="0" err="1"/>
              <a:t>log.debug</a:t>
            </a:r>
            <a:r>
              <a:rPr lang="en-CA" altLang="en-US" sz="2400" dirty="0"/>
              <a:t>(</a:t>
            </a:r>
            <a:r>
              <a:rPr lang="en-CA" altLang="en-US" sz="2400" dirty="0" err="1"/>
              <a:t>String.format</a:t>
            </a:r>
            <a:r>
              <a:rPr lang="en-CA" altLang="en-US" sz="2400" dirty="0"/>
              <a:t>(“User [%s] called method X with [%d]”, </a:t>
            </a:r>
            <a:r>
              <a:rPr lang="en-CA" altLang="en-US" sz="2400" dirty="0" err="1"/>
              <a:t>userName</a:t>
            </a:r>
            <a:r>
              <a:rPr lang="en-CA" altLang="en-US" sz="2400" dirty="0"/>
              <a:t>, i));</a:t>
            </a:r>
          </a:p>
          <a:p>
            <a:pPr marL="914400" lvl="2" indent="0">
              <a:buNone/>
            </a:pPr>
            <a:endParaRPr lang="en-CA" altLang="en-US" sz="2400" dirty="0"/>
          </a:p>
          <a:p>
            <a:pPr marL="914400" lvl="2" indent="0">
              <a:buNone/>
            </a:pPr>
            <a:r>
              <a:rPr lang="en-CA" sz="2400" dirty="0"/>
              <a:t>// do this</a:t>
            </a:r>
            <a:br>
              <a:rPr lang="en-CA" sz="2400" dirty="0"/>
            </a:br>
            <a:r>
              <a:rPr lang="en-CA" sz="2400" dirty="0"/>
              <a:t>if (</a:t>
            </a:r>
            <a:r>
              <a:rPr lang="en-CA" sz="2400" dirty="0" err="1"/>
              <a:t>log.isDebugEnabled</a:t>
            </a:r>
            <a:r>
              <a:rPr lang="en-CA" sz="2400" dirty="0"/>
              <a:t>()) {</a:t>
            </a:r>
            <a:br>
              <a:rPr lang="en-CA" sz="2400" dirty="0"/>
            </a:br>
            <a:r>
              <a:rPr lang="en-CA" sz="2400" dirty="0" err="1"/>
              <a:t>log.debug</a:t>
            </a:r>
            <a:r>
              <a:rPr lang="en-CA" sz="2400" dirty="0"/>
              <a:t>(“User [” + </a:t>
            </a:r>
            <a:r>
              <a:rPr lang="en-CA" sz="2400" dirty="0" err="1"/>
              <a:t>userName</a:t>
            </a:r>
            <a:r>
              <a:rPr lang="en-CA" sz="2400" dirty="0"/>
              <a:t> + “] called method X with [” + i + “]”);</a:t>
            </a:r>
            <a:br>
              <a:rPr lang="en-CA" sz="2400" dirty="0"/>
            </a:br>
            <a:r>
              <a:rPr lang="en-CA" sz="2400" dirty="0"/>
              <a:t>}</a:t>
            </a: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1934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Libraries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78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Java Specific Optimizations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6856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Libraries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Use Apache Commons </a:t>
            </a:r>
            <a:r>
              <a:rPr lang="en-CA" altLang="en-US" dirty="0" err="1"/>
              <a:t>StringUtils.replace</a:t>
            </a:r>
            <a:r>
              <a:rPr lang="en-CA" altLang="en-US" dirty="0"/>
              <a:t> instead of </a:t>
            </a:r>
            <a:r>
              <a:rPr lang="en-CA" altLang="en-US" dirty="0" err="1"/>
              <a:t>String.replace</a:t>
            </a:r>
            <a:endParaRPr lang="en-CA" altLang="en-US" dirty="0"/>
          </a:p>
          <a:p>
            <a:pPr lvl="1"/>
            <a:r>
              <a:rPr lang="en-CA" altLang="en-US" sz="2400" dirty="0"/>
              <a:t>Java 9 improved String replace but if on Java 8</a:t>
            </a:r>
          </a:p>
          <a:p>
            <a:pPr lvl="1"/>
            <a:endParaRPr lang="en-CA" altLang="en-US" sz="2400" dirty="0"/>
          </a:p>
          <a:p>
            <a:pPr marL="457200" lvl="1" indent="0">
              <a:buNone/>
            </a:pPr>
            <a:r>
              <a:rPr lang="en-CA" altLang="en-US" sz="2400" dirty="0"/>
              <a:t>// replace this</a:t>
            </a:r>
          </a:p>
          <a:p>
            <a:pPr marL="457200" lvl="1" indent="0">
              <a:buNone/>
            </a:pPr>
            <a:r>
              <a:rPr lang="en-CA" altLang="en-US" sz="2400" dirty="0" err="1"/>
              <a:t>test.replace</a:t>
            </a:r>
            <a:r>
              <a:rPr lang="en-CA" altLang="en-US" sz="2400" dirty="0"/>
              <a:t>(“test”, “simple test”);</a:t>
            </a:r>
          </a:p>
          <a:p>
            <a:pPr marL="457200" lvl="1" indent="0">
              <a:buNone/>
            </a:pPr>
            <a:endParaRPr lang="en-CA" altLang="en-US" sz="2400" dirty="0"/>
          </a:p>
          <a:p>
            <a:pPr marL="457200" lvl="1" indent="0">
              <a:buNone/>
            </a:pPr>
            <a:r>
              <a:rPr lang="en-CA" altLang="en-US" sz="2400" dirty="0"/>
              <a:t>// with this</a:t>
            </a:r>
          </a:p>
          <a:p>
            <a:pPr marL="457200" lvl="1" indent="0">
              <a:buNone/>
            </a:pPr>
            <a:r>
              <a:rPr lang="en-CA" altLang="en-US" sz="2400" dirty="0" err="1"/>
              <a:t>StringUtils.replace</a:t>
            </a:r>
            <a:r>
              <a:rPr lang="en-CA" altLang="en-US" sz="2400" dirty="0"/>
              <a:t>(test, “test”, “simple test”);</a:t>
            </a:r>
          </a:p>
        </p:txBody>
      </p:sp>
    </p:spTree>
    <p:extLst>
      <p:ext uri="{BB962C8B-B14F-4D97-AF65-F5344CB8AC3E}">
        <p14:creationId xmlns:p14="http://schemas.microsoft.com/office/powerpoint/2010/main" val="2269502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Libraries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Avoid regular expressions and instead use Apache Commons Lang.</a:t>
            </a:r>
          </a:p>
        </p:txBody>
      </p:sp>
    </p:spTree>
    <p:extLst>
      <p:ext uri="{BB962C8B-B14F-4D97-AF65-F5344CB8AC3E}">
        <p14:creationId xmlns:p14="http://schemas.microsoft.com/office/powerpoint/2010/main" val="1885119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Simple Recursion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172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Recursion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Recursion is great for design of algorithms but not great for optimization</a:t>
            </a:r>
          </a:p>
          <a:p>
            <a:endParaRPr lang="en-CA" altLang="en-US" dirty="0"/>
          </a:p>
          <a:p>
            <a:r>
              <a:rPr lang="en-CA" altLang="en-US" dirty="0"/>
              <a:t>Stay away from recursion. </a:t>
            </a:r>
          </a:p>
          <a:p>
            <a:pPr lvl="1"/>
            <a:r>
              <a:rPr lang="en-CA" altLang="en-US" sz="2400" b="1" dirty="0">
                <a:solidFill>
                  <a:srgbClr val="FF0000"/>
                </a:solidFill>
              </a:rPr>
              <a:t>Recursion is very resource intensive!</a:t>
            </a:r>
          </a:p>
          <a:p>
            <a:pPr lvl="1"/>
            <a:endParaRPr lang="en-CA" altLang="en-US" sz="2400" dirty="0"/>
          </a:p>
          <a:p>
            <a:r>
              <a:rPr lang="en-CA" altLang="en-US" dirty="0"/>
              <a:t>Very beneficial to code tune algorithms to be loops instead of recursive calls</a:t>
            </a:r>
          </a:p>
          <a:p>
            <a:pPr lvl="1"/>
            <a:r>
              <a:rPr lang="en-CA" altLang="en-US" sz="2400" dirty="0"/>
              <a:t>Replace program stack with self-managed stack structure for data that would normally be passed in recursive call</a:t>
            </a:r>
          </a:p>
        </p:txBody>
      </p:sp>
    </p:spTree>
    <p:extLst>
      <p:ext uri="{BB962C8B-B14F-4D97-AF65-F5344CB8AC3E}">
        <p14:creationId xmlns:p14="http://schemas.microsoft.com/office/powerpoint/2010/main" val="912412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Recursion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EDF27-BBDC-457A-A112-C6F9044EC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8" y="1773195"/>
            <a:ext cx="6423175" cy="49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20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Recursion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357CD-95A8-492D-B621-BB299A0D6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8" y="1687904"/>
            <a:ext cx="84582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53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Recursion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60118F-8826-43EB-8D4A-ADEED70D3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8" y="1804527"/>
            <a:ext cx="6847005" cy="45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92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Caching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0056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Hidden Caching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A typical example is caching database connections in a pool. </a:t>
            </a:r>
          </a:p>
          <a:p>
            <a:pPr lvl="1"/>
            <a:r>
              <a:rPr lang="en-CA" altLang="en-US" sz="2400" dirty="0"/>
              <a:t>The creation of a new connection takes time, which you can avoid if you reuse an existing connection.</a:t>
            </a:r>
          </a:p>
          <a:p>
            <a:pPr lvl="1"/>
            <a:endParaRPr lang="en-CA" altLang="en-US" sz="2400" dirty="0"/>
          </a:p>
          <a:p>
            <a:r>
              <a:rPr lang="en-CA" altLang="en-US" dirty="0"/>
              <a:t>You can also find other examples in the Java language itself. </a:t>
            </a:r>
          </a:p>
          <a:p>
            <a:pPr lvl="1"/>
            <a:r>
              <a:rPr lang="en-CA" altLang="en-US" sz="2400" dirty="0"/>
              <a:t>The </a:t>
            </a:r>
            <a:r>
              <a:rPr lang="en-CA" altLang="en-US" sz="2400" dirty="0" err="1"/>
              <a:t>valueOf</a:t>
            </a:r>
            <a:r>
              <a:rPr lang="en-CA" altLang="en-US" sz="2400" dirty="0"/>
              <a:t> method of the Integer class, for example, caches the values between -128 and 127.</a:t>
            </a:r>
          </a:p>
          <a:p>
            <a:endParaRPr lang="en-CA" altLang="en-US" dirty="0"/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4127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Iterators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004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Java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Java is an object oriented language</a:t>
            </a:r>
          </a:p>
          <a:p>
            <a:r>
              <a:rPr lang="en-CA" altLang="en-US" dirty="0"/>
              <a:t>That runs in a virtual machine</a:t>
            </a:r>
          </a:p>
          <a:p>
            <a:r>
              <a:rPr lang="en-CA" altLang="en-US" dirty="0"/>
              <a:t>There are more inefficiencies that can be improved than we’ve covered for a language like </a:t>
            </a:r>
            <a:r>
              <a:rPr lang="en-CA" altLang="en-US" dirty="0" err="1"/>
              <a:t>c++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9917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Iterators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Common now to use Java iterators</a:t>
            </a:r>
          </a:p>
          <a:p>
            <a:pPr lvl="1"/>
            <a:r>
              <a:rPr lang="en-CA" altLang="en-US" sz="2400" dirty="0"/>
              <a:t>Is a good refactoring, but depending…</a:t>
            </a:r>
          </a:p>
          <a:p>
            <a:pPr lvl="1"/>
            <a:r>
              <a:rPr lang="en-CA" altLang="en-US" sz="2400" dirty="0"/>
              <a:t>for (String value: strings) { // Do something useful here }</a:t>
            </a:r>
          </a:p>
          <a:p>
            <a:pPr lvl="1"/>
            <a:endParaRPr lang="en-CA" altLang="en-US" sz="2400" dirty="0"/>
          </a:p>
          <a:p>
            <a:r>
              <a:rPr lang="en-CA" altLang="en-US" dirty="0"/>
              <a:t>a new iterator instance will be created </a:t>
            </a:r>
          </a:p>
          <a:p>
            <a:pPr marL="914400" lvl="2" indent="0">
              <a:buNone/>
            </a:pPr>
            <a:r>
              <a:rPr lang="en-CA" altLang="en-US" sz="2400" dirty="0"/>
              <a:t>int size = </a:t>
            </a:r>
            <a:r>
              <a:rPr lang="en-CA" altLang="en-US" sz="2400" dirty="0" err="1"/>
              <a:t>strings.size</a:t>
            </a:r>
            <a:r>
              <a:rPr lang="en-CA" altLang="en-US" sz="2400" dirty="0"/>
              <a:t>(); </a:t>
            </a:r>
          </a:p>
          <a:p>
            <a:pPr marL="914400" lvl="2" indent="0">
              <a:buNone/>
            </a:pPr>
            <a:r>
              <a:rPr lang="en-CA" altLang="en-US" sz="2400" dirty="0"/>
              <a:t>for (int i = 0; i &lt; size; i++) { </a:t>
            </a:r>
          </a:p>
          <a:p>
            <a:pPr marL="1371600" lvl="3" indent="0">
              <a:buNone/>
            </a:pPr>
            <a:r>
              <a:rPr lang="en-CA" altLang="en-US" sz="2400" dirty="0"/>
              <a:t>String value: </a:t>
            </a:r>
            <a:r>
              <a:rPr lang="en-CA" altLang="en-US" sz="2400" dirty="0" err="1"/>
              <a:t>strings.get</a:t>
            </a:r>
            <a:r>
              <a:rPr lang="en-CA" altLang="en-US" sz="2400" dirty="0"/>
              <a:t>(i); </a:t>
            </a:r>
          </a:p>
          <a:p>
            <a:pPr marL="1371600" lvl="3" indent="0">
              <a:buNone/>
            </a:pPr>
            <a:r>
              <a:rPr lang="en-CA" altLang="en-US" sz="2400" dirty="0"/>
              <a:t>// Do something useful here </a:t>
            </a:r>
          </a:p>
          <a:p>
            <a:pPr marL="914400" lvl="2" indent="0">
              <a:buNone/>
            </a:pPr>
            <a:r>
              <a:rPr lang="en-CA" altLang="en-US" sz="2400" dirty="0"/>
              <a:t>}</a:t>
            </a:r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83366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Memory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8651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Memory Leaks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Java is stuck with garbage collection</a:t>
            </a:r>
          </a:p>
          <a:p>
            <a:r>
              <a:rPr lang="en-CA" altLang="en-US" dirty="0"/>
              <a:t>We can stop point at things but not delete them</a:t>
            </a:r>
          </a:p>
          <a:p>
            <a:r>
              <a:rPr lang="en-CA" altLang="en-US" dirty="0"/>
              <a:t>If your program naively leaves created objects connected to current code (heap will continue to grow)</a:t>
            </a:r>
          </a:p>
          <a:p>
            <a:r>
              <a:rPr lang="en-CA" altLang="en-US" dirty="0"/>
              <a:t>You can generally see this via Profiling and heap dumps</a:t>
            </a:r>
          </a:p>
        </p:txBody>
      </p:sp>
    </p:spTree>
    <p:extLst>
      <p:ext uri="{BB962C8B-B14F-4D97-AF65-F5344CB8AC3E}">
        <p14:creationId xmlns:p14="http://schemas.microsoft.com/office/powerpoint/2010/main" val="3716312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Heap Structure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3" y="1626140"/>
            <a:ext cx="3813798" cy="4351338"/>
          </a:xfrm>
        </p:spPr>
        <p:txBody>
          <a:bodyPr/>
          <a:lstStyle/>
          <a:p>
            <a:r>
              <a:rPr lang="en-CA" altLang="en-US" dirty="0"/>
              <a:t>The young generation is actually garbage collected quicker than the older generation</a:t>
            </a:r>
          </a:p>
          <a:p>
            <a:r>
              <a:rPr lang="en-CA" altLang="en-US" dirty="0"/>
              <a:t>Lots of new objects, or aggressive GC in young generation slows down program</a:t>
            </a:r>
          </a:p>
        </p:txBody>
      </p:sp>
      <p:pic>
        <p:nvPicPr>
          <p:cNvPr id="2" name="Picture 2" descr="Image title">
            <a:extLst>
              <a:ext uri="{FF2B5EF4-FFF2-40B4-BE49-F238E27FC236}">
                <a16:creationId xmlns:a16="http://schemas.microsoft.com/office/drawing/2014/main" id="{E3DB9085-B7DA-4D6F-B381-39DCF932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773195"/>
            <a:ext cx="54197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29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Garbage Collectors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Serial Collector</a:t>
            </a:r>
          </a:p>
          <a:p>
            <a:pPr lvl="1"/>
            <a:r>
              <a:rPr lang="en-CA" sz="2400" dirty="0"/>
              <a:t>Both Young and Old collections are done serially, using a single CPU and in a stop-the-world fashion.</a:t>
            </a:r>
          </a:p>
          <a:p>
            <a:pPr lvl="1"/>
            <a:r>
              <a:rPr lang="en-CA" sz="2400" dirty="0"/>
              <a:t>Best client-side</a:t>
            </a:r>
            <a:endParaRPr lang="en-CA" altLang="en-US" sz="2400" dirty="0"/>
          </a:p>
        </p:txBody>
      </p:sp>
      <p:pic>
        <p:nvPicPr>
          <p:cNvPr id="3074" name="Picture 2" descr="Image title">
            <a:extLst>
              <a:ext uri="{FF2B5EF4-FFF2-40B4-BE49-F238E27FC236}">
                <a16:creationId xmlns:a16="http://schemas.microsoft.com/office/drawing/2014/main" id="{9B453595-5015-4ABF-9872-A7A6B0B1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66" y="3700822"/>
            <a:ext cx="39243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65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Garbage Collectors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3" y="1626140"/>
            <a:ext cx="6556998" cy="4351338"/>
          </a:xfrm>
        </p:spPr>
        <p:txBody>
          <a:bodyPr/>
          <a:lstStyle/>
          <a:p>
            <a:r>
              <a:rPr lang="en-US" dirty="0"/>
              <a:t>Serial Collector</a:t>
            </a:r>
          </a:p>
          <a:p>
            <a:pPr lvl="1"/>
            <a:r>
              <a:rPr lang="en-CA" sz="2400" dirty="0"/>
              <a:t>Both Young and Old collections are done serially, using a single CPU and in a stop-the-world fashion.</a:t>
            </a:r>
          </a:p>
          <a:p>
            <a:pPr lvl="1"/>
            <a:r>
              <a:rPr lang="en-CA" sz="2400" dirty="0"/>
              <a:t>Best client-side</a:t>
            </a:r>
            <a:endParaRPr lang="en-US" sz="2400" dirty="0"/>
          </a:p>
          <a:p>
            <a:r>
              <a:rPr lang="en-CA" altLang="en-US" dirty="0"/>
              <a:t>Parallel Collector(throughput collector)</a:t>
            </a:r>
          </a:p>
          <a:p>
            <a:pPr lvl="1"/>
            <a:r>
              <a:rPr lang="en-CA" altLang="en-US" sz="2400" dirty="0"/>
              <a:t>Designed to take advantage of available CPU cores. Both Young and Old collections are done using multiple </a:t>
            </a:r>
            <a:r>
              <a:rPr lang="en-CA" altLang="en-US" sz="2400" dirty="0" err="1"/>
              <a:t>Gcthreads</a:t>
            </a:r>
            <a:r>
              <a:rPr lang="en-CA" altLang="en-US" sz="2400" dirty="0"/>
              <a:t>.</a:t>
            </a:r>
          </a:p>
        </p:txBody>
      </p:sp>
      <p:pic>
        <p:nvPicPr>
          <p:cNvPr id="4098" name="Picture 2" descr="Image title">
            <a:extLst>
              <a:ext uri="{FF2B5EF4-FFF2-40B4-BE49-F238E27FC236}">
                <a16:creationId xmlns:a16="http://schemas.microsoft.com/office/drawing/2014/main" id="{F3CB1FE1-88EC-4661-A753-D22CDC8B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29" y="1264930"/>
            <a:ext cx="5235268" cy="384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11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Garbage Collectors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3" y="1626140"/>
            <a:ext cx="6074398" cy="4351338"/>
          </a:xfrm>
        </p:spPr>
        <p:txBody>
          <a:bodyPr/>
          <a:lstStyle/>
          <a:p>
            <a:r>
              <a:rPr lang="en-CA" altLang="en-US" dirty="0"/>
              <a:t>Mostly concurrent collectors (low-latency collectors)</a:t>
            </a:r>
          </a:p>
          <a:p>
            <a:pPr lvl="1"/>
            <a:r>
              <a:rPr lang="en-CA" altLang="en-US" sz="2400" dirty="0"/>
              <a:t>Designed to minimize impact on application response time associated with Old generation stop-the-world collections.</a:t>
            </a:r>
          </a:p>
          <a:p>
            <a:pPr lvl="1"/>
            <a:r>
              <a:rPr lang="en-CA" altLang="en-US" sz="2400" dirty="0"/>
              <a:t>Most of the collection of the old generation using the CMS collector is done concurrently with the execution of the application.</a:t>
            </a:r>
          </a:p>
        </p:txBody>
      </p:sp>
      <p:pic>
        <p:nvPicPr>
          <p:cNvPr id="2054" name="Picture 6" descr="Image title">
            <a:extLst>
              <a:ext uri="{FF2B5EF4-FFF2-40B4-BE49-F238E27FC236}">
                <a16:creationId xmlns:a16="http://schemas.microsoft.com/office/drawing/2014/main" id="{7015557B-AEAB-4373-98D6-1E999573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1352282"/>
            <a:ext cx="4878716" cy="430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76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Garbage Collectors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2" y="1626140"/>
            <a:ext cx="10858065" cy="4351338"/>
          </a:xfrm>
        </p:spPr>
        <p:txBody>
          <a:bodyPr/>
          <a:lstStyle/>
          <a:p>
            <a:r>
              <a:rPr lang="en-CA" altLang="en-US" dirty="0"/>
              <a:t>Choose wisely between 32-bit or 64-bit VMs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going from a 32-bit to a 64-bit machine increases heap requirement for an existing Java application by up to 1.5 times (bigger ordinary object pointers)</a:t>
            </a:r>
          </a:p>
          <a:p>
            <a:pPr lvl="1"/>
            <a:endParaRPr lang="en-CA" altLang="en-US" sz="2400" dirty="0"/>
          </a:p>
          <a:p>
            <a:pPr lvl="1"/>
            <a:r>
              <a:rPr lang="en-CA" altLang="en-US" sz="2400" dirty="0"/>
              <a:t> -XX:+</a:t>
            </a:r>
            <a:r>
              <a:rPr lang="en-CA" altLang="en-US" sz="2400" dirty="0" err="1"/>
              <a:t>UseCompressedOops</a:t>
            </a:r>
            <a:r>
              <a:rPr lang="en-CA" altLang="en-US" sz="2400" dirty="0"/>
              <a:t> in Java version prior to 1.7 (which is now default)</a:t>
            </a:r>
          </a:p>
          <a:p>
            <a:pPr lvl="2"/>
            <a:r>
              <a:rPr lang="en-CA" altLang="en-US" sz="2400" dirty="0"/>
              <a:t>This tuning argument greatly alleviates the performance penalty associated with a 64-bit JVM.</a:t>
            </a:r>
          </a:p>
        </p:txBody>
      </p:sp>
    </p:spTree>
    <p:extLst>
      <p:ext uri="{BB962C8B-B14F-4D97-AF65-F5344CB8AC3E}">
        <p14:creationId xmlns:p14="http://schemas.microsoft.com/office/powerpoint/2010/main" val="1852656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Garbage Collectors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Large heap not always better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Profile your application for possible memory leaks using tools such as Java </a:t>
            </a:r>
            <a:r>
              <a:rPr lang="en-CA" altLang="en-US" sz="2400" dirty="0" err="1"/>
              <a:t>VisualVM</a:t>
            </a:r>
            <a:r>
              <a:rPr lang="en-CA" altLang="en-US" sz="2400" dirty="0"/>
              <a:t> or </a:t>
            </a:r>
            <a:r>
              <a:rPr lang="en-CA" altLang="en-US" sz="2400" dirty="0" err="1"/>
              <a:t>Plumbr</a:t>
            </a:r>
            <a:r>
              <a:rPr lang="en-CA" altLang="en-US" sz="2400" dirty="0"/>
              <a:t> (Java memory leak detector).</a:t>
            </a:r>
          </a:p>
          <a:p>
            <a:pPr lvl="1"/>
            <a:endParaRPr lang="en-CA" altLang="en-US" sz="2400" dirty="0"/>
          </a:p>
          <a:p>
            <a:pPr lvl="1"/>
            <a:r>
              <a:rPr lang="en-CA" altLang="en-US" sz="2400" dirty="0"/>
              <a:t>Focus your analysis on the biggest Java object accumulation points</a:t>
            </a:r>
          </a:p>
          <a:p>
            <a:pPr lvl="1"/>
            <a:endParaRPr lang="en-CA" altLang="en-US" sz="2400" dirty="0"/>
          </a:p>
          <a:p>
            <a:pPr lvl="1"/>
            <a:r>
              <a:rPr lang="en-CA" altLang="en-US" sz="2400" dirty="0"/>
              <a:t>Reducing your application memory footprint will translate in improved performance due to reduced GC activity.</a:t>
            </a:r>
          </a:p>
        </p:txBody>
      </p:sp>
    </p:spTree>
    <p:extLst>
      <p:ext uri="{BB962C8B-B14F-4D97-AF65-F5344CB8AC3E}">
        <p14:creationId xmlns:p14="http://schemas.microsoft.com/office/powerpoint/2010/main" val="869507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Threads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124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1090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Thread-Lock/Contention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Thread lock contention is by far the most common Java concurrency problem</a:t>
            </a:r>
          </a:p>
        </p:txBody>
      </p:sp>
      <p:pic>
        <p:nvPicPr>
          <p:cNvPr id="7170" name="Picture 2" descr="Java concurrency">
            <a:extLst>
              <a:ext uri="{FF2B5EF4-FFF2-40B4-BE49-F238E27FC236}">
                <a16:creationId xmlns:a16="http://schemas.microsoft.com/office/drawing/2014/main" id="{CB924967-0A94-4793-A8D7-C8EF6EB1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323" y="2320854"/>
            <a:ext cx="4468572" cy="409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492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Thread-Lock/Contention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True Java-level deadlocks, while less common, are triggered when two or more threads are blocked forever, waiting for each other. </a:t>
            </a:r>
          </a:p>
          <a:p>
            <a:pPr lvl="1"/>
            <a:endParaRPr lang="en-CA" altLang="en-US" sz="2400" dirty="0"/>
          </a:p>
        </p:txBody>
      </p:sp>
      <p:pic>
        <p:nvPicPr>
          <p:cNvPr id="6146" name="Picture 2" descr="Java deadlock">
            <a:extLst>
              <a:ext uri="{FF2B5EF4-FFF2-40B4-BE49-F238E27FC236}">
                <a16:creationId xmlns:a16="http://schemas.microsoft.com/office/drawing/2014/main" id="{8D3A8392-204E-4C81-9BF4-594872A90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84" y="2853278"/>
            <a:ext cx="5105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97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Thread-Lock/Contention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Clock Time and CPU Burn</a:t>
            </a:r>
          </a:p>
          <a:p>
            <a:pPr lvl="1"/>
            <a:r>
              <a:rPr lang="en-CA" altLang="en-US" sz="2400" dirty="0"/>
              <a:t>Ex. worker not doing anything, just spinning in a loop</a:t>
            </a:r>
          </a:p>
          <a:p>
            <a:endParaRPr lang="en-CA" altLang="en-US" dirty="0"/>
          </a:p>
        </p:txBody>
      </p:sp>
      <p:pic>
        <p:nvPicPr>
          <p:cNvPr id="5122" name="Picture 2" descr="Java VisualVM">
            <a:extLst>
              <a:ext uri="{FF2B5EF4-FFF2-40B4-BE49-F238E27FC236}">
                <a16:creationId xmlns:a16="http://schemas.microsoft.com/office/drawing/2014/main" id="{F628E654-1727-4C10-A0B4-D48DA4D7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75" y="2720375"/>
            <a:ext cx="75342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79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Timeout Management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5475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Timeout Management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Lack of proper HTTP/HTTPS/TCP IP timeouts between your Java application and external systems </a:t>
            </a:r>
          </a:p>
          <a:p>
            <a:pPr lvl="1"/>
            <a:r>
              <a:rPr lang="en-CA" altLang="en-US" sz="2400" dirty="0"/>
              <a:t>lead to severe performance degradation and outage due to middleware and JVM threads depletion (blocking IO calls).</a:t>
            </a:r>
          </a:p>
          <a:p>
            <a:pPr lvl="1"/>
            <a:endParaRPr lang="en-CA" altLang="en-US" sz="2400" dirty="0"/>
          </a:p>
          <a:p>
            <a:r>
              <a:rPr lang="en-CA" altLang="en-US" dirty="0"/>
              <a:t>Proper timeout implementation will prevent Java threads from waiting for too long in the event of major slowdown of your external service providers.</a:t>
            </a:r>
          </a:p>
        </p:txBody>
      </p:sp>
    </p:spTree>
    <p:extLst>
      <p:ext uri="{BB962C8B-B14F-4D97-AF65-F5344CB8AC3E}">
        <p14:creationId xmlns:p14="http://schemas.microsoft.com/office/powerpoint/2010/main" val="1755549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next topic.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Strings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Not null terminated</a:t>
            </a:r>
          </a:p>
          <a:p>
            <a:pPr lvl="1"/>
            <a:r>
              <a:rPr lang="en-CA" altLang="en-US" sz="2400" dirty="0"/>
              <a:t>char[] and length are both stored</a:t>
            </a:r>
          </a:p>
          <a:p>
            <a:pPr lvl="1"/>
            <a:endParaRPr lang="en-CA" altLang="en-US" sz="2400" dirty="0"/>
          </a:p>
          <a:p>
            <a:r>
              <a:rPr lang="en-CA" altLang="en-US" dirty="0"/>
              <a:t>Immutable</a:t>
            </a:r>
          </a:p>
          <a:p>
            <a:pPr lvl="1"/>
            <a:r>
              <a:rPr lang="en-CA" altLang="en-US" sz="2400" dirty="0"/>
              <a:t>Any change attempt (making new string)</a:t>
            </a:r>
          </a:p>
          <a:p>
            <a:pPr lvl="1"/>
            <a:endParaRPr lang="en-CA" altLang="en-US" sz="2400" dirty="0"/>
          </a:p>
          <a:p>
            <a:r>
              <a:rPr lang="en-CA" altLang="en-US" dirty="0"/>
              <a:t>char[] is better for secure data than String</a:t>
            </a:r>
          </a:p>
          <a:p>
            <a:endParaRPr lang="en-CA" altLang="en-US" dirty="0"/>
          </a:p>
          <a:p>
            <a:r>
              <a:rPr lang="en-CA" altLang="en-US" dirty="0"/>
              <a:t>Also UTF-16 (uses two bytes for all) </a:t>
            </a:r>
          </a:p>
          <a:p>
            <a:pPr lvl="1"/>
            <a:r>
              <a:rPr lang="en-CA" altLang="en-US" sz="2400" dirty="0"/>
              <a:t>if you want UTF-32 there’s a lot of management steps</a:t>
            </a:r>
          </a:p>
        </p:txBody>
      </p:sp>
    </p:spTree>
    <p:extLst>
      <p:ext uri="{BB962C8B-B14F-4D97-AF65-F5344CB8AC3E}">
        <p14:creationId xmlns:p14="http://schemas.microsoft.com/office/powerpoint/2010/main" val="371721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Strings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String pool</a:t>
            </a:r>
          </a:p>
          <a:p>
            <a:pPr lvl="1"/>
            <a:r>
              <a:rPr lang="en-CA" altLang="en-US" sz="2400" dirty="0"/>
              <a:t>Java has a special memory location (</a:t>
            </a:r>
            <a:r>
              <a:rPr lang="en-CA" altLang="en-US" sz="2400" dirty="0" err="1"/>
              <a:t>PermGen</a:t>
            </a:r>
            <a:r>
              <a:rPr lang="en-CA" altLang="en-US" sz="2400" dirty="0"/>
              <a:t> Space)</a:t>
            </a:r>
          </a:p>
          <a:p>
            <a:pPr lvl="2"/>
            <a:r>
              <a:rPr lang="en-CA" altLang="en-US" sz="2400" dirty="0"/>
              <a:t>Usually for things like class desc, and metadata (exist </a:t>
            </a:r>
            <a:r>
              <a:rPr lang="en-CA" altLang="en-US" sz="2400" dirty="0" err="1"/>
              <a:t>longterm</a:t>
            </a:r>
            <a:r>
              <a:rPr lang="en-CA" altLang="en-US" sz="2400" dirty="0"/>
              <a:t>)</a:t>
            </a:r>
          </a:p>
          <a:p>
            <a:pPr lvl="1"/>
            <a:r>
              <a:rPr lang="en-CA" altLang="en-US" sz="2400" dirty="0"/>
              <a:t>If a new String literal (“hello”) is made matching existing Java will attempt to point at same data</a:t>
            </a:r>
          </a:p>
          <a:p>
            <a:pPr lvl="2"/>
            <a:r>
              <a:rPr lang="en-CA" altLang="en-US" sz="2400" dirty="0"/>
              <a:t>No NEW object</a:t>
            </a:r>
          </a:p>
          <a:p>
            <a:pPr lvl="1"/>
            <a:r>
              <a:rPr lang="en-CA" altLang="en-US" sz="2400" dirty="0"/>
              <a:t>new String(“hello”) by-passes this</a:t>
            </a:r>
          </a:p>
          <a:p>
            <a:pPr lvl="1"/>
            <a:r>
              <a:rPr lang="en-CA" altLang="en-US" sz="2400" dirty="0"/>
              <a:t>Also dynamic strings like one created at runtime from input won’t be associated</a:t>
            </a:r>
          </a:p>
        </p:txBody>
      </p:sp>
    </p:spTree>
    <p:extLst>
      <p:ext uri="{BB962C8B-B14F-4D97-AF65-F5344CB8AC3E}">
        <p14:creationId xmlns:p14="http://schemas.microsoft.com/office/powerpoint/2010/main" val="26226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Strings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String pool</a:t>
            </a:r>
          </a:p>
          <a:p>
            <a:pPr lvl="1"/>
            <a:r>
              <a:rPr lang="en-CA" altLang="en-US" sz="2400" dirty="0"/>
              <a:t>Java has a special memory location (</a:t>
            </a:r>
            <a:r>
              <a:rPr lang="en-CA" altLang="en-US" sz="2400" dirty="0" err="1"/>
              <a:t>PermGen</a:t>
            </a:r>
            <a:r>
              <a:rPr lang="en-CA" altLang="en-US" sz="2400" dirty="0"/>
              <a:t> Space)</a:t>
            </a:r>
          </a:p>
          <a:p>
            <a:pPr lvl="2"/>
            <a:r>
              <a:rPr lang="en-CA" altLang="en-US" sz="2400" dirty="0"/>
              <a:t>Usually for things like class desc, and metadata (exist </a:t>
            </a:r>
            <a:r>
              <a:rPr lang="en-CA" altLang="en-US" sz="2400" dirty="0" err="1"/>
              <a:t>longterm</a:t>
            </a:r>
            <a:r>
              <a:rPr lang="en-CA" altLang="en-US" sz="2400" dirty="0"/>
              <a:t>)</a:t>
            </a:r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r>
              <a:rPr lang="en-CA" altLang="en-US" sz="2400" dirty="0"/>
              <a:t>366712642</a:t>
            </a:r>
          </a:p>
          <a:p>
            <a:pPr lvl="2"/>
            <a:r>
              <a:rPr lang="en-CA" altLang="en-US" sz="2400" dirty="0"/>
              <a:t>366712642</a:t>
            </a:r>
          </a:p>
          <a:p>
            <a:pPr lvl="2"/>
            <a:r>
              <a:rPr lang="en-CA" altLang="en-US" sz="2400" dirty="0"/>
              <a:t>1829164700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55ACDA-40AF-4D1B-A922-85A287072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45" y="3089545"/>
            <a:ext cx="8660921" cy="12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9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Strings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pPr lvl="2"/>
            <a:r>
              <a:rPr lang="nb-NO" altLang="en-US" sz="2400" dirty="0"/>
              <a:t>1442407170</a:t>
            </a:r>
          </a:p>
          <a:p>
            <a:pPr lvl="2"/>
            <a:r>
              <a:rPr lang="nb-NO" altLang="en-US" sz="2400" dirty="0"/>
              <a:t>1442407170</a:t>
            </a:r>
          </a:p>
          <a:p>
            <a:pPr lvl="2"/>
            <a:r>
              <a:rPr lang="nb-NO" altLang="en-US" sz="2400" dirty="0"/>
              <a:t>1028566121</a:t>
            </a:r>
          </a:p>
          <a:p>
            <a:pPr lvl="2"/>
            <a:r>
              <a:rPr lang="nb-NO" altLang="en-US" sz="2400" dirty="0"/>
              <a:t>hello</a:t>
            </a:r>
          </a:p>
          <a:p>
            <a:pPr lvl="2"/>
            <a:r>
              <a:rPr lang="nb-NO" altLang="en-US" sz="2400" dirty="0"/>
              <a:t>1118140819</a:t>
            </a:r>
            <a:endParaRPr lang="en-CA" altLang="en-US" sz="2400" dirty="0"/>
          </a:p>
          <a:p>
            <a:pPr lvl="2"/>
            <a:endParaRPr lang="en-CA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8350F-6C4E-4232-84A7-3C0D79522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24" y="1773195"/>
            <a:ext cx="9911751" cy="23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Strings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String pool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Java has a special memory location (</a:t>
            </a:r>
            <a:r>
              <a:rPr lang="en-CA" altLang="en-US" sz="2400" dirty="0" err="1"/>
              <a:t>PermGen</a:t>
            </a:r>
            <a:r>
              <a:rPr lang="en-CA" altLang="en-US" sz="2400" dirty="0"/>
              <a:t> Space)</a:t>
            </a:r>
          </a:p>
          <a:p>
            <a:pPr lvl="2"/>
            <a:r>
              <a:rPr lang="en-CA" altLang="en-US" sz="2400" dirty="0"/>
              <a:t>Usually for things like class desc, and metadata (exist </a:t>
            </a:r>
            <a:r>
              <a:rPr lang="en-CA" altLang="en-US" sz="2400" dirty="0" err="1"/>
              <a:t>longterm</a:t>
            </a:r>
            <a:r>
              <a:rPr lang="en-CA" altLang="en-US" sz="2400" dirty="0"/>
              <a:t>)</a:t>
            </a:r>
          </a:p>
          <a:p>
            <a:pPr lvl="2"/>
            <a:endParaRPr lang="en-CA" altLang="en-US" sz="2400" dirty="0"/>
          </a:p>
          <a:p>
            <a:pPr lvl="1"/>
            <a:r>
              <a:rPr lang="en-CA" altLang="en-US" sz="2400" dirty="0">
                <a:solidFill>
                  <a:srgbClr val="FF0000"/>
                </a:solidFill>
              </a:rPr>
              <a:t>USE .equals()</a:t>
            </a:r>
          </a:p>
          <a:p>
            <a:pPr lvl="2"/>
            <a:r>
              <a:rPr lang="en-CA" altLang="en-US" sz="2400" dirty="0"/>
              <a:t>To get consistent String comparisons on .equals() compares contents, == will give you differing behaviour whether or not the String Pool has been used</a:t>
            </a:r>
          </a:p>
        </p:txBody>
      </p:sp>
    </p:spTree>
    <p:extLst>
      <p:ext uri="{BB962C8B-B14F-4D97-AF65-F5344CB8AC3E}">
        <p14:creationId xmlns:p14="http://schemas.microsoft.com/office/powerpoint/2010/main" val="5304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1479</Words>
  <Application>Microsoft Office PowerPoint</Application>
  <PresentationFormat>Widescreen</PresentationFormat>
  <Paragraphs>249</Paragraphs>
  <Slides>45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Optimization: Java Optimization</vt:lpstr>
      <vt:lpstr>Java Specific Optimizations</vt:lpstr>
      <vt:lpstr>Code Tuning – Java</vt:lpstr>
      <vt:lpstr>Strings</vt:lpstr>
      <vt:lpstr>Code Tuning – Strings</vt:lpstr>
      <vt:lpstr>Code Tuning – Strings</vt:lpstr>
      <vt:lpstr>Code Tuning – Strings</vt:lpstr>
      <vt:lpstr>Code Tuning – Strings</vt:lpstr>
      <vt:lpstr>Code Tuning – Strings</vt:lpstr>
      <vt:lpstr>Code Tuning – Strings</vt:lpstr>
      <vt:lpstr>Code Tuning – Strings</vt:lpstr>
      <vt:lpstr>Maps</vt:lpstr>
      <vt:lpstr>Code Tuning – Maps</vt:lpstr>
      <vt:lpstr>Code Tuning – hashCode()/equals()</vt:lpstr>
      <vt:lpstr>Primitives</vt:lpstr>
      <vt:lpstr>Code Tuning – Primitives</vt:lpstr>
      <vt:lpstr>Logging</vt:lpstr>
      <vt:lpstr>Code Tuning – Logging</vt:lpstr>
      <vt:lpstr>Libraries</vt:lpstr>
      <vt:lpstr>Code Tuning – Libraries</vt:lpstr>
      <vt:lpstr>Code Tuning – Libraries</vt:lpstr>
      <vt:lpstr>Simple Recursion</vt:lpstr>
      <vt:lpstr>Code Tuning – Recursion</vt:lpstr>
      <vt:lpstr>Code Tuning – Recursion</vt:lpstr>
      <vt:lpstr>Code Tuning – Recursion</vt:lpstr>
      <vt:lpstr>Code Tuning – Recursion</vt:lpstr>
      <vt:lpstr>Caching</vt:lpstr>
      <vt:lpstr>Code Tuning – Hidden Caching</vt:lpstr>
      <vt:lpstr>Iterators</vt:lpstr>
      <vt:lpstr>Code Tuning – Iterators</vt:lpstr>
      <vt:lpstr>Memory</vt:lpstr>
      <vt:lpstr>Code Tuning – Memory Leaks</vt:lpstr>
      <vt:lpstr>Code Tuning – Heap Structure</vt:lpstr>
      <vt:lpstr>Code Tuning – Garbage Collectors</vt:lpstr>
      <vt:lpstr>Code Tuning – Garbage Collectors</vt:lpstr>
      <vt:lpstr>Code Tuning – Garbage Collectors</vt:lpstr>
      <vt:lpstr>Code Tuning – Garbage Collectors</vt:lpstr>
      <vt:lpstr>Code Tuning – Garbage Collectors</vt:lpstr>
      <vt:lpstr>Threads</vt:lpstr>
      <vt:lpstr>Code Tuning – Thread-Lock/Contention</vt:lpstr>
      <vt:lpstr>Code Tuning – Thread-Lock/Contention</vt:lpstr>
      <vt:lpstr>Code Tuning – Thread-Lock/Contention</vt:lpstr>
      <vt:lpstr>Timeout Management</vt:lpstr>
      <vt:lpstr>Code Tuning – Timeout Management</vt:lpstr>
      <vt:lpstr>Onward to …  next topic.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2020-08-24T23:51:34Z</dcterms:created>
  <dcterms:modified xsi:type="dcterms:W3CDTF">2020-08-24T23:51:37Z</dcterms:modified>
</cp:coreProperties>
</file>