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4" r:id="rId3"/>
    <p:sldId id="325" r:id="rId4"/>
    <p:sldId id="347" r:id="rId5"/>
    <p:sldId id="326" r:id="rId6"/>
    <p:sldId id="333" r:id="rId7"/>
    <p:sldId id="348" r:id="rId8"/>
    <p:sldId id="327" r:id="rId9"/>
    <p:sldId id="335" r:id="rId10"/>
    <p:sldId id="334" r:id="rId11"/>
    <p:sldId id="349" r:id="rId12"/>
    <p:sldId id="328" r:id="rId13"/>
    <p:sldId id="350" r:id="rId14"/>
    <p:sldId id="331" r:id="rId15"/>
    <p:sldId id="330" r:id="rId16"/>
    <p:sldId id="329" r:id="rId17"/>
    <p:sldId id="336" r:id="rId18"/>
    <p:sldId id="33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94277-C708-468F-8DA0-8DD37EB1007A}" v="11" dt="2020-08-05T20:51:37.907"/>
    <p1510:client id="{62747001-4DD0-4090-BF8E-F840C7FFC066}" v="25" dt="2020-08-05T21:06:15.459"/>
    <p1510:client id="{BB64DA82-AA0F-428A-8212-E3FC693CE70D}" v="27" dt="2020-08-05T20:41:59.780"/>
    <p1510:client id="{CA985661-9E21-427B-8E5A-63427BA666A3}" v="21" dt="2020-08-05T15:32:32.205"/>
    <p1510:client id="{F5988DE0-B99C-4D4C-9716-C07B13238DBE}" v="9" dt="2020-08-05T20:44:0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587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82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72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72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08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63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85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672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81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9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825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35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04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1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Assembly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Pipeline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Reorder instructions to keep the pipeline full or to avoid pipeline stalls 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E.g.  Above code can be changed to: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pPr lvl="2"/>
            <a:r>
              <a:rPr lang="en-CA" altLang="en-US" sz="2400" dirty="0"/>
              <a:t>Eliminates 1 instruction</a:t>
            </a:r>
          </a:p>
          <a:p>
            <a:pPr lvl="2"/>
            <a:r>
              <a:rPr lang="en-CA" altLang="en-US" sz="2400" dirty="0" err="1"/>
              <a:t>retl</a:t>
            </a:r>
            <a:r>
              <a:rPr lang="en-CA" altLang="en-US" sz="2400" dirty="0"/>
              <a:t> has to go through CPU 4 cycle (fetch, execute, memory, write) so we can slide in delay slot so cube is done by time </a:t>
            </a:r>
            <a:r>
              <a:rPr lang="en-CA" altLang="en-US" sz="2400" dirty="0" err="1"/>
              <a:t>retl</a:t>
            </a:r>
            <a:r>
              <a:rPr lang="en-CA" altLang="en-US" sz="2400" dirty="0"/>
              <a:t> gives reaches using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34D7A-69CE-417E-8BF2-8A1B42D7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17" y="3922503"/>
            <a:ext cx="8627165" cy="98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9C690-44B4-493D-977D-AE2FAE5F0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157" y="2572839"/>
            <a:ext cx="4203982" cy="1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2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Inline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macros to inline subroutines </a:t>
            </a:r>
          </a:p>
          <a:p>
            <a:pPr lvl="2"/>
            <a:r>
              <a:rPr lang="en-CA" altLang="en-US" sz="2400" dirty="0"/>
              <a:t>Avoids call/return overhead </a:t>
            </a:r>
          </a:p>
          <a:p>
            <a:pPr lvl="2"/>
            <a:r>
              <a:rPr lang="en-CA" altLang="en-US" sz="2400" dirty="0"/>
              <a:t>E.g.  Calling code before optimization: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A macro such as: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00BF3-0EB6-4B11-922A-3B4D3911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45" y="3341826"/>
            <a:ext cx="6843920" cy="1343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FE95C-0DC0-4735-A909-F0ACED53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79" y="5888864"/>
            <a:ext cx="6138242" cy="7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– SIMD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SIMD instructions to move data while calculating </a:t>
            </a:r>
          </a:p>
          <a:p>
            <a:pPr lvl="2"/>
            <a:r>
              <a:rPr lang="en-CA" altLang="en-US" sz="2400" b="1" dirty="0"/>
              <a:t>S</a:t>
            </a:r>
            <a:r>
              <a:rPr lang="en-CA" altLang="en-US" sz="2400" dirty="0"/>
              <a:t>ingle </a:t>
            </a:r>
            <a:r>
              <a:rPr lang="en-CA" altLang="en-US" sz="2400" b="1" dirty="0"/>
              <a:t>i</a:t>
            </a:r>
            <a:r>
              <a:rPr lang="en-CA" altLang="en-US" sz="2400" dirty="0"/>
              <a:t>nstruction, </a:t>
            </a:r>
            <a:r>
              <a:rPr lang="en-CA" altLang="en-US" sz="2400" b="1" dirty="0"/>
              <a:t>m</a:t>
            </a:r>
            <a:r>
              <a:rPr lang="en-CA" altLang="en-US" sz="2400" dirty="0"/>
              <a:t>ultiple </a:t>
            </a:r>
            <a:r>
              <a:rPr lang="en-CA" altLang="en-US" sz="2400" b="1" dirty="0"/>
              <a:t>d</a:t>
            </a:r>
            <a:r>
              <a:rPr lang="en-CA" altLang="en-US" sz="2400" dirty="0"/>
              <a:t>ata </a:t>
            </a:r>
          </a:p>
          <a:p>
            <a:pPr lvl="2"/>
            <a:r>
              <a:rPr lang="en-CA" altLang="en-US" sz="2400" dirty="0"/>
              <a:t>Motorola DSP56001 example: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marL="914400" lvl="2" indent="0">
              <a:buNone/>
            </a:pPr>
            <a:r>
              <a:rPr lang="en-CA" altLang="en-US" sz="2400" dirty="0"/>
              <a:t>Multiply w/o Accumulate (MPY)</a:t>
            </a:r>
          </a:p>
          <a:p>
            <a:pPr marL="914400" lvl="2" indent="0">
              <a:buNone/>
            </a:pPr>
            <a:r>
              <a:rPr lang="en-CA" altLang="en-US" sz="2400" dirty="0"/>
              <a:t>Multiple and Accumulate (MAC)</a:t>
            </a:r>
          </a:p>
          <a:p>
            <a:pPr marL="914400" lvl="2" indent="0">
              <a:buNone/>
            </a:pPr>
            <a:r>
              <a:rPr lang="en-CA" altLang="en-US" sz="2400" dirty="0"/>
              <a:t>Move data (MOVE)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71C8F-8C75-48EA-AA3D-1AA9CEE9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47" y="3232082"/>
            <a:ext cx="6815541" cy="16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– Inline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CA" altLang="en-US" sz="2400" dirty="0"/>
              <a:t>In extreme cases, one might inline every subroutine!</a:t>
            </a:r>
          </a:p>
          <a:p>
            <a:pPr lvl="3"/>
            <a:r>
              <a:rPr lang="en-CA" altLang="en-US" sz="2400" dirty="0"/>
              <a:t>Usually results in a much bigger executable (i.e. more RAM is used) </a:t>
            </a:r>
          </a:p>
          <a:p>
            <a:pPr lvl="4"/>
            <a:r>
              <a:rPr lang="en-CA" altLang="en-US" sz="2400" dirty="0"/>
              <a:t>We are trading memory for speed </a:t>
            </a:r>
          </a:p>
          <a:p>
            <a:pPr lvl="2"/>
            <a:r>
              <a:rPr lang="en-CA" altLang="en-US" sz="2400" dirty="0"/>
              <a:t>Note that some compilers allow one to inline assembly code into C or C++ code </a:t>
            </a:r>
          </a:p>
          <a:p>
            <a:pPr lvl="3"/>
            <a:r>
              <a:rPr lang="en-CA" altLang="en-US" sz="2400" dirty="0" err="1"/>
              <a:t>sdcc</a:t>
            </a:r>
            <a:r>
              <a:rPr lang="en-CA" altLang="en-US" sz="2400" dirty="0"/>
              <a:t> example: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64E26-EE74-42D6-9009-EF754F3A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83" y="4248032"/>
            <a:ext cx="3682034" cy="21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– Inline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CA" altLang="en-US" sz="2400" dirty="0"/>
              <a:t>Can be used in calling code: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gets expanded to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Eliminates 3 more instructions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B7B2E5-2EDC-461D-A237-140E93A2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97" y="2433845"/>
            <a:ext cx="2260738" cy="121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65C61-C735-4373-A6FA-3BC1D1E9A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36" y="4532310"/>
            <a:ext cx="7789379" cy="16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– SIMD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SIMD instructions to move data while calculating </a:t>
            </a:r>
          </a:p>
          <a:p>
            <a:pPr lvl="2"/>
            <a:r>
              <a:rPr lang="en-CA" altLang="en-US" sz="2400" b="1" dirty="0"/>
              <a:t>S</a:t>
            </a:r>
            <a:r>
              <a:rPr lang="en-CA" altLang="en-US" sz="2400" dirty="0"/>
              <a:t>ingle </a:t>
            </a:r>
            <a:r>
              <a:rPr lang="en-CA" altLang="en-US" sz="2400" b="1" dirty="0"/>
              <a:t>i</a:t>
            </a:r>
            <a:r>
              <a:rPr lang="en-CA" altLang="en-US" sz="2400" dirty="0"/>
              <a:t>nstruction, </a:t>
            </a:r>
            <a:r>
              <a:rPr lang="en-CA" altLang="en-US" sz="2400" b="1" dirty="0"/>
              <a:t>m</a:t>
            </a:r>
            <a:r>
              <a:rPr lang="en-CA" altLang="en-US" sz="2400" dirty="0"/>
              <a:t>ultiple </a:t>
            </a:r>
            <a:r>
              <a:rPr lang="en-CA" altLang="en-US" sz="2400" b="1" dirty="0"/>
              <a:t>d</a:t>
            </a:r>
            <a:r>
              <a:rPr lang="en-CA" altLang="en-US" sz="2400" dirty="0"/>
              <a:t>ata </a:t>
            </a:r>
          </a:p>
          <a:p>
            <a:pPr lvl="2"/>
            <a:r>
              <a:rPr lang="en-CA" altLang="en-US" sz="2400" dirty="0"/>
              <a:t>Motorola DSP56001 example:</a:t>
            </a:r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Can be improved to: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71C8F-8C75-48EA-AA3D-1AA9CEE9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47" y="3232082"/>
            <a:ext cx="6815541" cy="1615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A8B1A-B3CA-4A13-86A1-A09F2088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147" y="5564523"/>
            <a:ext cx="6901723" cy="8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– SIMD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CA" altLang="en-US" sz="2400" dirty="0"/>
              <a:t>There are libraries available that use SIMD instructions on vectors of data (and may exploit the parallelism of multi-core CPUs)</a:t>
            </a:r>
          </a:p>
          <a:p>
            <a:pPr lvl="3"/>
            <a:r>
              <a:rPr lang="en-CA" altLang="en-US" sz="2400" dirty="0"/>
              <a:t>Intel Vector Math Library (VML) </a:t>
            </a:r>
          </a:p>
          <a:p>
            <a:pPr lvl="4"/>
            <a:r>
              <a:rPr lang="en-CA" altLang="en-US" sz="2400" dirty="0"/>
              <a:t>Is a C/C++ API for Windows, Linux, OS X </a:t>
            </a:r>
          </a:p>
          <a:p>
            <a:pPr lvl="4"/>
            <a:r>
              <a:rPr lang="en-CA" altLang="en-US" sz="2400" dirty="0"/>
              <a:t>Part of the Intel Math Kernel Library (MKL) </a:t>
            </a:r>
          </a:p>
          <a:p>
            <a:pPr lvl="3"/>
            <a:r>
              <a:rPr lang="en-CA" altLang="en-US" sz="2400" dirty="0"/>
              <a:t>Accelerate framework</a:t>
            </a:r>
          </a:p>
          <a:p>
            <a:pPr lvl="4"/>
            <a:r>
              <a:rPr lang="en-CA" altLang="en-US" sz="2400" dirty="0"/>
              <a:t>Is a C API for OS X</a:t>
            </a:r>
          </a:p>
        </p:txBody>
      </p:sp>
    </p:spTree>
    <p:extLst>
      <p:ext uri="{BB962C8B-B14F-4D97-AF65-F5344CB8AC3E}">
        <p14:creationId xmlns:p14="http://schemas.microsoft.com/office/powerpoint/2010/main" val="2047802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Java optimization.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- Assembly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Assembly language techniques </a:t>
            </a:r>
          </a:p>
          <a:p>
            <a:pPr lvl="1"/>
            <a:r>
              <a:rPr lang="en-CA" altLang="en-US" sz="2400" dirty="0"/>
              <a:t>Are speciﬁc to a CPU architecture </a:t>
            </a:r>
          </a:p>
          <a:p>
            <a:pPr lvl="2"/>
            <a:r>
              <a:rPr lang="en-CA" altLang="en-US" sz="2400" dirty="0"/>
              <a:t>Thus are not generally portable </a:t>
            </a:r>
          </a:p>
          <a:p>
            <a:pPr lvl="1"/>
            <a:r>
              <a:rPr lang="en-CA" altLang="en-US" sz="2400" dirty="0"/>
              <a:t>Goal is to minimize the number of clock cycles it takes to execute an algorithm </a:t>
            </a:r>
          </a:p>
          <a:p>
            <a:pPr lvl="2"/>
            <a:r>
              <a:rPr lang="en-CA" altLang="en-US" sz="2400" dirty="0"/>
              <a:t>That is, code the algorithm using the fewest number of instructions possible </a:t>
            </a:r>
          </a:p>
          <a:p>
            <a:pPr lvl="2"/>
            <a:r>
              <a:rPr lang="en-CA" altLang="en-US" sz="2400" dirty="0"/>
              <a:t>A </a:t>
            </a:r>
            <a:r>
              <a:rPr lang="en-CA" altLang="en-US" sz="2400" b="1" dirty="0">
                <a:solidFill>
                  <a:srgbClr val="E32726"/>
                </a:solidFill>
              </a:rPr>
              <a:t>clever</a:t>
            </a:r>
            <a:r>
              <a:rPr lang="en-CA" altLang="en-US" sz="2400" dirty="0"/>
              <a:t> programmer can usually beat the best optimizing compiler</a:t>
            </a:r>
          </a:p>
          <a:p>
            <a:pPr lvl="3"/>
            <a:r>
              <a:rPr lang="en-CA" altLang="en-US" sz="2400" dirty="0"/>
              <a:t>We’re not always as clever as we think</a:t>
            </a:r>
          </a:p>
        </p:txBody>
      </p:sp>
    </p:spTree>
    <p:extLst>
      <p:ext uri="{BB962C8B-B14F-4D97-AF65-F5344CB8AC3E}">
        <p14:creationId xmlns:p14="http://schemas.microsoft.com/office/powerpoint/2010/main" val="10167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Quantify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We can quantify execution time precisely, since each instruction takes a deﬁned number of clock cycles to complete </a:t>
            </a:r>
          </a:p>
          <a:p>
            <a:pPr lvl="2"/>
            <a:r>
              <a:rPr lang="en-CA" altLang="en-US" sz="2400" dirty="0"/>
              <a:t>A ﬁxed number on a RISC CPU </a:t>
            </a:r>
          </a:p>
          <a:p>
            <a:pPr lvl="3"/>
            <a:r>
              <a:rPr lang="en-CA" altLang="en-US" sz="2400" dirty="0"/>
              <a:t>E.g.  4 cycles per instruction on SPARC V8 </a:t>
            </a:r>
          </a:p>
          <a:p>
            <a:pPr lvl="2"/>
            <a:r>
              <a:rPr lang="en-CA" altLang="en-US" sz="2400" dirty="0"/>
              <a:t>A variable number on a CISC CPU </a:t>
            </a:r>
          </a:p>
          <a:p>
            <a:pPr lvl="3"/>
            <a:r>
              <a:rPr lang="en-CA" altLang="en-US" sz="2400" dirty="0"/>
              <a:t>E.g.  Intel Core 2 </a:t>
            </a:r>
          </a:p>
          <a:p>
            <a:pPr lvl="4"/>
            <a:r>
              <a:rPr lang="en-CA" altLang="en-US" sz="2400" dirty="0"/>
              <a:t>add: 1 cycle     </a:t>
            </a:r>
            <a:r>
              <a:rPr lang="en-CA" altLang="en-US" sz="2400" dirty="0" err="1"/>
              <a:t>mul</a:t>
            </a:r>
            <a:r>
              <a:rPr lang="en-CA" altLang="en-US" sz="2400" dirty="0"/>
              <a:t>: 5      div: 40 </a:t>
            </a:r>
          </a:p>
          <a:p>
            <a:pPr lvl="3"/>
            <a:r>
              <a:rPr lang="en-CA" altLang="en-US" sz="2400" dirty="0"/>
              <a:t>Some assemblers produce output ﬁles showing this cycle count</a:t>
            </a:r>
          </a:p>
        </p:txBody>
      </p:sp>
    </p:spTree>
    <p:extLst>
      <p:ext uri="{BB962C8B-B14F-4D97-AF65-F5344CB8AC3E}">
        <p14:creationId xmlns:p14="http://schemas.microsoft.com/office/powerpoint/2010/main" val="356217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Instructions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6904131" cy="4351338"/>
          </a:xfrm>
        </p:spPr>
        <p:txBody>
          <a:bodyPr/>
          <a:lstStyle/>
          <a:p>
            <a:pPr lvl="1"/>
            <a:r>
              <a:rPr lang="en-CA" altLang="en-US" sz="2400" dirty="0"/>
              <a:t>Eliminate instructions where possible </a:t>
            </a:r>
          </a:p>
          <a:p>
            <a:pPr lvl="2"/>
            <a:r>
              <a:rPr lang="en-CA" altLang="en-US" sz="2400" dirty="0"/>
              <a:t>Sparc example: </a:t>
            </a:r>
          </a:p>
          <a:p>
            <a:pPr lvl="3"/>
            <a:r>
              <a:rPr lang="en-CA" altLang="en-US" sz="2400" dirty="0"/>
              <a:t>We save register window and create new</a:t>
            </a:r>
          </a:p>
          <a:p>
            <a:pPr lvl="3"/>
            <a:r>
              <a:rPr lang="en-CA" altLang="en-US" sz="2400" dirty="0"/>
              <a:t>Restore after</a:t>
            </a:r>
          </a:p>
          <a:p>
            <a:pPr lvl="3"/>
            <a:r>
              <a:rPr lang="en-CA" altLang="en-US" sz="2400" dirty="0"/>
              <a:t>Uses input registers (function inputs)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03100-BD0A-435E-A368-764BCF0D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339" y="1849993"/>
            <a:ext cx="4076907" cy="17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Instructions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7201692" cy="4351338"/>
          </a:xfrm>
        </p:spPr>
        <p:txBody>
          <a:bodyPr/>
          <a:lstStyle/>
          <a:p>
            <a:pPr lvl="1"/>
            <a:r>
              <a:rPr lang="en-CA" altLang="en-US" sz="2400" dirty="0"/>
              <a:t>Eliminate instructions where possible </a:t>
            </a:r>
          </a:p>
          <a:p>
            <a:pPr lvl="2"/>
            <a:r>
              <a:rPr lang="en-CA" altLang="en-US" sz="2400" dirty="0"/>
              <a:t>Sparc example: </a:t>
            </a:r>
          </a:p>
          <a:p>
            <a:pPr lvl="3"/>
            <a:r>
              <a:rPr lang="en-CA" altLang="en-US" sz="2400" dirty="0"/>
              <a:t>We save register window and create new</a:t>
            </a:r>
          </a:p>
          <a:p>
            <a:pPr lvl="3"/>
            <a:r>
              <a:rPr lang="en-CA" altLang="en-US" sz="2400" dirty="0"/>
              <a:t>Restore after</a:t>
            </a:r>
          </a:p>
          <a:p>
            <a:pPr lvl="3"/>
            <a:r>
              <a:rPr lang="en-CA" altLang="en-US" sz="2400" dirty="0"/>
              <a:t>Uses input registers (function inputs)</a:t>
            </a:r>
          </a:p>
          <a:p>
            <a:pPr lvl="2"/>
            <a:r>
              <a:rPr lang="en-CA" altLang="en-US" sz="2400" dirty="0"/>
              <a:t>Eliminate 2 instructions by converting into a leaf subroutine: </a:t>
            </a:r>
          </a:p>
          <a:p>
            <a:pPr lvl="3"/>
            <a:r>
              <a:rPr lang="en-CA" altLang="en-US" sz="2400" dirty="0"/>
              <a:t>We won’t call others (leaf)</a:t>
            </a:r>
          </a:p>
          <a:p>
            <a:pPr lvl="3"/>
            <a:r>
              <a:rPr lang="en-CA" altLang="en-US" sz="2400" dirty="0"/>
              <a:t>Can only use output registers</a:t>
            </a:r>
          </a:p>
          <a:p>
            <a:pPr lvl="2"/>
            <a:endParaRPr lang="en-CA" altLang="en-US" sz="2400" dirty="0"/>
          </a:p>
          <a:p>
            <a:pPr marL="1371600" lvl="3" indent="0">
              <a:buNone/>
            </a:pPr>
            <a:r>
              <a:rPr lang="en-CA" altLang="en-US" sz="2400" dirty="0"/>
              <a:t>Note: this also prevents the triggering of window overﬂow/underﬂow, which is expensive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03100-BD0A-435E-A368-764BCF0D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232" y="2331901"/>
            <a:ext cx="4076907" cy="1722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7189B-5FF1-4B73-83C4-44ACECB5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694" y="4435833"/>
            <a:ext cx="4203982" cy="1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Pipeline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5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Pipeline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6988798" cy="4351338"/>
          </a:xfrm>
        </p:spPr>
        <p:txBody>
          <a:bodyPr/>
          <a:lstStyle/>
          <a:p>
            <a:pPr lvl="1"/>
            <a:r>
              <a:rPr lang="en-CA" altLang="en-US" sz="2400" dirty="0"/>
              <a:t>Reorder instructions to keep the pipeline full or to avoid pipeline stalls</a:t>
            </a: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9C690-44B4-493D-977D-AE2FAE5F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57" y="2572839"/>
            <a:ext cx="4203982" cy="1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Assembly - Pipeline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6963398" cy="4351338"/>
          </a:xfrm>
        </p:spPr>
        <p:txBody>
          <a:bodyPr/>
          <a:lstStyle/>
          <a:p>
            <a:pPr lvl="1"/>
            <a:r>
              <a:rPr lang="en-CA" altLang="en-US" sz="2400" dirty="0"/>
              <a:t>Reorder instructions to keep the pipeline full or to avoid pipeline stalls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E.g.  Above code can be changed to: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34D7A-69CE-417E-8BF2-8A1B42D7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84" y="4909509"/>
            <a:ext cx="8627165" cy="98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9C690-44B4-493D-977D-AE2FAE5F0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157" y="2572839"/>
            <a:ext cx="4203982" cy="1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Widescreen</PresentationFormat>
  <Paragraphs>148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Optimization: Assembly Optimization</vt:lpstr>
      <vt:lpstr>Code Tuning - Assembly</vt:lpstr>
      <vt:lpstr>Code Tuning – Assembly - Quantify</vt:lpstr>
      <vt:lpstr>Instructions</vt:lpstr>
      <vt:lpstr>Code Tuning – Assembly - Instructions</vt:lpstr>
      <vt:lpstr>Code Tuning – Assembly - Instructions</vt:lpstr>
      <vt:lpstr>Pipeline</vt:lpstr>
      <vt:lpstr>Code Tuning – Assembly - Pipeline</vt:lpstr>
      <vt:lpstr>Code Tuning – Assembly - Pipeline</vt:lpstr>
      <vt:lpstr>Code Tuning – Assembly - Pipeline</vt:lpstr>
      <vt:lpstr>Inline</vt:lpstr>
      <vt:lpstr>Code Tuning – Assembly - Inline</vt:lpstr>
      <vt:lpstr>SIMD</vt:lpstr>
      <vt:lpstr>Code Tuning – Assembly – SIMD</vt:lpstr>
      <vt:lpstr>Code Tuning – Assembly – Inline (cont’d)</vt:lpstr>
      <vt:lpstr>Code Tuning – Assembly – Inline (cont’d)</vt:lpstr>
      <vt:lpstr>Code Tuning – Assembly – SIMD</vt:lpstr>
      <vt:lpstr>Code Tuning – Assembly – SIMD (cont’d)</vt:lpstr>
      <vt:lpstr>Onward to …  Java optimization.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2020-08-24T23:50:41Z</dcterms:created>
  <dcterms:modified xsi:type="dcterms:W3CDTF">2020-08-24T23:50:45Z</dcterms:modified>
</cp:coreProperties>
</file>