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61" r:id="rId3"/>
    <p:sldId id="307" r:id="rId4"/>
    <p:sldId id="308" r:id="rId5"/>
    <p:sldId id="337" r:id="rId6"/>
    <p:sldId id="309" r:id="rId7"/>
    <p:sldId id="310" r:id="rId8"/>
    <p:sldId id="311" r:id="rId9"/>
    <p:sldId id="340" r:id="rId10"/>
    <p:sldId id="312" r:id="rId11"/>
    <p:sldId id="313" r:id="rId12"/>
    <p:sldId id="314" r:id="rId13"/>
    <p:sldId id="315" r:id="rId14"/>
    <p:sldId id="316" r:id="rId15"/>
    <p:sldId id="345" r:id="rId16"/>
    <p:sldId id="317" r:id="rId17"/>
    <p:sldId id="318" r:id="rId18"/>
    <p:sldId id="319" r:id="rId19"/>
    <p:sldId id="320" r:id="rId20"/>
    <p:sldId id="321" r:id="rId21"/>
    <p:sldId id="322" r:id="rId22"/>
    <p:sldId id="346" r:id="rId23"/>
    <p:sldId id="323" r:id="rId24"/>
    <p:sldId id="27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F94277-C708-468F-8DA0-8DD37EB1007A}" v="11" dt="2020-08-05T20:51:37.907"/>
    <p1510:client id="{62747001-4DD0-4090-BF8E-F840C7FFC066}" v="20" dt="2020-08-05T21:01:46.269"/>
    <p1510:client id="{BB64DA82-AA0F-428A-8212-E3FC693CE70D}" v="27" dt="2020-08-05T20:41:59.780"/>
    <p1510:client id="{CA985661-9E21-427B-8E5A-63427BA666A3}" v="21" dt="2020-08-05T15:32:32.205"/>
    <p1510:client id="{F5988DE0-B99C-4D4C-9716-C07B13238DBE}" v="9" dt="2020-08-05T20:44:05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153" d="100"/>
          <a:sy n="153" d="100"/>
        </p:scale>
        <p:origin x="9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7B40B-5104-4F5D-98CD-E1F511FD4F2F}" type="datetimeFigureOut">
              <a:rPr lang="en-CA" smtClean="0"/>
              <a:t>2020-08-24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865C5-BEE6-4D6D-B3E8-E13AE160ED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634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0617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263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0063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0264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3252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2901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2247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9492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2608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0683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3631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8635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1529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3054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0608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0802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1652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11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  <p:sldLayoutId id="214748368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Optimization: More Optimization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501: Advanced Programming Techniques</a:t>
            </a:r>
          </a:p>
          <a:p>
            <a:r>
              <a:rPr lang="en-US" dirty="0"/>
              <a:t>Fall 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Monday, August 24,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Data Transformation – Float/Int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Data Transformation techniques </a:t>
            </a:r>
          </a:p>
          <a:p>
            <a:pPr lvl="1"/>
            <a:r>
              <a:rPr lang="en-CA" altLang="en-US" sz="2400" dirty="0"/>
              <a:t>Replace </a:t>
            </a:r>
            <a:r>
              <a:rPr lang="en-CA" altLang="en-US" sz="2400" dirty="0" err="1"/>
              <a:t>f.p.</a:t>
            </a:r>
            <a:r>
              <a:rPr lang="en-CA" altLang="en-US" sz="2400" dirty="0"/>
              <a:t> numbers with integers</a:t>
            </a:r>
          </a:p>
          <a:p>
            <a:pPr lvl="1"/>
            <a:r>
              <a:rPr lang="en-CA" altLang="en-US" sz="2400" i="1" dirty="0"/>
              <a:t>(in OO maybe also be able to replace object type with primitive type)</a:t>
            </a:r>
            <a:r>
              <a:rPr lang="en-CA" altLang="en-US" sz="2400" dirty="0"/>
              <a:t> </a:t>
            </a:r>
          </a:p>
          <a:p>
            <a:pPr lvl="1"/>
            <a:r>
              <a:rPr lang="en-CA" altLang="en-US" sz="2400" dirty="0"/>
              <a:t>E.g.  Visual Basic </a:t>
            </a:r>
          </a:p>
          <a:p>
            <a:pPr marL="914400" lvl="2" indent="0">
              <a:buNone/>
            </a:pPr>
            <a:r>
              <a:rPr lang="en-CA" altLang="en-US" sz="2400" dirty="0">
                <a:latin typeface="+mj-lt"/>
              </a:rPr>
              <a:t>Dim x As Single </a:t>
            </a:r>
          </a:p>
          <a:p>
            <a:pPr marL="914400" lvl="2" indent="0">
              <a:buNone/>
            </a:pPr>
            <a:r>
              <a:rPr lang="en-CA" altLang="en-US" sz="2400" dirty="0">
                <a:latin typeface="+mj-lt"/>
              </a:rPr>
              <a:t>For x = 0 to 99   </a:t>
            </a:r>
          </a:p>
          <a:p>
            <a:pPr marL="1371600" lvl="3" indent="0">
              <a:buNone/>
            </a:pPr>
            <a:r>
              <a:rPr lang="en-CA" altLang="en-US" sz="2400" dirty="0">
                <a:latin typeface="+mj-lt"/>
              </a:rPr>
              <a:t>a(x) = 0 </a:t>
            </a:r>
          </a:p>
          <a:p>
            <a:pPr marL="914400" lvl="2" indent="0">
              <a:buNone/>
            </a:pPr>
            <a:r>
              <a:rPr lang="en-CA" altLang="en-US" sz="2400" dirty="0">
                <a:latin typeface="+mj-lt"/>
              </a:rPr>
              <a:t>Next </a:t>
            </a:r>
          </a:p>
          <a:p>
            <a:pPr lvl="1"/>
            <a:r>
              <a:rPr lang="en-CA" altLang="en-US" sz="2400" dirty="0"/>
              <a:t>Is faster as:</a:t>
            </a:r>
          </a:p>
          <a:p>
            <a:pPr marL="914400" lvl="2" indent="0">
              <a:buNone/>
            </a:pPr>
            <a:r>
              <a:rPr lang="en-CA" altLang="en-US" sz="2400" dirty="0">
                <a:latin typeface="+mj-lt"/>
              </a:rPr>
              <a:t>Dim x As Integer </a:t>
            </a:r>
          </a:p>
          <a:p>
            <a:pPr marL="914400" lvl="2" indent="0">
              <a:buNone/>
            </a:pPr>
            <a:r>
              <a:rPr lang="en-CA" altLang="en-US" sz="2400" dirty="0">
                <a:latin typeface="+mj-lt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3502031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Data Transformation – Array Dims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altLang="en-US" sz="3200" dirty="0"/>
              <a:t>Reduce array dimensions where possible </a:t>
            </a:r>
          </a:p>
          <a:p>
            <a:pPr lvl="2"/>
            <a:r>
              <a:rPr lang="en-CA" altLang="en-US" sz="2800" dirty="0"/>
              <a:t>E.g.  C or C++ array </a:t>
            </a:r>
          </a:p>
          <a:p>
            <a:pPr lvl="2"/>
            <a:endParaRPr lang="en-CA" altLang="en-US" sz="2800" dirty="0"/>
          </a:p>
          <a:p>
            <a:pPr lvl="2"/>
            <a:endParaRPr lang="en-CA" altLang="en-US" sz="2800" dirty="0"/>
          </a:p>
          <a:p>
            <a:pPr lvl="2"/>
            <a:endParaRPr lang="en-CA" altLang="en-US" sz="2800" dirty="0"/>
          </a:p>
          <a:p>
            <a:pPr lvl="2"/>
            <a:endParaRPr lang="en-CA" altLang="en-US" sz="2800" dirty="0"/>
          </a:p>
          <a:p>
            <a:pPr lvl="2"/>
            <a:r>
              <a:rPr lang="en-CA" altLang="en-US" sz="2800" dirty="0"/>
              <a:t>Is faster as a 1D array: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107EBF-7790-433A-BB21-235CEF7EA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762750"/>
            <a:ext cx="9126192" cy="1657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150BE7-EA1A-41FB-9C97-3C94C0799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374" y="5100132"/>
            <a:ext cx="9829800" cy="100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11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Data Transformation – Array Refs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altLang="en-US" sz="3200" dirty="0"/>
              <a:t>Minimize array references </a:t>
            </a:r>
          </a:p>
          <a:p>
            <a:pPr lvl="2"/>
            <a:r>
              <a:rPr lang="en-CA" altLang="en-US" sz="2800" dirty="0"/>
              <a:t>E.g.</a:t>
            </a:r>
          </a:p>
          <a:p>
            <a:pPr lvl="2"/>
            <a:endParaRPr lang="en-CA" altLang="en-US" sz="2800" dirty="0"/>
          </a:p>
          <a:p>
            <a:pPr lvl="2"/>
            <a:endParaRPr lang="en-CA" altLang="en-US" sz="2800" dirty="0"/>
          </a:p>
          <a:p>
            <a:pPr lvl="2"/>
            <a:endParaRPr lang="en-CA" altLang="en-US" sz="2800" dirty="0"/>
          </a:p>
          <a:p>
            <a:pPr lvl="2"/>
            <a:r>
              <a:rPr lang="en-CA" altLang="en-US" sz="2800" dirty="0"/>
              <a:t>Is better as: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AFF215-1740-4105-90CC-C022A608D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552" y="2564606"/>
            <a:ext cx="4826691" cy="14640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B047C2-7732-4018-82C1-70D12B228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551" y="4502016"/>
            <a:ext cx="5020833" cy="189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14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Data Transformation – Supp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altLang="en-US" sz="2400" dirty="0"/>
              <a:t>Use supplementary indices </a:t>
            </a:r>
          </a:p>
          <a:p>
            <a:pPr lvl="1"/>
            <a:endParaRPr lang="en-CA" altLang="en-US" sz="2400" dirty="0"/>
          </a:p>
          <a:p>
            <a:pPr lvl="2"/>
            <a:r>
              <a:rPr lang="en-CA" altLang="en-US" sz="2400" dirty="0"/>
              <a:t>Length index for arrays </a:t>
            </a:r>
          </a:p>
          <a:p>
            <a:pPr lvl="3"/>
            <a:r>
              <a:rPr lang="en-CA" altLang="en-US" sz="2400" dirty="0"/>
              <a:t>E.g.  Add a string-length ﬁeld to C strings </a:t>
            </a:r>
          </a:p>
          <a:p>
            <a:pPr lvl="3"/>
            <a:endParaRPr lang="en-CA" altLang="en-US" sz="2400" dirty="0"/>
          </a:p>
          <a:p>
            <a:pPr lvl="2"/>
            <a:r>
              <a:rPr lang="en-CA" altLang="en-US" sz="2400" dirty="0"/>
              <a:t>Faster than using </a:t>
            </a:r>
            <a:r>
              <a:rPr lang="en-CA" altLang="en-US" sz="2400" dirty="0" err="1"/>
              <a:t>strlen</a:t>
            </a:r>
            <a:r>
              <a:rPr lang="en-CA" altLang="en-US" sz="2400" dirty="0"/>
              <a:t>(), which loops until null found Parallel index structure </a:t>
            </a:r>
          </a:p>
          <a:p>
            <a:pPr lvl="3"/>
            <a:r>
              <a:rPr lang="en-CA" altLang="en-US" sz="2400" dirty="0"/>
              <a:t>E.g.  Often easier to sort an array of references to a data array, than the data array itself </a:t>
            </a:r>
          </a:p>
          <a:p>
            <a:pPr lvl="4"/>
            <a:r>
              <a:rPr lang="en-CA" altLang="en-US" sz="2400" dirty="0"/>
              <a:t>Avoids swapping data that’s expensive to move (i.e. is large or on disk)</a:t>
            </a:r>
          </a:p>
        </p:txBody>
      </p:sp>
    </p:spTree>
    <p:extLst>
      <p:ext uri="{BB962C8B-B14F-4D97-AF65-F5344CB8AC3E}">
        <p14:creationId xmlns:p14="http://schemas.microsoft.com/office/powerpoint/2010/main" val="3007561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Data Transformation – Caching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altLang="en-US" sz="2400" dirty="0"/>
              <a:t>Use caching </a:t>
            </a:r>
          </a:p>
          <a:p>
            <a:pPr lvl="2"/>
            <a:r>
              <a:rPr lang="en-CA" altLang="en-US" sz="2400" dirty="0"/>
              <a:t>Save commonly used values, instead of recomputing or rereading them </a:t>
            </a:r>
          </a:p>
          <a:p>
            <a:pPr lvl="2"/>
            <a:r>
              <a:rPr lang="en-CA" altLang="en-US" sz="2400" dirty="0"/>
              <a:t>Java example: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66CCE9-AF76-44FE-AB87-A0E3E91A2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424" y="3142665"/>
            <a:ext cx="8121151" cy="310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78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Expressions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292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- Expressions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Expressions </a:t>
            </a:r>
          </a:p>
          <a:p>
            <a:pPr lvl="1"/>
            <a:r>
              <a:rPr lang="en-CA" altLang="en-US" sz="2400" dirty="0"/>
              <a:t>Exploit algebraic identities </a:t>
            </a:r>
          </a:p>
          <a:p>
            <a:pPr lvl="2"/>
            <a:r>
              <a:rPr lang="en-CA" altLang="en-US" sz="2400" dirty="0"/>
              <a:t>i.e.  replace expensive expressions with cheaper ones </a:t>
            </a:r>
          </a:p>
          <a:p>
            <a:pPr lvl="2"/>
            <a:endParaRPr lang="en-CA" altLang="en-US" sz="2400" dirty="0"/>
          </a:p>
          <a:p>
            <a:pPr lvl="2"/>
            <a:r>
              <a:rPr lang="en-CA" altLang="en-US" sz="2400" dirty="0"/>
              <a:t>E.g.  </a:t>
            </a:r>
            <a:r>
              <a:rPr lang="en-CA" altLang="en-US" sz="2400" dirty="0">
                <a:latin typeface="+mj-lt"/>
              </a:rPr>
              <a:t>not a and not b </a:t>
            </a:r>
          </a:p>
          <a:p>
            <a:pPr lvl="2"/>
            <a:r>
              <a:rPr lang="en-CA" altLang="en-US" sz="2400" dirty="0"/>
              <a:t>Better as:  </a:t>
            </a:r>
            <a:r>
              <a:rPr lang="en-CA" altLang="en-US" sz="2400" dirty="0">
                <a:latin typeface="+mj-lt"/>
              </a:rPr>
              <a:t>not (a or b) </a:t>
            </a:r>
          </a:p>
          <a:p>
            <a:pPr lvl="2"/>
            <a:endParaRPr lang="en-CA" altLang="en-US" sz="2400" dirty="0"/>
          </a:p>
          <a:p>
            <a:pPr lvl="2"/>
            <a:r>
              <a:rPr lang="en-CA" altLang="en-US" sz="2400" dirty="0"/>
              <a:t>E.g.  </a:t>
            </a:r>
            <a:r>
              <a:rPr lang="en-CA" altLang="en-US" sz="2400" dirty="0">
                <a:latin typeface="+mj-lt"/>
              </a:rPr>
              <a:t>if (sqrt(x) &lt; sqrt(y)) </a:t>
            </a:r>
          </a:p>
          <a:p>
            <a:pPr lvl="2"/>
            <a:r>
              <a:rPr lang="en-CA" altLang="en-US" sz="2400" dirty="0"/>
              <a:t>Better as: </a:t>
            </a:r>
            <a:r>
              <a:rPr lang="en-CA" altLang="en-US" sz="2400" dirty="0">
                <a:latin typeface="+mj-lt"/>
              </a:rPr>
              <a:t>if (x &lt; y)</a:t>
            </a:r>
          </a:p>
        </p:txBody>
      </p:sp>
    </p:spTree>
    <p:extLst>
      <p:ext uri="{BB962C8B-B14F-4D97-AF65-F5344CB8AC3E}">
        <p14:creationId xmlns:p14="http://schemas.microsoft.com/office/powerpoint/2010/main" val="2607522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Expressions – Strength Reduction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altLang="en-US" sz="2400" dirty="0"/>
              <a:t>Use strength reduction </a:t>
            </a:r>
          </a:p>
          <a:p>
            <a:pPr lvl="2"/>
            <a:r>
              <a:rPr lang="en-CA" altLang="en-US" sz="2400" dirty="0"/>
              <a:t>Replace expensive operations with cheaper ones </a:t>
            </a:r>
          </a:p>
          <a:p>
            <a:pPr lvl="2"/>
            <a:r>
              <a:rPr lang="en-CA" altLang="en-US" sz="2400" dirty="0"/>
              <a:t>Some possibilities: </a:t>
            </a:r>
          </a:p>
          <a:p>
            <a:pPr lvl="2"/>
            <a:endParaRPr lang="en-CA" altLang="en-US" sz="240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4773683-C70A-4B3B-8D1B-75B1A4FF4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31308"/>
              </p:ext>
            </p:extLst>
          </p:nvPr>
        </p:nvGraphicFramePr>
        <p:xfrm>
          <a:off x="3375991" y="3429000"/>
          <a:ext cx="5227274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204">
                  <a:extLst>
                    <a:ext uri="{9D8B030D-6E8A-4147-A177-3AD203B41FA5}">
                      <a16:colId xmlns:a16="http://schemas.microsoft.com/office/drawing/2014/main" val="1201174990"/>
                    </a:ext>
                  </a:extLst>
                </a:gridCol>
                <a:gridCol w="3091070">
                  <a:extLst>
                    <a:ext uri="{9D8B030D-6E8A-4147-A177-3AD203B41FA5}">
                      <a16:colId xmlns:a16="http://schemas.microsoft.com/office/drawing/2014/main" val="1371544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Original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Replacement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86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Multiplication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Addition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853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Exponentiation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Multiplication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538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Trig routines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Tri. Identities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8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CA" dirty="0"/>
                        <a:t>Long </a:t>
                      </a:r>
                      <a:r>
                        <a:rPr lang="en-CA" dirty="0" err="1"/>
                        <a:t>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/>
                        <a:t>Ints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24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/>
                        <a:t>f.p.</a:t>
                      </a:r>
                      <a:r>
                        <a:rPr lang="en-CA" dirty="0"/>
                        <a:t> numbers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Fixed point numbers/</a:t>
                      </a:r>
                      <a:r>
                        <a:rPr lang="en-CA" dirty="0" err="1"/>
                        <a:t>ints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26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Doubles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Floats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927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/>
                        <a:t>Mult</a:t>
                      </a:r>
                      <a:r>
                        <a:rPr lang="en-CA" dirty="0"/>
                        <a:t>/div by power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Left/right shift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837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6295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Expressions – Compile Time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altLang="en-US" sz="2400" dirty="0"/>
              <a:t>Initialize at compile time </a:t>
            </a:r>
          </a:p>
          <a:p>
            <a:pPr lvl="2"/>
            <a:r>
              <a:rPr lang="en-CA" altLang="en-US" sz="2400" dirty="0"/>
              <a:t>i.e.  use constants where possible </a:t>
            </a:r>
          </a:p>
          <a:p>
            <a:pPr lvl="2"/>
            <a:r>
              <a:rPr lang="en-CA" altLang="en-US" sz="2400" dirty="0"/>
              <a:t>E.g. </a:t>
            </a:r>
          </a:p>
          <a:p>
            <a:pPr marL="1371600" lvl="3" indent="0">
              <a:buNone/>
            </a:pPr>
            <a:r>
              <a:rPr lang="en-CA" altLang="en-US" sz="2400" dirty="0">
                <a:latin typeface="+mj-lt"/>
              </a:rPr>
              <a:t>unsigned int Log2(unsigned int x) {  </a:t>
            </a:r>
          </a:p>
          <a:p>
            <a:pPr marL="1828800" lvl="4" indent="0">
              <a:buNone/>
            </a:pPr>
            <a:r>
              <a:rPr lang="en-CA" altLang="en-US" sz="2400" dirty="0">
                <a:latin typeface="+mj-lt"/>
              </a:rPr>
              <a:t>return (unsigned int)(log(x) / log(2)); </a:t>
            </a:r>
          </a:p>
          <a:p>
            <a:pPr marL="1371600" lvl="3" indent="0">
              <a:buNone/>
            </a:pPr>
            <a:r>
              <a:rPr lang="en-CA" altLang="en-US" sz="2400" dirty="0">
                <a:latin typeface="+mj-lt"/>
              </a:rPr>
              <a:t>} </a:t>
            </a:r>
          </a:p>
          <a:p>
            <a:pPr lvl="2"/>
            <a:r>
              <a:rPr lang="en-CA" altLang="en-US" sz="2400" dirty="0"/>
              <a:t>Is better as:</a:t>
            </a:r>
          </a:p>
          <a:p>
            <a:pPr marL="1371600" lvl="3" indent="0">
              <a:buNone/>
            </a:pPr>
            <a:r>
              <a:rPr lang="en-CA" altLang="en-US" sz="2400" dirty="0">
                <a:latin typeface="+mj-lt"/>
              </a:rPr>
              <a:t>const double LOG2 = 0.69314718; </a:t>
            </a:r>
          </a:p>
          <a:p>
            <a:pPr marL="1371600" lvl="3" indent="0">
              <a:buNone/>
            </a:pPr>
            <a:r>
              <a:rPr lang="en-CA" altLang="en-US" sz="2400" dirty="0">
                <a:latin typeface="+mj-lt"/>
              </a:rPr>
              <a:t>unsigned int Log2(unsigned int x) {  </a:t>
            </a:r>
          </a:p>
          <a:p>
            <a:pPr marL="1828800" lvl="4" indent="0">
              <a:buNone/>
            </a:pPr>
            <a:r>
              <a:rPr lang="en-CA" altLang="en-US" sz="2400" dirty="0">
                <a:latin typeface="+mj-lt"/>
              </a:rPr>
              <a:t>return (unsigned int)(log(x) / LOG2); </a:t>
            </a:r>
          </a:p>
          <a:p>
            <a:pPr marL="1371600" lvl="3" indent="0">
              <a:buNone/>
            </a:pPr>
            <a:r>
              <a:rPr lang="en-CA" altLang="en-US" sz="2400" dirty="0">
                <a:latin typeface="+mj-lt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25231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Expressions – Data Type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altLang="en-US" sz="3200" dirty="0"/>
              <a:t>Use the proper data type for constants </a:t>
            </a:r>
          </a:p>
          <a:p>
            <a:pPr lvl="2"/>
            <a:r>
              <a:rPr lang="en-CA" altLang="en-US" sz="2800" dirty="0"/>
              <a:t>i.e.  avoid runtime type conversions </a:t>
            </a:r>
          </a:p>
          <a:p>
            <a:pPr lvl="2"/>
            <a:r>
              <a:rPr lang="en-CA" altLang="en-US" sz="2800" dirty="0"/>
              <a:t>E.g. </a:t>
            </a:r>
          </a:p>
          <a:p>
            <a:pPr marL="1371600" lvl="3" indent="0">
              <a:buNone/>
            </a:pPr>
            <a:r>
              <a:rPr lang="en-CA" altLang="en-US" sz="2600" dirty="0">
                <a:latin typeface="+mj-lt"/>
              </a:rPr>
              <a:t>double x; </a:t>
            </a:r>
          </a:p>
          <a:p>
            <a:pPr marL="1371600" lvl="3" indent="0">
              <a:buNone/>
            </a:pPr>
            <a:r>
              <a:rPr lang="en-CA" altLang="en-US" sz="2600" dirty="0">
                <a:latin typeface="+mj-lt"/>
              </a:rPr>
              <a:t>. . . </a:t>
            </a:r>
          </a:p>
          <a:p>
            <a:pPr marL="1371600" lvl="3" indent="0">
              <a:buNone/>
            </a:pPr>
            <a:r>
              <a:rPr lang="en-CA" altLang="en-US" sz="2600" dirty="0">
                <a:latin typeface="+mj-lt"/>
              </a:rPr>
              <a:t>x = 5; </a:t>
            </a:r>
          </a:p>
          <a:p>
            <a:pPr lvl="2"/>
            <a:r>
              <a:rPr lang="en-CA" altLang="en-US" sz="2800" dirty="0"/>
              <a:t>Is better as:</a:t>
            </a:r>
          </a:p>
          <a:p>
            <a:pPr marL="1371600" lvl="3" indent="0">
              <a:buNone/>
            </a:pPr>
            <a:r>
              <a:rPr lang="en-CA" altLang="en-US" sz="2600" dirty="0">
                <a:latin typeface="+mj-lt"/>
              </a:rPr>
              <a:t>x = 5.0;</a:t>
            </a:r>
          </a:p>
        </p:txBody>
      </p:sp>
    </p:spTree>
    <p:extLst>
      <p:ext uri="{BB962C8B-B14F-4D97-AF65-F5344CB8AC3E}">
        <p14:creationId xmlns:p14="http://schemas.microsoft.com/office/powerpoint/2010/main" val="2225825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Strength Reduction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727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Expressions – Common Sub-Exp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altLang="en-US" sz="3200" dirty="0"/>
              <a:t>Eliminate common subexpressions </a:t>
            </a:r>
          </a:p>
          <a:p>
            <a:pPr lvl="2"/>
            <a:r>
              <a:rPr lang="en-CA" altLang="en-US" sz="2800" dirty="0"/>
              <a:t>Assign to a variable, and use it instead of recomputing </a:t>
            </a:r>
          </a:p>
          <a:p>
            <a:pPr lvl="2"/>
            <a:r>
              <a:rPr lang="en-CA" altLang="en-US" sz="2800" dirty="0"/>
              <a:t>E.g. </a:t>
            </a:r>
          </a:p>
          <a:p>
            <a:pPr marL="1371600" lvl="3" indent="0">
              <a:buNone/>
            </a:pPr>
            <a:r>
              <a:rPr lang="en-CA" altLang="en-US" sz="2600" dirty="0">
                <a:latin typeface="+mj-lt"/>
              </a:rPr>
              <a:t>p = (1.0 - (r / 12.0)) / (r / 12.0);</a:t>
            </a:r>
            <a:r>
              <a:rPr lang="en-CA" altLang="en-US" sz="2600" dirty="0"/>
              <a:t> </a:t>
            </a:r>
          </a:p>
          <a:p>
            <a:pPr lvl="2"/>
            <a:r>
              <a:rPr lang="en-CA" altLang="en-US" sz="2800" dirty="0"/>
              <a:t>Is better as:</a:t>
            </a:r>
          </a:p>
          <a:p>
            <a:pPr marL="1371600" lvl="3" indent="0">
              <a:buNone/>
            </a:pPr>
            <a:r>
              <a:rPr lang="en-CA" altLang="en-US" sz="2600" dirty="0">
                <a:latin typeface="+mj-lt"/>
              </a:rPr>
              <a:t>y = r / 12.0;</a:t>
            </a:r>
          </a:p>
          <a:p>
            <a:pPr marL="1371600" lvl="3" indent="0">
              <a:buNone/>
            </a:pPr>
            <a:r>
              <a:rPr lang="en-CA" altLang="en-US" sz="2600" dirty="0">
                <a:latin typeface="+mj-lt"/>
              </a:rPr>
              <a:t>p = (1.0 - y) / y;</a:t>
            </a:r>
          </a:p>
        </p:txBody>
      </p:sp>
    </p:spTree>
    <p:extLst>
      <p:ext uri="{BB962C8B-B14F-4D97-AF65-F5344CB8AC3E}">
        <p14:creationId xmlns:p14="http://schemas.microsoft.com/office/powerpoint/2010/main" val="1658137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Expressions – Precompute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altLang="en-US" sz="3200" dirty="0"/>
              <a:t>Precompute results</a:t>
            </a:r>
          </a:p>
          <a:p>
            <a:pPr lvl="2"/>
            <a:r>
              <a:rPr lang="en-CA" altLang="en-US" sz="2800" dirty="0"/>
              <a:t>Often better to look up values than to recompute them </a:t>
            </a:r>
          </a:p>
          <a:p>
            <a:pPr lvl="2"/>
            <a:r>
              <a:rPr lang="en-CA" altLang="en-US" sz="2800" dirty="0"/>
              <a:t>Values could be stored in constants, arrays, or ﬁles</a:t>
            </a:r>
          </a:p>
        </p:txBody>
      </p:sp>
    </p:spTree>
    <p:extLst>
      <p:ext uri="{BB962C8B-B14F-4D97-AF65-F5344CB8AC3E}">
        <p14:creationId xmlns:p14="http://schemas.microsoft.com/office/powerpoint/2010/main" val="3321689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I/O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943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I/O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I/O techniques </a:t>
            </a:r>
          </a:p>
          <a:p>
            <a:pPr lvl="1"/>
            <a:r>
              <a:rPr lang="en-CA" altLang="en-US" sz="2400" dirty="0"/>
              <a:t>Minimize disk and network accesses </a:t>
            </a:r>
          </a:p>
          <a:p>
            <a:pPr lvl="2"/>
            <a:r>
              <a:rPr lang="en-CA" altLang="en-US" sz="2400" dirty="0"/>
              <a:t>Use buffered I/O, instead of single reads/writes </a:t>
            </a:r>
          </a:p>
          <a:p>
            <a:pPr lvl="1"/>
            <a:r>
              <a:rPr lang="en-CA" altLang="en-US" sz="2400" dirty="0"/>
              <a:t>Use RAM instead of disk whenever possible </a:t>
            </a:r>
          </a:p>
          <a:p>
            <a:pPr lvl="2"/>
            <a:r>
              <a:rPr lang="en-CA" altLang="en-US" sz="2400" dirty="0"/>
              <a:t>Cache commonly used data </a:t>
            </a:r>
          </a:p>
          <a:p>
            <a:pPr lvl="1"/>
            <a:r>
              <a:rPr lang="en-CA" altLang="en-US" sz="2400" dirty="0"/>
              <a:t>Localize memory accesses </a:t>
            </a:r>
          </a:p>
          <a:p>
            <a:pPr lvl="2"/>
            <a:r>
              <a:rPr lang="en-CA" altLang="en-US" sz="2400" dirty="0"/>
              <a:t>Reading/writing registers is faster than cache memory, which is faster than DRAM </a:t>
            </a:r>
          </a:p>
          <a:p>
            <a:pPr lvl="2"/>
            <a:r>
              <a:rPr lang="en-CA" altLang="en-US" sz="2400" dirty="0"/>
              <a:t>C and C++ provide the register keyword </a:t>
            </a:r>
          </a:p>
          <a:p>
            <a:pPr lvl="3"/>
            <a:r>
              <a:rPr lang="en-CA" altLang="en-US" sz="2400" dirty="0"/>
              <a:t>Is a hint to the compiler to use a register instead of RAM</a:t>
            </a:r>
          </a:p>
          <a:p>
            <a:pPr lvl="3"/>
            <a:r>
              <a:rPr lang="en-CA" altLang="en-US" sz="2400" dirty="0"/>
              <a:t>E.g.  </a:t>
            </a:r>
            <a:r>
              <a:rPr lang="en-CA" altLang="en-US" sz="2400" dirty="0">
                <a:latin typeface="+mj-lt"/>
              </a:rPr>
              <a:t>register int x;</a:t>
            </a:r>
          </a:p>
        </p:txBody>
      </p:sp>
    </p:spTree>
    <p:extLst>
      <p:ext uri="{BB962C8B-B14F-4D97-AF65-F5344CB8AC3E}">
        <p14:creationId xmlns:p14="http://schemas.microsoft.com/office/powerpoint/2010/main" val="451933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assembly optimization.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Strength Reduction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b="1" dirty="0"/>
              <a:t>Strength Reduction </a:t>
            </a:r>
          </a:p>
          <a:p>
            <a:endParaRPr lang="en-CA" altLang="en-US" dirty="0"/>
          </a:p>
          <a:p>
            <a:pPr lvl="1"/>
            <a:r>
              <a:rPr lang="en-CA" altLang="en-US" sz="2400" dirty="0"/>
              <a:t>Is where you replace an expensive operation with a cheaper operation </a:t>
            </a:r>
          </a:p>
          <a:p>
            <a:pPr lvl="1"/>
            <a:endParaRPr lang="en-CA" altLang="en-US" sz="2400" dirty="0"/>
          </a:p>
          <a:p>
            <a:pPr lvl="2"/>
            <a:r>
              <a:rPr lang="en-CA" altLang="en-US" sz="2400" dirty="0"/>
              <a:t>E.g.  Replace multiplication with addition </a:t>
            </a:r>
          </a:p>
          <a:p>
            <a:pPr lvl="3"/>
            <a:r>
              <a:rPr lang="en-CA" altLang="en-US" sz="2400" dirty="0"/>
              <a:t>Remember: multiplication is repeated addition </a:t>
            </a:r>
          </a:p>
          <a:p>
            <a:pPr lvl="3"/>
            <a:endParaRPr lang="en-CA" altLang="en-US" sz="2400" dirty="0"/>
          </a:p>
          <a:p>
            <a:pPr lvl="2"/>
            <a:r>
              <a:rPr lang="en-CA" altLang="en-US" sz="2400" dirty="0"/>
              <a:t>E.g. </a:t>
            </a:r>
          </a:p>
          <a:p>
            <a:pPr lvl="2"/>
            <a:endParaRPr lang="en-CA" alt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73AB85-A578-4687-95BD-8261D3775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429" y="5144040"/>
            <a:ext cx="88296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10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Strength Reduction (cont’d)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altLang="en-US" sz="2400" dirty="0"/>
              <a:t>After strength reduction: </a:t>
            </a:r>
          </a:p>
          <a:p>
            <a:pPr lvl="1"/>
            <a:endParaRPr lang="en-CA" altLang="en-US" sz="2400" dirty="0"/>
          </a:p>
          <a:p>
            <a:pPr lvl="1"/>
            <a:endParaRPr lang="en-CA" alt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58CCEA-8C3E-4EAE-94E9-E35790008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693" y="2329691"/>
            <a:ext cx="10477500" cy="866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62E182-DC68-4B39-8A2F-24F61F080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693" y="3661535"/>
            <a:ext cx="8991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58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Routines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7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Routines - Inline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Routines </a:t>
            </a:r>
          </a:p>
          <a:p>
            <a:pPr lvl="1"/>
            <a:r>
              <a:rPr lang="en-CA" altLang="en-US" sz="2400" dirty="0"/>
              <a:t>Rewrite routines inline </a:t>
            </a:r>
          </a:p>
          <a:p>
            <a:pPr lvl="1"/>
            <a:r>
              <a:rPr lang="en-CA" altLang="en-US" sz="2400" b="1" dirty="0">
                <a:solidFill>
                  <a:srgbClr val="0070C0"/>
                </a:solidFill>
              </a:rPr>
              <a:t>(looks like function but is code replacement)</a:t>
            </a:r>
          </a:p>
          <a:p>
            <a:pPr lvl="2"/>
            <a:r>
              <a:rPr lang="en-CA" altLang="en-US" sz="2400" dirty="0"/>
              <a:t>C++ has the inline keyword </a:t>
            </a:r>
          </a:p>
          <a:p>
            <a:pPr lvl="2"/>
            <a:r>
              <a:rPr lang="en-CA" altLang="en-US" sz="2400" dirty="0"/>
              <a:t>With other languages, use macros </a:t>
            </a:r>
          </a:p>
          <a:p>
            <a:pPr lvl="3"/>
            <a:r>
              <a:rPr lang="en-CA" altLang="en-US" sz="2400" dirty="0"/>
              <a:t>E.g. in C </a:t>
            </a:r>
          </a:p>
          <a:p>
            <a:pPr marL="1371600" lvl="3" indent="0">
              <a:buNone/>
            </a:pPr>
            <a:r>
              <a:rPr lang="en-CA" altLang="en-US" sz="2400" dirty="0">
                <a:latin typeface="+mj-lt"/>
              </a:rPr>
              <a:t>#define SQUARE(x)  ((x) * (x)) </a:t>
            </a:r>
          </a:p>
          <a:p>
            <a:pPr marL="1371600" lvl="3" indent="0">
              <a:buNone/>
            </a:pPr>
            <a:r>
              <a:rPr lang="en-CA" altLang="en-US" sz="2400" dirty="0">
                <a:latin typeface="+mj-lt"/>
              </a:rPr>
              <a:t>. . .</a:t>
            </a:r>
          </a:p>
          <a:p>
            <a:pPr marL="1371600" lvl="3" indent="0">
              <a:buNone/>
            </a:pPr>
            <a:r>
              <a:rPr lang="en-CA" altLang="en-US" sz="2400" dirty="0">
                <a:latin typeface="+mj-lt"/>
              </a:rPr>
              <a:t>int a = 5, b; </a:t>
            </a:r>
          </a:p>
          <a:p>
            <a:pPr marL="1371600" lvl="3" indent="0">
              <a:buNone/>
            </a:pPr>
            <a:r>
              <a:rPr lang="en-CA" altLang="en-US" sz="2400" dirty="0">
                <a:latin typeface="+mj-lt"/>
              </a:rPr>
              <a:t>b = SQUARE(a);</a:t>
            </a:r>
          </a:p>
        </p:txBody>
      </p:sp>
    </p:spTree>
    <p:extLst>
      <p:ext uri="{BB962C8B-B14F-4D97-AF65-F5344CB8AC3E}">
        <p14:creationId xmlns:p14="http://schemas.microsoft.com/office/powerpoint/2010/main" val="177244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Routines – Re-Code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altLang="en-US" sz="2400" dirty="0"/>
              <a:t>Recode in a low-level language </a:t>
            </a:r>
          </a:p>
          <a:p>
            <a:pPr lvl="2"/>
            <a:r>
              <a:rPr lang="en-CA" altLang="en-US" sz="2400" dirty="0"/>
              <a:t>E.g.  If in Java, use a native method written in C </a:t>
            </a:r>
          </a:p>
          <a:p>
            <a:pPr lvl="2"/>
            <a:r>
              <a:rPr lang="en-CA" altLang="en-US" sz="2400" dirty="0"/>
              <a:t>E.g.  If in C or C++, use assembly </a:t>
            </a:r>
          </a:p>
          <a:p>
            <a:pPr lvl="2"/>
            <a:r>
              <a:rPr lang="en-CA" altLang="en-US" sz="2400" b="1" dirty="0">
                <a:solidFill>
                  <a:srgbClr val="E32726"/>
                </a:solidFill>
              </a:rPr>
              <a:t>Portability is lost </a:t>
            </a:r>
          </a:p>
          <a:p>
            <a:pPr lvl="2"/>
            <a:r>
              <a:rPr lang="en-CA" altLang="en-US" sz="2400" dirty="0"/>
              <a:t>Best applied to small routines or sections of code </a:t>
            </a:r>
          </a:p>
          <a:p>
            <a:pPr lvl="2"/>
            <a:r>
              <a:rPr lang="en-CA" altLang="en-US" sz="2400" dirty="0"/>
              <a:t>E.g.  SPARC assembly         </a:t>
            </a:r>
          </a:p>
          <a:p>
            <a:pPr marL="914400" lvl="2" indent="0">
              <a:buNone/>
            </a:pPr>
            <a:r>
              <a:rPr lang="en-CA" altLang="en-US" sz="2400" dirty="0">
                <a:latin typeface="+mj-lt"/>
              </a:rPr>
              <a:t>		.global cube </a:t>
            </a:r>
          </a:p>
          <a:p>
            <a:pPr marL="914400" lvl="2" indent="0">
              <a:buNone/>
            </a:pPr>
            <a:r>
              <a:rPr lang="en-CA" altLang="en-US" sz="2400" dirty="0">
                <a:latin typeface="+mj-lt"/>
              </a:rPr>
              <a:t>cube:   	</a:t>
            </a:r>
            <a:r>
              <a:rPr lang="en-CA" altLang="en-US" sz="2400" dirty="0" err="1">
                <a:latin typeface="+mj-lt"/>
              </a:rPr>
              <a:t>smul</a:t>
            </a:r>
            <a:r>
              <a:rPr lang="en-CA" altLang="en-US" sz="2400" dirty="0">
                <a:latin typeface="+mj-lt"/>
              </a:rPr>
              <a:t>  %o0, %o0, %o1         </a:t>
            </a:r>
          </a:p>
          <a:p>
            <a:pPr marL="914400" lvl="2" indent="0">
              <a:buNone/>
            </a:pPr>
            <a:r>
              <a:rPr lang="en-CA" altLang="en-US" sz="2400" dirty="0">
                <a:latin typeface="+mj-lt"/>
              </a:rPr>
              <a:t>		</a:t>
            </a:r>
            <a:r>
              <a:rPr lang="en-CA" altLang="en-US" sz="2400" dirty="0" err="1">
                <a:latin typeface="+mj-lt"/>
              </a:rPr>
              <a:t>smul</a:t>
            </a:r>
            <a:r>
              <a:rPr lang="en-CA" altLang="en-US" sz="2400" dirty="0">
                <a:latin typeface="+mj-lt"/>
              </a:rPr>
              <a:t>  %o0, %o1, %o0         </a:t>
            </a:r>
          </a:p>
          <a:p>
            <a:pPr marL="914400" lvl="2" indent="0">
              <a:buNone/>
            </a:pPr>
            <a:r>
              <a:rPr lang="en-CA" altLang="en-US" sz="2400" dirty="0">
                <a:latin typeface="+mj-lt"/>
              </a:rPr>
              <a:t>		</a:t>
            </a:r>
            <a:r>
              <a:rPr lang="en-CA" altLang="en-US" sz="2400" dirty="0" err="1">
                <a:latin typeface="+mj-lt"/>
              </a:rPr>
              <a:t>retl</a:t>
            </a:r>
            <a:r>
              <a:rPr lang="en-CA" altLang="en-US" sz="2400" dirty="0">
                <a:latin typeface="+mj-lt"/>
              </a:rPr>
              <a:t>         </a:t>
            </a:r>
          </a:p>
          <a:p>
            <a:pPr marL="914400" lvl="2" indent="0">
              <a:buNone/>
            </a:pPr>
            <a:r>
              <a:rPr lang="en-CA" altLang="en-US" sz="2400" dirty="0">
                <a:latin typeface="+mj-lt"/>
              </a:rPr>
              <a:t>		</a:t>
            </a:r>
            <a:r>
              <a:rPr lang="en-CA" altLang="en-US" sz="2400" dirty="0" err="1">
                <a:latin typeface="+mj-lt"/>
              </a:rPr>
              <a:t>nop</a:t>
            </a:r>
            <a:endParaRPr lang="en-CA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7418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 – Routine - Rewrite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altLang="en-US" sz="2400" dirty="0"/>
              <a:t>Rewrite expensive system routines </a:t>
            </a:r>
          </a:p>
          <a:p>
            <a:pPr lvl="2"/>
            <a:r>
              <a:rPr lang="en-CA" altLang="en-US" sz="2400" dirty="0"/>
              <a:t>E.g.  </a:t>
            </a:r>
            <a:r>
              <a:rPr lang="en-CA" altLang="en-US" sz="2400" b="1" dirty="0"/>
              <a:t>double log2(double x) </a:t>
            </a:r>
            <a:r>
              <a:rPr lang="en-CA" altLang="en-US" sz="2400" dirty="0"/>
              <a:t>may give more precision than you need </a:t>
            </a:r>
          </a:p>
          <a:p>
            <a:pPr lvl="3"/>
            <a:r>
              <a:rPr lang="en-CA" altLang="en-US" sz="2400" dirty="0"/>
              <a:t>Rounding integer version: </a:t>
            </a:r>
          </a:p>
          <a:p>
            <a:pPr marL="1371600" lvl="3" indent="0">
              <a:buNone/>
            </a:pPr>
            <a:r>
              <a:rPr lang="en-CA" altLang="en-US" sz="2400" dirty="0">
                <a:latin typeface="+mj-lt"/>
              </a:rPr>
              <a:t>unsigned int log2(unsigned int x) {   </a:t>
            </a:r>
          </a:p>
          <a:p>
            <a:pPr marL="1371600" lvl="3" indent="0">
              <a:buNone/>
            </a:pPr>
            <a:r>
              <a:rPr lang="en-CA" altLang="en-US" sz="2400" dirty="0">
                <a:latin typeface="+mj-lt"/>
              </a:rPr>
              <a:t>	if (x &lt; 2) 	return 0;   	</a:t>
            </a:r>
          </a:p>
          <a:p>
            <a:pPr marL="1371600" lvl="3" indent="0">
              <a:buNone/>
            </a:pPr>
            <a:r>
              <a:rPr lang="en-CA" altLang="en-US" sz="2400" dirty="0">
                <a:latin typeface="+mj-lt"/>
              </a:rPr>
              <a:t>	if (x &lt; 4) 	return 1;   </a:t>
            </a:r>
          </a:p>
          <a:p>
            <a:pPr marL="1371600" lvl="3" indent="0">
              <a:buNone/>
            </a:pPr>
            <a:r>
              <a:rPr lang="en-CA" altLang="en-US" sz="2400" dirty="0">
                <a:latin typeface="+mj-lt"/>
              </a:rPr>
              <a:t>	if (x &lt; 8) 	return 2;  </a:t>
            </a:r>
          </a:p>
          <a:p>
            <a:pPr marL="1371600" lvl="3" indent="0">
              <a:buNone/>
            </a:pPr>
            <a:r>
              <a:rPr lang="en-CA" altLang="en-US" sz="2400" dirty="0">
                <a:latin typeface="+mj-lt"/>
              </a:rPr>
              <a:t>	 . . .   </a:t>
            </a:r>
          </a:p>
          <a:p>
            <a:pPr marL="1371600" lvl="3" indent="0">
              <a:buNone/>
            </a:pPr>
            <a:r>
              <a:rPr lang="en-CA" altLang="en-US" sz="2400" dirty="0">
                <a:latin typeface="+mj-lt"/>
              </a:rPr>
              <a:t>	if (x &lt; 2147483648) return 30;   </a:t>
            </a:r>
          </a:p>
          <a:p>
            <a:pPr marL="1371600" lvl="3" indent="0">
              <a:buNone/>
            </a:pPr>
            <a:r>
              <a:rPr lang="en-CA" altLang="en-US" sz="2400" dirty="0">
                <a:latin typeface="+mj-lt"/>
              </a:rPr>
              <a:t>	return 31; </a:t>
            </a:r>
          </a:p>
          <a:p>
            <a:pPr marL="1371600" lvl="3" indent="0">
              <a:buNone/>
            </a:pPr>
            <a:r>
              <a:rPr lang="en-CA" altLang="en-US" sz="2400" dirty="0">
                <a:latin typeface="+mj-lt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61271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Data Format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16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1008</Words>
  <Application>Microsoft Office PowerPoint</Application>
  <PresentationFormat>Widescreen</PresentationFormat>
  <Paragraphs>194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Optimization: More Optimization</vt:lpstr>
      <vt:lpstr>Strength Reduction</vt:lpstr>
      <vt:lpstr>Code Tuning – Strength Reduction</vt:lpstr>
      <vt:lpstr>Code Tuning – Strength Reduction (cont’d)</vt:lpstr>
      <vt:lpstr>Routines</vt:lpstr>
      <vt:lpstr>Code Tuning – Routines - Inline</vt:lpstr>
      <vt:lpstr>Code Tuning – Routines – Re-Code</vt:lpstr>
      <vt:lpstr>Code Tuning – Routine - Rewrite</vt:lpstr>
      <vt:lpstr>Data Format</vt:lpstr>
      <vt:lpstr>Code Tuning – Data Transformation – Float/Int</vt:lpstr>
      <vt:lpstr>Code Tuning – Data Transformation – Array Dims</vt:lpstr>
      <vt:lpstr>Code Tuning – Data Transformation – Array Refs</vt:lpstr>
      <vt:lpstr>Code Tuning – Data Transformation – Supp</vt:lpstr>
      <vt:lpstr>Code Tuning – Data Transformation – Caching</vt:lpstr>
      <vt:lpstr>Expressions</vt:lpstr>
      <vt:lpstr>Code Tuning - Expressions</vt:lpstr>
      <vt:lpstr>Code Tuning – Expressions – Strength Reduction</vt:lpstr>
      <vt:lpstr>Code Tuning – Expressions – Compile Time</vt:lpstr>
      <vt:lpstr>Code Tuning – Expressions – Data Type</vt:lpstr>
      <vt:lpstr>Code Tuning – Expressions – Common Sub-Exp</vt:lpstr>
      <vt:lpstr>Code Tuning – Expressions – Precompute</vt:lpstr>
      <vt:lpstr>I/O</vt:lpstr>
      <vt:lpstr>Code Tuning – I/O</vt:lpstr>
      <vt:lpstr>Onward to …  assembly optimization.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2020-08-24T23:50:51Z</dcterms:created>
  <dcterms:modified xsi:type="dcterms:W3CDTF">2020-08-24T23:50:55Z</dcterms:modified>
</cp:coreProperties>
</file>