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81" r:id="rId4"/>
    <p:sldId id="337" r:id="rId5"/>
    <p:sldId id="291" r:id="rId6"/>
    <p:sldId id="292" r:id="rId7"/>
    <p:sldId id="293" r:id="rId8"/>
    <p:sldId id="338" r:id="rId9"/>
    <p:sldId id="294" r:id="rId10"/>
    <p:sldId id="295" r:id="rId11"/>
    <p:sldId id="339" r:id="rId12"/>
    <p:sldId id="296" r:id="rId13"/>
    <p:sldId id="297" r:id="rId14"/>
    <p:sldId id="298" r:id="rId15"/>
    <p:sldId id="299" r:id="rId16"/>
    <p:sldId id="340" r:id="rId17"/>
    <p:sldId id="300" r:id="rId18"/>
    <p:sldId id="301" r:id="rId19"/>
    <p:sldId id="341" r:id="rId20"/>
    <p:sldId id="302" r:id="rId21"/>
    <p:sldId id="303" r:id="rId22"/>
    <p:sldId id="304" r:id="rId23"/>
    <p:sldId id="342" r:id="rId24"/>
    <p:sldId id="305" r:id="rId25"/>
    <p:sldId id="306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94277-C708-468F-8DA0-8DD37EB1007A}" v="11" dt="2020-08-05T20:51:37.907"/>
    <p1510:client id="{BB64DA82-AA0F-428A-8212-E3FC693CE70D}" v="27" dt="2020-08-05T20:41:59.780"/>
    <p1510:client id="{CA985661-9E21-427B-8E5A-63427BA666A3}" v="21" dt="2020-08-05T15:32:32.205"/>
    <p1510:client id="{F5988DE0-B99C-4D4C-9716-C07B13238DBE}" v="9" dt="2020-08-05T20:44:05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B40B-5104-4F5D-98CD-E1F511FD4F2F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65C5-BEE6-4D6D-B3E8-E13AE160ED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34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01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7259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0952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4281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9607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0227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6058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9664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289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835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5213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0958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82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7424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3825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04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190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Optimization: Loop Optimization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Techniques – Jamming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Jammed version: </a:t>
            </a:r>
          </a:p>
          <a:p>
            <a:endParaRPr lang="en-CA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429814-641B-4DBA-A5B5-18A58B4CC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419" y="2605906"/>
            <a:ext cx="9066362" cy="14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5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Unrolling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5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Techniques - Unrolling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Unrolling </a:t>
            </a:r>
          </a:p>
          <a:p>
            <a:pPr lvl="2"/>
            <a:r>
              <a:rPr lang="en-CA" altLang="en-US" sz="2400" dirty="0"/>
              <a:t>A complete unrolling replaces a loop with straight-line code </a:t>
            </a:r>
          </a:p>
          <a:p>
            <a:pPr lvl="3"/>
            <a:r>
              <a:rPr lang="en-CA" altLang="en-US" sz="2400" dirty="0"/>
              <a:t>Practical only for short loops </a:t>
            </a:r>
          </a:p>
          <a:p>
            <a:pPr lvl="2"/>
            <a:r>
              <a:rPr lang="en-CA" altLang="en-US" sz="2400" dirty="0"/>
              <a:t>E.g. </a:t>
            </a:r>
          </a:p>
          <a:p>
            <a:pPr lvl="2"/>
            <a:endParaRPr lang="en-CA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3A4902-B6C8-4FA2-A916-F2ABB03B9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94" y="3872799"/>
            <a:ext cx="6134011" cy="116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24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Loop Techniques – Unrolling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Is replaced with:</a:t>
            </a:r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pPr lvl="1"/>
            <a:r>
              <a:rPr lang="en-CA" altLang="en-US" sz="2400" dirty="0">
                <a:solidFill>
                  <a:srgbClr val="FF0000"/>
                </a:solidFill>
              </a:rPr>
              <a:t>Maintenance!!!!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136CBD-A9A2-49B8-BA6F-6B9469A09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605" y="2292741"/>
            <a:ext cx="29813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9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Techniques – Partial Unrolling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With partial unrolling, two or more cases are handled inside the loop instead of just one </a:t>
            </a:r>
          </a:p>
          <a:p>
            <a:pPr lvl="1"/>
            <a:r>
              <a:rPr lang="en-CA" altLang="en-US" sz="2400" dirty="0"/>
              <a:t>E.g. </a:t>
            </a:r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  <a:p>
            <a:pPr lvl="1"/>
            <a:r>
              <a:rPr lang="en-CA" altLang="en-US" sz="2400" dirty="0"/>
              <a:t>Unrolled once, becomes: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725B13-93EA-4D3C-BB39-EA17A5208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561" y="2429578"/>
            <a:ext cx="5951059" cy="1081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719C51-2C80-4ECF-A677-7E51D45B7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549" y="4043600"/>
            <a:ext cx="6205718" cy="25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3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Techniques – Partial Unrolling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Unrolled twice, becomes: </a:t>
            </a:r>
          </a:p>
          <a:p>
            <a:endParaRPr lang="en-CA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988D27-1CC6-46D5-8339-B7EBD49A4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838" y="2476879"/>
            <a:ext cx="7066472" cy="401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21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Minimize work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04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Techniques – Minimize Work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Minimizing work inside loops </a:t>
            </a:r>
          </a:p>
          <a:p>
            <a:pPr lvl="1"/>
            <a:r>
              <a:rPr lang="en-CA" altLang="en-US" sz="2400" dirty="0"/>
              <a:t>Put calculations that result in a constant before the loop </a:t>
            </a:r>
          </a:p>
          <a:p>
            <a:pPr lvl="1"/>
            <a:r>
              <a:rPr lang="en-CA" altLang="en-US" sz="2400" dirty="0"/>
              <a:t>E.g.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60ACDB-AA75-4E17-80EB-CE9F2B0D2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765" y="3542159"/>
            <a:ext cx="9316528" cy="105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36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Techniques – Minimize Work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Is better as: </a:t>
            </a:r>
          </a:p>
          <a:p>
            <a:endParaRPr lang="en-CA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A40556-0301-4F7D-A111-062D33441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814" y="2377496"/>
            <a:ext cx="9724372" cy="163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72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Sentinels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1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Code Tuning Loops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2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Techniques - Sentinels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b="1" dirty="0"/>
              <a:t>Sentinel Values </a:t>
            </a:r>
          </a:p>
          <a:p>
            <a:endParaRPr lang="en-CA" altLang="en-US" dirty="0"/>
          </a:p>
          <a:p>
            <a:pPr lvl="1"/>
            <a:r>
              <a:rPr lang="en-CA" altLang="en-US" sz="2400" dirty="0"/>
              <a:t>Are used to simplify loop control </a:t>
            </a:r>
          </a:p>
          <a:p>
            <a:pPr lvl="2"/>
            <a:r>
              <a:rPr lang="en-CA" altLang="en-US" sz="2400" dirty="0"/>
              <a:t>Replaces expensive compound tests </a:t>
            </a:r>
          </a:p>
          <a:p>
            <a:pPr lvl="2"/>
            <a:endParaRPr lang="en-CA" altLang="en-US" sz="2400" dirty="0"/>
          </a:p>
          <a:p>
            <a:pPr lvl="1"/>
            <a:r>
              <a:rPr lang="en-CA" altLang="en-US" sz="2400" dirty="0"/>
              <a:t>A sentinel is a special value that marks the end of an array </a:t>
            </a:r>
          </a:p>
          <a:p>
            <a:pPr lvl="2"/>
            <a:r>
              <a:rPr lang="en-CA" altLang="en-US" sz="2400" dirty="0"/>
              <a:t>Is guaranteed to terminate a search through the loop</a:t>
            </a:r>
          </a:p>
          <a:p>
            <a:pPr lvl="2"/>
            <a:r>
              <a:rPr lang="en-CA" altLang="en-US" sz="2400" dirty="0"/>
              <a:t>Declare the array one element bigger so it can hold the sentinel</a:t>
            </a:r>
          </a:p>
        </p:txBody>
      </p:sp>
    </p:spTree>
    <p:extLst>
      <p:ext uri="{BB962C8B-B14F-4D97-AF65-F5344CB8AC3E}">
        <p14:creationId xmlns:p14="http://schemas.microsoft.com/office/powerpoint/2010/main" val="2269924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Techniques – Sentinels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E.g. </a:t>
            </a:r>
          </a:p>
          <a:p>
            <a:pPr lvl="1"/>
            <a:endParaRPr lang="en-CA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EDC112-E736-4B47-AD1B-CBEA14677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581" y="2122097"/>
            <a:ext cx="6482838" cy="46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96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Techniques – Sentinels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With a sentinel, becomes: </a:t>
            </a:r>
          </a:p>
          <a:p>
            <a:endParaRPr lang="en-CA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702867-50A3-41AC-B21F-52C6DA1DB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307" y="2734689"/>
            <a:ext cx="6129877" cy="30316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BEC56D-1B24-4ACE-8A68-FBC6AF503A44}"/>
              </a:ext>
            </a:extLst>
          </p:cNvPr>
          <p:cNvSpPr txBox="1"/>
          <p:nvPr/>
        </p:nvSpPr>
        <p:spPr>
          <a:xfrm>
            <a:off x="4116550" y="5938627"/>
            <a:ext cx="313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en-US" dirty="0"/>
              <a:t>Put sentinel at end of the array (now bigger by one element)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71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Busy Loop Inside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71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Techniques – Busy Loop Inside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Putting the busiest loop on the inside </a:t>
            </a:r>
          </a:p>
          <a:p>
            <a:pPr lvl="1"/>
            <a:r>
              <a:rPr lang="en-CA" altLang="en-US" sz="2400" dirty="0"/>
              <a:t>E.g. </a:t>
            </a:r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  <a:p>
            <a:pPr lvl="1"/>
            <a:r>
              <a:rPr lang="en-CA" altLang="en-US" sz="2400" dirty="0"/>
              <a:t>loop operations </a:t>
            </a:r>
          </a:p>
          <a:p>
            <a:pPr lvl="2"/>
            <a:r>
              <a:rPr lang="en-CA" altLang="en-US" sz="2400" dirty="0"/>
              <a:t>Outer loop: 100 </a:t>
            </a:r>
          </a:p>
          <a:p>
            <a:pPr lvl="2"/>
            <a:r>
              <a:rPr lang="en-CA" altLang="en-US" sz="2400" dirty="0"/>
              <a:t>Inner loop: 100 * 5 = 500 </a:t>
            </a:r>
          </a:p>
          <a:p>
            <a:pPr lvl="2"/>
            <a:r>
              <a:rPr lang="en-CA" altLang="en-US" sz="2400" dirty="0"/>
              <a:t>Total:  600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609C7F-7449-490B-ADE5-7FE919CB5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800386"/>
            <a:ext cx="8574657" cy="17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32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Switching inner and outer loops, gives: </a:t>
            </a:r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  <a:p>
            <a:pPr lvl="1"/>
            <a:r>
              <a:rPr lang="en-CA" altLang="en-US" sz="2400" dirty="0"/>
              <a:t>loop operations </a:t>
            </a:r>
          </a:p>
          <a:p>
            <a:pPr lvl="2"/>
            <a:r>
              <a:rPr lang="en-CA" altLang="en-US" sz="2400" dirty="0"/>
              <a:t>Outer loop: 5 </a:t>
            </a:r>
          </a:p>
          <a:p>
            <a:pPr lvl="2"/>
            <a:r>
              <a:rPr lang="en-CA" altLang="en-US" sz="2400" dirty="0"/>
              <a:t>Inner loop: 5 * 100 = 500 </a:t>
            </a:r>
          </a:p>
          <a:p>
            <a:pPr lvl="2"/>
            <a:r>
              <a:rPr lang="en-CA" altLang="en-US" sz="2400" dirty="0"/>
              <a:t>Total:  505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209F6E-C6F9-472C-9821-087DCFB88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954" y="2475781"/>
            <a:ext cx="8646733" cy="165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34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more optimization.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Loop techniques </a:t>
            </a:r>
          </a:p>
          <a:p>
            <a:pPr lvl="1"/>
            <a:r>
              <a:rPr lang="en-CA" altLang="en-US" sz="2400" dirty="0"/>
              <a:t>Looping is often very important target for compiler and CPU optimizations (we can help it out)</a:t>
            </a:r>
          </a:p>
          <a:p>
            <a:endParaRPr lang="en-CA" altLang="en-US" dirty="0"/>
          </a:p>
          <a:p>
            <a:r>
              <a:rPr lang="en-CA" altLang="en-US" dirty="0"/>
              <a:t>Guidelines: </a:t>
            </a:r>
          </a:p>
          <a:p>
            <a:pPr lvl="1"/>
            <a:r>
              <a:rPr lang="en-CA" altLang="en-US" sz="2400" dirty="0"/>
              <a:t>Save each version of your code using version control </a:t>
            </a:r>
          </a:p>
          <a:p>
            <a:pPr lvl="1"/>
            <a:r>
              <a:rPr lang="en-CA" altLang="en-US" sz="2400" dirty="0"/>
              <a:t>Use the proﬁler to ﬁnd a bottleneck </a:t>
            </a:r>
          </a:p>
          <a:p>
            <a:pPr lvl="1"/>
            <a:r>
              <a:rPr lang="en-CA" altLang="en-US" sz="2400" dirty="0"/>
              <a:t>Tune the bottleneck, using just one technique </a:t>
            </a:r>
          </a:p>
          <a:p>
            <a:pPr lvl="1"/>
            <a:r>
              <a:rPr lang="en-CA" altLang="en-US" sz="2400" dirty="0"/>
              <a:t>Measure the improvement </a:t>
            </a:r>
          </a:p>
          <a:p>
            <a:pPr lvl="2"/>
            <a:r>
              <a:rPr lang="en-CA" altLang="en-US" sz="2400" dirty="0"/>
              <a:t>If none, revert to the prior version </a:t>
            </a:r>
          </a:p>
          <a:p>
            <a:pPr lvl="1"/>
            <a:r>
              <a:rPr lang="en-CA" altLang="en-US" sz="2400" dirty="0"/>
              <a:t>Repeat until desired performance is achieved</a:t>
            </a:r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9357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Unswitching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4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Techniques - </a:t>
            </a:r>
            <a:r>
              <a:rPr lang="en-US" altLang="en-US" dirty="0" err="1"/>
              <a:t>Unswitching</a:t>
            </a:r>
            <a:endParaRPr lang="en-US" altLang="en-US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CA" altLang="en-US" sz="2400" dirty="0"/>
          </a:p>
          <a:p>
            <a:pPr lvl="1"/>
            <a:r>
              <a:rPr lang="en-CA" altLang="en-US" sz="2400" dirty="0"/>
              <a:t>Un-switching </a:t>
            </a:r>
          </a:p>
          <a:p>
            <a:pPr lvl="1"/>
            <a:endParaRPr lang="en-CA" altLang="en-US" sz="2400" dirty="0"/>
          </a:p>
          <a:p>
            <a:pPr lvl="2"/>
            <a:r>
              <a:rPr lang="en-CA" altLang="en-US" sz="2400" dirty="0"/>
              <a:t>Switching is where a decision is made inside a loop on every iteration</a:t>
            </a:r>
          </a:p>
          <a:p>
            <a:pPr lvl="2"/>
            <a:endParaRPr lang="en-CA" altLang="en-US" sz="2400" dirty="0"/>
          </a:p>
          <a:p>
            <a:pPr lvl="2"/>
            <a:r>
              <a:rPr lang="en-CA" altLang="en-US" sz="2400" dirty="0"/>
              <a:t>If the decision doesn’t change while looping, </a:t>
            </a:r>
            <a:r>
              <a:rPr lang="en-CA" altLang="en-US" sz="2400" b="1" i="1" dirty="0" err="1"/>
              <a:t>unswitch</a:t>
            </a:r>
            <a:r>
              <a:rPr lang="en-CA" altLang="en-US" sz="2400" b="1" i="1" dirty="0"/>
              <a:t> it </a:t>
            </a:r>
          </a:p>
          <a:p>
            <a:pPr lvl="2"/>
            <a:endParaRPr lang="en-CA" altLang="en-US" sz="2400" dirty="0"/>
          </a:p>
          <a:p>
            <a:pPr lvl="3"/>
            <a:r>
              <a:rPr lang="en-CA" altLang="en-US" sz="2400" dirty="0"/>
              <a:t>i.e. turn the loop inside out </a:t>
            </a:r>
          </a:p>
        </p:txBody>
      </p:sp>
    </p:spTree>
    <p:extLst>
      <p:ext uri="{BB962C8B-B14F-4D97-AF65-F5344CB8AC3E}">
        <p14:creationId xmlns:p14="http://schemas.microsoft.com/office/powerpoint/2010/main" val="235649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Techniques – </a:t>
            </a:r>
            <a:r>
              <a:rPr lang="en-US" altLang="en-US" dirty="0" err="1"/>
              <a:t>Unswitching</a:t>
            </a:r>
            <a:r>
              <a:rPr lang="en-US" altLang="en-US" dirty="0"/>
              <a:t>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E.g.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0C8B59-3E3D-493E-91CF-BBBC7F52C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432" y="2696476"/>
            <a:ext cx="8137136" cy="33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5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Techniques – </a:t>
            </a:r>
            <a:r>
              <a:rPr lang="en-US" altLang="en-US" dirty="0" err="1"/>
              <a:t>Unswitching</a:t>
            </a:r>
            <a:r>
              <a:rPr lang="en-US" altLang="en-US" dirty="0"/>
              <a:t>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endParaRPr lang="en-CA" altLang="en-US" dirty="0"/>
          </a:p>
          <a:p>
            <a:r>
              <a:rPr lang="en-CA" altLang="en-US" dirty="0">
                <a:solidFill>
                  <a:srgbClr val="FF0000"/>
                </a:solidFill>
              </a:rPr>
              <a:t>Note:  two loops must now be maintained in parallel (design danger!!!)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366982-442C-4126-90BF-A7ED31CAD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968" y="1973339"/>
            <a:ext cx="7266526" cy="337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Jamming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0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Techniques – Jamming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Jamming (fusion) </a:t>
            </a:r>
          </a:p>
          <a:p>
            <a:pPr lvl="2"/>
            <a:r>
              <a:rPr lang="en-CA" altLang="en-US" sz="2400" dirty="0"/>
              <a:t>Combines two or more loops into one </a:t>
            </a:r>
          </a:p>
          <a:p>
            <a:pPr lvl="3"/>
            <a:r>
              <a:rPr lang="en-CA" altLang="en-US" sz="2400" dirty="0"/>
              <a:t>Their loop counters should be similar</a:t>
            </a:r>
          </a:p>
          <a:p>
            <a:pPr lvl="2"/>
            <a:r>
              <a:rPr lang="en-CA" altLang="en-US" sz="2400" dirty="0"/>
              <a:t>Reduces loop overhead </a:t>
            </a:r>
          </a:p>
          <a:p>
            <a:pPr lvl="2"/>
            <a:r>
              <a:rPr lang="en-CA" altLang="en-US" sz="2400" dirty="0"/>
              <a:t>E.g.</a:t>
            </a:r>
          </a:p>
          <a:p>
            <a:pPr marL="914400" lvl="2" indent="0">
              <a:buNone/>
            </a:pPr>
            <a:endParaRPr lang="en-CA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31AF18-ED69-4B19-BDDB-9616DFD66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634" y="4272199"/>
            <a:ext cx="8798943" cy="204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04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Widescreen</PresentationFormat>
  <Paragraphs>146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Optimization: Loop Optimization</vt:lpstr>
      <vt:lpstr>Code Tuning Loops</vt:lpstr>
      <vt:lpstr>Code Tuning</vt:lpstr>
      <vt:lpstr>Unswitching</vt:lpstr>
      <vt:lpstr>Loop Techniques - Unswitching</vt:lpstr>
      <vt:lpstr>Loop Techniques – Unswitching (cont’d)</vt:lpstr>
      <vt:lpstr>Loop Techniques – Unswitching (cont’d)</vt:lpstr>
      <vt:lpstr>Jamming</vt:lpstr>
      <vt:lpstr>Loop Techniques – Jamming</vt:lpstr>
      <vt:lpstr>Loop Techniques – Jamming (cont’d)</vt:lpstr>
      <vt:lpstr>Unrolling</vt:lpstr>
      <vt:lpstr>Loop Techniques - Unrolling</vt:lpstr>
      <vt:lpstr>Loop Techniques – Unrolling (cont’d)</vt:lpstr>
      <vt:lpstr>Loop Techniques – Partial Unrolling</vt:lpstr>
      <vt:lpstr>Loop Techniques – Partial Unrolling (cont’d)</vt:lpstr>
      <vt:lpstr>Minimize work</vt:lpstr>
      <vt:lpstr>Loop Techniques – Minimize Work</vt:lpstr>
      <vt:lpstr>Loop Techniques – Minimize Work (cont’d)</vt:lpstr>
      <vt:lpstr>Sentinels</vt:lpstr>
      <vt:lpstr>Loop Techniques - Sentinels</vt:lpstr>
      <vt:lpstr>Loop Techniques – Sentinels (cont’d)</vt:lpstr>
      <vt:lpstr>Loop Techniques – Sentinels (cont’d)</vt:lpstr>
      <vt:lpstr>Busy Loop Inside</vt:lpstr>
      <vt:lpstr>Loop Techniques – Busy Loop Inside</vt:lpstr>
      <vt:lpstr>Code Tuning</vt:lpstr>
      <vt:lpstr>Onward to …  more optimization.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2020-08-24T23:51:01Z</dcterms:created>
  <dcterms:modified xsi:type="dcterms:W3CDTF">2020-08-24T23:51:05Z</dcterms:modified>
</cp:coreProperties>
</file>