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81" r:id="rId4"/>
    <p:sldId id="337" r:id="rId5"/>
    <p:sldId id="282" r:id="rId6"/>
    <p:sldId id="283" r:id="rId7"/>
    <p:sldId id="338" r:id="rId8"/>
    <p:sldId id="284" r:id="rId9"/>
    <p:sldId id="285" r:id="rId10"/>
    <p:sldId id="339" r:id="rId11"/>
    <p:sldId id="286" r:id="rId12"/>
    <p:sldId id="333" r:id="rId13"/>
    <p:sldId id="334" r:id="rId14"/>
    <p:sldId id="335" r:id="rId15"/>
    <p:sldId id="336" r:id="rId16"/>
    <p:sldId id="340" r:id="rId17"/>
    <p:sldId id="287" r:id="rId18"/>
    <p:sldId id="288" r:id="rId19"/>
    <p:sldId id="289" r:id="rId20"/>
    <p:sldId id="341" r:id="rId21"/>
    <p:sldId id="29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8BB9D-E657-464C-B199-556366BB4DD5}" v="4" dt="2020-09-15T21:06:28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2020-09-15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1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04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929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46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24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275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92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5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44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94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57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12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0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0A0E7-83B1-49B9-BFAB-7AC6B1ADA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02D01-F601-48F2-89B3-A70C1B11476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96315CC1-D211-4828-B83C-20AA54EC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044ECB1-C5AB-478A-998A-E36D9F2EA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45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Optimization: Logic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15,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Switch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6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- Switch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Substitute switch statement for if-else construct, or vice-versa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In Java, an if-else construct is about 6 times faster than a switch </a:t>
            </a:r>
          </a:p>
          <a:p>
            <a:pPr lvl="2"/>
            <a:r>
              <a:rPr lang="en-CA" altLang="en-US" sz="2400" dirty="0"/>
              <a:t>Sometimes…</a:t>
            </a:r>
          </a:p>
          <a:p>
            <a:pPr lvl="2"/>
            <a:endParaRPr lang="en-CA" altLang="en-US" sz="2400" dirty="0"/>
          </a:p>
          <a:p>
            <a:pPr lvl="1"/>
            <a:r>
              <a:rPr lang="en-CA" altLang="en-US" sz="2400" dirty="0"/>
              <a:t>But in Visual Basic, is 4 times slower</a:t>
            </a:r>
          </a:p>
          <a:p>
            <a:pPr lvl="1"/>
            <a:endParaRPr lang="en-CA" altLang="en-US" sz="2400" dirty="0"/>
          </a:p>
          <a:p>
            <a:pPr lvl="1"/>
            <a:r>
              <a:rPr lang="en-CA" altLang="en-US" sz="2400" dirty="0"/>
              <a:t>Beware of assumptions </a:t>
            </a:r>
            <a:r>
              <a:rPr lang="en-CA" altLang="en-US" sz="2400" dirty="0">
                <a:solidFill>
                  <a:srgbClr val="FF0000"/>
                </a:solidFill>
              </a:rPr>
              <a:t>(compiler optimizations, caching, predictive code execution mean this is variable sometimes)</a:t>
            </a:r>
          </a:p>
        </p:txBody>
      </p:sp>
    </p:spTree>
    <p:extLst>
      <p:ext uri="{BB962C8B-B14F-4D97-AF65-F5344CB8AC3E}">
        <p14:creationId xmlns:p14="http://schemas.microsoft.com/office/powerpoint/2010/main" val="264979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Switch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FFD4B-5864-4DBB-874D-B720A44A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C87A0-B2B1-46CC-81D5-B25AD2ED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" y="1704183"/>
            <a:ext cx="3221670" cy="5084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8FC5A-F4CD-45EE-9A2B-76D97D0A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32" y="1804577"/>
            <a:ext cx="2801246" cy="49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1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Switch (cont’d)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049EFE-EF22-4517-8877-E09BD1EB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6EF4D-91CE-476A-AFD4-73953497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5" y="1807700"/>
            <a:ext cx="6828964" cy="43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Switch (cont’d) [average]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7697C-9B45-4939-A823-7F8E9A7F5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B2DD3EB-D0CA-4AF7-AA74-597876D9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41567"/>
              </p:ext>
            </p:extLst>
          </p:nvPr>
        </p:nvGraphicFramePr>
        <p:xfrm>
          <a:off x="3024036" y="1673956"/>
          <a:ext cx="458446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557">
                  <a:extLst>
                    <a:ext uri="{9D8B030D-6E8A-4147-A177-3AD203B41FA5}">
                      <a16:colId xmlns:a16="http://schemas.microsoft.com/office/drawing/2014/main" val="2732930830"/>
                    </a:ext>
                  </a:extLst>
                </a:gridCol>
                <a:gridCol w="1426547">
                  <a:extLst>
                    <a:ext uri="{9D8B030D-6E8A-4147-A177-3AD203B41FA5}">
                      <a16:colId xmlns:a16="http://schemas.microsoft.com/office/drawing/2014/main" val="1194070505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1898579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+mn-lt"/>
                        </a:rPr>
                        <a:t>Times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+mn-lt"/>
                        </a:rPr>
                        <a:t>switcher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>
                          <a:latin typeface="+mn-lt"/>
                        </a:rPr>
                        <a:t>ifelse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9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23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6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9945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1,000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54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10,000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44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100,000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52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9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Switch (cont’d) [median]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4B9B-A40D-406E-ADD4-D2D4EF2D3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B2DD3EB-D0CA-4AF7-AA74-597876D9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25328"/>
              </p:ext>
            </p:extLst>
          </p:nvPr>
        </p:nvGraphicFramePr>
        <p:xfrm>
          <a:off x="3024036" y="1673956"/>
          <a:ext cx="458446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557">
                  <a:extLst>
                    <a:ext uri="{9D8B030D-6E8A-4147-A177-3AD203B41FA5}">
                      <a16:colId xmlns:a16="http://schemas.microsoft.com/office/drawing/2014/main" val="2732930830"/>
                    </a:ext>
                  </a:extLst>
                </a:gridCol>
                <a:gridCol w="1426547">
                  <a:extLst>
                    <a:ext uri="{9D8B030D-6E8A-4147-A177-3AD203B41FA5}">
                      <a16:colId xmlns:a16="http://schemas.microsoft.com/office/drawing/2014/main" val="1194070505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1898579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+mn-lt"/>
                        </a:rPr>
                        <a:t>Times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+mn-lt"/>
                        </a:rPr>
                        <a:t>switcher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>
                          <a:latin typeface="+mn-lt"/>
                        </a:rPr>
                        <a:t>ifelse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9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23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6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9945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1,000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154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10,000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44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400" dirty="0">
                          <a:latin typeface="+mn-lt"/>
                        </a:rPr>
                        <a:t>100,000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52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06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Lookup Table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8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Lookup Table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 Substitute table lookups for complicated expressions </a:t>
            </a:r>
          </a:p>
          <a:p>
            <a:pPr lvl="2"/>
            <a:r>
              <a:rPr lang="en-CA" altLang="en-US" sz="2800" dirty="0"/>
              <a:t>E.g.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50CB4-16C1-4B16-B687-74793A51C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77" y="2812212"/>
            <a:ext cx="2809636" cy="28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Lookup Table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Can be implemented using complicated logic: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7A34F-6ED6-4F26-B6A6-AB890070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93" y="2618820"/>
            <a:ext cx="8635042" cy="36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Lookup Table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3200" dirty="0"/>
              <a:t>But is faster with a lookup table: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B6D0D-F77C-400D-845D-C14B25A0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68" y="6096797"/>
            <a:ext cx="7344632" cy="473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F849D2-1B0B-4974-865D-96C2A6A5C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8" y="2415396"/>
            <a:ext cx="8566565" cy="351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82899C-4E81-4F60-94A2-A46D56ED0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911" y="2907102"/>
            <a:ext cx="2809636" cy="28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Tuning Logic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Lazy evaluation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Lazy Evaluation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Use lazy evaluation </a:t>
            </a:r>
          </a:p>
          <a:p>
            <a:endParaRPr lang="en-CA" altLang="en-US" dirty="0"/>
          </a:p>
          <a:p>
            <a:pPr lvl="1"/>
            <a:r>
              <a:rPr lang="en-CA" altLang="en-US" sz="2400" dirty="0"/>
              <a:t>E.g.  A 5000-entry table could be generated when the program starts </a:t>
            </a:r>
          </a:p>
          <a:p>
            <a:pPr lvl="1"/>
            <a:endParaRPr lang="en-CA" altLang="en-US" sz="2400" dirty="0"/>
          </a:p>
          <a:p>
            <a:pPr lvl="2"/>
            <a:r>
              <a:rPr lang="en-CA" altLang="en-US" sz="2400" dirty="0"/>
              <a:t>But if only a few entries are ever used, it may be better to compute values as needed, and then store them in the table </a:t>
            </a:r>
          </a:p>
          <a:p>
            <a:pPr lvl="2"/>
            <a:endParaRPr lang="en-CA" altLang="en-US" sz="2400" dirty="0"/>
          </a:p>
          <a:p>
            <a:pPr lvl="2"/>
            <a:r>
              <a:rPr lang="en-CA" altLang="en-US" sz="2400" dirty="0"/>
              <a:t>i.e.  Cache them for further use</a:t>
            </a:r>
          </a:p>
        </p:txBody>
      </p:sp>
    </p:spTree>
    <p:extLst>
      <p:ext uri="{BB962C8B-B14F-4D97-AF65-F5344CB8AC3E}">
        <p14:creationId xmlns:p14="http://schemas.microsoft.com/office/powerpoint/2010/main" val="266420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loop optimization.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Code Tuning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Guidelines: </a:t>
            </a:r>
          </a:p>
          <a:p>
            <a:pPr lvl="1"/>
            <a:r>
              <a:rPr lang="en-CA" altLang="en-US" sz="2400" dirty="0"/>
              <a:t>Save each version of your code using version control </a:t>
            </a:r>
          </a:p>
          <a:p>
            <a:pPr lvl="1"/>
            <a:r>
              <a:rPr lang="en-CA" altLang="en-US" sz="2400" dirty="0"/>
              <a:t>Use the proﬁler to ﬁnd a bottleneck </a:t>
            </a:r>
          </a:p>
          <a:p>
            <a:pPr lvl="1"/>
            <a:r>
              <a:rPr lang="en-CA" altLang="en-US" sz="2400" dirty="0"/>
              <a:t>Tune the bottleneck, using just one technique </a:t>
            </a:r>
          </a:p>
          <a:p>
            <a:pPr lvl="1"/>
            <a:r>
              <a:rPr lang="en-CA" altLang="en-US" sz="2400" dirty="0"/>
              <a:t>Measure the improvement </a:t>
            </a:r>
          </a:p>
          <a:p>
            <a:pPr lvl="2"/>
            <a:r>
              <a:rPr lang="en-CA" altLang="en-US" sz="2400" dirty="0"/>
              <a:t>If none, revert to the prior version </a:t>
            </a:r>
          </a:p>
          <a:p>
            <a:pPr lvl="1"/>
            <a:r>
              <a:rPr lang="en-CA" altLang="en-US" sz="2400" dirty="0"/>
              <a:t>Repeat until desired performance is achieved</a:t>
            </a:r>
          </a:p>
        </p:txBody>
      </p:sp>
    </p:spTree>
    <p:extLst>
      <p:ext uri="{BB962C8B-B14F-4D97-AF65-F5344CB8AC3E}">
        <p14:creationId xmlns:p14="http://schemas.microsoft.com/office/powerpoint/2010/main" val="49357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Stop when found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4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- Found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Logic techniques </a:t>
            </a:r>
          </a:p>
          <a:p>
            <a:pPr lvl="1"/>
            <a:r>
              <a:rPr lang="en-CA" altLang="en-US" sz="2400" dirty="0"/>
              <a:t>Stop testing when answer found </a:t>
            </a:r>
          </a:p>
          <a:p>
            <a:pPr lvl="2"/>
            <a:r>
              <a:rPr lang="en-CA" altLang="en-US" sz="2400" dirty="0"/>
              <a:t>E.g.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1EEFE1-FFC1-4BD5-A0E4-2491C1022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57" y="3429000"/>
            <a:ext cx="8341743" cy="2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 Techniques – Found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Is better as: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B826D9-0109-431C-A822-CD2D94D5F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05" y="2796998"/>
            <a:ext cx="8704053" cy="28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Frequency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1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Logig</a:t>
            </a:r>
            <a:r>
              <a:rPr lang="en-US" altLang="en-US" dirty="0"/>
              <a:t> Techniques - Frequency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Order tests by frequency in switch and if-else structures </a:t>
            </a:r>
          </a:p>
          <a:p>
            <a:pPr lvl="2"/>
            <a:r>
              <a:rPr lang="en-CA" altLang="en-US" sz="2400" dirty="0"/>
              <a:t>E.g.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AD5D8-AA4E-4BE3-B2E1-20DAF41D7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97" y="3010740"/>
            <a:ext cx="8232206" cy="29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05D6FB-6307-452B-B004-99B90838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Logig</a:t>
            </a:r>
            <a:r>
              <a:rPr lang="en-US" altLang="en-US" dirty="0"/>
              <a:t> Techniques – Frequency (cont’d)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BEE2A2-3166-4CDC-822F-5A64C3FA6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altLang="en-US" sz="2400" dirty="0"/>
              <a:t>Since letters are more common, is better as: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97675-14A4-4049-9A9F-A492FB3C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102" y="2794465"/>
            <a:ext cx="8531795" cy="30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121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Optimization: Logic Optimization</vt:lpstr>
      <vt:lpstr>Code Tuning Logic</vt:lpstr>
      <vt:lpstr>Code Tuning</vt:lpstr>
      <vt:lpstr>Stop when found</vt:lpstr>
      <vt:lpstr>Logic Techniques - Found</vt:lpstr>
      <vt:lpstr>Logic Techniques – Found (cont’d)</vt:lpstr>
      <vt:lpstr>Frequency</vt:lpstr>
      <vt:lpstr>Logig Techniques - Frequency</vt:lpstr>
      <vt:lpstr>Logig Techniques – Frequency (cont’d)</vt:lpstr>
      <vt:lpstr>Switch</vt:lpstr>
      <vt:lpstr>Logic Techniques - Switch</vt:lpstr>
      <vt:lpstr>Logic Techniques – Switch (cont’d)</vt:lpstr>
      <vt:lpstr>Logic Techniques – Switch (cont’d)</vt:lpstr>
      <vt:lpstr>Logic Techniques – Switch (cont’d) [average]</vt:lpstr>
      <vt:lpstr>Logic Techniques – Switch (cont’d) [median]</vt:lpstr>
      <vt:lpstr>Lookup Table</vt:lpstr>
      <vt:lpstr>Logic Techniques – Lookup Table</vt:lpstr>
      <vt:lpstr>Logic Techniques – Lookup Table (cont’d)</vt:lpstr>
      <vt:lpstr>Logic Techniques – Lookup Table (cont’d)</vt:lpstr>
      <vt:lpstr>Lazy evaluation</vt:lpstr>
      <vt:lpstr>Logic Techniques – Lazy Evaluation</vt:lpstr>
      <vt:lpstr>Onward to …  loop optimization.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2020-08-24T23:51:12Z</dcterms:created>
  <dcterms:modified xsi:type="dcterms:W3CDTF">2020-09-15T21:06:51Z</dcterms:modified>
</cp:coreProperties>
</file>