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61" r:id="rId3"/>
    <p:sldId id="258" r:id="rId4"/>
    <p:sldId id="333" r:id="rId5"/>
    <p:sldId id="260" r:id="rId6"/>
    <p:sldId id="334" r:id="rId7"/>
    <p:sldId id="343" r:id="rId8"/>
    <p:sldId id="262" r:id="rId9"/>
    <p:sldId id="335" r:id="rId10"/>
    <p:sldId id="263" r:id="rId11"/>
    <p:sldId id="264" r:id="rId12"/>
    <p:sldId id="344" r:id="rId13"/>
    <p:sldId id="265" r:id="rId14"/>
    <p:sldId id="266" r:id="rId15"/>
    <p:sldId id="345" r:id="rId16"/>
    <p:sldId id="267" r:id="rId17"/>
    <p:sldId id="268" r:id="rId18"/>
    <p:sldId id="269" r:id="rId19"/>
    <p:sldId id="346" r:id="rId20"/>
    <p:sldId id="270" r:id="rId21"/>
    <p:sldId id="336" r:id="rId22"/>
    <p:sldId id="272" r:id="rId23"/>
    <p:sldId id="273" r:id="rId24"/>
    <p:sldId id="347" r:id="rId25"/>
    <p:sldId id="337" r:id="rId26"/>
    <p:sldId id="338" r:id="rId27"/>
    <p:sldId id="339" r:id="rId28"/>
    <p:sldId id="340" r:id="rId29"/>
    <p:sldId id="341" r:id="rId30"/>
    <p:sldId id="348" r:id="rId31"/>
    <p:sldId id="274" r:id="rId32"/>
    <p:sldId id="275" r:id="rId33"/>
    <p:sldId id="276" r:id="rId34"/>
    <p:sldId id="342" r:id="rId35"/>
    <p:sldId id="349" r:id="rId36"/>
    <p:sldId id="277" r:id="rId37"/>
    <p:sldId id="278" r:id="rId38"/>
    <p:sldId id="279" r:id="rId39"/>
    <p:sldId id="280" r:id="rId40"/>
    <p:sldId id="27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64DA82-AA0F-428A-8212-E3FC693CE70D}" v="34" dt="2020-08-05T20:49:25.695"/>
    <p1510:client id="{CA985661-9E21-427B-8E5A-63427BA666A3}" v="21" dt="2020-08-05T15:32:32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153" d="100"/>
          <a:sy n="153" d="100"/>
        </p:scale>
        <p:origin x="9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7B40B-5104-4F5D-98CD-E1F511FD4F2F}" type="datetimeFigureOut">
              <a:rPr lang="en-CA" smtClean="0"/>
              <a:t>2020-08-24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865C5-BEE6-4D6D-B3E8-E13AE160ED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634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99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459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708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092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935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382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378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359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126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377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283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7456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983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296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5821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1696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2007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944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8488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777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177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3257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144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435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991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934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019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8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859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166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  <p:sldLayoutId id="214748368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Optimization: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501: Advanced Programming Techniques</a:t>
            </a:r>
          </a:p>
          <a:p>
            <a:r>
              <a:rPr lang="en-US" dirty="0"/>
              <a:t>Fall 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Monday, August 24,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General Guidelines (cont’d)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Optimize bottlenecks </a:t>
            </a:r>
          </a:p>
          <a:p>
            <a:endParaRPr lang="en-CA" altLang="en-US" dirty="0"/>
          </a:p>
          <a:p>
            <a:pPr lvl="1"/>
            <a:r>
              <a:rPr lang="en-CA" altLang="en-US" sz="2400" b="1" dirty="0">
                <a:solidFill>
                  <a:srgbClr val="0070C0"/>
                </a:solidFill>
              </a:rPr>
              <a:t>The 80/20 rule: </a:t>
            </a:r>
            <a:r>
              <a:rPr lang="en-CA" altLang="en-US" sz="2400" dirty="0">
                <a:solidFill>
                  <a:srgbClr val="0070C0"/>
                </a:solidFill>
              </a:rPr>
              <a:t> </a:t>
            </a:r>
            <a:r>
              <a:rPr lang="en-CA" altLang="en-US" sz="2400" dirty="0"/>
              <a:t>20% of program’s routines consume 80% of its execution time </a:t>
            </a:r>
          </a:p>
          <a:p>
            <a:pPr lvl="2"/>
            <a:r>
              <a:rPr lang="en-CA" altLang="en-US" sz="2400" dirty="0"/>
              <a:t>Knuth found 4% of a FORTRAN program accounted for over 50% of its run time </a:t>
            </a:r>
          </a:p>
          <a:p>
            <a:pPr lvl="2"/>
            <a:endParaRPr lang="en-CA" altLang="en-US" sz="2400" dirty="0"/>
          </a:p>
          <a:p>
            <a:pPr lvl="1"/>
            <a:r>
              <a:rPr lang="en-CA" altLang="en-US" sz="2400" dirty="0"/>
              <a:t>Spend your time ﬁxing these ‘bottlenecks’</a:t>
            </a:r>
          </a:p>
          <a:p>
            <a:pPr lvl="2"/>
            <a:r>
              <a:rPr lang="en-CA" altLang="en-US" sz="2400" b="1" dirty="0">
                <a:solidFill>
                  <a:srgbClr val="FF0000"/>
                </a:solidFill>
              </a:rPr>
              <a:t>Don’t waste effort on the other parts</a:t>
            </a:r>
          </a:p>
        </p:txBody>
      </p:sp>
    </p:spTree>
    <p:extLst>
      <p:ext uri="{BB962C8B-B14F-4D97-AF65-F5344CB8AC3E}">
        <p14:creationId xmlns:p14="http://schemas.microsoft.com/office/powerpoint/2010/main" val="1936042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General Guidelines (cont’d)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Measure performance when optimizing </a:t>
            </a:r>
          </a:p>
          <a:p>
            <a:pPr lvl="1"/>
            <a:r>
              <a:rPr lang="en-CA" altLang="en-US" sz="2400" dirty="0"/>
              <a:t>Use a proﬁler to ﬁnd bottlenecks </a:t>
            </a:r>
          </a:p>
          <a:p>
            <a:pPr lvl="1"/>
            <a:r>
              <a:rPr lang="en-CA" altLang="en-US" sz="2400" dirty="0"/>
              <a:t>Use timers to measure CPU time </a:t>
            </a:r>
          </a:p>
          <a:p>
            <a:pPr lvl="2"/>
            <a:r>
              <a:rPr lang="en-CA" altLang="en-US" sz="2400" dirty="0"/>
              <a:t>Make sure a change actually improves speed </a:t>
            </a:r>
          </a:p>
          <a:p>
            <a:pPr lvl="3"/>
            <a:r>
              <a:rPr lang="en-CA" altLang="en-US" sz="2400" dirty="0"/>
              <a:t>May actually make things worse when using a different compiler, OS, or processor </a:t>
            </a:r>
          </a:p>
          <a:p>
            <a:pPr lvl="3"/>
            <a:endParaRPr lang="en-CA" altLang="en-US" sz="2400" dirty="0"/>
          </a:p>
          <a:p>
            <a:r>
              <a:rPr lang="en-CA" altLang="en-US" dirty="0"/>
              <a:t>Run regression tests after each optimization </a:t>
            </a:r>
          </a:p>
          <a:p>
            <a:pPr lvl="1"/>
            <a:r>
              <a:rPr lang="en-CA" altLang="en-US" sz="2400" dirty="0"/>
              <a:t>Make sure your program is still correct</a:t>
            </a:r>
          </a:p>
        </p:txBody>
      </p:sp>
    </p:spTree>
    <p:extLst>
      <p:ext uri="{BB962C8B-B14F-4D97-AF65-F5344CB8AC3E}">
        <p14:creationId xmlns:p14="http://schemas.microsoft.com/office/powerpoint/2010/main" val="2500934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Swipe right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597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Profiling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b="1" dirty="0"/>
              <a:t>Proﬁling </a:t>
            </a:r>
          </a:p>
          <a:p>
            <a:endParaRPr lang="en-CA" altLang="en-US" dirty="0"/>
          </a:p>
          <a:p>
            <a:pPr lvl="1"/>
            <a:r>
              <a:rPr lang="en-CA" altLang="en-US" sz="2400" dirty="0"/>
              <a:t>Is used to ﬁnd how much time is spent in each function of a program </a:t>
            </a:r>
          </a:p>
          <a:p>
            <a:pPr lvl="1"/>
            <a:endParaRPr lang="en-CA" altLang="en-US" sz="2400" dirty="0"/>
          </a:p>
          <a:p>
            <a:pPr lvl="2"/>
            <a:r>
              <a:rPr lang="en-CA" altLang="en-US" sz="2400" dirty="0"/>
              <a:t>Helps ﬁnd bottlenecks </a:t>
            </a:r>
          </a:p>
          <a:p>
            <a:pPr lvl="2"/>
            <a:endParaRPr lang="en-CA" altLang="en-US" sz="2400" dirty="0"/>
          </a:p>
          <a:p>
            <a:pPr lvl="2"/>
            <a:r>
              <a:rPr lang="en-CA" altLang="en-US" sz="2400" dirty="0"/>
              <a:t>Helps you compare the performance of algorithms or programs</a:t>
            </a:r>
          </a:p>
        </p:txBody>
      </p:sp>
    </p:spTree>
    <p:extLst>
      <p:ext uri="{BB962C8B-B14F-4D97-AF65-F5344CB8AC3E}">
        <p14:creationId xmlns:p14="http://schemas.microsoft.com/office/powerpoint/2010/main" val="2886070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Profiling (cont’d)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altLang="en-US" sz="2400" dirty="0"/>
              <a:t>Works by sampling the program counter (PC register) </a:t>
            </a:r>
          </a:p>
          <a:p>
            <a:pPr lvl="2"/>
            <a:r>
              <a:rPr lang="en-CA" altLang="en-US" sz="2400" dirty="0"/>
              <a:t>Periodically queries the program, recording the function in which it is running </a:t>
            </a:r>
          </a:p>
          <a:p>
            <a:pPr lvl="2"/>
            <a:endParaRPr lang="en-CA" altLang="en-US" sz="2400" dirty="0"/>
          </a:p>
          <a:p>
            <a:pPr lvl="1"/>
            <a:r>
              <a:rPr lang="en-CA" altLang="en-US" sz="2400" dirty="0"/>
              <a:t>Is statistical in nature </a:t>
            </a:r>
          </a:p>
          <a:p>
            <a:pPr lvl="2"/>
            <a:r>
              <a:rPr lang="en-CA" altLang="en-US" sz="2400" dirty="0"/>
              <a:t>i.e.  is somewhat inexact, and will vary from run to run</a:t>
            </a:r>
          </a:p>
          <a:p>
            <a:pPr lvl="2"/>
            <a:endParaRPr lang="en-CA" altLang="en-US" sz="2400" dirty="0"/>
          </a:p>
          <a:p>
            <a:pPr lvl="1"/>
            <a:r>
              <a:rPr lang="en-CA" altLang="en-US" sz="2400" dirty="0"/>
              <a:t>Also the act of enabling profiling will generally slow down operation of code, this slowdown can be different for varying classes</a:t>
            </a:r>
          </a:p>
        </p:txBody>
      </p:sp>
    </p:spTree>
    <p:extLst>
      <p:ext uri="{BB962C8B-B14F-4D97-AF65-F5344CB8AC3E}">
        <p14:creationId xmlns:p14="http://schemas.microsoft.com/office/powerpoint/2010/main" val="829384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C++ profiling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96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Profilers – </a:t>
            </a:r>
            <a:r>
              <a:rPr lang="en-US" altLang="en-US" dirty="0" err="1"/>
              <a:t>gcc</a:t>
            </a:r>
            <a:r>
              <a:rPr lang="en-US" altLang="en-US" dirty="0"/>
              <a:t>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altLang="en-US" sz="3200" dirty="0"/>
              <a:t>Available UNIX proﬁlers for programs compiled with </a:t>
            </a:r>
            <a:r>
              <a:rPr lang="en-CA" altLang="en-US" sz="3200" dirty="0" err="1"/>
              <a:t>gcc</a:t>
            </a:r>
            <a:r>
              <a:rPr lang="en-CA" altLang="en-US" sz="3200" dirty="0"/>
              <a:t>: </a:t>
            </a:r>
          </a:p>
          <a:p>
            <a:pPr lvl="2"/>
            <a:r>
              <a:rPr lang="en-CA" altLang="en-US" sz="2800" dirty="0"/>
              <a:t>prof (most commonly used) </a:t>
            </a:r>
          </a:p>
          <a:p>
            <a:pPr lvl="2"/>
            <a:r>
              <a:rPr lang="en-CA" altLang="en-US" sz="2800" dirty="0" err="1"/>
              <a:t>gprof</a:t>
            </a:r>
            <a:r>
              <a:rPr lang="en-CA" altLang="en-US" sz="2800" dirty="0"/>
              <a:t> </a:t>
            </a:r>
          </a:p>
          <a:p>
            <a:pPr lvl="2"/>
            <a:r>
              <a:rPr lang="en-CA" altLang="en-US" sz="2800" dirty="0"/>
              <a:t>pixie</a:t>
            </a:r>
            <a:endParaRPr lang="en-CA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374544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Profilers – </a:t>
            </a:r>
            <a:r>
              <a:rPr lang="en-US" altLang="en-US" dirty="0" err="1"/>
              <a:t>gcc</a:t>
            </a:r>
            <a:r>
              <a:rPr lang="en-US" altLang="en-US" dirty="0"/>
              <a:t>	 (cont’d)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altLang="en-US" sz="3200" dirty="0"/>
              <a:t>Using prof: </a:t>
            </a:r>
          </a:p>
          <a:p>
            <a:pPr lvl="2"/>
            <a:r>
              <a:rPr lang="en-CA" altLang="en-US" sz="2800" dirty="0"/>
              <a:t>Compile the program with the -p option </a:t>
            </a:r>
          </a:p>
          <a:p>
            <a:pPr lvl="2"/>
            <a:r>
              <a:rPr lang="en-CA" altLang="en-US" sz="2800" dirty="0"/>
              <a:t>E.g.  </a:t>
            </a:r>
          </a:p>
          <a:p>
            <a:pPr marL="1371600" lvl="3" indent="0">
              <a:buNone/>
            </a:pPr>
            <a:r>
              <a:rPr lang="en-CA" altLang="en-US" sz="2600" b="1" dirty="0" err="1"/>
              <a:t>gcc</a:t>
            </a:r>
            <a:r>
              <a:rPr lang="en-CA" altLang="en-US" sz="2600" b="1" dirty="0"/>
              <a:t> -c </a:t>
            </a:r>
            <a:r>
              <a:rPr lang="en-CA" altLang="en-US" sz="2600" b="1" dirty="0" err="1"/>
              <a:t>myprog.c</a:t>
            </a:r>
            <a:r>
              <a:rPr lang="en-CA" altLang="en-US" sz="2600" b="1" dirty="0"/>
              <a:t> </a:t>
            </a:r>
          </a:p>
          <a:p>
            <a:pPr marL="1371600" lvl="3" indent="0">
              <a:buNone/>
            </a:pPr>
            <a:r>
              <a:rPr lang="en-CA" altLang="en-US" sz="2600" b="1" dirty="0" err="1"/>
              <a:t>gcc</a:t>
            </a:r>
            <a:r>
              <a:rPr lang="en-CA" altLang="en-US" sz="2600" b="1" dirty="0"/>
              <a:t> -o </a:t>
            </a:r>
            <a:r>
              <a:rPr lang="en-CA" altLang="en-US" sz="2600" b="1" dirty="0" err="1"/>
              <a:t>myprog</a:t>
            </a:r>
            <a:r>
              <a:rPr lang="en-CA" altLang="en-US" sz="2600" b="1" dirty="0"/>
              <a:t> -p </a:t>
            </a:r>
            <a:r>
              <a:rPr lang="en-CA" altLang="en-US" sz="2600" b="1" dirty="0" err="1"/>
              <a:t>myprog.o</a:t>
            </a:r>
            <a:endParaRPr lang="en-CA" altLang="en-US" sz="3600" b="1" dirty="0"/>
          </a:p>
          <a:p>
            <a:pPr lvl="2"/>
            <a:r>
              <a:rPr lang="en-CA" altLang="en-US" sz="2800" dirty="0"/>
              <a:t>Run the program </a:t>
            </a:r>
          </a:p>
          <a:p>
            <a:pPr lvl="2"/>
            <a:r>
              <a:rPr lang="en-CA" altLang="en-US" sz="2800" dirty="0"/>
              <a:t>E.g. </a:t>
            </a:r>
          </a:p>
          <a:p>
            <a:pPr marL="1371600" lvl="3" indent="0">
              <a:buNone/>
            </a:pPr>
            <a:r>
              <a:rPr lang="en-CA" altLang="en-US" sz="2600" b="1" dirty="0"/>
              <a:t>./</a:t>
            </a:r>
            <a:r>
              <a:rPr lang="en-CA" altLang="en-US" sz="2600" b="1" dirty="0" err="1"/>
              <a:t>myprog</a:t>
            </a:r>
            <a:r>
              <a:rPr lang="en-CA" altLang="en-US" sz="2600" b="1" dirty="0"/>
              <a:t> </a:t>
            </a:r>
          </a:p>
          <a:p>
            <a:pPr lvl="3"/>
            <a:r>
              <a:rPr lang="en-CA" altLang="en-US" sz="2600" dirty="0"/>
              <a:t>Produces the ﬁle </a:t>
            </a:r>
            <a:r>
              <a:rPr lang="en-CA" altLang="en-US" sz="2600" dirty="0" err="1"/>
              <a:t>mon.out</a:t>
            </a:r>
            <a:r>
              <a:rPr lang="en-CA" altLang="en-US" sz="2600" dirty="0"/>
              <a:t> </a:t>
            </a:r>
          </a:p>
          <a:p>
            <a:pPr lvl="2"/>
            <a:r>
              <a:rPr lang="en-CA" altLang="en-US" sz="2800" dirty="0"/>
              <a:t>Print the proﬁle report to </a:t>
            </a:r>
            <a:r>
              <a:rPr lang="en-CA" altLang="en-US" sz="2800" dirty="0" err="1"/>
              <a:t>stdout</a:t>
            </a:r>
            <a:endParaRPr lang="en-CA" altLang="en-US" sz="2800" dirty="0"/>
          </a:p>
          <a:p>
            <a:pPr lvl="2"/>
            <a:r>
              <a:rPr lang="en-CA" altLang="en-US" sz="2800" dirty="0"/>
              <a:t>E.g. </a:t>
            </a:r>
            <a:r>
              <a:rPr lang="en-CA" altLang="en-US" sz="2800" b="1" dirty="0"/>
              <a:t>prof </a:t>
            </a:r>
            <a:r>
              <a:rPr lang="en-CA" altLang="en-US" sz="2800" b="1" dirty="0" err="1"/>
              <a:t>myprog</a:t>
            </a:r>
            <a:r>
              <a:rPr lang="en-CA" altLang="en-US" sz="2800" b="1" dirty="0"/>
              <a:t> </a:t>
            </a:r>
            <a:r>
              <a:rPr lang="en-CA" altLang="en-US" sz="2800" b="1" dirty="0" err="1"/>
              <a:t>mon.out</a:t>
            </a:r>
            <a:endParaRPr lang="en-CA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92561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Profilers – </a:t>
            </a:r>
            <a:r>
              <a:rPr lang="en-US" altLang="en-US" dirty="0" err="1"/>
              <a:t>gcc</a:t>
            </a:r>
            <a:r>
              <a:rPr lang="en-US" altLang="en-US" dirty="0"/>
              <a:t>	 (cont’d)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z="3600" dirty="0"/>
              <a:t>Example output: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FB26F5-20EC-4472-BC7C-7898CCA4B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008" y="2451363"/>
            <a:ext cx="9803022" cy="386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26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Timestamp profiling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314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Definition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727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Profilers - Timing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Timing measurements </a:t>
            </a:r>
          </a:p>
          <a:p>
            <a:pPr lvl="1"/>
            <a:r>
              <a:rPr lang="en-CA" altLang="en-US" sz="2400" dirty="0"/>
              <a:t>In UNIX, can use the time command to time an entire program </a:t>
            </a:r>
          </a:p>
          <a:p>
            <a:pPr lvl="2"/>
            <a:r>
              <a:rPr lang="en-CA" altLang="en-US" sz="2400" dirty="0"/>
              <a:t>E.g. </a:t>
            </a:r>
          </a:p>
          <a:p>
            <a:pPr marL="1371600" lvl="3" indent="0">
              <a:buNone/>
            </a:pPr>
            <a:r>
              <a:rPr lang="en-C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java Test</a:t>
            </a:r>
          </a:p>
          <a:p>
            <a:pPr marL="1371600" lvl="3" indent="0">
              <a:buNone/>
            </a:pPr>
            <a:r>
              <a:rPr lang="en-C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1.09u   0.12s   0:01.27   95.2%</a:t>
            </a:r>
          </a:p>
          <a:p>
            <a:pPr marL="1371600" lvl="3" indent="0">
              <a:buNone/>
            </a:pPr>
            <a:endParaRPr lang="en-CA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3" indent="0">
              <a:buNone/>
            </a:pPr>
            <a:r>
              <a:rPr lang="en-C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&lt;user CPU time&gt; &lt;system CPU time&gt; &lt;</a:t>
            </a:r>
            <a:r>
              <a:rPr lang="en-CA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real_time</a:t>
            </a:r>
            <a:r>
              <a:rPr lang="en-C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089024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Profilers – C/C++ clock()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In C and C++, use the clock() function to measure the CPU time used by a function or section of code </a:t>
            </a:r>
          </a:p>
          <a:p>
            <a:pPr lvl="1"/>
            <a:r>
              <a:rPr lang="en-CA" altLang="en-US" sz="2400" dirty="0"/>
              <a:t>E.g. </a:t>
            </a:r>
          </a:p>
          <a:p>
            <a:pPr lvl="1"/>
            <a:endParaRPr lang="en-CA" alt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D05F00-F509-4110-8941-6BAADB69D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069" y="2724657"/>
            <a:ext cx="6927530" cy="376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70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Profilers – C/C++ clock() (cont’d)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If the function takes a fraction of a second, run it in a loop to get a more accurate measurement </a:t>
            </a:r>
          </a:p>
          <a:p>
            <a:endParaRPr lang="en-CA" altLang="en-US" dirty="0"/>
          </a:p>
          <a:p>
            <a:pPr lvl="1"/>
            <a:r>
              <a:rPr lang="en-CA" altLang="en-US" sz="2400" dirty="0"/>
              <a:t>E.g.   </a:t>
            </a:r>
          </a:p>
          <a:p>
            <a:pPr marL="914400" lvl="2" indent="0">
              <a:buNone/>
            </a:pPr>
            <a:r>
              <a:rPr lang="en-C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= clock();   </a:t>
            </a:r>
          </a:p>
          <a:p>
            <a:pPr marL="914400" lvl="2" indent="0">
              <a:buNone/>
            </a:pPr>
            <a:r>
              <a:rPr lang="en-C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(i = 0; i &lt; 1000; i++)         </a:t>
            </a:r>
          </a:p>
          <a:p>
            <a:pPr marL="914400" lvl="2" indent="0">
              <a:buNone/>
            </a:pPr>
            <a:r>
              <a:rPr lang="en-C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short_running_function</a:t>
            </a:r>
            <a:r>
              <a:rPr lang="en-C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   </a:t>
            </a:r>
          </a:p>
          <a:p>
            <a:pPr marL="914400" lvl="2" indent="0">
              <a:buNone/>
            </a:pPr>
            <a:r>
              <a:rPr lang="en-C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elapsed = (clock() - before) / (double) i;</a:t>
            </a:r>
          </a:p>
        </p:txBody>
      </p:sp>
    </p:spTree>
    <p:extLst>
      <p:ext uri="{BB962C8B-B14F-4D97-AF65-F5344CB8AC3E}">
        <p14:creationId xmlns:p14="http://schemas.microsoft.com/office/powerpoint/2010/main" val="1575784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Profilers – </a:t>
            </a:r>
            <a:r>
              <a:rPr lang="en-US" altLang="en-US" dirty="0" err="1"/>
              <a:t>nanoTime</a:t>
            </a:r>
            <a:r>
              <a:rPr lang="en-US" altLang="en-US" dirty="0"/>
              <a:t>()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In Java, use the </a:t>
            </a:r>
            <a:r>
              <a:rPr lang="en-CA" altLang="en-US" dirty="0" err="1"/>
              <a:t>nanoTime</a:t>
            </a:r>
            <a:r>
              <a:rPr lang="en-CA" altLang="en-US" dirty="0"/>
              <a:t>() method </a:t>
            </a:r>
          </a:p>
          <a:p>
            <a:endParaRPr lang="en-CA" altLang="en-US" dirty="0"/>
          </a:p>
          <a:p>
            <a:pPr lvl="1"/>
            <a:r>
              <a:rPr lang="en-CA" altLang="en-US" sz="2400" dirty="0"/>
              <a:t>E.g.   </a:t>
            </a:r>
          </a:p>
          <a:p>
            <a:pPr marL="914400" lvl="2" indent="0">
              <a:buNone/>
            </a:pPr>
            <a:r>
              <a:rPr lang="en-C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CA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startTime</a:t>
            </a:r>
            <a:r>
              <a:rPr lang="en-C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CA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System.nanoTime</a:t>
            </a:r>
            <a:r>
              <a:rPr lang="en-C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   </a:t>
            </a:r>
          </a:p>
          <a:p>
            <a:pPr marL="914400" lvl="2" indent="0">
              <a:buNone/>
            </a:pPr>
            <a:r>
              <a:rPr lang="en-CA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longRunningMethod</a:t>
            </a:r>
            <a:r>
              <a:rPr lang="en-C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  </a:t>
            </a:r>
          </a:p>
          <a:p>
            <a:pPr marL="914400" lvl="2" indent="0">
              <a:buNone/>
            </a:pPr>
            <a:r>
              <a:rPr lang="en-C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CA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elapsedTime</a:t>
            </a:r>
            <a:r>
              <a:rPr lang="en-C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CA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System.nanoTime</a:t>
            </a:r>
            <a:r>
              <a:rPr lang="en-C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- </a:t>
            </a:r>
            <a:r>
              <a:rPr lang="en-CA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startTime</a:t>
            </a:r>
            <a:r>
              <a:rPr lang="en-C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914400" lvl="2" indent="0">
              <a:buNone/>
            </a:pPr>
            <a:endParaRPr lang="en-CA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CA" altLang="en-US" sz="2400" dirty="0"/>
              <a:t>Note:  result is in nanoseconds (10</a:t>
            </a:r>
            <a:r>
              <a:rPr lang="en-CA" altLang="en-US" sz="2400" baseline="30000" dirty="0"/>
              <a:t>-9</a:t>
            </a:r>
            <a:r>
              <a:rPr lang="en-CA" altLang="en-US" sz="2400" dirty="0"/>
              <a:t> s)</a:t>
            </a:r>
          </a:p>
        </p:txBody>
      </p:sp>
    </p:spTree>
    <p:extLst>
      <p:ext uri="{BB962C8B-B14F-4D97-AF65-F5344CB8AC3E}">
        <p14:creationId xmlns:p14="http://schemas.microsoft.com/office/powerpoint/2010/main" val="3044471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Java profiling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198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Profilers – Java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z="3600" dirty="0"/>
              <a:t>Standard JVM Profilers</a:t>
            </a:r>
          </a:p>
          <a:p>
            <a:pPr lvl="1"/>
            <a:r>
              <a:rPr lang="en-CA" altLang="en-US" sz="2800" dirty="0" err="1"/>
              <a:t>VisualVM</a:t>
            </a:r>
            <a:r>
              <a:rPr lang="en-CA" altLang="en-US" sz="2800" dirty="0"/>
              <a:t>, </a:t>
            </a:r>
            <a:r>
              <a:rPr lang="en-CA" altLang="en-US" sz="2800" dirty="0" err="1"/>
              <a:t>JProfiler</a:t>
            </a:r>
            <a:r>
              <a:rPr lang="en-CA" altLang="en-US" sz="2800" dirty="0"/>
              <a:t>, </a:t>
            </a:r>
            <a:r>
              <a:rPr lang="en-CA" altLang="en-US" sz="2800" dirty="0" err="1"/>
              <a:t>YourKit</a:t>
            </a:r>
            <a:r>
              <a:rPr lang="en-CA" altLang="en-US" sz="2800" dirty="0"/>
              <a:t> and Java Mission Control</a:t>
            </a:r>
          </a:p>
          <a:p>
            <a:pPr lvl="1"/>
            <a:r>
              <a:rPr lang="en-CA" altLang="en-US" sz="2800" dirty="0"/>
              <a:t>method calls and memory usage</a:t>
            </a:r>
          </a:p>
          <a:p>
            <a:pPr lvl="1"/>
            <a:r>
              <a:rPr lang="en-CA" altLang="en-US" sz="2800" b="1" dirty="0">
                <a:solidFill>
                  <a:srgbClr val="0070C0"/>
                </a:solidFill>
              </a:rPr>
              <a:t>Pros:</a:t>
            </a:r>
          </a:p>
          <a:p>
            <a:pPr lvl="2"/>
            <a:r>
              <a:rPr lang="en-CA" altLang="en-US" sz="2400" dirty="0"/>
              <a:t>Great for tracking down memory leaks, standard profilers detail out all memory usage by the JVM and which classes/objects are responsible. </a:t>
            </a:r>
          </a:p>
          <a:p>
            <a:pPr lvl="2"/>
            <a:r>
              <a:rPr lang="en-CA" altLang="en-US" sz="2400" dirty="0"/>
              <a:t>Good for tracking CPU usage and zero in on hot spots.</a:t>
            </a:r>
            <a:endParaRPr lang="en-CA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8994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Profilers – Java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z="3600" dirty="0"/>
              <a:t>Standard JVM Profilers</a:t>
            </a:r>
          </a:p>
          <a:p>
            <a:pPr lvl="1"/>
            <a:r>
              <a:rPr lang="en-CA" altLang="en-US" sz="2800" dirty="0" err="1"/>
              <a:t>VisualVM</a:t>
            </a:r>
            <a:r>
              <a:rPr lang="en-CA" altLang="en-US" sz="2800" dirty="0"/>
              <a:t>, </a:t>
            </a:r>
            <a:r>
              <a:rPr lang="en-CA" altLang="en-US" sz="2800" dirty="0" err="1"/>
              <a:t>JProfiler</a:t>
            </a:r>
            <a:r>
              <a:rPr lang="en-CA" altLang="en-US" sz="2800" dirty="0"/>
              <a:t>, </a:t>
            </a:r>
            <a:r>
              <a:rPr lang="en-CA" altLang="en-US" sz="2800" dirty="0" err="1"/>
              <a:t>YourKit</a:t>
            </a:r>
            <a:r>
              <a:rPr lang="en-CA" altLang="en-US" sz="2800" dirty="0"/>
              <a:t> and Java Mission Control</a:t>
            </a:r>
          </a:p>
          <a:p>
            <a:pPr lvl="1"/>
            <a:r>
              <a:rPr lang="en-CA" altLang="en-US" sz="2800" dirty="0"/>
              <a:t>method calls and memory usage</a:t>
            </a:r>
          </a:p>
          <a:p>
            <a:pPr lvl="1"/>
            <a:r>
              <a:rPr lang="en-CA" altLang="en-US" sz="2800" b="1" dirty="0">
                <a:solidFill>
                  <a:srgbClr val="FF0000"/>
                </a:solidFill>
              </a:rPr>
              <a:t>Cons:</a:t>
            </a:r>
          </a:p>
          <a:p>
            <a:pPr lvl="2"/>
            <a:r>
              <a:rPr lang="en-CA" altLang="en-US" sz="2400" dirty="0"/>
              <a:t>Requires a direct connection to the monitored JVM; this ends up limiting usage to development environments in most cases. </a:t>
            </a:r>
          </a:p>
          <a:p>
            <a:pPr lvl="2"/>
            <a:r>
              <a:rPr lang="en-CA" altLang="en-US" sz="2400" dirty="0"/>
              <a:t>They slow down your application; a good deal of processing power is required for the high level of detail provided.</a:t>
            </a:r>
          </a:p>
          <a:p>
            <a:pPr lvl="1"/>
            <a:endParaRPr lang="en-CA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99169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Profilers – Java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z="3600" dirty="0"/>
              <a:t>Lightweight Java Transaction Profilers</a:t>
            </a:r>
          </a:p>
          <a:p>
            <a:pPr lvl="1"/>
            <a:r>
              <a:rPr lang="en-CA" altLang="en-US" dirty="0"/>
              <a:t> </a:t>
            </a:r>
            <a:r>
              <a:rPr lang="en-CA" altLang="en-US" sz="2800" dirty="0" err="1"/>
              <a:t>XRebel</a:t>
            </a:r>
            <a:r>
              <a:rPr lang="en-CA" altLang="en-US" sz="2800" dirty="0"/>
              <a:t> and </a:t>
            </a:r>
            <a:r>
              <a:rPr lang="en-CA" altLang="en-US" sz="2800" dirty="0" err="1"/>
              <a:t>Stackify</a:t>
            </a:r>
            <a:r>
              <a:rPr lang="en-CA" altLang="en-US" sz="2800" dirty="0"/>
              <a:t> Prefix</a:t>
            </a:r>
          </a:p>
          <a:p>
            <a:pPr lvl="1"/>
            <a:r>
              <a:rPr lang="en-CA" altLang="en-US" sz="2800" dirty="0"/>
              <a:t>Aspect Profilers </a:t>
            </a:r>
          </a:p>
          <a:p>
            <a:pPr lvl="2"/>
            <a:r>
              <a:rPr lang="en-CA" altLang="en-US" sz="2400" dirty="0"/>
              <a:t>use aspect-oriented programming (AOP) to inject code into the start and end of specified methods.</a:t>
            </a:r>
          </a:p>
          <a:p>
            <a:pPr lvl="1"/>
            <a:r>
              <a:rPr lang="en-CA" altLang="en-US" sz="2800" dirty="0"/>
              <a:t>Java Agent profilers (ex. </a:t>
            </a:r>
            <a:r>
              <a:rPr lang="en-CA" altLang="en-US" sz="2800" dirty="0" err="1"/>
              <a:t>Netbeans</a:t>
            </a:r>
            <a:r>
              <a:rPr lang="en-CA" altLang="en-US" sz="2800" dirty="0"/>
              <a:t> built-in)</a:t>
            </a:r>
          </a:p>
          <a:p>
            <a:pPr lvl="2"/>
            <a:r>
              <a:rPr lang="en-CA" altLang="en-US" sz="2400" dirty="0"/>
              <a:t>use the Java Instrumentation API to inject code into your application. This method has greater access to your application since the code is being rewritten at the bytecode level. </a:t>
            </a:r>
            <a:endParaRPr lang="en-CA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97550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Profilers – Java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z="3600" dirty="0"/>
              <a:t>Lightweight Java Transaction Profilers</a:t>
            </a:r>
          </a:p>
          <a:p>
            <a:pPr lvl="1"/>
            <a:r>
              <a:rPr lang="en-CA" altLang="en-US" sz="2800" dirty="0"/>
              <a:t>Aspect profilers are pretty easy to setup but are limited in what they can monitor and are encumbered by detailing out everything you want to be tracked. </a:t>
            </a:r>
          </a:p>
          <a:p>
            <a:pPr lvl="1"/>
            <a:r>
              <a:rPr lang="en-CA" altLang="en-US" sz="2800" dirty="0"/>
              <a:t>Java Agents have a big advantage in their tracking depth but are much more complicated to write.</a:t>
            </a:r>
          </a:p>
        </p:txBody>
      </p:sp>
    </p:spTree>
    <p:extLst>
      <p:ext uri="{BB962C8B-B14F-4D97-AF65-F5344CB8AC3E}">
        <p14:creationId xmlns:p14="http://schemas.microsoft.com/office/powerpoint/2010/main" val="3745381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Profilers – Java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z="3600" dirty="0"/>
              <a:t>Low Overhead, Java JVM Profiling in Production (APM – </a:t>
            </a:r>
            <a:r>
              <a:rPr lang="en-CA" altLang="en-US" sz="3600" dirty="0" err="1"/>
              <a:t>APplication</a:t>
            </a:r>
            <a:r>
              <a:rPr lang="en-CA" altLang="en-US" sz="3600" dirty="0"/>
              <a:t> Monitoring)</a:t>
            </a:r>
          </a:p>
          <a:p>
            <a:pPr lvl="1"/>
            <a:r>
              <a:rPr lang="en-CA" altLang="en-US" sz="2800" dirty="0"/>
              <a:t>New Relic, AppDynamics, </a:t>
            </a:r>
            <a:r>
              <a:rPr lang="en-CA" altLang="en-US" sz="2800" dirty="0" err="1"/>
              <a:t>Stackify</a:t>
            </a:r>
            <a:r>
              <a:rPr lang="en-CA" altLang="en-US" sz="2800" dirty="0"/>
              <a:t> Retrace, Dynatrace</a:t>
            </a:r>
          </a:p>
          <a:p>
            <a:pPr lvl="1"/>
            <a:r>
              <a:rPr lang="en-CA" altLang="en-US" sz="2800" dirty="0"/>
              <a:t>how your system performs in production is critical</a:t>
            </a:r>
          </a:p>
          <a:p>
            <a:pPr lvl="1"/>
            <a:r>
              <a:rPr lang="en-CA" altLang="en-US" sz="2800" dirty="0"/>
              <a:t>Java APM tools typically use the Java Agent profiler method </a:t>
            </a:r>
          </a:p>
          <a:p>
            <a:pPr lvl="2"/>
            <a:r>
              <a:rPr lang="en-CA" altLang="en-US" sz="2400" dirty="0"/>
              <a:t>different instrumentation rules to allow them to run without affecting performance in productions.</a:t>
            </a:r>
          </a:p>
          <a:p>
            <a:pPr lvl="1"/>
            <a:endParaRPr lang="en-CA" altLang="en-US" sz="2800" dirty="0"/>
          </a:p>
          <a:p>
            <a:pPr lvl="1"/>
            <a:endParaRPr lang="en-CA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27459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Optimization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z="3200" b="1" i="1" dirty="0"/>
              <a:t>Optimization</a:t>
            </a:r>
            <a:r>
              <a:rPr lang="en-CA" altLang="en-US" sz="3200" dirty="0"/>
              <a:t> is the process of modifying a program to improve its efﬁciency </a:t>
            </a:r>
          </a:p>
          <a:p>
            <a:pPr lvl="1"/>
            <a:r>
              <a:rPr lang="en-CA" altLang="en-US" sz="2800" dirty="0"/>
              <a:t>Increase its speed </a:t>
            </a:r>
          </a:p>
          <a:p>
            <a:pPr lvl="1"/>
            <a:r>
              <a:rPr lang="en-CA" altLang="en-US" sz="2800" dirty="0"/>
              <a:t>Reduce its size (memory usage)</a:t>
            </a:r>
          </a:p>
          <a:p>
            <a:pPr lvl="1"/>
            <a:endParaRPr lang="en-CA" altLang="en-US" sz="2800" dirty="0"/>
          </a:p>
          <a:p>
            <a:pPr lvl="1"/>
            <a:endParaRPr lang="en-CA" altLang="en-US" sz="2800" dirty="0"/>
          </a:p>
          <a:p>
            <a:r>
              <a:rPr lang="en-CA" altLang="en-US" sz="2800" b="1" dirty="0"/>
              <a:t>Optimization can often be seen as de-factoring</a:t>
            </a:r>
          </a:p>
          <a:p>
            <a:pPr lvl="1"/>
            <a:r>
              <a:rPr lang="en-CA" altLang="en-US" sz="2400" b="1" dirty="0">
                <a:solidFill>
                  <a:srgbClr val="0070C0"/>
                </a:solidFill>
              </a:rPr>
              <a:t>Program gets faster but…</a:t>
            </a:r>
          </a:p>
          <a:p>
            <a:pPr lvl="1"/>
            <a:r>
              <a:rPr lang="en-CA" altLang="en-US" sz="2400" b="1" dirty="0">
                <a:solidFill>
                  <a:srgbClr val="FF0000"/>
                </a:solidFill>
              </a:rPr>
              <a:t>Harder to understand, upkeep, read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Algorithm Based Optimization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8658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Algorithm-Based Optimization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Rectangle 3">
                <a:extLst>
                  <a:ext uri="{FF2B5EF4-FFF2-40B4-BE49-F238E27FC236}">
                    <a16:creationId xmlns:a16="http://schemas.microsoft.com/office/drawing/2014/main" id="{B3BEE2A2-3166-4CDC-822F-5A64C3FA6602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altLang="en-US" dirty="0"/>
                  <a:t> Choosing a more efﬁcient algorithm or data structure is often the best way to improve program efﬁciency </a:t>
                </a:r>
              </a:p>
              <a:p>
                <a:endParaRPr lang="en-CA" altLang="en-US" dirty="0"/>
              </a:p>
              <a:p>
                <a:pPr lvl="1"/>
                <a:r>
                  <a:rPr lang="en-CA" altLang="en-US" sz="2400" dirty="0"/>
                  <a:t>Look for algorithms that reduce the order of complexity </a:t>
                </a:r>
              </a:p>
              <a:p>
                <a:pPr lvl="1"/>
                <a:endParaRPr lang="en-CA" altLang="en-US" sz="2400" dirty="0"/>
              </a:p>
              <a:p>
                <a:pPr lvl="2"/>
                <a:r>
                  <a:rPr lang="en-CA" altLang="en-US" sz="2400" dirty="0"/>
                  <a:t>E.g.  Binary search </a:t>
                </a:r>
                <a14:m>
                  <m:oMath xmlns:m="http://schemas.openxmlformats.org/officeDocument/2006/math">
                    <m:r>
                      <a:rPr lang="en-CA" altLang="en-US" sz="2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alt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CA" altLang="en-US" sz="24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CA" altLang="en-US" sz="24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CA" alt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alt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altLang="en-US" sz="2400" dirty="0"/>
                  <a:t> vs. linear search </a:t>
                </a:r>
                <a14:m>
                  <m:oMath xmlns:m="http://schemas.openxmlformats.org/officeDocument/2006/math">
                    <m:r>
                      <a:rPr lang="en-CA" altLang="en-US" sz="2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alt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alt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altLang="en-US" sz="2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CA" altLang="en-US" sz="2400" dirty="0"/>
              </a:p>
              <a:p>
                <a:pPr lvl="2"/>
                <a:r>
                  <a:rPr lang="en-CA" altLang="en-US" sz="2400" dirty="0"/>
                  <a:t>E.g.  Merge sort </a:t>
                </a:r>
                <a14:m>
                  <m:oMath xmlns:m="http://schemas.openxmlformats.org/officeDocument/2006/math">
                    <m:r>
                      <a:rPr lang="en-CA" altLang="en-US" sz="2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alt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alt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n-CA" altLang="en-US" sz="24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CA" altLang="en-US" sz="24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CA" alt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altLang="en-US" sz="2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CA" altLang="en-US" sz="2400" dirty="0"/>
                  <a:t>vs. bubble sort </a:t>
                </a:r>
                <a14:m>
                  <m:oMath xmlns:m="http://schemas.openxmlformats.org/officeDocument/2006/math">
                    <m:r>
                      <a:rPr lang="en-CA" altLang="en-US" sz="2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alt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altLang="en-US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alt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alt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altLang="en-US" sz="2400" dirty="0"/>
              </a:p>
            </p:txBody>
          </p:sp>
        </mc:Choice>
        <mc:Fallback xmlns="">
          <p:sp>
            <p:nvSpPr>
              <p:cNvPr id="1027" name="Rectangle 3">
                <a:extLst>
                  <a:ext uri="{FF2B5EF4-FFF2-40B4-BE49-F238E27FC236}">
                    <a16:creationId xmlns:a16="http://schemas.microsoft.com/office/drawing/2014/main" id="{B3BEE2A2-3166-4CDC-822F-5A64C3FA66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2" t="-19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125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Algorithm-Based Optimization 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Do this ﬁrst before attempting other optimizations </a:t>
            </a:r>
          </a:p>
          <a:p>
            <a:pPr lvl="1"/>
            <a:r>
              <a:rPr lang="en-CA" altLang="en-US" sz="2400" dirty="0"/>
              <a:t>Hand tuning an O(n</a:t>
            </a:r>
            <a:r>
              <a:rPr lang="en-CA" altLang="en-US" sz="2400" baseline="30000" dirty="0"/>
              <a:t>2</a:t>
            </a:r>
            <a:r>
              <a:rPr lang="en-CA" altLang="en-US" sz="2400" dirty="0"/>
              <a:t>) algorithm won’t yield near the same gains as using an O(n log n) algorithm </a:t>
            </a:r>
          </a:p>
          <a:p>
            <a:pPr lvl="1"/>
            <a:endParaRPr lang="en-CA" altLang="en-US" sz="2400" dirty="0"/>
          </a:p>
          <a:p>
            <a:r>
              <a:rPr lang="en-CA" altLang="en-US" b="1" dirty="0">
                <a:solidFill>
                  <a:srgbClr val="FF0000"/>
                </a:solidFill>
              </a:rPr>
              <a:t>Beware of worst-case performance </a:t>
            </a:r>
          </a:p>
          <a:p>
            <a:pPr lvl="1"/>
            <a:r>
              <a:rPr lang="en-CA" altLang="en-US" sz="2400" dirty="0"/>
              <a:t>Some algorithms may not achieve their average  Big-O performance under certain conditions </a:t>
            </a:r>
          </a:p>
          <a:p>
            <a:pPr lvl="1"/>
            <a:r>
              <a:rPr lang="en-CA" altLang="en-US" sz="2400" dirty="0"/>
              <a:t>E.g.  The quicksort degenerates to O(n</a:t>
            </a:r>
            <a:r>
              <a:rPr lang="en-CA" altLang="en-US" sz="2400" baseline="30000" dirty="0"/>
              <a:t>2</a:t>
            </a:r>
            <a:r>
              <a:rPr lang="en-CA" altLang="en-US" sz="2400" dirty="0"/>
              <a:t>) with nearly-sorted inputs</a:t>
            </a:r>
          </a:p>
        </p:txBody>
      </p:sp>
    </p:spTree>
    <p:extLst>
      <p:ext uri="{BB962C8B-B14F-4D97-AF65-F5344CB8AC3E}">
        <p14:creationId xmlns:p14="http://schemas.microsoft.com/office/powerpoint/2010/main" val="42686426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Algorithm-Based Optimization 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5002" y="1626140"/>
            <a:ext cx="10891931" cy="4351338"/>
          </a:xfrm>
        </p:spPr>
        <p:txBody>
          <a:bodyPr/>
          <a:lstStyle/>
          <a:p>
            <a:r>
              <a:rPr lang="en-CA" altLang="en-US" dirty="0"/>
              <a:t>Sometimes an inefﬁcient algorithm is ﬁne for small inputs </a:t>
            </a:r>
          </a:p>
          <a:p>
            <a:endParaRPr lang="en-CA" altLang="en-US" dirty="0"/>
          </a:p>
          <a:p>
            <a:pPr lvl="1"/>
            <a:r>
              <a:rPr lang="en-CA" altLang="en-US" sz="2400" dirty="0"/>
              <a:t>The overhead of a complicated algorithm may make it slower than a simple one</a:t>
            </a:r>
          </a:p>
          <a:p>
            <a:pPr lvl="2"/>
            <a:r>
              <a:rPr lang="en-CA" altLang="en-US" sz="2400" dirty="0"/>
              <a:t>And harder to debug and maintain! </a:t>
            </a:r>
          </a:p>
          <a:p>
            <a:pPr lvl="2"/>
            <a:endParaRPr lang="en-CA" altLang="en-US" sz="2400" dirty="0"/>
          </a:p>
          <a:p>
            <a:pPr lvl="1"/>
            <a:r>
              <a:rPr lang="en-CA" altLang="en-US" sz="2400" dirty="0"/>
              <a:t>Measure performance to make sure you’ve made the right choice</a:t>
            </a:r>
          </a:p>
        </p:txBody>
      </p:sp>
    </p:spTree>
    <p:extLst>
      <p:ext uri="{BB962C8B-B14F-4D97-AF65-F5344CB8AC3E}">
        <p14:creationId xmlns:p14="http://schemas.microsoft.com/office/powerpoint/2010/main" val="2634041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Algorithm-Based Optimization 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5002" y="1626140"/>
            <a:ext cx="11018931" cy="4351338"/>
          </a:xfrm>
        </p:spPr>
        <p:txBody>
          <a:bodyPr/>
          <a:lstStyle/>
          <a:p>
            <a:r>
              <a:rPr lang="en-CA" altLang="en-US" dirty="0"/>
              <a:t>Sometimes an inefﬁcient algorithm is ﬁne for small inputs </a:t>
            </a:r>
          </a:p>
          <a:p>
            <a:endParaRPr lang="en-CA" altLang="en-US" dirty="0"/>
          </a:p>
          <a:p>
            <a:pPr lvl="1"/>
            <a:r>
              <a:rPr lang="en-CA" altLang="en-US" sz="2400" b="1" dirty="0">
                <a:solidFill>
                  <a:srgbClr val="00B050"/>
                </a:solidFill>
              </a:rPr>
              <a:t>Java’s own internal Quick Sort uses an Insertion Sort below a specific array size</a:t>
            </a:r>
          </a:p>
        </p:txBody>
      </p:sp>
    </p:spTree>
    <p:extLst>
      <p:ext uri="{BB962C8B-B14F-4D97-AF65-F5344CB8AC3E}">
        <p14:creationId xmlns:p14="http://schemas.microsoft.com/office/powerpoint/2010/main" val="40103179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Compiler Based Optimization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128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Compiler-Level Optimization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Enabling compiler optimization can improve speed by as much as 2 times </a:t>
            </a:r>
          </a:p>
          <a:p>
            <a:endParaRPr lang="en-CA" altLang="en-US" dirty="0"/>
          </a:p>
          <a:p>
            <a:r>
              <a:rPr lang="en-CA" altLang="en-US" dirty="0"/>
              <a:t>Most compilers turn off optimization by default</a:t>
            </a:r>
          </a:p>
          <a:p>
            <a:pPr lvl="1"/>
            <a:r>
              <a:rPr lang="en-CA" altLang="en-US" sz="2400" dirty="0"/>
              <a:t>Optimized code tends to confuse debuggers </a:t>
            </a:r>
          </a:p>
          <a:p>
            <a:pPr lvl="1"/>
            <a:endParaRPr lang="en-CA" altLang="en-US" sz="2400" dirty="0"/>
          </a:p>
          <a:p>
            <a:r>
              <a:rPr lang="en-CA" altLang="en-US" dirty="0"/>
              <a:t>Works best with straightforward code </a:t>
            </a:r>
          </a:p>
          <a:p>
            <a:pPr lvl="1"/>
            <a:r>
              <a:rPr lang="en-CA" altLang="en-US" sz="2400" dirty="0">
                <a:solidFill>
                  <a:srgbClr val="FF0000"/>
                </a:solidFill>
              </a:rPr>
              <a:t>Hand tuned code may actually be harder for the compiler to optimize</a:t>
            </a:r>
          </a:p>
        </p:txBody>
      </p:sp>
    </p:spTree>
    <p:extLst>
      <p:ext uri="{BB962C8B-B14F-4D97-AF65-F5344CB8AC3E}">
        <p14:creationId xmlns:p14="http://schemas.microsoft.com/office/powerpoint/2010/main" val="11767992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Compiler-Level Optimization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Some compilers optimize better than others </a:t>
            </a:r>
          </a:p>
          <a:p>
            <a:r>
              <a:rPr lang="en-CA" altLang="en-US" dirty="0"/>
              <a:t>E.g.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472C3B-A6EF-4CE9-9A9A-287395412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00" y="2582334"/>
            <a:ext cx="103060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969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Compiler-Level Optimization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Aggressive optimizers may introduce bugs </a:t>
            </a:r>
          </a:p>
          <a:p>
            <a:pPr lvl="1"/>
            <a:r>
              <a:rPr lang="en-CA" altLang="en-US" sz="2400" dirty="0"/>
              <a:t>Rerun regression tests to ensure correctness </a:t>
            </a:r>
          </a:p>
          <a:p>
            <a:pPr lvl="1"/>
            <a:endParaRPr lang="en-CA" altLang="en-US" sz="2400" dirty="0"/>
          </a:p>
          <a:p>
            <a:r>
              <a:rPr lang="en-CA" altLang="en-US" dirty="0" err="1"/>
              <a:t>gcc</a:t>
            </a:r>
            <a:r>
              <a:rPr lang="en-CA" altLang="en-US" dirty="0"/>
              <a:t> optimization ﬂags: </a:t>
            </a:r>
          </a:p>
          <a:p>
            <a:pPr lvl="1"/>
            <a:r>
              <a:rPr lang="en-CA" altLang="en-US" sz="2400" dirty="0"/>
              <a:t>Optimize:  </a:t>
            </a:r>
            <a:r>
              <a:rPr lang="en-CA" altLang="en-US" sz="2400" b="1" dirty="0"/>
              <a:t>-O</a:t>
            </a:r>
            <a:r>
              <a:rPr lang="en-CA" altLang="en-US" sz="2400" dirty="0"/>
              <a:t> or </a:t>
            </a:r>
            <a:r>
              <a:rPr lang="en-CA" altLang="en-US" sz="2400" b="1" dirty="0"/>
              <a:t>-O1 </a:t>
            </a:r>
          </a:p>
          <a:p>
            <a:pPr lvl="1"/>
            <a:r>
              <a:rPr lang="en-CA" altLang="en-US" sz="2400" dirty="0"/>
              <a:t>Optimize even more:  </a:t>
            </a:r>
            <a:r>
              <a:rPr lang="en-CA" altLang="en-US" sz="2400" b="1" dirty="0"/>
              <a:t>-O2 </a:t>
            </a:r>
          </a:p>
          <a:p>
            <a:pPr lvl="1"/>
            <a:r>
              <a:rPr lang="en-CA" altLang="en-US" sz="2400" dirty="0"/>
              <a:t>Optimize yet more: </a:t>
            </a:r>
            <a:r>
              <a:rPr lang="en-CA" altLang="en-US" sz="2400" b="1" dirty="0"/>
              <a:t>-O3 </a:t>
            </a:r>
          </a:p>
          <a:p>
            <a:pPr lvl="1"/>
            <a:r>
              <a:rPr lang="en-CA" altLang="en-US" sz="2400" dirty="0"/>
              <a:t>Don’t optimize (default):  </a:t>
            </a:r>
            <a:r>
              <a:rPr lang="en-CA" altLang="en-US" sz="2400" b="1" dirty="0"/>
              <a:t>-O0</a:t>
            </a:r>
          </a:p>
        </p:txBody>
      </p:sp>
    </p:spTree>
    <p:extLst>
      <p:ext uri="{BB962C8B-B14F-4D97-AF65-F5344CB8AC3E}">
        <p14:creationId xmlns:p14="http://schemas.microsoft.com/office/powerpoint/2010/main" val="9655973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Compiler-Level Optimization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z="2800" dirty="0"/>
              <a:t>E.g. </a:t>
            </a:r>
            <a:r>
              <a:rPr lang="en-CA" altLang="en-US" sz="2800" b="1" dirty="0" err="1"/>
              <a:t>gcc</a:t>
            </a:r>
            <a:r>
              <a:rPr lang="en-CA" altLang="en-US" sz="2800" b="1" dirty="0"/>
              <a:t> -O2 -o </a:t>
            </a:r>
            <a:r>
              <a:rPr lang="en-CA" altLang="en-US" sz="2800" b="1" dirty="0" err="1"/>
              <a:t>myprog</a:t>
            </a:r>
            <a:r>
              <a:rPr lang="en-CA" altLang="en-US" sz="2800" b="1" dirty="0"/>
              <a:t> </a:t>
            </a:r>
            <a:r>
              <a:rPr lang="en-CA" altLang="en-US" sz="2800" b="1" dirty="0" err="1"/>
              <a:t>myfile.c</a:t>
            </a:r>
            <a:endParaRPr lang="en-CA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35362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Efficiency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Efﬁciency can be viewed in terms of: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altLang="en-US" sz="2400" dirty="0"/>
              <a:t>Program requirements </a:t>
            </a:r>
          </a:p>
          <a:p>
            <a:pPr lvl="2"/>
            <a:r>
              <a:rPr lang="en-CA" altLang="en-US" sz="2400" dirty="0"/>
              <a:t>Does the program really need to run at a certain speed?  Is it worth the extra effort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en-CA" altLang="en-US" sz="2400" dirty="0"/>
              <a:t>Program design </a:t>
            </a:r>
          </a:p>
          <a:p>
            <a:pPr lvl="2"/>
            <a:r>
              <a:rPr lang="en-CA" altLang="en-US" sz="2400" dirty="0"/>
              <a:t>If performance is important, design a performance-oriented architecture </a:t>
            </a:r>
          </a:p>
          <a:p>
            <a:pPr lvl="3"/>
            <a:r>
              <a:rPr lang="en-CA" altLang="en-US" sz="2400" dirty="0"/>
              <a:t>Set resource goals for individual subsystems and classes 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en-CA" altLang="en-US" sz="2400" dirty="0"/>
              <a:t>Class and routine design </a:t>
            </a:r>
          </a:p>
          <a:p>
            <a:pPr lvl="2"/>
            <a:r>
              <a:rPr lang="en-CA" altLang="en-US" sz="2400" dirty="0"/>
              <a:t>Choose efﬁcient algorithms and datatypes </a:t>
            </a:r>
          </a:p>
          <a:p>
            <a:pPr lvl="3"/>
            <a:r>
              <a:rPr lang="en-CA" altLang="en-US" sz="2400" dirty="0"/>
              <a:t>E.g.  Quicksort vs. bubble sort </a:t>
            </a:r>
          </a:p>
          <a:p>
            <a:pPr lvl="3"/>
            <a:r>
              <a:rPr lang="en-CA" altLang="en-US" sz="2400" dirty="0"/>
              <a:t>E.g.  Binary search vs. linear search</a:t>
            </a:r>
          </a:p>
          <a:p>
            <a:pPr lvl="2"/>
            <a:endParaRPr lang="en-CA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966901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logic optimization.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Efficiency (cont’d)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 startAt="4"/>
            </a:pPr>
            <a:r>
              <a:rPr lang="en-CA" altLang="en-US" sz="2400" dirty="0"/>
              <a:t>Operating system interactions </a:t>
            </a:r>
          </a:p>
          <a:p>
            <a:pPr lvl="2"/>
            <a:r>
              <a:rPr lang="en-CA" altLang="en-US" sz="2400" dirty="0"/>
              <a:t>Working with ﬁles, dynamic memory, or I/O devices means using system calls </a:t>
            </a:r>
          </a:p>
          <a:p>
            <a:pPr lvl="3"/>
            <a:r>
              <a:rPr lang="en-CA" altLang="en-US" sz="2400" dirty="0"/>
              <a:t>May be slow or fast </a:t>
            </a:r>
          </a:p>
          <a:p>
            <a:pPr lvl="3"/>
            <a:endParaRPr lang="en-CA" altLang="en-US" sz="2400" dirty="0"/>
          </a:p>
          <a:p>
            <a:pPr marL="971550" lvl="1" indent="-514350">
              <a:buFont typeface="+mj-lt"/>
              <a:buAutoNum type="arabicPeriod" startAt="5"/>
            </a:pPr>
            <a:r>
              <a:rPr lang="en-CA" altLang="en-US" sz="2400" dirty="0"/>
              <a:t>Code compilation </a:t>
            </a:r>
          </a:p>
          <a:p>
            <a:pPr lvl="2"/>
            <a:r>
              <a:rPr lang="en-CA" altLang="en-US" sz="2400" dirty="0"/>
              <a:t>Good compilers produce optimized machine code </a:t>
            </a:r>
          </a:p>
          <a:p>
            <a:pPr lvl="3"/>
            <a:r>
              <a:rPr lang="en-CA" altLang="en-US" sz="2400" dirty="0"/>
              <a:t>May have options for different optimization levels</a:t>
            </a:r>
          </a:p>
        </p:txBody>
      </p:sp>
    </p:spTree>
    <p:extLst>
      <p:ext uri="{BB962C8B-B14F-4D97-AF65-F5344CB8AC3E}">
        <p14:creationId xmlns:p14="http://schemas.microsoft.com/office/powerpoint/2010/main" val="2949769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Efficiency (cont’d)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 startAt="6"/>
            </a:pPr>
            <a:r>
              <a:rPr lang="en-CA" altLang="en-US" sz="2400" dirty="0"/>
              <a:t>Hardware </a:t>
            </a:r>
          </a:p>
          <a:p>
            <a:pPr lvl="2"/>
            <a:r>
              <a:rPr lang="en-CA" altLang="en-US" sz="2400" dirty="0"/>
              <a:t>A hardware upgrade may be the cheapest way to improve a program’s performance </a:t>
            </a:r>
          </a:p>
          <a:p>
            <a:pPr lvl="3"/>
            <a:r>
              <a:rPr lang="en-CA" altLang="en-US" sz="2400" dirty="0"/>
              <a:t>Not always possible </a:t>
            </a:r>
          </a:p>
          <a:p>
            <a:pPr lvl="3"/>
            <a:endParaRPr lang="en-CA" altLang="en-US" sz="2400" dirty="0"/>
          </a:p>
          <a:p>
            <a:pPr marL="971550" lvl="1" indent="-514350">
              <a:buFont typeface="+mj-lt"/>
              <a:buAutoNum type="arabicPeriod" startAt="6"/>
            </a:pPr>
            <a:r>
              <a:rPr lang="en-CA" altLang="en-US" sz="2400" dirty="0"/>
              <a:t>Code tuning </a:t>
            </a:r>
          </a:p>
          <a:p>
            <a:pPr lvl="2"/>
            <a:r>
              <a:rPr lang="en-CA" altLang="en-US" sz="2400" dirty="0"/>
              <a:t>Small-scale changes made to code to make it run more efﬁciently </a:t>
            </a:r>
          </a:p>
          <a:p>
            <a:pPr lvl="3"/>
            <a:r>
              <a:rPr lang="en-CA" altLang="en-US" sz="2400" dirty="0"/>
              <a:t>At the level of a single routine, or a few lines of code </a:t>
            </a:r>
          </a:p>
          <a:p>
            <a:pPr lvl="2"/>
            <a:r>
              <a:rPr lang="en-CA" altLang="en-US" sz="2400" dirty="0"/>
              <a:t>Tends to produce hard-to-understand code </a:t>
            </a:r>
          </a:p>
          <a:p>
            <a:pPr lvl="3"/>
            <a:r>
              <a:rPr lang="en-CA" altLang="en-US" sz="2400" dirty="0"/>
              <a:t>Obscures design</a:t>
            </a:r>
          </a:p>
        </p:txBody>
      </p:sp>
    </p:spTree>
    <p:extLst>
      <p:ext uri="{BB962C8B-B14F-4D97-AF65-F5344CB8AC3E}">
        <p14:creationId xmlns:p14="http://schemas.microsoft.com/office/powerpoint/2010/main" val="3311804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Guide to the galaxy of optimization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182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General Guidelines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b="1" dirty="0">
                <a:solidFill>
                  <a:srgbClr val="FF0000"/>
                </a:solidFill>
              </a:rPr>
              <a:t>Don’t </a:t>
            </a:r>
            <a:r>
              <a:rPr lang="en-CA" altLang="en-US" dirty="0"/>
              <a:t>optimize as you go </a:t>
            </a:r>
          </a:p>
          <a:p>
            <a:endParaRPr lang="en-CA" altLang="en-US" dirty="0"/>
          </a:p>
          <a:p>
            <a:pPr lvl="1"/>
            <a:r>
              <a:rPr lang="en-CA" altLang="en-US" sz="2400" dirty="0"/>
              <a:t>Focusing on optimization during initial development detracts from achieving correctness, readability, and design quality</a:t>
            </a:r>
          </a:p>
        </p:txBody>
      </p:sp>
    </p:spTree>
    <p:extLst>
      <p:ext uri="{BB962C8B-B14F-4D97-AF65-F5344CB8AC3E}">
        <p14:creationId xmlns:p14="http://schemas.microsoft.com/office/powerpoint/2010/main" val="4113480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General Guidelines (cont’d)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Jackson’s Rules of Optimization: </a:t>
            </a:r>
          </a:p>
          <a:p>
            <a:endParaRPr lang="en-CA" altLang="en-US" dirty="0"/>
          </a:p>
          <a:p>
            <a:pPr lvl="1"/>
            <a:r>
              <a:rPr lang="en-CA" altLang="en-US" sz="2400" dirty="0"/>
              <a:t>Rule 1. </a:t>
            </a:r>
            <a:r>
              <a:rPr lang="en-CA" altLang="en-US" sz="2400" b="1" dirty="0"/>
              <a:t> </a:t>
            </a:r>
            <a:r>
              <a:rPr lang="en-CA" altLang="en-US" sz="2400" b="1" dirty="0">
                <a:solidFill>
                  <a:srgbClr val="FF0000"/>
                </a:solidFill>
              </a:rPr>
              <a:t>Don’t do it. </a:t>
            </a:r>
          </a:p>
          <a:p>
            <a:pPr lvl="1"/>
            <a:endParaRPr lang="en-CA" altLang="en-US" sz="2400" dirty="0">
              <a:solidFill>
                <a:srgbClr val="FF0000"/>
              </a:solidFill>
            </a:endParaRPr>
          </a:p>
          <a:p>
            <a:pPr lvl="1"/>
            <a:r>
              <a:rPr lang="en-CA" altLang="en-US" sz="2400" dirty="0"/>
              <a:t>Rule 2 (for experts only). </a:t>
            </a:r>
            <a:r>
              <a:rPr lang="en-CA" altLang="en-US" sz="2400" b="1" dirty="0">
                <a:solidFill>
                  <a:srgbClr val="FF0000"/>
                </a:solidFill>
              </a:rPr>
              <a:t>Don’t do it yet</a:t>
            </a:r>
            <a:r>
              <a:rPr lang="en-CA" altLang="en-US" sz="2400" dirty="0"/>
              <a:t>—that is, not until you have a perfectly clear and unoptimized solution. </a:t>
            </a:r>
          </a:p>
          <a:p>
            <a:pPr lvl="1"/>
            <a:endParaRPr lang="en-CA" altLang="en-US" sz="2400" dirty="0"/>
          </a:p>
          <a:p>
            <a:pPr lvl="1"/>
            <a:endParaRPr lang="en-CA" altLang="en-US" sz="2400" dirty="0"/>
          </a:p>
          <a:p>
            <a:pPr lvl="1"/>
            <a:endParaRPr lang="en-CA" altLang="en-US" sz="2400" dirty="0"/>
          </a:p>
          <a:p>
            <a:r>
              <a:rPr lang="en-CA" altLang="en-US" dirty="0"/>
              <a:t>Code tuning should be done only as a last step</a:t>
            </a:r>
          </a:p>
          <a:p>
            <a:pPr lvl="1"/>
            <a:r>
              <a:rPr lang="en-CA" altLang="en-US" sz="2400" dirty="0"/>
              <a:t>Knuth:  </a:t>
            </a:r>
            <a:r>
              <a:rPr lang="en-CA" altLang="en-US" sz="2400" b="1" dirty="0">
                <a:solidFill>
                  <a:srgbClr val="FF0000"/>
                </a:solidFill>
              </a:rPr>
              <a:t>Pre-mature optimization is the root of all evil </a:t>
            </a:r>
          </a:p>
        </p:txBody>
      </p:sp>
    </p:spTree>
    <p:extLst>
      <p:ext uri="{BB962C8B-B14F-4D97-AF65-F5344CB8AC3E}">
        <p14:creationId xmlns:p14="http://schemas.microsoft.com/office/powerpoint/2010/main" val="2887604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1534</Words>
  <Application>Microsoft Office PowerPoint</Application>
  <PresentationFormat>Widescreen</PresentationFormat>
  <Paragraphs>261</Paragraphs>
  <Slides>40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Cambria Math</vt:lpstr>
      <vt:lpstr>Times New Roman</vt:lpstr>
      <vt:lpstr>Office Theme</vt:lpstr>
      <vt:lpstr>Optimization: Introduction</vt:lpstr>
      <vt:lpstr>Definition</vt:lpstr>
      <vt:lpstr>Optimization</vt:lpstr>
      <vt:lpstr>Efficiency</vt:lpstr>
      <vt:lpstr>Efficiency (cont’d)</vt:lpstr>
      <vt:lpstr>Efficiency (cont’d)</vt:lpstr>
      <vt:lpstr>Guide to the galaxy of optimization</vt:lpstr>
      <vt:lpstr>General Guidelines</vt:lpstr>
      <vt:lpstr>General Guidelines (cont’d)</vt:lpstr>
      <vt:lpstr>General Guidelines (cont’d)</vt:lpstr>
      <vt:lpstr>General Guidelines (cont’d)</vt:lpstr>
      <vt:lpstr>Swipe right</vt:lpstr>
      <vt:lpstr>Profiling</vt:lpstr>
      <vt:lpstr>Profiling (cont’d)</vt:lpstr>
      <vt:lpstr>C++ profiling</vt:lpstr>
      <vt:lpstr>Profilers – gcc </vt:lpstr>
      <vt:lpstr>Profilers – gcc  (cont’d)</vt:lpstr>
      <vt:lpstr>Profilers – gcc  (cont’d)</vt:lpstr>
      <vt:lpstr>Timestamp profiling</vt:lpstr>
      <vt:lpstr>Profilers - Timing</vt:lpstr>
      <vt:lpstr>Profilers – C/C++ clock()</vt:lpstr>
      <vt:lpstr>Profilers – C/C++ clock() (cont’d)</vt:lpstr>
      <vt:lpstr>Profilers – nanoTime()</vt:lpstr>
      <vt:lpstr>Java profiling</vt:lpstr>
      <vt:lpstr>Profilers – Java</vt:lpstr>
      <vt:lpstr>Profilers – Java</vt:lpstr>
      <vt:lpstr>Profilers – Java</vt:lpstr>
      <vt:lpstr>Profilers – Java</vt:lpstr>
      <vt:lpstr>Profilers – Java</vt:lpstr>
      <vt:lpstr>Algorithm Based Optimization</vt:lpstr>
      <vt:lpstr>Algorithm-Based Optimization </vt:lpstr>
      <vt:lpstr>Algorithm-Based Optimization </vt:lpstr>
      <vt:lpstr>Algorithm-Based Optimization </vt:lpstr>
      <vt:lpstr>Algorithm-Based Optimization </vt:lpstr>
      <vt:lpstr>Compiler Based Optimization</vt:lpstr>
      <vt:lpstr>Compiler-Level Optimization</vt:lpstr>
      <vt:lpstr>Compiler-Level Optimization</vt:lpstr>
      <vt:lpstr>Compiler-Level Optimization</vt:lpstr>
      <vt:lpstr>Compiler-Level Optimization</vt:lpstr>
      <vt:lpstr>Onward to …  logic optimization.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2020-08-24T23:51:25Z</dcterms:created>
  <dcterms:modified xsi:type="dcterms:W3CDTF">2020-08-24T23:51:28Z</dcterms:modified>
</cp:coreProperties>
</file>