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57"/>
  </p:notesMasterIdLst>
  <p:sldIdLst>
    <p:sldId id="256" r:id="rId2"/>
    <p:sldId id="272" r:id="rId3"/>
    <p:sldId id="258" r:id="rId4"/>
    <p:sldId id="261" r:id="rId5"/>
    <p:sldId id="259" r:id="rId6"/>
    <p:sldId id="317" r:id="rId7"/>
    <p:sldId id="260" r:id="rId8"/>
    <p:sldId id="263" r:id="rId9"/>
    <p:sldId id="318" r:id="rId10"/>
    <p:sldId id="291" r:id="rId11"/>
    <p:sldId id="319" r:id="rId12"/>
    <p:sldId id="264" r:id="rId13"/>
    <p:sldId id="265" r:id="rId14"/>
    <p:sldId id="290" r:id="rId15"/>
    <p:sldId id="320" r:id="rId16"/>
    <p:sldId id="267" r:id="rId17"/>
    <p:sldId id="268" r:id="rId18"/>
    <p:sldId id="292" r:id="rId19"/>
    <p:sldId id="270" r:id="rId20"/>
    <p:sldId id="321" r:id="rId21"/>
    <p:sldId id="293" r:id="rId22"/>
    <p:sldId id="294" r:id="rId23"/>
    <p:sldId id="273" r:id="rId24"/>
    <p:sldId id="322" r:id="rId25"/>
    <p:sldId id="295" r:id="rId26"/>
    <p:sldId id="296" r:id="rId27"/>
    <p:sldId id="297" r:id="rId28"/>
    <p:sldId id="298" r:id="rId29"/>
    <p:sldId id="323" r:id="rId30"/>
    <p:sldId id="278" r:id="rId31"/>
    <p:sldId id="324" r:id="rId32"/>
    <p:sldId id="299" r:id="rId33"/>
    <p:sldId id="325" r:id="rId34"/>
    <p:sldId id="288" r:id="rId35"/>
    <p:sldId id="326" r:id="rId36"/>
    <p:sldId id="300" r:id="rId37"/>
    <p:sldId id="301" r:id="rId38"/>
    <p:sldId id="302" r:id="rId39"/>
    <p:sldId id="303" r:id="rId40"/>
    <p:sldId id="304" r:id="rId41"/>
    <p:sldId id="327" r:id="rId42"/>
    <p:sldId id="305" r:id="rId43"/>
    <p:sldId id="306" r:id="rId44"/>
    <p:sldId id="308" r:id="rId45"/>
    <p:sldId id="309" r:id="rId46"/>
    <p:sldId id="310" r:id="rId47"/>
    <p:sldId id="311" r:id="rId48"/>
    <p:sldId id="307" r:id="rId49"/>
    <p:sldId id="328" r:id="rId50"/>
    <p:sldId id="313" r:id="rId51"/>
    <p:sldId id="314" r:id="rId52"/>
    <p:sldId id="312" r:id="rId53"/>
    <p:sldId id="315" r:id="rId54"/>
    <p:sldId id="316" r:id="rId55"/>
    <p:sldId id="271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CB05CD-1F19-42B4-B65D-9ECF52E03581}" v="14" dt="2020-08-05T17:30:01.708"/>
    <p1510:client id="{1F178652-7F24-4E2B-87A6-EF750EB5BE31}" v="20" dt="2020-08-05T16:00:48.336"/>
    <p1510:client id="{5E840129-6D63-4033-B93E-FD304E711DF1}" v="7" dt="2020-08-05T17:42:27.157"/>
    <p1510:client id="{75B35123-E6C6-4E45-9131-0F2048568D2F}" v="34" dt="2020-08-05T20:14:22.519"/>
    <p1510:client id="{CA985661-9E21-427B-8E5A-63427BA666A3}" v="21" dt="2020-08-05T15:32:32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153" d="100"/>
          <a:sy n="153" d="100"/>
        </p:scale>
        <p:origin x="9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F3574-895F-481E-8A93-A5A184956C79}" type="datetimeFigureOut">
              <a:rPr lang="en-CA" smtClean="0"/>
              <a:t>2020-08-24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96842-C66F-4A17-96A5-4680B8F757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524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7007CF-8584-48F0-B323-0CEAC29103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C894D5-CB71-4732-B839-12BD55E7E31D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CF87A21D-66C2-4D36-AC1A-F3E8422A7F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B67E208C-6FD6-44CC-922D-54BD574352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72A0780-2001-4E4F-BDA3-0E6650181D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CE6EFF-B4AD-458E-80FB-32E224B61E49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AF62B635-AE82-455F-B04A-BB15180B7A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3C6769AD-7CE8-4584-AE04-1503D342E7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72A0780-2001-4E4F-BDA3-0E6650181D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CE6EFF-B4AD-458E-80FB-32E224B61E49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AF62B635-AE82-455F-B04A-BB15180B7A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3C6769AD-7CE8-4584-AE04-1503D342E7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914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B5BD297-841A-4170-AF89-785241F7D9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18A3AC-1C1F-4D5F-97D6-F8A5455E9983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B32F1EE7-3E33-4491-82BB-5335DDECFD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B5811A1C-D19E-47C5-B72C-8839087416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8147AD1-1A42-4261-A4F8-1FCF48CF72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F573C8-C1C7-4DAD-9004-B3039DEC1ADA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2A010D2B-6ECB-4DB8-86CB-496AA04EE1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99EC37CE-5D5A-4E69-B0D5-81F97B2A64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8147AD1-1A42-4261-A4F8-1FCF48CF72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F573C8-C1C7-4DAD-9004-B3039DEC1ADA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2A010D2B-6ECB-4DB8-86CB-496AA04EE1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99EC37CE-5D5A-4E69-B0D5-81F97B2A64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741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0DBDB63-2A33-4FF7-B1DE-E41A959272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97C75A-3820-4DB6-A129-0102A2039950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A2F69594-A077-4A0D-B9AB-27B23FDD7C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2DE0709-947D-4E73-9962-6EF3B363A1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0DBDB63-2A33-4FF7-B1DE-E41A959272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97C75A-3820-4DB6-A129-0102A2039950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A2F69594-A077-4A0D-B9AB-27B23FDD7C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2DE0709-947D-4E73-9962-6EF3B363A1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79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0DBDB63-2A33-4FF7-B1DE-E41A959272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97C75A-3820-4DB6-A129-0102A2039950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A2F69594-A077-4A0D-B9AB-27B23FDD7C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2DE0709-947D-4E73-9962-6EF3B363A1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43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0DBDB63-2A33-4FF7-B1DE-E41A959272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97C75A-3820-4DB6-A129-0102A2039950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A2F69594-A077-4A0D-B9AB-27B23FDD7C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2DE0709-947D-4E73-9962-6EF3B363A1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556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2EA02E8-39BE-4042-9777-95D0B8E050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FF8C00-927D-4DFA-B87C-DBECC35FC679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6DB66544-97F2-48A7-95B7-661443689A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BCDF532-D9C4-41E6-8399-EE2B884D8A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0DBDB63-2A33-4FF7-B1DE-E41A959272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97C75A-3820-4DB6-A129-0102A2039950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A2F69594-A077-4A0D-B9AB-27B23FDD7C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2DE0709-947D-4E73-9962-6EF3B363A1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6752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4C88DF-C92E-4D80-95E4-FFDA1CFED5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3766AB-B1E1-45CC-9F08-A01E87F2F529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0972A842-49D1-4626-AEFB-5EFA5DF3DB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D7EFAD31-FC8A-45DD-88EB-BEEBAA274C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4C88DF-C92E-4D80-95E4-FFDA1CFED5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3766AB-B1E1-45CC-9F08-A01E87F2F529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0972A842-49D1-4626-AEFB-5EFA5DF3DB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D7EFAD31-FC8A-45DD-88EB-BEEBAA274C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5791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00624FF-C680-44B7-A830-5F86E5A030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FCDA2-30EB-4A65-B7BB-2FCD4D78D4A8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D351CE6F-2AD6-430B-8F2D-2E8054F788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2A0A66C-C7C5-41CB-82F1-3EB45BE21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00624FF-C680-44B7-A830-5F86E5A030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FCDA2-30EB-4A65-B7BB-2FCD4D78D4A8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D351CE6F-2AD6-430B-8F2D-2E8054F788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2A0A66C-C7C5-41CB-82F1-3EB45BE21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2264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00624FF-C680-44B7-A830-5F86E5A030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FCDA2-30EB-4A65-B7BB-2FCD4D78D4A8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D351CE6F-2AD6-430B-8F2D-2E8054F788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2A0A66C-C7C5-41CB-82F1-3EB45BE21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8000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00624FF-C680-44B7-A830-5F86E5A030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FCDA2-30EB-4A65-B7BB-2FCD4D78D4A8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D351CE6F-2AD6-430B-8F2D-2E8054F788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2A0A66C-C7C5-41CB-82F1-3EB45BE21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8197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00624FF-C680-44B7-A830-5F86E5A030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FCDA2-30EB-4A65-B7BB-2FCD4D78D4A8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D351CE6F-2AD6-430B-8F2D-2E8054F788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2A0A66C-C7C5-41CB-82F1-3EB45BE21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0295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00624FF-C680-44B7-A830-5F86E5A030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FCDA2-30EB-4A65-B7BB-2FCD4D78D4A8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D351CE6F-2AD6-430B-8F2D-2E8054F788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2A0A66C-C7C5-41CB-82F1-3EB45BE21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7087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00624FF-C680-44B7-A830-5F86E5A030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FCDA2-30EB-4A65-B7BB-2FCD4D78D4A8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D351CE6F-2AD6-430B-8F2D-2E8054F788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2A0A66C-C7C5-41CB-82F1-3EB45BE21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504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9C981C3-6440-4972-927D-D91727ACF1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03ECED-4138-47EA-83D6-1758A099418A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942C7541-571A-4B6E-82DD-0695A74DDA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160D680-1ADD-406C-97F3-0A18947755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00624FF-C680-44B7-A830-5F86E5A030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FCDA2-30EB-4A65-B7BB-2FCD4D78D4A8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D351CE6F-2AD6-430B-8F2D-2E8054F788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2A0A66C-C7C5-41CB-82F1-3EB45BE21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987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00624FF-C680-44B7-A830-5F86E5A030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FCDA2-30EB-4A65-B7BB-2FCD4D78D4A8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D351CE6F-2AD6-430B-8F2D-2E8054F788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2A0A66C-C7C5-41CB-82F1-3EB45BE21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625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00624FF-C680-44B7-A830-5F86E5A030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FCDA2-30EB-4A65-B7BB-2FCD4D78D4A8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D351CE6F-2AD6-430B-8F2D-2E8054F788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2A0A66C-C7C5-41CB-82F1-3EB45BE21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4593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00624FF-C680-44B7-A830-5F86E5A030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FCDA2-30EB-4A65-B7BB-2FCD4D78D4A8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D351CE6F-2AD6-430B-8F2D-2E8054F788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2A0A66C-C7C5-41CB-82F1-3EB45BE21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6309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00624FF-C680-44B7-A830-5F86E5A030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FCDA2-30EB-4A65-B7BB-2FCD4D78D4A8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D351CE6F-2AD6-430B-8F2D-2E8054F788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2A0A66C-C7C5-41CB-82F1-3EB45BE21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4292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00624FF-C680-44B7-A830-5F86E5A030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FCDA2-30EB-4A65-B7BB-2FCD4D78D4A8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D351CE6F-2AD6-430B-8F2D-2E8054F788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2A0A66C-C7C5-41CB-82F1-3EB45BE21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6499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00624FF-C680-44B7-A830-5F86E5A030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FCDA2-30EB-4A65-B7BB-2FCD4D78D4A8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D351CE6F-2AD6-430B-8F2D-2E8054F788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2A0A66C-C7C5-41CB-82F1-3EB45BE21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1778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00624FF-C680-44B7-A830-5F86E5A030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FCDA2-30EB-4A65-B7BB-2FCD4D78D4A8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D351CE6F-2AD6-430B-8F2D-2E8054F788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2A0A66C-C7C5-41CB-82F1-3EB45BE21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5412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00624FF-C680-44B7-A830-5F86E5A030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FCDA2-30EB-4A65-B7BB-2FCD4D78D4A8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D351CE6F-2AD6-430B-8F2D-2E8054F788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2A0A66C-C7C5-41CB-82F1-3EB45BE21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3062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00624FF-C680-44B7-A830-5F86E5A030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FCDA2-30EB-4A65-B7BB-2FCD4D78D4A8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D351CE6F-2AD6-430B-8F2D-2E8054F788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2A0A66C-C7C5-41CB-82F1-3EB45BE21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063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2498FE7-C60F-4A0A-80E2-964A311516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F92939-8AAE-48A1-8A74-BBE5FFBF5C4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1C7BF7C7-1561-49FF-A3FC-D848662B6D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0D0DAC6-602A-45FD-A5A0-1B55EBC23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00624FF-C680-44B7-A830-5F86E5A030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FCDA2-30EB-4A65-B7BB-2FCD4D78D4A8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D351CE6F-2AD6-430B-8F2D-2E8054F788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2A0A66C-C7C5-41CB-82F1-3EB45BE21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640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FF0542B-7E47-42DD-B5FE-D920BBE171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88E8C4-1D3C-4A03-8B96-71805C8A7C7C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DB0AB62A-D132-4EFD-BA43-8D9047F73E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BD55BEF-19C0-4635-9007-E8E79004DF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FF0542B-7E47-42DD-B5FE-D920BBE171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88E8C4-1D3C-4A03-8B96-71805C8A7C7C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DB0AB62A-D132-4EFD-BA43-8D9047F73E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BD55BEF-19C0-4635-9007-E8E79004DF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190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57C034-0A2A-4832-957B-5A2ADCDE23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A2E1D7-BBCC-4A81-A07C-07E37C698877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3F974564-F574-4CD1-B60F-A54B9C5535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A4F8BB2-A3D7-488A-B8F2-41CEFE416A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8325290-C216-40A6-AB6A-AF9E44600F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DD7CA9-240B-4D77-9AEF-846231615F92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7A770114-AE34-4C9F-9A35-2CA85ADDE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AABAF4C-8117-48D4-94D3-FE053178AC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8325290-C216-40A6-AB6A-AF9E44600F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DD7CA9-240B-4D77-9AEF-846231615F92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7A770114-AE34-4C9F-9A35-2CA85ADDE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AABAF4C-8117-48D4-94D3-FE053178AC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443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187" y="526840"/>
            <a:ext cx="9838745" cy="1940619"/>
          </a:xfrm>
        </p:spPr>
        <p:txBody>
          <a:bodyPr/>
          <a:lstStyle/>
          <a:p>
            <a:r>
              <a:rPr lang="en-US" dirty="0"/>
              <a:t>Reflection: Aspects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501: Advanced Programming Techniques</a:t>
            </a:r>
          </a:p>
          <a:p>
            <a:r>
              <a:rPr lang="en-US" dirty="0"/>
              <a:t>Fall 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Monday, August 24,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A8FCD95-D3EB-4F98-87CC-3A12396C0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Reference Object Structured for Following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ED47A6-0155-4345-B591-AEB8DDE6E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4" y="1851852"/>
            <a:ext cx="4814089" cy="40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625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434FC2-C994-4E92-A8CD-9C164E4A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Join In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658B79-2338-4CCD-97B4-EFA282C575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9230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5556DD7-E263-449C-BA18-034655096B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Language: Join Points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794A143-913A-493C-AA35-DFCC6BF181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Join Points: </a:t>
            </a:r>
            <a:r>
              <a:rPr lang="en-US" altLang="en-US" dirty="0"/>
              <a:t>well-defined points in the execution of a program</a:t>
            </a:r>
          </a:p>
          <a:p>
            <a:endParaRPr lang="en-US" altLang="en-US" dirty="0"/>
          </a:p>
          <a:p>
            <a:pPr lvl="1"/>
            <a:r>
              <a:rPr lang="en-US" altLang="en-US" sz="2400" dirty="0"/>
              <a:t>Method call, Method execution</a:t>
            </a:r>
          </a:p>
          <a:p>
            <a:pPr lvl="1"/>
            <a:r>
              <a:rPr lang="en-US" altLang="en-US" sz="2400" dirty="0"/>
              <a:t>Constructor call, Constructor execution</a:t>
            </a:r>
          </a:p>
          <a:p>
            <a:pPr lvl="1"/>
            <a:r>
              <a:rPr lang="en-US" altLang="en-US" sz="2400" dirty="0"/>
              <a:t>Static initializer execution </a:t>
            </a:r>
          </a:p>
          <a:p>
            <a:pPr lvl="1"/>
            <a:r>
              <a:rPr lang="en-US" altLang="en-US" sz="2400" dirty="0"/>
              <a:t>Object pre-initialization, Object initialization</a:t>
            </a:r>
          </a:p>
          <a:p>
            <a:pPr lvl="1"/>
            <a:r>
              <a:rPr lang="en-US" altLang="en-US" sz="2400" dirty="0"/>
              <a:t>Field reference, Field set</a:t>
            </a:r>
          </a:p>
          <a:p>
            <a:pPr lvl="1"/>
            <a:r>
              <a:rPr lang="en-US" altLang="en-US" sz="2400" dirty="0"/>
              <a:t>Handler execution</a:t>
            </a:r>
          </a:p>
          <a:p>
            <a:pPr lvl="1"/>
            <a:r>
              <a:rPr lang="en-US" altLang="en-US" sz="2400" dirty="0"/>
              <a:t>Advice execution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1" name="Text Box 41">
            <a:extLst>
              <a:ext uri="{FF2B5EF4-FFF2-40B4-BE49-F238E27FC236}">
                <a16:creationId xmlns:a16="http://schemas.microsoft.com/office/drawing/2014/main" id="{E0322FC3-03AF-43F3-B522-93F43FFDC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262" y="3286633"/>
            <a:ext cx="188277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/>
              <a:t>Method-call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dirty="0"/>
              <a:t>“</a:t>
            </a:r>
            <a:r>
              <a:rPr lang="en-US" altLang="en-US" sz="1600" dirty="0" err="1"/>
              <a:t>Point.incrXY</a:t>
            </a:r>
            <a:r>
              <a:rPr lang="en-US" altLang="en-US" sz="1600" dirty="0"/>
              <a:t>(..)”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FEE1AB-BDFE-45E2-8C32-FF226792D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546" y="2004979"/>
            <a:ext cx="6095999" cy="2563308"/>
          </a:xfrm>
          <a:prstGeom prst="rect">
            <a:avLst/>
          </a:prstGeom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60A63A9C-B8CA-486B-A722-7EB8B5F48A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Language: Join Points</a:t>
            </a:r>
            <a:endParaRPr lang="en-US" altLang="en-US" sz="2200" dirty="0"/>
          </a:p>
        </p:txBody>
      </p:sp>
      <p:sp>
        <p:nvSpPr>
          <p:cNvPr id="15368" name="Text Box 8">
            <a:extLst>
              <a:ext uri="{FF2B5EF4-FFF2-40B4-BE49-F238E27FC236}">
                <a16:creationId xmlns:a16="http://schemas.microsoft.com/office/drawing/2014/main" id="{C6A21F62-D55F-43F9-BAE4-6EF8740C1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262" y="1735137"/>
            <a:ext cx="18827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/>
              <a:t>Method-execution</a:t>
            </a:r>
            <a:r>
              <a:rPr lang="en-US" altLang="en-US" sz="1600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dirty="0"/>
              <a:t>“</a:t>
            </a:r>
            <a:r>
              <a:rPr lang="en-US" altLang="en-US" sz="1600" dirty="0" err="1"/>
              <a:t>Test.main</a:t>
            </a:r>
            <a:r>
              <a:rPr lang="en-US" altLang="en-US" sz="1600" dirty="0"/>
              <a:t>(..)” </a:t>
            </a:r>
            <a:endParaRPr lang="en-US" altLang="en-US" dirty="0"/>
          </a:p>
        </p:txBody>
      </p:sp>
      <p:sp>
        <p:nvSpPr>
          <p:cNvPr id="15373" name="Text Box 13">
            <a:extLst>
              <a:ext uri="{FF2B5EF4-FFF2-40B4-BE49-F238E27FC236}">
                <a16:creationId xmlns:a16="http://schemas.microsoft.com/office/drawing/2014/main" id="{E44A2A8B-E48E-4C49-A547-49392CF29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261" y="2511114"/>
            <a:ext cx="188277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/>
              <a:t>Constructor-cal</a:t>
            </a:r>
            <a:r>
              <a:rPr lang="en-US" altLang="en-US" sz="1600" dirty="0"/>
              <a:t>l 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dirty="0"/>
              <a:t>“Point(..)” </a:t>
            </a:r>
            <a:endParaRPr lang="en-US" alt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6880018-B90C-43FD-A051-3D4FFD0782FE}"/>
              </a:ext>
            </a:extLst>
          </p:cNvPr>
          <p:cNvCxnSpPr>
            <a:cxnSpLocks/>
            <a:stCxn id="15368" idx="3"/>
          </p:cNvCxnSpPr>
          <p:nvPr/>
        </p:nvCxnSpPr>
        <p:spPr>
          <a:xfrm>
            <a:off x="2713037" y="2086769"/>
            <a:ext cx="2290284" cy="5095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1996768-657A-4454-B9BB-4FFCF6D02438}"/>
              </a:ext>
            </a:extLst>
          </p:cNvPr>
          <p:cNvCxnSpPr>
            <a:cxnSpLocks/>
            <a:stCxn id="15373" idx="3"/>
          </p:cNvCxnSpPr>
          <p:nvPr/>
        </p:nvCxnSpPr>
        <p:spPr>
          <a:xfrm>
            <a:off x="2713036" y="2862745"/>
            <a:ext cx="26094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108C6D0-A40D-406B-B6D1-FC6A15A3A6AC}"/>
              </a:ext>
            </a:extLst>
          </p:cNvPr>
          <p:cNvCxnSpPr>
            <a:cxnSpLocks/>
            <a:stCxn id="15401" idx="3"/>
          </p:cNvCxnSpPr>
          <p:nvPr/>
        </p:nvCxnSpPr>
        <p:spPr>
          <a:xfrm flipV="1">
            <a:off x="2713037" y="3403957"/>
            <a:ext cx="2761861" cy="2343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utoUpdateAnimBg="0"/>
      <p:bldP spid="15368" grpId="1" autoUpdateAnimBg="0"/>
      <p:bldP spid="15373" grpId="0" autoUpdateAnimBg="0"/>
      <p:bldP spid="15373" grpId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B77080-78C8-4C91-8E95-4B6586B17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723" y="1454156"/>
            <a:ext cx="6332499" cy="5216526"/>
          </a:xfrm>
          <a:prstGeom prst="rect">
            <a:avLst/>
          </a:prstGeom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60A63A9C-B8CA-486B-A722-7EB8B5F48A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Language: Join Points</a:t>
            </a:r>
            <a:endParaRPr lang="en-US" altLang="en-US" sz="2200" dirty="0"/>
          </a:p>
        </p:txBody>
      </p:sp>
      <p:sp>
        <p:nvSpPr>
          <p:cNvPr id="15371" name="Text Box 11">
            <a:extLst>
              <a:ext uri="{FF2B5EF4-FFF2-40B4-BE49-F238E27FC236}">
                <a16:creationId xmlns:a16="http://schemas.microsoft.com/office/drawing/2014/main" id="{6E74A185-D41E-42F6-B630-83BD2BB1F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003" y="1391779"/>
            <a:ext cx="18827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/>
              <a:t>S</a:t>
            </a:r>
            <a:r>
              <a:rPr lang="en-US" altLang="ja-JP" sz="1600" b="1" dirty="0"/>
              <a:t>tatic initialization</a:t>
            </a:r>
            <a:r>
              <a:rPr lang="en-US" altLang="en-US" sz="1600" b="1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dirty="0"/>
              <a:t>“Point._</a:t>
            </a:r>
            <a:r>
              <a:rPr lang="en-US" altLang="en-US" sz="1600" dirty="0" err="1"/>
              <a:t>clinit</a:t>
            </a:r>
            <a:r>
              <a:rPr lang="en-US" altLang="en-US" sz="1600" dirty="0"/>
              <a:t>_” </a:t>
            </a:r>
            <a:endParaRPr lang="en-US" altLang="en-US" dirty="0"/>
          </a:p>
        </p:txBody>
      </p:sp>
      <p:sp>
        <p:nvSpPr>
          <p:cNvPr id="15375" name="Text Box 15">
            <a:extLst>
              <a:ext uri="{FF2B5EF4-FFF2-40B4-BE49-F238E27FC236}">
                <a16:creationId xmlns:a16="http://schemas.microsoft.com/office/drawing/2014/main" id="{9BDBDC4F-0757-4A91-BFED-216EF1863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002" y="2172756"/>
            <a:ext cx="188277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/>
              <a:t>Pre-initialization</a:t>
            </a:r>
            <a:r>
              <a:rPr lang="en-US" altLang="en-US" sz="1600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dirty="0"/>
              <a:t>“Point(..)” </a:t>
            </a:r>
            <a:endParaRPr lang="en-US" altLang="en-US" dirty="0"/>
          </a:p>
        </p:txBody>
      </p:sp>
      <p:sp>
        <p:nvSpPr>
          <p:cNvPr id="15379" name="Text Box 19">
            <a:extLst>
              <a:ext uri="{FF2B5EF4-FFF2-40B4-BE49-F238E27FC236}">
                <a16:creationId xmlns:a16="http://schemas.microsoft.com/office/drawing/2014/main" id="{A9CDAE35-4756-4365-B43E-3660EACAF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602" y="3810953"/>
            <a:ext cx="188277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/>
              <a:t>Initialization</a:t>
            </a:r>
            <a:r>
              <a:rPr lang="en-US" altLang="en-US" sz="1600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dirty="0"/>
              <a:t>“Point(..)”</a:t>
            </a:r>
            <a:endParaRPr lang="en-US" altLang="en-US" dirty="0"/>
          </a:p>
        </p:txBody>
      </p:sp>
      <p:sp>
        <p:nvSpPr>
          <p:cNvPr id="15388" name="Text Box 28">
            <a:extLst>
              <a:ext uri="{FF2B5EF4-FFF2-40B4-BE49-F238E27FC236}">
                <a16:creationId xmlns:a16="http://schemas.microsoft.com/office/drawing/2014/main" id="{F11D89AA-2EDE-42D3-AA9A-D9E77A971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03" y="2983269"/>
            <a:ext cx="24161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/>
              <a:t>Constructor-execution</a:t>
            </a:r>
            <a:r>
              <a:rPr lang="en-US" altLang="en-US" sz="1600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dirty="0"/>
              <a:t>“Point(..)” </a:t>
            </a:r>
            <a:endParaRPr lang="en-US" altLang="en-US" dirty="0"/>
          </a:p>
        </p:txBody>
      </p:sp>
      <p:sp>
        <p:nvSpPr>
          <p:cNvPr id="15394" name="Text Box 34">
            <a:extLst>
              <a:ext uri="{FF2B5EF4-FFF2-40B4-BE49-F238E27FC236}">
                <a16:creationId xmlns:a16="http://schemas.microsoft.com/office/drawing/2014/main" id="{5508F474-F764-4ADD-A193-BA4231536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3222" y="3114640"/>
            <a:ext cx="18827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/>
              <a:t>Field-set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dirty="0"/>
              <a:t>“</a:t>
            </a:r>
            <a:r>
              <a:rPr lang="en-US" altLang="en-US" sz="1600" dirty="0" err="1"/>
              <a:t>Point.x</a:t>
            </a:r>
            <a:r>
              <a:rPr lang="en-US" altLang="en-US" sz="1600" dirty="0"/>
              <a:t>”</a:t>
            </a:r>
            <a:endParaRPr lang="en-US" altLang="en-US" dirty="0"/>
          </a:p>
        </p:txBody>
      </p:sp>
      <p:sp>
        <p:nvSpPr>
          <p:cNvPr id="15398" name="Text Box 38">
            <a:extLst>
              <a:ext uri="{FF2B5EF4-FFF2-40B4-BE49-F238E27FC236}">
                <a16:creationId xmlns:a16="http://schemas.microsoft.com/office/drawing/2014/main" id="{7540BD9B-CE00-4F5D-85CC-60556C58F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3221" y="3829436"/>
            <a:ext cx="18827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/>
              <a:t>Field-set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dirty="0"/>
              <a:t>“</a:t>
            </a:r>
            <a:r>
              <a:rPr lang="en-US" altLang="en-US" sz="1600" dirty="0" err="1"/>
              <a:t>Point.y</a:t>
            </a:r>
            <a:r>
              <a:rPr lang="en-US" altLang="en-US" sz="1600" dirty="0"/>
              <a:t>”</a:t>
            </a:r>
            <a:endParaRPr lang="en-US" altLang="en-US" dirty="0"/>
          </a:p>
        </p:txBody>
      </p:sp>
      <p:sp>
        <p:nvSpPr>
          <p:cNvPr id="15404" name="Text Box 44">
            <a:extLst>
              <a:ext uri="{FF2B5EF4-FFF2-40B4-BE49-F238E27FC236}">
                <a16:creationId xmlns:a16="http://schemas.microsoft.com/office/drawing/2014/main" id="{BED3C129-7BA3-404F-B991-0383EE2EB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04" y="4777560"/>
            <a:ext cx="188277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/>
              <a:t>Method-execution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dirty="0"/>
              <a:t>“</a:t>
            </a:r>
            <a:r>
              <a:rPr lang="en-US" altLang="en-US" sz="1600" dirty="0" err="1"/>
              <a:t>Point.incrXY</a:t>
            </a:r>
            <a:r>
              <a:rPr lang="en-US" altLang="en-US" sz="1600" dirty="0"/>
              <a:t>(..)”</a:t>
            </a:r>
            <a:endParaRPr lang="en-US" altLang="en-US" dirty="0"/>
          </a:p>
        </p:txBody>
      </p:sp>
      <p:sp>
        <p:nvSpPr>
          <p:cNvPr id="15407" name="Text Box 47">
            <a:extLst>
              <a:ext uri="{FF2B5EF4-FFF2-40B4-BE49-F238E27FC236}">
                <a16:creationId xmlns:a16="http://schemas.microsoft.com/office/drawing/2014/main" id="{9C817B9E-1C7A-46CA-A807-CE07011AC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5611" y="5428860"/>
            <a:ext cx="18827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/>
              <a:t>Field-set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dirty="0"/>
              <a:t>“</a:t>
            </a:r>
            <a:r>
              <a:rPr lang="en-US" altLang="en-US" sz="1600" dirty="0" err="1"/>
              <a:t>Point.y</a:t>
            </a:r>
            <a:r>
              <a:rPr lang="en-US" altLang="en-US" sz="1600" dirty="0"/>
              <a:t>”</a:t>
            </a:r>
            <a:endParaRPr lang="en-US" altLang="en-US" dirty="0"/>
          </a:p>
        </p:txBody>
      </p:sp>
      <p:sp>
        <p:nvSpPr>
          <p:cNvPr id="15413" name="Text Box 53">
            <a:extLst>
              <a:ext uri="{FF2B5EF4-FFF2-40B4-BE49-F238E27FC236}">
                <a16:creationId xmlns:a16="http://schemas.microsoft.com/office/drawing/2014/main" id="{DDBBAFC9-34C1-4AFE-9C5F-3B447D754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5612" y="4719627"/>
            <a:ext cx="18827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/>
              <a:t>Field-set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dirty="0"/>
              <a:t>“</a:t>
            </a:r>
            <a:r>
              <a:rPr lang="en-US" altLang="en-US" sz="1600" dirty="0" err="1"/>
              <a:t>Point.x</a:t>
            </a:r>
            <a:r>
              <a:rPr lang="en-US" altLang="en-US" sz="1600" dirty="0"/>
              <a:t>”</a:t>
            </a:r>
            <a:endParaRPr lang="en-US" altLang="en-US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AA645D4-C46C-49BF-89C3-02DE930E63E7}"/>
              </a:ext>
            </a:extLst>
          </p:cNvPr>
          <p:cNvCxnSpPr>
            <a:cxnSpLocks/>
            <a:stCxn id="15371" idx="3"/>
          </p:cNvCxnSpPr>
          <p:nvPr/>
        </p:nvCxnSpPr>
        <p:spPr>
          <a:xfrm flipV="1">
            <a:off x="2397778" y="1621787"/>
            <a:ext cx="568643" cy="1216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27F533-59E7-4F18-A74B-AB1F53B9E5B5}"/>
              </a:ext>
            </a:extLst>
          </p:cNvPr>
          <p:cNvCxnSpPr>
            <a:cxnSpLocks/>
            <a:stCxn id="15375" idx="3"/>
          </p:cNvCxnSpPr>
          <p:nvPr/>
        </p:nvCxnSpPr>
        <p:spPr>
          <a:xfrm flipV="1">
            <a:off x="2397777" y="2487554"/>
            <a:ext cx="1062973" cy="3683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DE47AEA-92D7-4C51-9FC4-904097108FA9}"/>
              </a:ext>
            </a:extLst>
          </p:cNvPr>
          <p:cNvCxnSpPr>
            <a:cxnSpLocks/>
            <a:stCxn id="15388" idx="3"/>
          </p:cNvCxnSpPr>
          <p:nvPr/>
        </p:nvCxnSpPr>
        <p:spPr>
          <a:xfrm>
            <a:off x="2778778" y="3334901"/>
            <a:ext cx="83437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E687881-5DFD-402D-8A7A-BF98B9D9719E}"/>
              </a:ext>
            </a:extLst>
          </p:cNvPr>
          <p:cNvCxnSpPr>
            <a:cxnSpLocks/>
            <a:stCxn id="15379" idx="3"/>
          </p:cNvCxnSpPr>
          <p:nvPr/>
        </p:nvCxnSpPr>
        <p:spPr>
          <a:xfrm flipV="1">
            <a:off x="2573377" y="3523099"/>
            <a:ext cx="1626090" cy="6394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C27BF02-7EB6-4956-BBC1-FEDE8F383A0C}"/>
              </a:ext>
            </a:extLst>
          </p:cNvPr>
          <p:cNvCxnSpPr>
            <a:cxnSpLocks/>
            <a:stCxn id="15404" idx="3"/>
          </p:cNvCxnSpPr>
          <p:nvPr/>
        </p:nvCxnSpPr>
        <p:spPr>
          <a:xfrm flipV="1">
            <a:off x="2512079" y="4777560"/>
            <a:ext cx="1056621" cy="3516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3E28631-7AA2-43B3-B88D-1C1D965DFEEE}"/>
              </a:ext>
            </a:extLst>
          </p:cNvPr>
          <p:cNvCxnSpPr>
            <a:cxnSpLocks/>
          </p:cNvCxnSpPr>
          <p:nvPr/>
        </p:nvCxnSpPr>
        <p:spPr>
          <a:xfrm flipH="1">
            <a:off x="6246972" y="3466271"/>
            <a:ext cx="3166250" cy="1313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BDF5F10-0E19-485F-B417-F65A7EFBC17C}"/>
              </a:ext>
            </a:extLst>
          </p:cNvPr>
          <p:cNvCxnSpPr>
            <a:cxnSpLocks/>
            <a:stCxn id="3" idx="3"/>
          </p:cNvCxnSpPr>
          <p:nvPr/>
        </p:nvCxnSpPr>
        <p:spPr>
          <a:xfrm flipH="1" flipV="1">
            <a:off x="6299200" y="3889537"/>
            <a:ext cx="3114022" cy="1728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AE3F6E8-3235-48C7-B328-9E04ED399A8E}"/>
              </a:ext>
            </a:extLst>
          </p:cNvPr>
          <p:cNvCxnSpPr>
            <a:cxnSpLocks/>
            <a:stCxn id="15413" idx="1"/>
          </p:cNvCxnSpPr>
          <p:nvPr/>
        </p:nvCxnSpPr>
        <p:spPr>
          <a:xfrm flipH="1" flipV="1">
            <a:off x="5772150" y="5052607"/>
            <a:ext cx="3573462" cy="186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7E9FF59-7EE7-4009-9840-E1FB85594D4B}"/>
              </a:ext>
            </a:extLst>
          </p:cNvPr>
          <p:cNvCxnSpPr>
            <a:cxnSpLocks/>
            <a:stCxn id="15407" idx="1"/>
          </p:cNvCxnSpPr>
          <p:nvPr/>
        </p:nvCxnSpPr>
        <p:spPr>
          <a:xfrm flipH="1" flipV="1">
            <a:off x="5772150" y="5310964"/>
            <a:ext cx="3573461" cy="4695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61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 autoUpdateAnimBg="0"/>
      <p:bldP spid="15371" grpId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434FC2-C994-4E92-A8CD-9C164E4A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Cut in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658B79-2338-4CCD-97B4-EFA282C575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4599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DF986CC-EE4F-4AEB-99A5-31D6822B32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Language: Pointcuts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EAC3A67-61B3-4BA8-9779-2A63C02C29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set of join point, plus, optionally, some of the values in the execution context of those join points.</a:t>
            </a:r>
          </a:p>
          <a:p>
            <a:endParaRPr lang="en-US" altLang="en-US" dirty="0"/>
          </a:p>
          <a:p>
            <a:r>
              <a:rPr lang="en-US" altLang="en-US" dirty="0"/>
              <a:t>Can be composed using </a:t>
            </a:r>
            <a:r>
              <a:rPr lang="en-US" altLang="en-US" dirty="0" err="1"/>
              <a:t>boolean</a:t>
            </a:r>
            <a:r>
              <a:rPr lang="en-US" altLang="en-US" dirty="0"/>
              <a:t> operators || , &amp;&amp;</a:t>
            </a:r>
          </a:p>
          <a:p>
            <a:endParaRPr lang="en-US" altLang="en-US" dirty="0"/>
          </a:p>
          <a:p>
            <a:r>
              <a:rPr lang="en-US" altLang="en-US" dirty="0"/>
              <a:t>Matched at runtime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id="{D855496E-9765-4A8C-BB25-C59672AFD5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Matches if the join point is a method call with this signature.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Matches if the join point is a method call to any kind of </a:t>
            </a:r>
            <a:r>
              <a:rPr lang="en-US" altLang="en-US" sz="2000" dirty="0" err="1"/>
              <a:t>FigureElement</a:t>
            </a:r>
            <a:r>
              <a:rPr lang="en-US" altLang="en-US" sz="2000" dirty="0"/>
              <a:t>.</a:t>
            </a:r>
          </a:p>
          <a:p>
            <a:endParaRPr lang="en-US" altLang="en-US" sz="2000" dirty="0"/>
          </a:p>
          <a:p>
            <a:pPr>
              <a:buNone/>
            </a:pPr>
            <a:r>
              <a:rPr lang="en-US" altLang="en-US" sz="2000" dirty="0"/>
              <a:t>Matches any call to </a:t>
            </a:r>
            <a:r>
              <a:rPr lang="en-US" altLang="en-US" sz="2000" dirty="0" err="1"/>
              <a:t>setX</a:t>
            </a:r>
            <a:r>
              <a:rPr lang="en-US" altLang="en-US" sz="2000" dirty="0"/>
              <a:t> OR </a:t>
            </a:r>
            <a:r>
              <a:rPr lang="en-US" altLang="en-US" sz="2000" dirty="0" err="1"/>
              <a:t>setY</a:t>
            </a:r>
            <a:endParaRPr lang="en-US" altLang="en-US" sz="2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538507-90CF-4DC0-9536-1589ADD782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6270" y="2046311"/>
            <a:ext cx="9641460" cy="1853392"/>
          </a:xfrm>
          <a:prstGeom prst="rect">
            <a:avLst/>
          </a:prstGeom>
        </p:spPr>
      </p:pic>
      <p:sp>
        <p:nvSpPr>
          <p:cNvPr id="31746" name="Rectangle 2">
            <a:extLst>
              <a:ext uri="{FF2B5EF4-FFF2-40B4-BE49-F238E27FC236}">
                <a16:creationId xmlns:a16="http://schemas.microsoft.com/office/drawing/2014/main" id="{A5A1EE8B-010C-4E82-9E1E-49354E2533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Language</a:t>
            </a:r>
            <a:br>
              <a:rPr lang="en-US" altLang="en-US" dirty="0"/>
            </a:br>
            <a:r>
              <a:rPr lang="en-US" altLang="en-US" sz="2200" dirty="0"/>
              <a:t>Pointcut examples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5A1EE8B-010C-4E82-9E1E-49354E2533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Language</a:t>
            </a:r>
            <a:br>
              <a:rPr lang="en-US" altLang="en-US" dirty="0"/>
            </a:br>
            <a:r>
              <a:rPr lang="en-US" altLang="en-US" sz="2200" dirty="0"/>
              <a:t>Pointcut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DF0E1-75CF-4CF5-90A6-028FF2486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 is a cross-cutting concern here relating to moving</a:t>
            </a:r>
          </a:p>
          <a:p>
            <a:r>
              <a:rPr lang="en-US" dirty="0"/>
              <a:t>We can capture these in our own user defined pointcut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382577-C67C-4A14-AFB2-F0829D491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33" y="1790031"/>
            <a:ext cx="7532409" cy="191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39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3AB5D272-A48D-4E4C-AA77-130C0F1800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Language: Wildcards and </a:t>
            </a:r>
            <a:r>
              <a:rPr lang="en-US" altLang="en-US" dirty="0" err="1"/>
              <a:t>cflow</a:t>
            </a:r>
            <a:endParaRPr lang="en-US" altLang="en-US" dirty="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CB66E8A3-E9C2-4088-9483-41CED287F1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CA" altLang="en-US" dirty="0"/>
          </a:p>
          <a:p>
            <a:endParaRPr lang="en-CA" altLang="en-US" dirty="0"/>
          </a:p>
          <a:p>
            <a:pPr marL="0" indent="0">
              <a:buNone/>
            </a:pPr>
            <a:r>
              <a:rPr lang="en-US" altLang="en-US" dirty="0"/>
              <a:t>A void method on Figure whose name begins with make regardless of parameters (both </a:t>
            </a:r>
            <a:r>
              <a:rPr lang="en-US" altLang="en-US" dirty="0" err="1"/>
              <a:t>makePoint</a:t>
            </a:r>
            <a:r>
              <a:rPr lang="en-US" altLang="en-US" dirty="0"/>
              <a:t> and </a:t>
            </a:r>
            <a:r>
              <a:rPr lang="en-US" altLang="en-US" dirty="0" err="1"/>
              <a:t>makeLine</a:t>
            </a:r>
            <a:r>
              <a:rPr lang="en-US" altLang="en-US" dirty="0"/>
              <a:t>)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Each call to all Figure’s public methods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Identify all join points that occur between when move() is called and it returns (in dynamic flow of move())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DAEF16-3F0C-41F1-A1E4-5BE52A01649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694" y="1626140"/>
            <a:ext cx="6667615" cy="42052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434FC2-C994-4E92-A8CD-9C164E4A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Intercession via aspects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658B79-2338-4CCD-97B4-EFA282C575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4220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434FC2-C994-4E92-A8CD-9C164E4A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When to cut in?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658B79-2338-4CCD-97B4-EFA282C575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8274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E0462FB-256C-4ECA-A8A1-04B99FEDF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Language: Advice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EEFC7B1-E646-4869-9267-0636B3B114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Method-like mechanism used to declare that certain code should execute at each of the join points in the pointcut.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 Advice: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before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around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after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/>
              <a:t>after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/>
              <a:t>after returning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/>
              <a:t>after throwing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E0462FB-256C-4ECA-A8A1-04B99FEDF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Language: Advice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E19AAB-D4B9-4829-AAAC-EA2706775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28" y="1626140"/>
            <a:ext cx="9025467" cy="276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1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32EAE28-677D-4F53-A754-E29439D59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Language: Exposing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480F2-24CB-4FA7-850C-ADD8ABA87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We can also interact with parameters of pointcut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Filling in an applicable pointcut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59CB9-AE84-4D95-8D22-0D3DD5EA4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28" y="2373001"/>
            <a:ext cx="9491133" cy="1116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3111E8-72B3-4B45-9195-53B8796E8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438" y="4464008"/>
            <a:ext cx="9579562" cy="165307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434FC2-C994-4E92-A8CD-9C164E4A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Cut in all over the place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658B79-2338-4CCD-97B4-EFA282C575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6765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32EAE28-677D-4F53-A754-E29439D59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Language: Inter-type declarations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480F2-24CB-4FA7-850C-ADD8ABA87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Suppose we want to have Screen objects observe changes to Point objects</a:t>
            </a:r>
          </a:p>
          <a:p>
            <a:pPr marL="457200" lvl="1" indent="0">
              <a:buNone/>
            </a:pPr>
            <a:r>
              <a:rPr lang="en-CA" dirty="0"/>
              <a:t>where Point is an existing class.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We can implement this by writing an aspect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Each point has an instance field </a:t>
            </a:r>
            <a:r>
              <a:rPr lang="en-CA" b="1" dirty="0"/>
              <a:t>observers</a:t>
            </a:r>
            <a:r>
              <a:rPr lang="en-CA" dirty="0"/>
              <a:t> that keep track of the Screen objects that are observing Points.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15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32EAE28-677D-4F53-A754-E29439D59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Language: Inter-type declarations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480F2-24CB-4FA7-850C-ADD8ABA87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Suppose we want to have Screen objects observe changes to Point objects</a:t>
            </a:r>
          </a:p>
          <a:p>
            <a:pPr marL="457200" lvl="1" indent="0">
              <a:buNone/>
            </a:pPr>
            <a:r>
              <a:rPr lang="en-CA" dirty="0"/>
              <a:t>where Point is an existing class. </a:t>
            </a:r>
          </a:p>
          <a:p>
            <a:pPr marL="0" indent="0">
              <a:buNone/>
            </a:pPr>
            <a:r>
              <a:rPr lang="en-CA" dirty="0"/>
              <a:t>We can implement this by writing an aspect</a:t>
            </a:r>
          </a:p>
          <a:p>
            <a:pPr marL="0" indent="0">
              <a:buNone/>
            </a:pPr>
            <a:r>
              <a:rPr lang="en-CA" dirty="0"/>
              <a:t>Each point has an instance field </a:t>
            </a:r>
            <a:r>
              <a:rPr lang="en-CA" b="1" dirty="0"/>
              <a:t>observers</a:t>
            </a:r>
            <a:r>
              <a:rPr lang="en-CA" dirty="0"/>
              <a:t> that keep track of the Screen objects that are observing Points.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DE67BB-57AC-4E1E-AC1C-7ED357A25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02" y="4294921"/>
            <a:ext cx="9846733" cy="145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54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32EAE28-677D-4F53-A754-E29439D59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Language: Inter-type declarations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CC580E-6EB4-42F8-93C7-C28D4F0A8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28" y="1783199"/>
            <a:ext cx="9724372" cy="353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39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32EAE28-677D-4F53-A754-E29439D59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Language: Inter-type declarations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EF8FA6-E7E6-4F7F-924E-8297406C8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94169"/>
            <a:ext cx="10354733" cy="339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4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434FC2-C994-4E92-A8CD-9C164E4A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All together now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658B79-2338-4CCD-97B4-EFA282C575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466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Introduction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dirty="0"/>
              <a:t>What is AspectJ?</a:t>
            </a:r>
          </a:p>
          <a:p>
            <a:pPr lvl="1"/>
            <a:r>
              <a:rPr lang="en-US" altLang="en-US" sz="3200" dirty="0"/>
              <a:t>Aspect oriented programming (AOP) extension to Java</a:t>
            </a:r>
          </a:p>
          <a:p>
            <a:pPr lvl="1"/>
            <a:endParaRPr lang="en-US" altLang="en-US" sz="3200" dirty="0"/>
          </a:p>
          <a:p>
            <a:r>
              <a:rPr lang="en-US" altLang="en-US" sz="3600" dirty="0"/>
              <a:t>What is an Aspect?</a:t>
            </a:r>
          </a:p>
          <a:p>
            <a:pPr lvl="1"/>
            <a:r>
              <a:rPr lang="en-GB" altLang="en-US" sz="3200" dirty="0"/>
              <a:t>a particular part or feature of something.</a:t>
            </a:r>
            <a:endParaRPr lang="en-US" altLang="en-US" sz="3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E629CBA4-AE65-4516-ADD4-3D05C0A3D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Language: Aspects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BFF3DDC-53ED-41C4-96BA-0721CB646C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/>
              <a:t>Mix everything we’ve seen up to now and put it one or more modular units called Aspects.</a:t>
            </a:r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r>
              <a:rPr lang="en-US" altLang="en-US" dirty="0"/>
              <a:t>Looks a lot like a class!</a:t>
            </a:r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r>
              <a:rPr lang="en-US" altLang="en-US" dirty="0"/>
              <a:t>Can contain pointcuts, advice declarations, methods, variables ….</a:t>
            </a:r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>
              <a:spcBef>
                <a:spcPct val="20000"/>
              </a:spcBef>
            </a:pPr>
            <a:r>
              <a:rPr lang="en-US" altLang="en-US" dirty="0"/>
              <a:t>Single instances (default behavior)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434FC2-C994-4E92-A8CD-9C164E4A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Log example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658B79-2338-4CCD-97B4-EFA282C575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13401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E629CBA4-AE65-4516-ADD4-3D05C0A3D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Language: Aspects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6D0EB0-275C-4F50-B890-C5C1CAEC8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047F55-FA40-4C6A-86E9-61643F08F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28" y="1773195"/>
            <a:ext cx="9287933" cy="288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425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434FC2-C994-4E92-A8CD-9C164E4A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methods we weave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658B79-2338-4CCD-97B4-EFA282C575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49411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299C91A-396D-4032-B5A0-609AA69A1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Implementation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053C9FB-BB7F-4E7C-96B6-BEEC33CFF7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Aspect weaving: makes sure that applicable advice runs at the appropriate join points. </a:t>
            </a:r>
          </a:p>
          <a:p>
            <a:endParaRPr lang="en-US" altLang="en-US" dirty="0"/>
          </a:p>
          <a:p>
            <a:r>
              <a:rPr lang="en-US" altLang="en-US" dirty="0"/>
              <a:t>In AspectJ, almost all the weaving is done at compile-time to expose errors and avoid runtime overhead.</a:t>
            </a:r>
          </a:p>
          <a:p>
            <a:endParaRPr lang="en-US" altLang="en-US" dirty="0"/>
          </a:p>
          <a:p>
            <a:r>
              <a:rPr lang="en-US" altLang="en-US" dirty="0" err="1"/>
              <a:t>cflow</a:t>
            </a:r>
            <a:r>
              <a:rPr lang="en-US" altLang="en-US" dirty="0"/>
              <a:t> (and maybe others) require dynamic dispatch. 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434FC2-C994-4E92-A8CD-9C164E4A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Developmental Aspects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658B79-2338-4CCD-97B4-EFA282C575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84225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299C91A-396D-4032-B5A0-609AA69A1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Developmental Aspects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053C9FB-BB7F-4E7C-96B6-BEEC33CFF7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What are some places Aspects can assist developmental processes</a:t>
            </a:r>
          </a:p>
          <a:p>
            <a:r>
              <a:rPr lang="en-US" altLang="en-US" dirty="0"/>
              <a:t>Exist in along-side but apart from existing coding</a:t>
            </a:r>
          </a:p>
          <a:p>
            <a:r>
              <a:rPr lang="en-US" altLang="en-US" dirty="0"/>
              <a:t>Tracing, profiling, logging, pre-post conditions, contract enforcement</a:t>
            </a:r>
          </a:p>
        </p:txBody>
      </p:sp>
    </p:spTree>
    <p:extLst>
      <p:ext uri="{BB962C8B-B14F-4D97-AF65-F5344CB8AC3E}">
        <p14:creationId xmlns:p14="http://schemas.microsoft.com/office/powerpoint/2010/main" val="24714223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299C91A-396D-4032-B5A0-609AA69A1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Tracing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053C9FB-BB7F-4E7C-96B6-BEEC33CFF7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Enabling tracing as an ‘weaved’ in process that doesn’t exist in production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6D3FE0-D869-45CB-8CC5-4A746611E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95" y="3201226"/>
            <a:ext cx="9973733" cy="260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098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299C91A-396D-4032-B5A0-609AA69A1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Profiling and Logging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053C9FB-BB7F-4E7C-96B6-BEEC33CFF7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Although many sophisticated profiling tools are available, and these can gather a variety of information and display the results in useful ways, you may sometimes want to profile or log some very specific behavior. 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AA563E-E9E3-4F68-8D51-4C983B9B1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074" y="3026003"/>
            <a:ext cx="8556659" cy="367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349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299C91A-396D-4032-B5A0-609AA69A1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Pre-Post Condition Checking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053C9FB-BB7F-4E7C-96B6-BEEC33CFF7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"Design by Contract" style where explicit pre-conditions test that callers of a method call it properly and explicit post-conditions test that methods properly do the work they are supposed to.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66438C-A906-4267-9B01-0296A5E8D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39" y="3429000"/>
            <a:ext cx="10862733" cy="349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88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8C8A5DB-405D-4774-9188-B5DC94109D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History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87D5638-E7E3-4E9C-B36F-3616E63393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Developed at Xerox PARC (Palo Alto RC)</a:t>
            </a:r>
          </a:p>
          <a:p>
            <a:r>
              <a:rPr lang="en-US" altLang="en-US" dirty="0"/>
              <a:t>Launched in 1998</a:t>
            </a:r>
          </a:p>
          <a:p>
            <a:r>
              <a:rPr lang="en-US" altLang="en-US" dirty="0"/>
              <a:t>PARC transferred AspectJ to an openly-developed eclipse.org project in December of 2002.</a:t>
            </a:r>
          </a:p>
          <a:p>
            <a:endParaRPr lang="en-US" altLang="en-US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For more info: www.eclipse.org/aspectj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299C91A-396D-4032-B5A0-609AA69A1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Contract Enforcement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053C9FB-BB7F-4E7C-96B6-BEEC33CFF7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The property-based crosscutting mechanisms can be very useful in defining more sophisticated contract enforcement. </a:t>
            </a:r>
          </a:p>
          <a:p>
            <a:r>
              <a:rPr lang="en-CA" altLang="en-US" dirty="0"/>
              <a:t>One very powerful use of these mechanisms is to identify method calls that, in a correct program, should not exist.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707048-96EE-4874-878F-6CEFEFC2C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831029"/>
            <a:ext cx="10075333" cy="256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429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434FC2-C994-4E92-A8CD-9C164E4A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Production Aspects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658B79-2338-4CCD-97B4-EFA282C575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6244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299C91A-396D-4032-B5A0-609AA69A1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Production Aspects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053C9FB-BB7F-4E7C-96B6-BEEC33CFF7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What are some places Aspects can assist production code</a:t>
            </a:r>
          </a:p>
          <a:p>
            <a:r>
              <a:rPr lang="en-US" altLang="en-US" dirty="0"/>
              <a:t>Expected to be enabled and in operation</a:t>
            </a:r>
          </a:p>
          <a:p>
            <a:r>
              <a:rPr lang="en-US" altLang="en-US" dirty="0"/>
              <a:t>Change monitoring, Context passing, Consistent Behaviour, </a:t>
            </a:r>
          </a:p>
        </p:txBody>
      </p:sp>
    </p:spTree>
    <p:extLst>
      <p:ext uri="{BB962C8B-B14F-4D97-AF65-F5344CB8AC3E}">
        <p14:creationId xmlns:p14="http://schemas.microsoft.com/office/powerpoint/2010/main" val="24979798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299C91A-396D-4032-B5A0-609AA69A1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Change Monitoring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053C9FB-BB7F-4E7C-96B6-BEEC33CFF7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Sometimes simple functionality is hard to do explicitly.</a:t>
            </a:r>
          </a:p>
          <a:p>
            <a:r>
              <a:rPr lang="en-US" altLang="en-US" dirty="0"/>
              <a:t>Ex. maintain a dirty bit associated with object having moved since last display occurred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4A3C17-1FF0-4908-849D-50DA40C19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159" y="3207632"/>
            <a:ext cx="5445041" cy="365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184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299C91A-396D-4032-B5A0-609AA69A1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Change Monitoring: Cross-cutting concern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053C9FB-BB7F-4E7C-96B6-BEEC33CFF7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altLang="en-US" dirty="0"/>
              <a:t>Consider implementing this functionality with ordinary Java: </a:t>
            </a:r>
          </a:p>
          <a:p>
            <a:pPr marL="514350" indent="-514350">
              <a:buFont typeface="+mj-lt"/>
              <a:buAutoNum type="arabicPeriod"/>
            </a:pPr>
            <a:r>
              <a:rPr lang="en-CA" altLang="en-US" dirty="0"/>
              <a:t>there would likely be a helper class that contained the dirty flag, the </a:t>
            </a:r>
            <a:r>
              <a:rPr lang="en-CA" altLang="en-US" dirty="0" err="1"/>
              <a:t>testAndClear</a:t>
            </a:r>
            <a:r>
              <a:rPr lang="en-CA" altLang="en-US" dirty="0"/>
              <a:t> method, as well as a </a:t>
            </a:r>
            <a:r>
              <a:rPr lang="en-CA" altLang="en-US" dirty="0" err="1"/>
              <a:t>setFlag</a:t>
            </a:r>
            <a:r>
              <a:rPr lang="en-CA" altLang="en-US" dirty="0"/>
              <a:t> method. </a:t>
            </a:r>
          </a:p>
          <a:p>
            <a:pPr marL="514350" indent="-514350">
              <a:buFont typeface="+mj-lt"/>
              <a:buAutoNum type="arabicPeriod"/>
            </a:pPr>
            <a:r>
              <a:rPr lang="en-CA" altLang="en-US" dirty="0"/>
              <a:t>Each of the methods that could move a figure element would include a call to the </a:t>
            </a:r>
            <a:r>
              <a:rPr lang="en-CA" altLang="en-US" dirty="0" err="1"/>
              <a:t>setFlag</a:t>
            </a:r>
            <a:r>
              <a:rPr lang="en-CA" altLang="en-US" dirty="0"/>
              <a:t> method. </a:t>
            </a:r>
          </a:p>
          <a:p>
            <a:pPr marL="514350" indent="-514350">
              <a:buFont typeface="+mj-lt"/>
              <a:buAutoNum type="arabicPeriod"/>
            </a:pPr>
            <a:r>
              <a:rPr lang="en-CA" altLang="en-US" dirty="0"/>
              <a:t>Those calls, or rather the concept that those calls should happen at each move operation, are the crosscutting concern in this case.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67493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299C91A-396D-4032-B5A0-609AA69A1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AspectJ Advantages over Standard Implementation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053C9FB-BB7F-4E7C-96B6-BEEC33CFF7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altLang="en-US" dirty="0"/>
              <a:t>The structure of the crosscutting concern is captured explicitly. </a:t>
            </a:r>
          </a:p>
          <a:p>
            <a:pPr marL="514350" indent="-514350">
              <a:buFont typeface="+mj-lt"/>
              <a:buAutoNum type="arabicPeriod"/>
            </a:pPr>
            <a:r>
              <a:rPr lang="en-CA" altLang="en-US" dirty="0"/>
              <a:t>Evolution is easier</a:t>
            </a:r>
          </a:p>
          <a:p>
            <a:pPr marL="514350" indent="-514350">
              <a:buFont typeface="+mj-lt"/>
              <a:buAutoNum type="arabicPeriod"/>
            </a:pPr>
            <a:r>
              <a:rPr lang="en-CA" altLang="en-US" dirty="0"/>
              <a:t>The functionality is easy to plug in and out. </a:t>
            </a:r>
          </a:p>
          <a:p>
            <a:pPr marL="514350" indent="-514350">
              <a:buFont typeface="+mj-lt"/>
              <a:buAutoNum type="arabicPeriod"/>
            </a:pPr>
            <a:r>
              <a:rPr lang="en-CA" altLang="en-US" dirty="0"/>
              <a:t>The implementation is more stable.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96547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299C91A-396D-4032-B5A0-609AA69A1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Context Passing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053C9FB-BB7F-4E7C-96B6-BEEC33CFF7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Consider implementing functionality that would allow a client of the figure editor to set the color of any figure elements that are created. </a:t>
            </a:r>
          </a:p>
          <a:p>
            <a:r>
              <a:rPr lang="en-CA" altLang="en-US" dirty="0"/>
              <a:t>Typically this requires passing a color, or a color factory, from the client, down through the calls that lead to the figure element factory.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21636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299C91A-396D-4032-B5A0-609AA69A1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Context Passing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053C9FB-BB7F-4E7C-96B6-BEEC33CFF7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The following code adds after advice that runs only when the factory methods of Figure are called in the control flow of a method on a </a:t>
            </a:r>
            <a:r>
              <a:rPr lang="en-CA" altLang="en-US" dirty="0" err="1"/>
              <a:t>ColorControllingClient</a:t>
            </a:r>
            <a:r>
              <a:rPr lang="en-CA" altLang="en-US" dirty="0"/>
              <a:t>.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73150E-9699-4570-B2F5-4EF211713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81" y="3429000"/>
            <a:ext cx="9347200" cy="284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501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299C91A-396D-4032-B5A0-609AA69A1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Providing Consistent Behavior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053C9FB-BB7F-4E7C-96B6-BEEC33CFF7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 This aspect ensures that all public methods of the </a:t>
            </a:r>
            <a:r>
              <a:rPr lang="en-CA" altLang="en-US" dirty="0" err="1"/>
              <a:t>com.bigboxco</a:t>
            </a:r>
            <a:r>
              <a:rPr lang="en-CA" altLang="en-US" dirty="0"/>
              <a:t> package log any Errors they throw to their caller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BCEC52-017A-43B1-8F51-FD83412B4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33" y="3429000"/>
            <a:ext cx="8932333" cy="325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827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434FC2-C994-4E92-A8CD-9C164E4A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Complex Example from Research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658B79-2338-4CCD-97B4-EFA282C575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6427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AA3AD1C-7239-493C-83C0-851ADA939C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DA967DA-9650-4576-92ED-D74D995647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dirty="0"/>
              <a:t>What are goals of AOP?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3200" b="1" dirty="0"/>
              <a:t>Separation</a:t>
            </a:r>
            <a:r>
              <a:rPr lang="en-US" altLang="en-US" sz="3200" dirty="0"/>
              <a:t> </a:t>
            </a:r>
            <a:r>
              <a:rPr lang="en-US" altLang="en-US" sz="3200" b="1" dirty="0"/>
              <a:t>of</a:t>
            </a:r>
            <a:r>
              <a:rPr lang="en-US" altLang="en-US" sz="3200" dirty="0"/>
              <a:t> </a:t>
            </a:r>
            <a:r>
              <a:rPr lang="en-US" altLang="en-US" sz="3200" b="1" dirty="0"/>
              <a:t>concerns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3200" b="1" dirty="0"/>
              <a:t>Modularity</a:t>
            </a:r>
          </a:p>
          <a:p>
            <a:pPr lvl="2">
              <a:lnSpc>
                <a:spcPct val="90000"/>
              </a:lnSpc>
            </a:pPr>
            <a:r>
              <a:rPr lang="en-US" altLang="en-US" sz="2800" dirty="0"/>
              <a:t>No more tangled code</a:t>
            </a:r>
          </a:p>
          <a:p>
            <a:pPr lvl="2">
              <a:lnSpc>
                <a:spcPct val="90000"/>
              </a:lnSpc>
            </a:pPr>
            <a:r>
              <a:rPr lang="en-US" altLang="en-US" sz="2800" dirty="0"/>
              <a:t>Simplicity</a:t>
            </a:r>
          </a:p>
          <a:p>
            <a:pPr lvl="2">
              <a:lnSpc>
                <a:spcPct val="90000"/>
              </a:lnSpc>
            </a:pPr>
            <a:r>
              <a:rPr lang="en-US" altLang="en-US" sz="2800" dirty="0"/>
              <a:t>Maintainability</a:t>
            </a:r>
          </a:p>
          <a:p>
            <a:pPr lvl="2">
              <a:lnSpc>
                <a:spcPct val="90000"/>
              </a:lnSpc>
            </a:pPr>
            <a:r>
              <a:rPr lang="en-US" altLang="en-US" sz="2800" dirty="0"/>
              <a:t>Reusability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3200" b="1" dirty="0"/>
              <a:t>Aspects</a:t>
            </a:r>
          </a:p>
          <a:p>
            <a:pPr lvl="2">
              <a:lnSpc>
                <a:spcPct val="90000"/>
              </a:lnSpc>
            </a:pPr>
            <a:r>
              <a:rPr lang="en-US" altLang="en-US" sz="2800" dirty="0"/>
              <a:t>encapsulate behaviors that affect multiple classes (OO) into reusable modules.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299C91A-396D-4032-B5A0-609AA69A1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My Experience: Advised Multi-Agent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9AE03-7E87-4760-BC5E-BB452F55C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3D91CC-A1F1-4210-BA77-7F1CF5DCC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45" y="1592105"/>
            <a:ext cx="6780288" cy="517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758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299C91A-396D-4032-B5A0-609AA69A1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My Experience : Advised Multi-Agent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39AB54-42CF-400F-BD0D-A22E29E25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730" y="1773195"/>
            <a:ext cx="7040167" cy="458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234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299C91A-396D-4032-B5A0-609AA69A1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My Experience: Advised Multi-Agent System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053C9FB-BB7F-4E7C-96B6-BEEC33CFF7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Advisor monitors each agent when actions happened (collecting histories)</a:t>
            </a:r>
          </a:p>
          <a:p>
            <a:r>
              <a:rPr lang="en-CA" altLang="en-US" dirty="0"/>
              <a:t>From histories environment reconstructed, as well as agent behaviour</a:t>
            </a:r>
          </a:p>
          <a:p>
            <a:r>
              <a:rPr lang="en-CA" altLang="en-US" dirty="0"/>
              <a:t>Agent behaviour compared to optimal (</a:t>
            </a:r>
            <a:r>
              <a:rPr lang="en-CA" altLang="en-US" dirty="0" err="1"/>
              <a:t>ish</a:t>
            </a:r>
            <a:r>
              <a:rPr lang="en-CA" altLang="en-US" dirty="0"/>
              <a:t>)</a:t>
            </a:r>
          </a:p>
          <a:p>
            <a:r>
              <a:rPr lang="en-CA" altLang="en-US" dirty="0"/>
              <a:t>Rules to attempt to make agents act like optimal</a:t>
            </a:r>
          </a:p>
          <a:p>
            <a:r>
              <a:rPr lang="en-CA" altLang="en-US" dirty="0"/>
              <a:t>Rules added to agent</a:t>
            </a:r>
          </a:p>
        </p:txBody>
      </p:sp>
    </p:spTree>
    <p:extLst>
      <p:ext uri="{BB962C8B-B14F-4D97-AF65-F5344CB8AC3E}">
        <p14:creationId xmlns:p14="http://schemas.microsoft.com/office/powerpoint/2010/main" val="26504053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299C91A-396D-4032-B5A0-609AA69A1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My Experience: Advised Multi-Agent System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053C9FB-BB7F-4E7C-96B6-BEEC33CFF7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Aspects: </a:t>
            </a:r>
          </a:p>
          <a:p>
            <a:pPr lvl="1"/>
            <a:r>
              <a:rPr lang="en-CA" altLang="en-US" dirty="0"/>
              <a:t>Advisor Aspect that hooks onto Agents when actions occur and records them (methods are called) </a:t>
            </a:r>
          </a:p>
          <a:p>
            <a:pPr lvl="1"/>
            <a:r>
              <a:rPr lang="en-CA" altLang="en-US" dirty="0"/>
              <a:t>Also is able to notice when simulation runs have finished and do its number crunching to extract info, optimize, derive rules, and communicate them</a:t>
            </a:r>
          </a:p>
          <a:p>
            <a:pPr lvl="1"/>
            <a:r>
              <a:rPr lang="en-CA" altLang="en-US" dirty="0"/>
              <a:t>Aspect around each agent to store advisor communicated rules and inter-cede in methods to change their behaviour decisions based on rules</a:t>
            </a:r>
          </a:p>
          <a:p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7155877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299C91A-396D-4032-B5A0-609AA69A1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My Experience: Advised Multi-Agent System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053C9FB-BB7F-4E7C-96B6-BEEC33CFF7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altLang="en-US" dirty="0"/>
              <a:t>The MAS designer never had to change his code</a:t>
            </a:r>
          </a:p>
          <a:p>
            <a:pPr marL="514350" indent="-514350">
              <a:buFont typeface="+mj-lt"/>
              <a:buAutoNum type="arabicPeriod"/>
            </a:pPr>
            <a:r>
              <a:rPr lang="en-CA" altLang="en-US" dirty="0"/>
              <a:t>The distributed aspect concerns related to the advisor were all centralized into very few classes, despite their interaction with code base being distributed</a:t>
            </a:r>
          </a:p>
          <a:p>
            <a:pPr marL="514350" indent="-514350">
              <a:buFont typeface="+mj-lt"/>
              <a:buAutoNum type="arabicPeriod"/>
            </a:pPr>
            <a:r>
              <a:rPr lang="en-CA" altLang="en-US" dirty="0"/>
              <a:t>Could be flagged on and off at runtime</a:t>
            </a:r>
          </a:p>
          <a:p>
            <a:pPr marL="514350" indent="-514350">
              <a:buFont typeface="+mj-lt"/>
              <a:buAutoNum type="arabicPeriod"/>
            </a:pPr>
            <a:endParaRPr lang="en-CA" altLang="en-US" dirty="0"/>
          </a:p>
          <a:p>
            <a:r>
              <a:rPr lang="en-CA" altLang="en-US" dirty="0">
                <a:solidFill>
                  <a:srgbClr val="FF0000"/>
                </a:solidFill>
              </a:rPr>
              <a:t>The negative was a negligible runtime cost of hooking in aspects (the optimization AI step was much longer)</a:t>
            </a:r>
          </a:p>
          <a:p>
            <a:r>
              <a:rPr lang="en-CA" altLang="en-US" dirty="0">
                <a:solidFill>
                  <a:srgbClr val="FF0000"/>
                </a:solidFill>
              </a:rPr>
              <a:t>Code always had to be run with additional configuration setup than basic Java code</a:t>
            </a:r>
          </a:p>
        </p:txBody>
      </p:sp>
    </p:spTree>
    <p:extLst>
      <p:ext uri="{BB962C8B-B14F-4D97-AF65-F5344CB8AC3E}">
        <p14:creationId xmlns:p14="http://schemas.microsoft.com/office/powerpoint/2010/main" val="10066515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next topic.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434FC2-C994-4E92-A8CD-9C164E4A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I’m concerned?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658B79-2338-4CCD-97B4-EFA282C575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0889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DB70DFC-35BC-433D-99EB-7596F160DA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Cross-Cutting Concern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2514EE0-9000-492E-85DE-C35C5EF20B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What is a</a:t>
            </a:r>
            <a:r>
              <a:rPr lang="en-US" altLang="en-US" b="1" dirty="0"/>
              <a:t> cross-cutting concern</a:t>
            </a:r>
            <a:r>
              <a:rPr lang="en-US" altLang="en-US" dirty="0"/>
              <a:t>?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Behavior that cuts across the typical divisions of responsibility</a:t>
            </a:r>
            <a:r>
              <a:rPr lang="en-US" altLang="en-US" sz="2400" b="1" dirty="0"/>
              <a:t>, such as logging or debugging</a:t>
            </a:r>
          </a:p>
          <a:p>
            <a:pPr lvl="1">
              <a:lnSpc>
                <a:spcPct val="90000"/>
              </a:lnSpc>
            </a:pPr>
            <a:endParaRPr lang="en-US" altLang="en-US" sz="2400" b="1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 problem which a program tries to solve.</a:t>
            </a:r>
          </a:p>
          <a:p>
            <a:pPr lvl="1">
              <a:lnSpc>
                <a:spcPct val="90000"/>
              </a:lnSpc>
            </a:pP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Aspects of a program that </a:t>
            </a:r>
            <a:r>
              <a:rPr lang="en-US" altLang="en-US" sz="2400" b="1" dirty="0">
                <a:solidFill>
                  <a:srgbClr val="FF0000"/>
                </a:solidFill>
              </a:rPr>
              <a:t>do not relate to the core concerns </a:t>
            </a:r>
            <a:r>
              <a:rPr lang="en-US" altLang="en-US" sz="2400" dirty="0"/>
              <a:t>directly, but which </a:t>
            </a:r>
            <a:r>
              <a:rPr lang="en-US" altLang="en-US" sz="2400" b="1" dirty="0">
                <a:solidFill>
                  <a:srgbClr val="0070C0"/>
                </a:solidFill>
              </a:rPr>
              <a:t>proper program execution nevertheless requires</a:t>
            </a:r>
            <a:r>
              <a:rPr lang="en-US" altLang="en-US" sz="2400" dirty="0"/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A8FCD95-D3EB-4F98-87CC-3A12396C0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Language: Dynamic VS Static crosscutting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3379D9A-E6DE-4F86-86B4-29C48E71CB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Dynamic crosscutting</a:t>
            </a:r>
          </a:p>
          <a:p>
            <a:pPr lvl="1"/>
            <a:r>
              <a:rPr lang="en-US" altLang="en-US" sz="2400" dirty="0"/>
              <a:t>define </a:t>
            </a:r>
            <a:r>
              <a:rPr lang="en-US" altLang="en-US" sz="2400" b="1" dirty="0">
                <a:solidFill>
                  <a:srgbClr val="0070C0"/>
                </a:solidFill>
              </a:rPr>
              <a:t>additional behavior </a:t>
            </a:r>
            <a:r>
              <a:rPr lang="en-US" altLang="en-US" sz="2400" dirty="0"/>
              <a:t>to run at certain well-defined </a:t>
            </a:r>
            <a:r>
              <a:rPr lang="en-US" altLang="en-US" sz="2400" b="1" dirty="0">
                <a:solidFill>
                  <a:srgbClr val="0070C0"/>
                </a:solidFill>
              </a:rPr>
              <a:t>points</a:t>
            </a:r>
            <a:r>
              <a:rPr lang="en-US" altLang="en-US" sz="2400" dirty="0"/>
              <a:t> in the </a:t>
            </a:r>
            <a:r>
              <a:rPr lang="en-US" altLang="en-US" sz="2400" b="1" dirty="0">
                <a:solidFill>
                  <a:srgbClr val="0070C0"/>
                </a:solidFill>
              </a:rPr>
              <a:t>execution</a:t>
            </a:r>
            <a:r>
              <a:rPr lang="en-US" altLang="en-US" sz="2400" dirty="0"/>
              <a:t> of the program</a:t>
            </a:r>
          </a:p>
          <a:p>
            <a:pPr lvl="1"/>
            <a:endParaRPr lang="en-US" altLang="en-US" sz="2400" dirty="0"/>
          </a:p>
          <a:p>
            <a:r>
              <a:rPr lang="en-US" altLang="en-US" b="1" dirty="0"/>
              <a:t>Static crosscutting</a:t>
            </a:r>
          </a:p>
          <a:p>
            <a:pPr lvl="1"/>
            <a:r>
              <a:rPr lang="en-US" altLang="en-US" sz="2400" b="1" dirty="0">
                <a:solidFill>
                  <a:srgbClr val="0070C0"/>
                </a:solidFill>
              </a:rPr>
              <a:t>modify the static structure </a:t>
            </a:r>
            <a:r>
              <a:rPr lang="en-US" altLang="en-US" sz="2400" dirty="0"/>
              <a:t>of a program (e.g., adding new methods, implementing new interfaces, modifying the class hierarchy)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434FC2-C994-4E92-A8CD-9C164E4A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We’ll build around this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658B79-2338-4CCD-97B4-EFA282C575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502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1516</Words>
  <Application>Microsoft Office PowerPoint</Application>
  <PresentationFormat>Widescreen</PresentationFormat>
  <Paragraphs>276</Paragraphs>
  <Slides>55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Wingdings</vt:lpstr>
      <vt:lpstr>Office Theme</vt:lpstr>
      <vt:lpstr>Reflection: Aspects</vt:lpstr>
      <vt:lpstr>Intercession via aspects</vt:lpstr>
      <vt:lpstr>Introduction</vt:lpstr>
      <vt:lpstr>History</vt:lpstr>
      <vt:lpstr>Introduction</vt:lpstr>
      <vt:lpstr>I’m concerned?</vt:lpstr>
      <vt:lpstr>Cross-Cutting Concern</vt:lpstr>
      <vt:lpstr>Language: Dynamic VS Static crosscutting</vt:lpstr>
      <vt:lpstr>We’ll build around this</vt:lpstr>
      <vt:lpstr>Reference Object Structured for Following</vt:lpstr>
      <vt:lpstr>Join In</vt:lpstr>
      <vt:lpstr>Language: Join Points</vt:lpstr>
      <vt:lpstr>Language: Join Points</vt:lpstr>
      <vt:lpstr>Language: Join Points</vt:lpstr>
      <vt:lpstr>Cut in</vt:lpstr>
      <vt:lpstr>Language: Pointcuts</vt:lpstr>
      <vt:lpstr>Language Pointcut examples</vt:lpstr>
      <vt:lpstr>Language Pointcut examples</vt:lpstr>
      <vt:lpstr>Language: Wildcards and cflow</vt:lpstr>
      <vt:lpstr>When to cut in?</vt:lpstr>
      <vt:lpstr>Language: Advice</vt:lpstr>
      <vt:lpstr>Language: Advice</vt:lpstr>
      <vt:lpstr>Language: Exposing context</vt:lpstr>
      <vt:lpstr>Cut in all over the place</vt:lpstr>
      <vt:lpstr>Language: Inter-type declarations</vt:lpstr>
      <vt:lpstr>Language: Inter-type declarations</vt:lpstr>
      <vt:lpstr>Language: Inter-type declarations</vt:lpstr>
      <vt:lpstr>Language: Inter-type declarations</vt:lpstr>
      <vt:lpstr>All together now</vt:lpstr>
      <vt:lpstr>Language: Aspects</vt:lpstr>
      <vt:lpstr>Log example</vt:lpstr>
      <vt:lpstr>Language: Aspects</vt:lpstr>
      <vt:lpstr>The methods we weave</vt:lpstr>
      <vt:lpstr>Implementation</vt:lpstr>
      <vt:lpstr>Developmental Aspects</vt:lpstr>
      <vt:lpstr>Developmental Aspects</vt:lpstr>
      <vt:lpstr>Tracing</vt:lpstr>
      <vt:lpstr>Profiling and Logging</vt:lpstr>
      <vt:lpstr>Pre-Post Condition Checking</vt:lpstr>
      <vt:lpstr>Contract Enforcement</vt:lpstr>
      <vt:lpstr>Production Aspects</vt:lpstr>
      <vt:lpstr>Production Aspects</vt:lpstr>
      <vt:lpstr>Change Monitoring</vt:lpstr>
      <vt:lpstr>Change Monitoring: Cross-cutting concern</vt:lpstr>
      <vt:lpstr>AspectJ Advantages over Standard Implementation</vt:lpstr>
      <vt:lpstr>Context Passing</vt:lpstr>
      <vt:lpstr>Context Passing</vt:lpstr>
      <vt:lpstr>Providing Consistent Behavior</vt:lpstr>
      <vt:lpstr>Complex Example from Research</vt:lpstr>
      <vt:lpstr>My Experience: Advised Multi-Agent System</vt:lpstr>
      <vt:lpstr>My Experience : Advised Multi-Agent System</vt:lpstr>
      <vt:lpstr>My Experience: Advised Multi-Agent System</vt:lpstr>
      <vt:lpstr>My Experience: Advised Multi-Agent System</vt:lpstr>
      <vt:lpstr>My Experience: Advised Multi-Agent System</vt:lpstr>
      <vt:lpstr>Onward to …  next topic.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2020-08-24T23:52:23Z</dcterms:created>
  <dcterms:modified xsi:type="dcterms:W3CDTF">2020-08-24T23:52:28Z</dcterms:modified>
</cp:coreProperties>
</file>