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72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308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09" r:id="rId20"/>
    <p:sldId id="295" r:id="rId21"/>
    <p:sldId id="296" r:id="rId22"/>
    <p:sldId id="297" r:id="rId23"/>
    <p:sldId id="298" r:id="rId24"/>
    <p:sldId id="299" r:id="rId25"/>
    <p:sldId id="300" r:id="rId26"/>
    <p:sldId id="307" r:id="rId27"/>
    <p:sldId id="301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B05CD-1F19-42B4-B65D-9ECF52E03581}" v="14" dt="2020-08-05T17:30:01.708"/>
    <p1510:client id="{1F178652-7F24-4E2B-87A6-EF750EB5BE31}" v="20" dt="2020-08-05T16:00:48.336"/>
    <p1510:client id="{5E840129-6D63-4033-B93E-FD304E711DF1}" v="7" dt="2020-08-05T17:42:27.157"/>
    <p1510:client id="{A016A4EF-ACED-4425-92BF-755506F84401}" v="201" dt="2020-08-04T17:49:37.542"/>
    <p1510:client id="{CA985661-9E21-427B-8E5A-63427BA666A3}" v="21" dt="2020-08-05T15:32:32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87" y="526840"/>
            <a:ext cx="9838745" cy="1940619"/>
          </a:xfrm>
        </p:spPr>
        <p:txBody>
          <a:bodyPr/>
          <a:lstStyle/>
          <a:p>
            <a:r>
              <a:rPr lang="en-US" dirty="0"/>
              <a:t>Reflection: Proxies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Without proxies, you could create non-tracing and tracing classes </a:t>
            </a:r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Drawbacks: </a:t>
            </a:r>
          </a:p>
          <a:p>
            <a:pPr lvl="2"/>
            <a:r>
              <a:rPr lang="en-CA" sz="2400" b="1" dirty="0">
                <a:solidFill>
                  <a:srgbClr val="FF0000"/>
                </a:solidFill>
              </a:rPr>
              <a:t>Tedious:  must be done for all methods of all classes </a:t>
            </a:r>
          </a:p>
          <a:p>
            <a:pPr lvl="2"/>
            <a:r>
              <a:rPr lang="en-CA" sz="2400" b="1" dirty="0">
                <a:solidFill>
                  <a:srgbClr val="FF0000"/>
                </a:solidFill>
              </a:rPr>
              <a:t>Error prone:  may overlook a method </a:t>
            </a:r>
          </a:p>
          <a:p>
            <a:pPr lvl="2"/>
            <a:r>
              <a:rPr lang="en-CA" sz="2400" b="1" dirty="0">
                <a:solidFill>
                  <a:srgbClr val="FF0000"/>
                </a:solidFill>
              </a:rPr>
              <a:t>Fragile: if a method is added or changed, then the traced class must also be added/changed </a:t>
            </a:r>
          </a:p>
          <a:p>
            <a:pPr lvl="2"/>
            <a:endParaRPr lang="en-CA" sz="2400" b="1" dirty="0">
              <a:solidFill>
                <a:srgbClr val="FF0000"/>
              </a:solidFill>
            </a:endParaRPr>
          </a:p>
          <a:p>
            <a:pPr lvl="1"/>
            <a:r>
              <a:rPr lang="en-CA" sz="2400" dirty="0"/>
              <a:t>Dynamic proxies allows the added behavior to be implemented in a single class</a:t>
            </a:r>
          </a:p>
        </p:txBody>
      </p:sp>
    </p:spTree>
    <p:extLst>
      <p:ext uri="{BB962C8B-B14F-4D97-AF65-F5344CB8AC3E}">
        <p14:creationId xmlns:p14="http://schemas.microsoft.com/office/powerpoint/2010/main" val="210545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Intercession via Java proxy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28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dirty="0" err="1"/>
              <a:t>java.lang.reﬂect.Proxy</a:t>
            </a:r>
            <a:r>
              <a:rPr lang="en-CA" dirty="0"/>
              <a:t> </a:t>
            </a:r>
          </a:p>
          <a:p>
            <a:endParaRPr lang="en-CA" dirty="0"/>
          </a:p>
          <a:p>
            <a:pPr lvl="1"/>
            <a:r>
              <a:rPr lang="en-CA" sz="2400" dirty="0"/>
              <a:t>Can create a proxy class (a class object) that implements a set of proxied interfaces with: </a:t>
            </a:r>
          </a:p>
          <a:p>
            <a:pPr marL="914400" lvl="2" indent="0">
              <a:buNone/>
            </a:pPr>
            <a:r>
              <a:rPr lang="en-CA" sz="2400" b="1" dirty="0"/>
              <a:t>static Class </a:t>
            </a:r>
            <a:r>
              <a:rPr lang="en-CA" sz="2400" b="1" dirty="0" err="1"/>
              <a:t>getProxyClass</a:t>
            </a:r>
            <a:r>
              <a:rPr lang="en-CA" sz="2400" b="1" dirty="0"/>
              <a:t>(</a:t>
            </a:r>
            <a:r>
              <a:rPr lang="en-CA" sz="2400" b="1" dirty="0" err="1"/>
              <a:t>ClassLoader</a:t>
            </a:r>
            <a:r>
              <a:rPr lang="en-CA" sz="2400" b="1" dirty="0"/>
              <a:t> loader, Class[] interfaces) </a:t>
            </a:r>
          </a:p>
          <a:p>
            <a:pPr marL="914400" lvl="2" indent="0">
              <a:buNone/>
            </a:pP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16363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Proxy classes have a constructor that takes an </a:t>
            </a:r>
            <a:r>
              <a:rPr lang="en-CA" dirty="0" err="1"/>
              <a:t>InvocationHandler</a:t>
            </a:r>
            <a:r>
              <a:rPr lang="en-CA" dirty="0"/>
              <a:t> parameter </a:t>
            </a:r>
          </a:p>
          <a:p>
            <a:endParaRPr lang="en-CA" dirty="0"/>
          </a:p>
          <a:p>
            <a:r>
              <a:rPr lang="en-CA" dirty="0"/>
              <a:t>You create a proxy instance with the constructor and </a:t>
            </a:r>
            <a:r>
              <a:rPr lang="en-CA" dirty="0" err="1"/>
              <a:t>newInstance</a:t>
            </a:r>
            <a:r>
              <a:rPr lang="en-CA" dirty="0"/>
              <a:t>() </a:t>
            </a:r>
          </a:p>
          <a:p>
            <a:endParaRPr lang="en-CA" dirty="0"/>
          </a:p>
          <a:p>
            <a:r>
              <a:rPr lang="en-CA" dirty="0"/>
              <a:t>E.g.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8609D-9268-468A-8804-48F494DD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5" y="4425803"/>
            <a:ext cx="11413192" cy="123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Or with a single call: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Use</a:t>
            </a:r>
            <a:r>
              <a:rPr lang="en-CA" b="1" dirty="0"/>
              <a:t> </a:t>
            </a:r>
            <a:r>
              <a:rPr lang="en-CA" b="1" dirty="0" err="1"/>
              <a:t>isProxyClass</a:t>
            </a:r>
            <a:r>
              <a:rPr lang="en-CA" b="1" dirty="0"/>
              <a:t>() </a:t>
            </a:r>
            <a:r>
              <a:rPr lang="en-CA" dirty="0"/>
              <a:t>to see if a class object represents a proxy class </a:t>
            </a:r>
          </a:p>
          <a:p>
            <a:pPr lvl="1"/>
            <a:r>
              <a:rPr lang="en-CA" sz="2400" dirty="0"/>
              <a:t>E.g.</a:t>
            </a:r>
          </a:p>
          <a:p>
            <a:pPr marL="457200" lvl="1" indent="0">
              <a:buNone/>
            </a:pPr>
            <a:r>
              <a:rPr lang="en-CA" sz="2400" b="1" dirty="0"/>
              <a:t>if (</a:t>
            </a:r>
            <a:r>
              <a:rPr lang="en-CA" sz="2400" b="1" dirty="0" err="1"/>
              <a:t>Proxy.isProxyClass</a:t>
            </a:r>
            <a:r>
              <a:rPr lang="en-CA" sz="2400" b="1" dirty="0"/>
              <a:t>(</a:t>
            </a:r>
            <a:r>
              <a:rPr lang="en-CA" sz="2400" b="1" dirty="0" err="1"/>
              <a:t>obj.getClass</a:t>
            </a:r>
            <a:r>
              <a:rPr lang="en-CA" sz="2400" b="1" dirty="0"/>
              <a:t>())  </a:t>
            </a:r>
          </a:p>
          <a:p>
            <a:pPr marL="914400" lvl="2" indent="0">
              <a:buNone/>
            </a:pPr>
            <a:r>
              <a:rPr lang="en-CA" sz="2400" b="1" dirty="0"/>
              <a:t> </a:t>
            </a:r>
            <a:r>
              <a:rPr lang="en-CA" sz="2400" dirty="0"/>
              <a:t>. .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CD39A-1A77-4866-AB22-93E6F838D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94" y="2548089"/>
            <a:ext cx="11145328" cy="92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3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The proxy instance delegates handling of methods to its invocation handler </a:t>
            </a:r>
          </a:p>
          <a:p>
            <a:endParaRPr lang="en-CA" dirty="0"/>
          </a:p>
          <a:p>
            <a:pPr lvl="1"/>
            <a:r>
              <a:rPr lang="en-CA" sz="2400" dirty="0"/>
              <a:t>Is an object that implements the </a:t>
            </a:r>
            <a:r>
              <a:rPr lang="en-CA" sz="2400" b="1" dirty="0" err="1"/>
              <a:t>InvocationHandler</a:t>
            </a:r>
            <a:r>
              <a:rPr lang="en-CA" sz="2400" dirty="0"/>
              <a:t> interface </a:t>
            </a:r>
          </a:p>
          <a:p>
            <a:pPr lvl="1"/>
            <a:endParaRPr lang="en-CA" sz="2400" dirty="0"/>
          </a:p>
          <a:p>
            <a:pPr lvl="2"/>
            <a:r>
              <a:rPr lang="en-CA" sz="2400" dirty="0"/>
              <a:t>Must implement the </a:t>
            </a:r>
            <a:r>
              <a:rPr lang="en-CA" sz="2400" b="1" dirty="0"/>
              <a:t>invoke() </a:t>
            </a:r>
            <a:r>
              <a:rPr lang="en-CA" sz="2400" dirty="0"/>
              <a:t>method </a:t>
            </a:r>
          </a:p>
          <a:p>
            <a:pPr lvl="2"/>
            <a:r>
              <a:rPr lang="en-CA" sz="2400" dirty="0"/>
              <a:t>Must also keep a reference to the target object </a:t>
            </a:r>
          </a:p>
          <a:p>
            <a:pPr lvl="2"/>
            <a:r>
              <a:rPr lang="en-CA" sz="2400" dirty="0"/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424789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E0D6A-FDB7-4D03-A56E-CECE77C3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2269226"/>
            <a:ext cx="11579428" cy="29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0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above </a:t>
            </a:r>
            <a:r>
              <a:rPr lang="en-CA" b="1" dirty="0"/>
              <a:t>invoke() </a:t>
            </a:r>
            <a:r>
              <a:rPr lang="en-CA" dirty="0"/>
              <a:t>method merely forwards the message to the target </a:t>
            </a:r>
          </a:p>
          <a:p>
            <a:pPr lvl="1"/>
            <a:r>
              <a:rPr lang="en-CA" sz="2400" dirty="0"/>
              <a:t>Could add pre- and post-processing </a:t>
            </a:r>
          </a:p>
          <a:p>
            <a:pPr lvl="1"/>
            <a:r>
              <a:rPr lang="en-CA" sz="2400" dirty="0"/>
              <a:t>E.g.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2674E-8D8A-4638-8E51-630CEC01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7" y="3429000"/>
            <a:ext cx="10765766" cy="17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0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FF254-5AC5-4EC0-A3B8-D6FB7C54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97366"/>
            <a:ext cx="7485578" cy="532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18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08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Intercession via proxy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22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– MyInterface.java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Example:  tracing proxy </a:t>
            </a:r>
          </a:p>
          <a:p>
            <a:pPr lvl="1"/>
            <a:r>
              <a:rPr lang="en-CA" sz="2400" dirty="0"/>
              <a:t>Target interface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3026B-2FFD-444C-900E-698341AA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19" y="3315149"/>
            <a:ext cx="63912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4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– MyClass.java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Target class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A3DB4-9E35-4D35-86D6-3C0AD4E3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25" y="2659889"/>
            <a:ext cx="8448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4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– TracingIH.java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Invocation handler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0D8FB-4F8D-41C3-BF07-25D28D77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1" y="2383362"/>
            <a:ext cx="8170987" cy="37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83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– TracingIH.java (cont’d)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74401-98F8-48C5-847F-6640E982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76" y="1754776"/>
            <a:ext cx="11700506" cy="34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8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– Test.java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Client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AE60A-08C1-4FC5-8CDB-A7E6E951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36" y="2803584"/>
            <a:ext cx="9036555" cy="31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5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– no proxy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Sample run: java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DCF83-4F46-479F-82FB-A702A4FB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5" y="2542366"/>
            <a:ext cx="69437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3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Example – proxy enabled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Sample run: java Test trace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4CA90-D9ED-4EA9-8832-268949298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30" y="2683909"/>
            <a:ext cx="69246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8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Readings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Forman &amp; Forman  Chapter 4 </a:t>
            </a:r>
          </a:p>
          <a:p>
            <a:r>
              <a:rPr lang="en-CA" dirty="0"/>
              <a:t>Java API:  </a:t>
            </a:r>
            <a:r>
              <a:rPr lang="en-CA" dirty="0" err="1"/>
              <a:t>java.lang.reﬂect.Proxy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891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Java Aspects.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A </a:t>
            </a:r>
            <a:r>
              <a:rPr lang="en-CA" b="1" i="1" dirty="0"/>
              <a:t>proxy</a:t>
            </a:r>
            <a:r>
              <a:rPr lang="en-CA" dirty="0"/>
              <a:t> is “a person authorized to act on behalf of another” </a:t>
            </a:r>
          </a:p>
          <a:p>
            <a:endParaRPr lang="en-CA" dirty="0"/>
          </a:p>
          <a:p>
            <a:r>
              <a:rPr lang="en-CA" dirty="0"/>
              <a:t>In OO programming, a </a:t>
            </a:r>
            <a:r>
              <a:rPr lang="en-CA" b="1" i="1" dirty="0"/>
              <a:t>proxy</a:t>
            </a:r>
            <a:r>
              <a:rPr lang="en-CA" dirty="0"/>
              <a:t> is an object that substitutes for another object called the </a:t>
            </a:r>
            <a:r>
              <a:rPr lang="en-CA" b="1" i="1" dirty="0"/>
              <a:t>target</a:t>
            </a:r>
            <a:r>
              <a:rPr lang="en-CA" dirty="0"/>
              <a:t> </a:t>
            </a:r>
          </a:p>
          <a:p>
            <a:endParaRPr lang="en-CA" dirty="0"/>
          </a:p>
          <a:p>
            <a:pPr lvl="1"/>
            <a:r>
              <a:rPr lang="en-CA" sz="2400" dirty="0"/>
              <a:t>To work, the proxy must implement the target’s entire interface </a:t>
            </a:r>
          </a:p>
          <a:p>
            <a:pPr lvl="2"/>
            <a:r>
              <a:rPr lang="en-CA" sz="2400" dirty="0"/>
              <a:t>i.e.  support all the target’s methods</a:t>
            </a:r>
          </a:p>
        </p:txBody>
      </p:sp>
    </p:spTree>
    <p:extLst>
      <p:ext uri="{BB962C8B-B14F-4D97-AF65-F5344CB8AC3E}">
        <p14:creationId xmlns:p14="http://schemas.microsoft.com/office/powerpoint/2010/main" val="156125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The proxy may</a:t>
            </a:r>
          </a:p>
          <a:p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sz="2400" dirty="0"/>
              <a:t> Implement its own versions of </a:t>
            </a:r>
            <a:r>
              <a:rPr lang="en-CA" sz="2400" b="1" i="1" dirty="0"/>
              <a:t>all</a:t>
            </a:r>
            <a:r>
              <a:rPr lang="en-CA" sz="2400" dirty="0"/>
              <a:t> the methods </a:t>
            </a:r>
          </a:p>
          <a:p>
            <a:pPr lvl="2"/>
            <a:r>
              <a:rPr lang="en-CA" sz="2400" dirty="0"/>
              <a:t>Acts as a </a:t>
            </a:r>
            <a:r>
              <a:rPr lang="en-CA" sz="2400" b="1" i="1" dirty="0"/>
              <a:t>substitute</a:t>
            </a:r>
            <a:r>
              <a:rPr lang="en-CA" sz="2400" dirty="0"/>
              <a:t> for the target </a:t>
            </a:r>
          </a:p>
          <a:p>
            <a:pPr lvl="2"/>
            <a:endParaRPr lang="en-CA" sz="2400" dirty="0"/>
          </a:p>
          <a:p>
            <a:pPr marL="914400" lvl="1" indent="-457200">
              <a:buFont typeface="+mj-lt"/>
              <a:buAutoNum type="arabicPeriod"/>
            </a:pPr>
            <a:r>
              <a:rPr lang="en-CA" sz="2400" dirty="0"/>
              <a:t>Or delegate some or all calls it receives to the target </a:t>
            </a:r>
          </a:p>
          <a:p>
            <a:pPr lvl="2"/>
            <a:r>
              <a:rPr lang="en-CA" sz="2400" dirty="0"/>
              <a:t>Acts as an </a:t>
            </a:r>
            <a:r>
              <a:rPr lang="en-CA" sz="2400" b="1" i="1" dirty="0"/>
              <a:t>intermediary</a:t>
            </a:r>
            <a:r>
              <a:rPr lang="en-CA" sz="2400" dirty="0"/>
              <a:t> between the caller and the target</a:t>
            </a:r>
          </a:p>
        </p:txBody>
      </p:sp>
    </p:spTree>
    <p:extLst>
      <p:ext uri="{BB962C8B-B14F-4D97-AF65-F5344CB8AC3E}">
        <p14:creationId xmlns:p14="http://schemas.microsoft.com/office/powerpoint/2010/main" val="173363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A8C5F-1AB9-40F6-A6F7-33420E8CF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30" y="1595886"/>
            <a:ext cx="8149968" cy="52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4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 If an intermediary, a proxy may add functionality before and after forwarding the method to the target </a:t>
            </a:r>
          </a:p>
          <a:p>
            <a:endParaRPr lang="en-CA" dirty="0"/>
          </a:p>
          <a:p>
            <a:pPr lvl="1"/>
            <a:r>
              <a:rPr lang="en-CA" sz="2400" dirty="0"/>
              <a:t>Allows you to add behavior to objects</a:t>
            </a:r>
          </a:p>
        </p:txBody>
      </p:sp>
    </p:spTree>
    <p:extLst>
      <p:ext uri="{BB962C8B-B14F-4D97-AF65-F5344CB8AC3E}">
        <p14:creationId xmlns:p14="http://schemas.microsoft.com/office/powerpoint/2010/main" val="376901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B67B7-9A98-4275-AE29-0F38C2EB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54" y="1580662"/>
            <a:ext cx="7003120" cy="52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6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Method invocation </a:t>
            </a:r>
            <a:r>
              <a:rPr lang="en-CA" b="1" dirty="0"/>
              <a:t>intercession</a:t>
            </a:r>
            <a:r>
              <a:rPr lang="en-CA" dirty="0"/>
              <a:t> is the ability to intercept method calls reﬂectively </a:t>
            </a:r>
          </a:p>
          <a:p>
            <a:endParaRPr lang="en-CA" dirty="0"/>
          </a:p>
          <a:p>
            <a:pPr lvl="1"/>
            <a:r>
              <a:rPr lang="en-CA" sz="2400" dirty="0"/>
              <a:t>Not supported by Java directly </a:t>
            </a:r>
          </a:p>
          <a:p>
            <a:pPr lvl="2"/>
            <a:r>
              <a:rPr lang="en-CA" sz="2400" dirty="0"/>
              <a:t>(Java Aspects one way of doing intercession)</a:t>
            </a:r>
          </a:p>
          <a:p>
            <a:pPr lvl="2"/>
            <a:endParaRPr lang="en-CA" sz="2400" dirty="0"/>
          </a:p>
          <a:p>
            <a:pPr lvl="1"/>
            <a:r>
              <a:rPr lang="en-CA" sz="2400" dirty="0"/>
              <a:t>But is approximated using </a:t>
            </a:r>
            <a:r>
              <a:rPr lang="en-CA" sz="2400" b="1" dirty="0"/>
              <a:t>dynamic proxies </a:t>
            </a:r>
          </a:p>
          <a:p>
            <a:pPr lvl="2"/>
            <a:r>
              <a:rPr lang="en-CA" sz="2400" dirty="0"/>
              <a:t>Proxies can be created at runtime as needed</a:t>
            </a:r>
          </a:p>
        </p:txBody>
      </p:sp>
    </p:spTree>
    <p:extLst>
      <p:ext uri="{BB962C8B-B14F-4D97-AF65-F5344CB8AC3E}">
        <p14:creationId xmlns:p14="http://schemas.microsoft.com/office/powerpoint/2010/main" val="80809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Proxies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Proxies are useful when you need to add similar behavior to many different classes </a:t>
            </a:r>
          </a:p>
          <a:p>
            <a:pPr lvl="1"/>
            <a:r>
              <a:rPr lang="en-CA" sz="2400" dirty="0"/>
              <a:t>E.g.  Adding tracing code to all method calls </a:t>
            </a:r>
          </a:p>
          <a:p>
            <a:pPr lvl="1"/>
            <a:endParaRPr lang="en-CA" sz="2400" dirty="0"/>
          </a:p>
          <a:p>
            <a:r>
              <a:rPr lang="en-CA" dirty="0"/>
              <a:t>Without proxies, you could create non-tracing and tracing classes </a:t>
            </a:r>
          </a:p>
          <a:p>
            <a:pPr lvl="1"/>
            <a:r>
              <a:rPr lang="en-CA" sz="2400" dirty="0"/>
              <a:t>Or subclasses of a common superclass </a:t>
            </a:r>
          </a:p>
          <a:p>
            <a:pPr lvl="1"/>
            <a:r>
              <a:rPr lang="en-CA" sz="2400" dirty="0"/>
              <a:t>You arrange to instantiate the needed class at runtime</a:t>
            </a:r>
          </a:p>
        </p:txBody>
      </p:sp>
    </p:spTree>
    <p:extLst>
      <p:ext uri="{BB962C8B-B14F-4D97-AF65-F5344CB8AC3E}">
        <p14:creationId xmlns:p14="http://schemas.microsoft.com/office/powerpoint/2010/main" val="412288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Widescreen</PresentationFormat>
  <Paragraphs>111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Reflection: Proxies</vt:lpstr>
      <vt:lpstr>Intercession via proxy</vt:lpstr>
      <vt:lpstr>Dynamic Proxies</vt:lpstr>
      <vt:lpstr>Dynamic Proxies</vt:lpstr>
      <vt:lpstr>Dynamic Proxies</vt:lpstr>
      <vt:lpstr>Dynamic Proxies</vt:lpstr>
      <vt:lpstr>Dynamic Proxies</vt:lpstr>
      <vt:lpstr>Dynamic Proxies</vt:lpstr>
      <vt:lpstr>Dynamic Proxies</vt:lpstr>
      <vt:lpstr>Dynamic Proxies</vt:lpstr>
      <vt:lpstr>Intercession via Java proxy</vt:lpstr>
      <vt:lpstr>Dynamic Proxies</vt:lpstr>
      <vt:lpstr>Dynamic Proxies</vt:lpstr>
      <vt:lpstr>Dynamic Proxies</vt:lpstr>
      <vt:lpstr>Dynamic Proxies</vt:lpstr>
      <vt:lpstr>Dynamic Proxies</vt:lpstr>
      <vt:lpstr>Dynamic Proxies</vt:lpstr>
      <vt:lpstr>Dynamic Proxies</vt:lpstr>
      <vt:lpstr>Example</vt:lpstr>
      <vt:lpstr>Example – MyInterface.java</vt:lpstr>
      <vt:lpstr>Example – MyClass.java</vt:lpstr>
      <vt:lpstr>Example – TracingIH.java</vt:lpstr>
      <vt:lpstr>Example – TracingIH.java (cont’d)</vt:lpstr>
      <vt:lpstr>Example – Test.java</vt:lpstr>
      <vt:lpstr>Example – no proxy</vt:lpstr>
      <vt:lpstr>Example – proxy enabled</vt:lpstr>
      <vt:lpstr>Readings </vt:lpstr>
      <vt:lpstr>Onward to …  Java Aspects.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2020-08-24T23:51:44Z</dcterms:created>
  <dcterms:modified xsi:type="dcterms:W3CDTF">2020-08-24T23:51:48Z</dcterms:modified>
</cp:coreProperties>
</file>