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61" r:id="rId3"/>
    <p:sldId id="309" r:id="rId4"/>
    <p:sldId id="257" r:id="rId5"/>
    <p:sldId id="258" r:id="rId6"/>
    <p:sldId id="304" r:id="rId7"/>
    <p:sldId id="303" r:id="rId8"/>
    <p:sldId id="310" r:id="rId9"/>
    <p:sldId id="302" r:id="rId10"/>
    <p:sldId id="306" r:id="rId11"/>
    <p:sldId id="311" r:id="rId12"/>
    <p:sldId id="259" r:id="rId13"/>
    <p:sldId id="260" r:id="rId14"/>
    <p:sldId id="307" r:id="rId15"/>
    <p:sldId id="262" r:id="rId16"/>
    <p:sldId id="263" r:id="rId17"/>
    <p:sldId id="312" r:id="rId18"/>
    <p:sldId id="264" r:id="rId19"/>
    <p:sldId id="313" r:id="rId20"/>
    <p:sldId id="265" r:id="rId21"/>
    <p:sldId id="305" r:id="rId22"/>
    <p:sldId id="267" r:id="rId23"/>
    <p:sldId id="268" r:id="rId24"/>
    <p:sldId id="314" r:id="rId25"/>
    <p:sldId id="269" r:id="rId26"/>
    <p:sldId id="270" r:id="rId27"/>
    <p:sldId id="308" r:id="rId28"/>
    <p:sldId id="272" r:id="rId29"/>
    <p:sldId id="273" r:id="rId30"/>
    <p:sldId id="315" r:id="rId31"/>
    <p:sldId id="274" r:id="rId32"/>
    <p:sldId id="275" r:id="rId33"/>
    <p:sldId id="276" r:id="rId34"/>
    <p:sldId id="277" r:id="rId35"/>
    <p:sldId id="278" r:id="rId36"/>
    <p:sldId id="279" r:id="rId37"/>
    <p:sldId id="27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B05CD-1F19-42B4-B65D-9ECF52E03581}" v="14" dt="2020-08-05T17:30:01.708"/>
    <p1510:client id="{1F178652-7F24-4E2B-87A6-EF750EB5BE31}" v="20" dt="2020-08-05T16:00:48.336"/>
    <p1510:client id="{A016A4EF-ACED-4425-92BF-755506F84401}" v="201" dt="2020-08-04T17:49:37.542"/>
    <p1510:client id="{CA985661-9E21-427B-8E5A-63427BA666A3}" v="21" dt="2020-08-05T15:32:32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187" y="526840"/>
            <a:ext cx="9838745" cy="1940619"/>
          </a:xfrm>
        </p:spPr>
        <p:txBody>
          <a:bodyPr/>
          <a:lstStyle/>
          <a:p>
            <a:r>
              <a:rPr lang="en-US" dirty="0"/>
              <a:t>Reflection: Serialization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Java 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Java has a Serializable marker interface </a:t>
            </a:r>
          </a:p>
          <a:p>
            <a:endParaRPr lang="en-CA" dirty="0"/>
          </a:p>
          <a:p>
            <a:pPr lvl="1"/>
            <a:r>
              <a:rPr lang="en-CA" sz="2400" dirty="0" err="1"/>
              <a:t>java.io.ObjectInputStream</a:t>
            </a:r>
            <a:endParaRPr lang="en-CA" sz="2400" dirty="0"/>
          </a:p>
          <a:p>
            <a:pPr lvl="1"/>
            <a:endParaRPr lang="en-CA" sz="2400" dirty="0"/>
          </a:p>
          <a:p>
            <a:pPr lvl="1"/>
            <a:r>
              <a:rPr lang="en-CA" sz="2400" dirty="0" err="1"/>
              <a:t>java.io.ObjectOutputStream</a:t>
            </a:r>
            <a:endParaRPr lang="en-CA" sz="2400" dirty="0"/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Let you read/write Serializable interface classes automatically to and from </a:t>
            </a:r>
            <a:r>
              <a:rPr lang="en-CA" sz="2400" dirty="0" err="1"/>
              <a:t>streamable</a:t>
            </a:r>
            <a:r>
              <a:rPr lang="en-CA" sz="2400" dirty="0"/>
              <a:t> locations</a:t>
            </a:r>
          </a:p>
        </p:txBody>
      </p:sp>
    </p:spTree>
    <p:extLst>
      <p:ext uri="{BB962C8B-B14F-4D97-AF65-F5344CB8AC3E}">
        <p14:creationId xmlns:p14="http://schemas.microsoft.com/office/powerpoint/2010/main" val="347997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Mills Cereal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Coffee in my cereal?</a:t>
            </a:r>
          </a:p>
        </p:txBody>
      </p:sp>
    </p:spTree>
    <p:extLst>
      <p:ext uri="{BB962C8B-B14F-4D97-AF65-F5344CB8AC3E}">
        <p14:creationId xmlns:p14="http://schemas.microsoft.com/office/powerpoint/2010/main" val="3181395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General Purpose 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However a custom, general-purpose serializer that serializes to a text stream has several advantages: </a:t>
            </a:r>
          </a:p>
          <a:p>
            <a:endParaRPr lang="en-CA" dirty="0"/>
          </a:p>
          <a:p>
            <a:pPr lvl="1"/>
            <a:r>
              <a:rPr lang="en-CA" sz="2400" dirty="0"/>
              <a:t>The stream is easily read or modiﬁed with a text editor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Can send objects to a non-Java platform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Can be applied to third-party classes that don’t implement Serializable</a:t>
            </a:r>
          </a:p>
        </p:txBody>
      </p:sp>
    </p:spTree>
    <p:extLst>
      <p:ext uri="{BB962C8B-B14F-4D97-AF65-F5344CB8AC3E}">
        <p14:creationId xmlns:p14="http://schemas.microsoft.com/office/powerpoint/2010/main" val="383633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XML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XML (</a:t>
            </a:r>
            <a:r>
              <a:rPr lang="en-CA" dirty="0" err="1"/>
              <a:t>eXtensible</a:t>
            </a:r>
            <a:r>
              <a:rPr lang="en-CA" dirty="0"/>
              <a:t> Markup Language) is an ideal format for the text stream </a:t>
            </a:r>
          </a:p>
          <a:p>
            <a:endParaRPr lang="en-CA" dirty="0"/>
          </a:p>
          <a:p>
            <a:pPr lvl="1"/>
            <a:r>
              <a:rPr lang="en-CA" sz="2400" dirty="0"/>
              <a:t>Is self-describing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Encodes structured, hierarchical data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Is well supported with facilities that do parsing, presentation, etc. </a:t>
            </a:r>
          </a:p>
          <a:p>
            <a:pPr lvl="2"/>
            <a:r>
              <a:rPr lang="en-CA" sz="2400" dirty="0"/>
              <a:t>E.g. via libraries DOM, JDOM, SAX</a:t>
            </a:r>
          </a:p>
        </p:txBody>
      </p:sp>
    </p:spTree>
    <p:extLst>
      <p:ext uri="{BB962C8B-B14F-4D97-AF65-F5344CB8AC3E}">
        <p14:creationId xmlns:p14="http://schemas.microsoft.com/office/powerpoint/2010/main" val="397037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XML Structure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XML uses pairs of tags to create an element </a:t>
            </a:r>
          </a:p>
          <a:p>
            <a:endParaRPr lang="en-CA" dirty="0"/>
          </a:p>
          <a:p>
            <a:r>
              <a:rPr lang="en-CA" dirty="0"/>
              <a:t>Start tag:  </a:t>
            </a:r>
            <a:r>
              <a:rPr lang="en-CA" b="1" dirty="0"/>
              <a:t>&lt;tag-name&gt; </a:t>
            </a:r>
          </a:p>
          <a:p>
            <a:r>
              <a:rPr lang="en-CA" dirty="0"/>
              <a:t>End tag:  </a:t>
            </a:r>
            <a:r>
              <a:rPr lang="en-CA" b="1" dirty="0"/>
              <a:t>&lt;/tag-name&gt; </a:t>
            </a:r>
          </a:p>
          <a:p>
            <a:endParaRPr lang="en-CA" b="1" dirty="0"/>
          </a:p>
          <a:p>
            <a:r>
              <a:rPr lang="en-CA" b="1" i="1" dirty="0"/>
              <a:t>Content</a:t>
            </a:r>
            <a:r>
              <a:rPr lang="en-CA" dirty="0"/>
              <a:t> goes between the tags </a:t>
            </a:r>
          </a:p>
          <a:p>
            <a:r>
              <a:rPr lang="en-CA" b="1" i="1" dirty="0"/>
              <a:t>Child elements</a:t>
            </a:r>
            <a:r>
              <a:rPr lang="en-CA" dirty="0"/>
              <a:t> can be nested inside an element </a:t>
            </a:r>
          </a:p>
          <a:p>
            <a:endParaRPr lang="en-CA" dirty="0"/>
          </a:p>
          <a:p>
            <a:r>
              <a:rPr lang="en-CA" dirty="0"/>
              <a:t>E.g.         </a:t>
            </a:r>
            <a:r>
              <a:rPr lang="en-CA" b="1" dirty="0"/>
              <a:t>&lt;zoo&gt; </a:t>
            </a:r>
          </a:p>
          <a:p>
            <a:pPr marL="1828800" lvl="4" indent="0">
              <a:buNone/>
            </a:pPr>
            <a:r>
              <a:rPr lang="en-CA" sz="2400" b="1" dirty="0"/>
              <a:t>	&lt;animal&gt;Panda&lt;/animal&gt;   </a:t>
            </a:r>
          </a:p>
          <a:p>
            <a:pPr marL="1828800" lvl="4" indent="0">
              <a:buNone/>
            </a:pPr>
            <a:r>
              <a:rPr lang="en-CA" sz="2400" b="1" dirty="0"/>
              <a:t>	&lt;animal&gt;Giraffe&lt;/animal&gt; </a:t>
            </a:r>
          </a:p>
          <a:p>
            <a:pPr marL="1828800" lvl="4" indent="0">
              <a:buNone/>
            </a:pPr>
            <a:r>
              <a:rPr lang="en-CA" sz="2400" b="1" dirty="0"/>
              <a:t>&lt;/zoo&gt;</a:t>
            </a:r>
          </a:p>
        </p:txBody>
      </p:sp>
    </p:spTree>
    <p:extLst>
      <p:ext uri="{BB962C8B-B14F-4D97-AF65-F5344CB8AC3E}">
        <p14:creationId xmlns:p14="http://schemas.microsoft.com/office/powerpoint/2010/main" val="2821361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 </a:t>
            </a:r>
            <a:r>
              <a:rPr lang="en-CA" b="1" dirty="0"/>
              <a:t>empty element tag</a:t>
            </a:r>
            <a:r>
              <a:rPr lang="en-CA" dirty="0"/>
              <a:t> has the form </a:t>
            </a:r>
          </a:p>
          <a:p>
            <a:pPr marL="457200" lvl="1" indent="0">
              <a:buNone/>
            </a:pPr>
            <a:r>
              <a:rPr lang="en-CA" sz="2400" b="1" dirty="0"/>
              <a:t>&lt;tag-name /&gt; </a:t>
            </a:r>
          </a:p>
          <a:p>
            <a:pPr lvl="1"/>
            <a:r>
              <a:rPr lang="en-CA" sz="2400" dirty="0"/>
              <a:t>Equivalent to:  </a:t>
            </a:r>
            <a:r>
              <a:rPr lang="en-CA" sz="2400" b="1" dirty="0"/>
              <a:t>&lt;tag-name&gt;&lt;/tag-name&gt; </a:t>
            </a:r>
          </a:p>
          <a:p>
            <a:pPr lvl="1"/>
            <a:endParaRPr lang="en-CA" sz="2400" b="1" dirty="0"/>
          </a:p>
          <a:p>
            <a:r>
              <a:rPr lang="en-CA" dirty="0"/>
              <a:t>A start tag may also contain name-value pairs called </a:t>
            </a:r>
            <a:r>
              <a:rPr lang="en-CA" b="1" dirty="0"/>
              <a:t>attributes</a:t>
            </a:r>
            <a:r>
              <a:rPr lang="en-CA" dirty="0"/>
              <a:t> </a:t>
            </a:r>
          </a:p>
          <a:p>
            <a:pPr lvl="1"/>
            <a:r>
              <a:rPr lang="en-CA" sz="2400" dirty="0"/>
              <a:t>Form:  </a:t>
            </a:r>
          </a:p>
          <a:p>
            <a:pPr marL="457200" lvl="1" indent="0">
              <a:buNone/>
            </a:pPr>
            <a:r>
              <a:rPr lang="en-CA" sz="2400" b="1" dirty="0"/>
              <a:t>&lt;tag-name attribute-name=“attribute-value”&gt;</a:t>
            </a:r>
          </a:p>
          <a:p>
            <a:pPr marL="457200" lvl="1" indent="0">
              <a:buNone/>
            </a:pPr>
            <a:endParaRPr lang="en-CA" sz="2400" b="1" dirty="0"/>
          </a:p>
          <a:p>
            <a:pPr lvl="1"/>
            <a:r>
              <a:rPr lang="en-CA" sz="2400" dirty="0"/>
              <a:t>E.g. </a:t>
            </a:r>
          </a:p>
          <a:p>
            <a:pPr marL="457200" lvl="1" indent="0">
              <a:buNone/>
            </a:pPr>
            <a:r>
              <a:rPr lang="en-CA" sz="2400" b="1" dirty="0"/>
              <a:t>&lt;zoo location=“Paris” rank=“12”&gt;</a:t>
            </a:r>
          </a:p>
        </p:txBody>
      </p:sp>
    </p:spTree>
    <p:extLst>
      <p:ext uri="{BB962C8B-B14F-4D97-AF65-F5344CB8AC3E}">
        <p14:creationId xmlns:p14="http://schemas.microsoft.com/office/powerpoint/2010/main" val="2913270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ﬁle or stream of well-formed XML is called a document </a:t>
            </a:r>
          </a:p>
          <a:p>
            <a:endParaRPr lang="en-CA" dirty="0"/>
          </a:p>
          <a:p>
            <a:r>
              <a:rPr lang="en-CA" dirty="0"/>
              <a:t>Each document must contain </a:t>
            </a:r>
            <a:r>
              <a:rPr lang="en-CA" b="1" dirty="0"/>
              <a:t>one</a:t>
            </a:r>
            <a:r>
              <a:rPr lang="en-CA" dirty="0"/>
              <a:t> root element </a:t>
            </a:r>
          </a:p>
          <a:p>
            <a:pPr lvl="1"/>
            <a:r>
              <a:rPr lang="en-CA" sz="2400" dirty="0"/>
              <a:t>Contains all other content</a:t>
            </a:r>
          </a:p>
        </p:txBody>
      </p:sp>
    </p:spTree>
    <p:extLst>
      <p:ext uri="{BB962C8B-B14F-4D97-AF65-F5344CB8AC3E}">
        <p14:creationId xmlns:p14="http://schemas.microsoft.com/office/powerpoint/2010/main" val="96644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We could do serialization by making code that dumps and loads objects by hand for each class</a:t>
            </a:r>
          </a:p>
          <a:p>
            <a:r>
              <a:rPr lang="en-CA" dirty="0">
                <a:solidFill>
                  <a:srgbClr val="FF0000"/>
                </a:solidFill>
              </a:rPr>
              <a:t>(I’ve done this and it is quite feasible for 1-5 object structures)</a:t>
            </a:r>
          </a:p>
          <a:p>
            <a:r>
              <a:rPr lang="en-CA" dirty="0">
                <a:solidFill>
                  <a:srgbClr val="FF0000"/>
                </a:solidFill>
              </a:rPr>
              <a:t>Doesn’t scale</a:t>
            </a:r>
          </a:p>
        </p:txBody>
      </p:sp>
    </p:spTree>
    <p:extLst>
      <p:ext uri="{BB962C8B-B14F-4D97-AF65-F5344CB8AC3E}">
        <p14:creationId xmlns:p14="http://schemas.microsoft.com/office/powerpoint/2010/main" val="35656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0070C0"/>
                </a:solidFill>
              </a:rPr>
              <a:t>Using </a:t>
            </a:r>
            <a:r>
              <a:rPr lang="en-CA" b="1" dirty="0">
                <a:solidFill>
                  <a:srgbClr val="0070C0"/>
                </a:solidFill>
              </a:rPr>
              <a:t>reﬂection</a:t>
            </a:r>
            <a:r>
              <a:rPr lang="en-CA" dirty="0">
                <a:solidFill>
                  <a:srgbClr val="0070C0"/>
                </a:solidFill>
              </a:rPr>
              <a:t> to do serialization offers several advantages: </a:t>
            </a:r>
          </a:p>
          <a:p>
            <a:endParaRPr lang="en-CA" dirty="0">
              <a:solidFill>
                <a:srgbClr val="0070C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Does not require invasive changes to hundreds of classes </a:t>
            </a:r>
          </a:p>
          <a:p>
            <a:pPr marL="971550" lvl="1" indent="-514350">
              <a:buFont typeface="+mj-lt"/>
              <a:buAutoNum type="arabicPeriod"/>
            </a:pPr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Works with all in-house, third-party, and JDK classes </a:t>
            </a:r>
          </a:p>
          <a:p>
            <a:pPr lvl="2"/>
            <a:r>
              <a:rPr lang="en-CA" sz="2400" dirty="0"/>
              <a:t>And any classes created in the future </a:t>
            </a:r>
          </a:p>
          <a:p>
            <a:pPr lvl="2"/>
            <a:endParaRPr lang="en-CA" sz="2400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Debugging and maintenance is centralized to the serialization code</a:t>
            </a:r>
          </a:p>
        </p:txBody>
      </p:sp>
    </p:spTree>
    <p:extLst>
      <p:ext uri="{BB962C8B-B14F-4D97-AF65-F5344CB8AC3E}">
        <p14:creationId xmlns:p14="http://schemas.microsoft.com/office/powerpoint/2010/main" val="2036170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One two step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1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the cereal?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72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reﬂective serializer should serialize any type of object passed in as a parameter </a:t>
            </a:r>
          </a:p>
          <a:p>
            <a:endParaRPr lang="en-CA" dirty="0"/>
          </a:p>
          <a:p>
            <a:r>
              <a:rPr lang="en-CA" dirty="0"/>
              <a:t>Basic design: </a:t>
            </a:r>
          </a:p>
          <a:p>
            <a:endParaRPr lang="en-CA" dirty="0"/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Give the object a unique identiﬁer number </a:t>
            </a:r>
          </a:p>
          <a:p>
            <a:pPr lvl="2"/>
            <a:r>
              <a:rPr lang="en-CA" sz="2400" dirty="0"/>
              <a:t>Could be done with </a:t>
            </a:r>
            <a:r>
              <a:rPr lang="en-CA" sz="2400" dirty="0" err="1"/>
              <a:t>java.util.IdentityHashMap</a:t>
            </a:r>
            <a:endParaRPr lang="en-CA" sz="2400" dirty="0"/>
          </a:p>
          <a:p>
            <a:pPr lvl="2"/>
            <a:r>
              <a:rPr lang="en-CA" sz="2400" dirty="0" err="1"/>
              <a:t>IdentityHashMap</a:t>
            </a:r>
            <a:r>
              <a:rPr lang="en-CA" sz="2400" dirty="0"/>
              <a:t> uses == instead of equals()</a:t>
            </a:r>
          </a:p>
          <a:p>
            <a:pPr lvl="2"/>
            <a:r>
              <a:rPr lang="en-CA" sz="2400" dirty="0"/>
              <a:t>Choice to use it or HashMap depends on whether you want to maintain exact relative object connections</a:t>
            </a:r>
          </a:p>
        </p:txBody>
      </p:sp>
    </p:spTree>
    <p:extLst>
      <p:ext uri="{BB962C8B-B14F-4D97-AF65-F5344CB8AC3E}">
        <p14:creationId xmlns:p14="http://schemas.microsoft.com/office/powerpoint/2010/main" val="712749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en-CA" sz="2400" dirty="0"/>
              <a:t>Get a list of all the object’s ﬁelds </a:t>
            </a:r>
          </a:p>
          <a:p>
            <a:pPr lvl="2"/>
            <a:r>
              <a:rPr lang="en-CA" sz="2400" dirty="0"/>
              <a:t>Of all visibilities </a:t>
            </a:r>
          </a:p>
          <a:p>
            <a:pPr lvl="3"/>
            <a:r>
              <a:rPr lang="en-CA" sz="2400" dirty="0"/>
              <a:t>Use </a:t>
            </a:r>
            <a:r>
              <a:rPr lang="en-CA" sz="2400" dirty="0" err="1"/>
              <a:t>getDeclaredFields</a:t>
            </a:r>
            <a:r>
              <a:rPr lang="en-CA" sz="2400" dirty="0"/>
              <a:t>() and traverse the inheritance hierarchy </a:t>
            </a:r>
          </a:p>
          <a:p>
            <a:pPr lvl="2"/>
            <a:r>
              <a:rPr lang="en-CA" sz="2400" dirty="0"/>
              <a:t>Filter out static ﬁelds</a:t>
            </a:r>
          </a:p>
          <a:p>
            <a:pPr lvl="2"/>
            <a:endParaRPr lang="en-CA" sz="2400" dirty="0"/>
          </a:p>
          <a:p>
            <a:pPr lvl="2"/>
            <a:endParaRPr lang="en-CA" sz="2400" dirty="0"/>
          </a:p>
          <a:p>
            <a:pPr marL="971550" lvl="1" indent="-514350">
              <a:buFont typeface="+mj-lt"/>
              <a:buAutoNum type="arabicPeriod" startAt="3"/>
            </a:pPr>
            <a:r>
              <a:rPr lang="en-CA" sz="2400" dirty="0"/>
              <a:t>Uniquely identify each ﬁeld with its </a:t>
            </a:r>
          </a:p>
          <a:p>
            <a:pPr lvl="2"/>
            <a:r>
              <a:rPr lang="en-CA" sz="2400" dirty="0"/>
              <a:t>Declaring class </a:t>
            </a:r>
          </a:p>
          <a:p>
            <a:pPr lvl="2"/>
            <a:r>
              <a:rPr lang="en-CA" sz="2400" dirty="0"/>
              <a:t>Field name</a:t>
            </a:r>
          </a:p>
          <a:p>
            <a:pPr lvl="2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82540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4"/>
            </a:pPr>
            <a:r>
              <a:rPr lang="en-CA" sz="2400" dirty="0"/>
              <a:t>Get the value for each ﬁeld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CA" sz="2400" dirty="0"/>
              <a:t>If a primitive, simply store it so it can be easily retrieved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CA" sz="2400" dirty="0"/>
              <a:t>If a non-array object, recursively serialize the object </a:t>
            </a:r>
          </a:p>
          <a:p>
            <a:pPr lvl="3"/>
            <a:r>
              <a:rPr lang="en-CA" sz="2400" dirty="0"/>
              <a:t>Use the new object’s unique id number as a reference </a:t>
            </a:r>
          </a:p>
          <a:p>
            <a:pPr lvl="3"/>
            <a:r>
              <a:rPr lang="en-CA" sz="2400" dirty="0"/>
              <a:t>Store the reference as the ﬁeld value in the originating object </a:t>
            </a:r>
          </a:p>
          <a:p>
            <a:pPr lvl="3"/>
            <a:r>
              <a:rPr lang="en-CA" sz="2400" dirty="0"/>
              <a:t>Don’t serialize an object more than once </a:t>
            </a:r>
          </a:p>
          <a:p>
            <a:pPr lvl="4"/>
            <a:r>
              <a:rPr lang="en-CA" sz="2400" dirty="0"/>
              <a:t>Occurs when you have several references to the same object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CA" sz="2400" dirty="0"/>
              <a:t>If an array object, serialize it </a:t>
            </a:r>
          </a:p>
          <a:p>
            <a:pPr lvl="3"/>
            <a:r>
              <a:rPr lang="en-CA" sz="2400" dirty="0"/>
              <a:t>Then serialize each element of the array </a:t>
            </a:r>
          </a:p>
          <a:p>
            <a:pPr lvl="4"/>
            <a:r>
              <a:rPr lang="en-CA" sz="2400" dirty="0"/>
              <a:t>Use recursion if the element is an object</a:t>
            </a:r>
          </a:p>
        </p:txBody>
      </p:sp>
    </p:spTree>
    <p:extLst>
      <p:ext uri="{BB962C8B-B14F-4D97-AF65-F5344CB8AC3E}">
        <p14:creationId xmlns:p14="http://schemas.microsoft.com/office/powerpoint/2010/main" val="2169647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Readings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Forman &amp; Forman  Chapter 2 </a:t>
            </a:r>
          </a:p>
          <a:p>
            <a:r>
              <a:rPr lang="en-CA" dirty="0"/>
              <a:t>www.jdom.org </a:t>
            </a:r>
          </a:p>
          <a:p>
            <a:r>
              <a:rPr lang="en-CA" dirty="0"/>
              <a:t>Java API:  </a:t>
            </a:r>
            <a:r>
              <a:rPr lang="en-CA" dirty="0" err="1"/>
              <a:t>java.util.IdentityHashMap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8396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19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Loading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ordinary class can be loaded at runtime using </a:t>
            </a:r>
          </a:p>
          <a:p>
            <a:endParaRPr lang="en-CA" dirty="0"/>
          </a:p>
          <a:p>
            <a:pPr marL="457200" lvl="1" indent="0">
              <a:buNone/>
            </a:pPr>
            <a:r>
              <a:rPr lang="en-CA" sz="2400" b="1" dirty="0"/>
              <a:t>public static Class </a:t>
            </a:r>
            <a:r>
              <a:rPr lang="en-CA" sz="2400" b="1" dirty="0" err="1"/>
              <a:t>forName</a:t>
            </a:r>
            <a:r>
              <a:rPr lang="en-CA" sz="2400" b="1" dirty="0"/>
              <a:t>(String </a:t>
            </a:r>
            <a:r>
              <a:rPr lang="en-CA" sz="2400" b="1" dirty="0" err="1"/>
              <a:t>className</a:t>
            </a:r>
            <a:r>
              <a:rPr lang="en-CA" sz="2400" b="1" dirty="0"/>
              <a:t>) </a:t>
            </a:r>
          </a:p>
          <a:p>
            <a:pPr marL="457200" lvl="1" indent="0">
              <a:buNone/>
            </a:pPr>
            <a:endParaRPr lang="en-CA" sz="2400" b="1" dirty="0"/>
          </a:p>
          <a:p>
            <a:pPr lvl="1"/>
            <a:r>
              <a:rPr lang="en-CA" sz="2400" dirty="0"/>
              <a:t>E.g. </a:t>
            </a:r>
          </a:p>
          <a:p>
            <a:pPr marL="457200" lvl="1" indent="0">
              <a:buNone/>
            </a:pPr>
            <a:r>
              <a:rPr lang="en-CA" sz="2400" b="1" dirty="0"/>
              <a:t>String name = . . .    </a:t>
            </a:r>
          </a:p>
          <a:p>
            <a:pPr marL="457200" lvl="1" indent="0">
              <a:buNone/>
            </a:pPr>
            <a:r>
              <a:rPr lang="en-CA" sz="2400" b="1" dirty="0"/>
              <a:t>Class </a:t>
            </a:r>
            <a:r>
              <a:rPr lang="en-CA" sz="2400" b="1" dirty="0" err="1"/>
              <a:t>classObject</a:t>
            </a:r>
            <a:r>
              <a:rPr lang="en-CA" sz="2400" b="1" dirty="0"/>
              <a:t> = </a:t>
            </a:r>
            <a:r>
              <a:rPr lang="en-CA" sz="2400" b="1" dirty="0" err="1"/>
              <a:t>Class.forName</a:t>
            </a:r>
            <a:r>
              <a:rPr lang="en-CA" sz="2400" b="1" dirty="0"/>
              <a:t>(name); </a:t>
            </a:r>
          </a:p>
          <a:p>
            <a:pPr marL="457200" lvl="1" indent="0">
              <a:buNone/>
            </a:pPr>
            <a:endParaRPr lang="en-CA" sz="2400" b="1" dirty="0"/>
          </a:p>
          <a:p>
            <a:pPr lvl="1"/>
            <a:r>
              <a:rPr lang="en-CA" sz="2400" dirty="0"/>
              <a:t>Throws </a:t>
            </a:r>
            <a:r>
              <a:rPr lang="en-CA" sz="2400" b="1" dirty="0" err="1">
                <a:solidFill>
                  <a:srgbClr val="FF0000"/>
                </a:solidFill>
              </a:rPr>
              <a:t>ClassNotFoundException</a:t>
            </a:r>
            <a:r>
              <a:rPr lang="en-CA" sz="2400" dirty="0"/>
              <a:t> if the corresponding .class ﬁle is not found on the </a:t>
            </a:r>
            <a:r>
              <a:rPr lang="en-CA" sz="2400" dirty="0" err="1"/>
              <a:t>classpath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75845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Loading - Arrays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Array classes do not have a .class ﬁle </a:t>
            </a:r>
          </a:p>
          <a:p>
            <a:pPr lvl="1"/>
            <a:r>
              <a:rPr lang="en-CA" sz="2400" dirty="0"/>
              <a:t>i.e. do not have a “normal” class name </a:t>
            </a:r>
          </a:p>
          <a:p>
            <a:pPr lvl="1"/>
            <a:r>
              <a:rPr lang="en-CA" sz="2400" dirty="0"/>
              <a:t>Are generated as needed by the JVM </a:t>
            </a:r>
          </a:p>
          <a:p>
            <a:pPr lvl="1"/>
            <a:endParaRPr lang="en-CA" sz="2400" dirty="0"/>
          </a:p>
          <a:p>
            <a:r>
              <a:rPr lang="en-CA" dirty="0"/>
              <a:t>Array classes are named using codes:</a:t>
            </a:r>
          </a:p>
        </p:txBody>
      </p:sp>
    </p:spTree>
    <p:extLst>
      <p:ext uri="{BB962C8B-B14F-4D97-AF65-F5344CB8AC3E}">
        <p14:creationId xmlns:p14="http://schemas.microsoft.com/office/powerpoint/2010/main" val="3733907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Loading 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1495234-3B19-42B8-8233-1F73EE9A98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5625" y="1625600"/>
          <a:ext cx="10252595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2031">
                  <a:extLst>
                    <a:ext uri="{9D8B030D-6E8A-4147-A177-3AD203B41FA5}">
                      <a16:colId xmlns:a16="http://schemas.microsoft.com/office/drawing/2014/main" val="3895700765"/>
                    </a:ext>
                  </a:extLst>
                </a:gridCol>
                <a:gridCol w="4890564">
                  <a:extLst>
                    <a:ext uri="{9D8B030D-6E8A-4147-A177-3AD203B41FA5}">
                      <a16:colId xmlns:a16="http://schemas.microsoft.com/office/drawing/2014/main" val="37027866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Encoding</a:t>
                      </a:r>
                      <a:endParaRPr lang="en-US" dirty="0"/>
                    </a:p>
                  </a:txBody>
                  <a:tcPr marL="269769" marR="269769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Element type</a:t>
                      </a:r>
                      <a:endParaRPr lang="en-US" dirty="0"/>
                    </a:p>
                  </a:txBody>
                  <a:tcPr marL="269769" marR="269769"/>
                </a:tc>
                <a:extLst>
                  <a:ext uri="{0D108BD9-81ED-4DB2-BD59-A6C34878D82A}">
                    <a16:rowId xmlns:a16="http://schemas.microsoft.com/office/drawing/2014/main" val="3516661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 marL="269769" marR="269769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byte</a:t>
                      </a:r>
                      <a:endParaRPr lang="en-US" dirty="0"/>
                    </a:p>
                  </a:txBody>
                  <a:tcPr marL="269769" marR="269769"/>
                </a:tc>
                <a:extLst>
                  <a:ext uri="{0D108BD9-81ED-4DB2-BD59-A6C34878D82A}">
                    <a16:rowId xmlns:a16="http://schemas.microsoft.com/office/drawing/2014/main" val="60592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</a:t>
                      </a:r>
                      <a:endParaRPr lang="en-US" dirty="0"/>
                    </a:p>
                  </a:txBody>
                  <a:tcPr marL="269769" marR="269769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char</a:t>
                      </a:r>
                      <a:endParaRPr lang="en-US" dirty="0"/>
                    </a:p>
                  </a:txBody>
                  <a:tcPr marL="269769" marR="269769"/>
                </a:tc>
                <a:extLst>
                  <a:ext uri="{0D108BD9-81ED-4DB2-BD59-A6C34878D82A}">
                    <a16:rowId xmlns:a16="http://schemas.microsoft.com/office/drawing/2014/main" val="383812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</a:t>
                      </a:r>
                      <a:endParaRPr lang="en-US" dirty="0"/>
                    </a:p>
                  </a:txBody>
                  <a:tcPr marL="269769" marR="269769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double</a:t>
                      </a:r>
                      <a:endParaRPr lang="en-US" dirty="0"/>
                    </a:p>
                  </a:txBody>
                  <a:tcPr marL="269769" marR="269769"/>
                </a:tc>
                <a:extLst>
                  <a:ext uri="{0D108BD9-81ED-4DB2-BD59-A6C34878D82A}">
                    <a16:rowId xmlns:a16="http://schemas.microsoft.com/office/drawing/2014/main" val="47629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 marL="269769" marR="269769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float</a:t>
                      </a:r>
                      <a:endParaRPr lang="en-US" dirty="0"/>
                    </a:p>
                  </a:txBody>
                  <a:tcPr marL="269769" marR="269769"/>
                </a:tc>
                <a:extLst>
                  <a:ext uri="{0D108BD9-81ED-4DB2-BD59-A6C34878D82A}">
                    <a16:rowId xmlns:a16="http://schemas.microsoft.com/office/drawing/2014/main" val="353770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I</a:t>
                      </a:r>
                      <a:endParaRPr lang="en-US" dirty="0"/>
                    </a:p>
                  </a:txBody>
                  <a:tcPr marL="269769" marR="269769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int</a:t>
                      </a:r>
                      <a:endParaRPr lang="en-US" dirty="0"/>
                    </a:p>
                  </a:txBody>
                  <a:tcPr marL="269769" marR="269769"/>
                </a:tc>
                <a:extLst>
                  <a:ext uri="{0D108BD9-81ED-4DB2-BD59-A6C34878D82A}">
                    <a16:rowId xmlns:a16="http://schemas.microsoft.com/office/drawing/2014/main" val="1608114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J</a:t>
                      </a:r>
                      <a:endParaRPr lang="en-US" dirty="0"/>
                    </a:p>
                  </a:txBody>
                  <a:tcPr marL="269769" marR="269769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long</a:t>
                      </a:r>
                      <a:endParaRPr lang="en-US" dirty="0"/>
                    </a:p>
                  </a:txBody>
                  <a:tcPr marL="269769" marR="269769"/>
                </a:tc>
                <a:extLst>
                  <a:ext uri="{0D108BD9-81ED-4DB2-BD59-A6C34878D82A}">
                    <a16:rowId xmlns:a16="http://schemas.microsoft.com/office/drawing/2014/main" val="394168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L&lt;element-type&gt;</a:t>
                      </a:r>
                      <a:endParaRPr lang="en-US" dirty="0"/>
                    </a:p>
                  </a:txBody>
                  <a:tcPr marL="269769" marR="269769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reference type</a:t>
                      </a:r>
                      <a:endParaRPr lang="en-US" dirty="0"/>
                    </a:p>
                  </a:txBody>
                  <a:tcPr marL="269769" marR="269769"/>
                </a:tc>
                <a:extLst>
                  <a:ext uri="{0D108BD9-81ED-4DB2-BD59-A6C34878D82A}">
                    <a16:rowId xmlns:a16="http://schemas.microsoft.com/office/drawing/2014/main" val="1217405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</a:t>
                      </a:r>
                      <a:endParaRPr lang="en-US" dirty="0"/>
                    </a:p>
                  </a:txBody>
                  <a:tcPr marL="269769" marR="269769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short</a:t>
                      </a:r>
                      <a:endParaRPr lang="en-US" dirty="0"/>
                    </a:p>
                  </a:txBody>
                  <a:tcPr marL="269769" marR="269769"/>
                </a:tc>
                <a:extLst>
                  <a:ext uri="{0D108BD9-81ED-4DB2-BD59-A6C34878D82A}">
                    <a16:rowId xmlns:a16="http://schemas.microsoft.com/office/drawing/2014/main" val="413357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Z</a:t>
                      </a:r>
                      <a:endParaRPr lang="en-US" dirty="0"/>
                    </a:p>
                  </a:txBody>
                  <a:tcPr marL="269769" marR="269769"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boolean</a:t>
                      </a:r>
                      <a:endParaRPr lang="en-US" dirty="0"/>
                    </a:p>
                  </a:txBody>
                  <a:tcPr marL="269769" marR="269769"/>
                </a:tc>
                <a:extLst>
                  <a:ext uri="{0D108BD9-81ED-4DB2-BD59-A6C34878D82A}">
                    <a16:rowId xmlns:a16="http://schemas.microsoft.com/office/drawing/2014/main" val="1609254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52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Loading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each dimension of the array, use a [ </a:t>
            </a:r>
          </a:p>
          <a:p>
            <a:endParaRPr lang="en-CA" dirty="0"/>
          </a:p>
          <a:p>
            <a:r>
              <a:rPr lang="en-CA" dirty="0"/>
              <a:t>Then add the element type code </a:t>
            </a:r>
          </a:p>
          <a:p>
            <a:endParaRPr lang="en-CA" dirty="0"/>
          </a:p>
          <a:p>
            <a:r>
              <a:rPr lang="en-CA" dirty="0"/>
              <a:t>E.g. </a:t>
            </a:r>
          </a:p>
          <a:p>
            <a:pPr lvl="1"/>
            <a:r>
              <a:rPr lang="en-CA" sz="2400" dirty="0"/>
              <a:t>1D int array:   		[I </a:t>
            </a:r>
          </a:p>
          <a:p>
            <a:pPr lvl="1"/>
            <a:r>
              <a:rPr lang="en-CA" sz="2400" dirty="0"/>
              <a:t>2D ﬂoat array:   		[[F </a:t>
            </a:r>
          </a:p>
          <a:p>
            <a:pPr lvl="1"/>
            <a:r>
              <a:rPr lang="en-CA" sz="2400" dirty="0"/>
              <a:t>1D array of objects:   	[</a:t>
            </a:r>
            <a:r>
              <a:rPr lang="en-CA" sz="2400" dirty="0" err="1"/>
              <a:t>Ljava.lang.String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41996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Dynamic Loading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Array classes can be loaded using    </a:t>
            </a:r>
          </a:p>
          <a:p>
            <a:endParaRPr lang="en-CA" dirty="0"/>
          </a:p>
          <a:p>
            <a:pPr marL="457200" lvl="1" indent="0">
              <a:buNone/>
            </a:pPr>
            <a:r>
              <a:rPr lang="en-CA" sz="2400" b="1" dirty="0"/>
              <a:t> </a:t>
            </a:r>
            <a:r>
              <a:rPr lang="en-CA" sz="2400" b="1" dirty="0" err="1"/>
              <a:t>forName</a:t>
            </a:r>
            <a:r>
              <a:rPr lang="en-CA" sz="2400" b="1" dirty="0"/>
              <a:t>() </a:t>
            </a:r>
          </a:p>
          <a:p>
            <a:pPr marL="457200" lvl="1" indent="0">
              <a:buNone/>
            </a:pPr>
            <a:endParaRPr lang="en-CA" sz="2400" b="1" dirty="0"/>
          </a:p>
          <a:p>
            <a:pPr lvl="1"/>
            <a:r>
              <a:rPr lang="en-CA" sz="2400" dirty="0"/>
              <a:t>E.g.  array of String objects </a:t>
            </a:r>
          </a:p>
          <a:p>
            <a:pPr marL="457200" lvl="1" indent="0">
              <a:buNone/>
            </a:pPr>
            <a:r>
              <a:rPr lang="en-CA" sz="2400" b="1" dirty="0"/>
              <a:t>Class </a:t>
            </a:r>
            <a:r>
              <a:rPr lang="en-CA" sz="2400" b="1" dirty="0" err="1"/>
              <a:t>classObject</a:t>
            </a:r>
            <a:r>
              <a:rPr lang="en-CA" sz="2400" b="1" dirty="0"/>
              <a:t>; </a:t>
            </a:r>
          </a:p>
          <a:p>
            <a:pPr marL="457200" lvl="1" indent="0">
              <a:buNone/>
            </a:pPr>
            <a:r>
              <a:rPr lang="en-CA" sz="2400" b="1" dirty="0" err="1"/>
              <a:t>classObject</a:t>
            </a:r>
            <a:r>
              <a:rPr lang="en-CA" sz="2400" b="1" dirty="0"/>
              <a:t> = </a:t>
            </a:r>
            <a:r>
              <a:rPr lang="en-CA" sz="2400" b="1" dirty="0" err="1"/>
              <a:t>Class.forName</a:t>
            </a:r>
            <a:r>
              <a:rPr lang="en-CA" sz="2400" b="1" dirty="0"/>
              <a:t>(“[</a:t>
            </a:r>
            <a:r>
              <a:rPr lang="en-CA" sz="2400" b="1" dirty="0" err="1"/>
              <a:t>Ljava.lang.String</a:t>
            </a:r>
            <a:r>
              <a:rPr lang="en-CA" sz="2400" b="1" dirty="0"/>
              <a:t>”);</a:t>
            </a:r>
          </a:p>
        </p:txBody>
      </p:sp>
    </p:spTree>
    <p:extLst>
      <p:ext uri="{BB962C8B-B14F-4D97-AF65-F5344CB8AC3E}">
        <p14:creationId xmlns:p14="http://schemas.microsoft.com/office/powerpoint/2010/main" val="277529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</a:t>
            </a:r>
            <a:r>
              <a:rPr lang="en-CA" b="1" dirty="0"/>
              <a:t>Serialization:</a:t>
            </a:r>
            <a:r>
              <a:rPr lang="en-CA" dirty="0"/>
              <a:t> the process of converting an object into a stream of bytes</a:t>
            </a:r>
          </a:p>
          <a:p>
            <a:endParaRPr lang="en-CA" dirty="0"/>
          </a:p>
          <a:p>
            <a:pPr lvl="1"/>
            <a:r>
              <a:rPr lang="en-CA" sz="2400" dirty="0"/>
              <a:t>Format can be binary, </a:t>
            </a:r>
          </a:p>
          <a:p>
            <a:pPr lvl="1"/>
            <a:r>
              <a:rPr lang="en-CA" sz="2400" dirty="0"/>
              <a:t>or human-readable (text)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15464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Reverse 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 two one</a:t>
            </a:r>
          </a:p>
        </p:txBody>
      </p:sp>
    </p:spTree>
    <p:extLst>
      <p:ext uri="{BB962C8B-B14F-4D97-AF65-F5344CB8AC3E}">
        <p14:creationId xmlns:p14="http://schemas.microsoft.com/office/powerpoint/2010/main" val="16585091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Deserialization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Recreates objects from a byte stream </a:t>
            </a:r>
          </a:p>
          <a:p>
            <a:pPr lvl="1"/>
            <a:r>
              <a:rPr lang="en-CA" sz="2400" dirty="0"/>
              <a:t>Requires: </a:t>
            </a:r>
          </a:p>
          <a:p>
            <a:pPr lvl="2"/>
            <a:r>
              <a:rPr lang="en-CA" sz="2400" dirty="0"/>
              <a:t>Dynamic loading of classes </a:t>
            </a:r>
          </a:p>
          <a:p>
            <a:pPr lvl="2"/>
            <a:r>
              <a:rPr lang="en-CA" sz="2400" dirty="0"/>
              <a:t>Reﬂective instantiation of objects </a:t>
            </a:r>
          </a:p>
          <a:p>
            <a:pPr lvl="2"/>
            <a:r>
              <a:rPr lang="en-CA" sz="2400" dirty="0"/>
              <a:t>Setting ﬁelds reﬂectively </a:t>
            </a:r>
          </a:p>
          <a:p>
            <a:pPr lvl="2"/>
            <a:endParaRPr lang="en-CA" sz="2400" dirty="0"/>
          </a:p>
          <a:p>
            <a:r>
              <a:rPr lang="en-CA" dirty="0"/>
              <a:t>Basic design: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2400" dirty="0"/>
              <a:t>Get a list of objects stored in the XML document </a:t>
            </a:r>
          </a:p>
          <a:p>
            <a:pPr lvl="2"/>
            <a:r>
              <a:rPr lang="en-CA" sz="2400" dirty="0"/>
              <a:t>Use </a:t>
            </a:r>
            <a:r>
              <a:rPr lang="en-CA" sz="2400" dirty="0" err="1"/>
              <a:t>getRootElement</a:t>
            </a:r>
            <a:r>
              <a:rPr lang="en-CA" sz="2400" dirty="0"/>
              <a:t>() from Document class, and </a:t>
            </a:r>
            <a:r>
              <a:rPr lang="en-CA" sz="2400" dirty="0" err="1"/>
              <a:t>getChildren</a:t>
            </a:r>
            <a:r>
              <a:rPr lang="en-CA" sz="2400" dirty="0"/>
              <a:t>() from Element class</a:t>
            </a:r>
          </a:p>
        </p:txBody>
      </p:sp>
    </p:spTree>
    <p:extLst>
      <p:ext uri="{BB962C8B-B14F-4D97-AF65-F5344CB8AC3E}">
        <p14:creationId xmlns:p14="http://schemas.microsoft.com/office/powerpoint/2010/main" val="1454663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Deserialization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2"/>
            </a:pPr>
            <a:r>
              <a:rPr lang="en-CA" sz="2400" dirty="0"/>
              <a:t>For each object, create an uninitialized instance: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CA" sz="2400" dirty="0"/>
              <a:t>Dynamically load its class using </a:t>
            </a:r>
            <a:r>
              <a:rPr lang="en-CA" sz="2400" dirty="0" err="1"/>
              <a:t>forName</a:t>
            </a:r>
            <a:r>
              <a:rPr lang="en-CA" sz="2400" dirty="0"/>
              <a:t>() </a:t>
            </a:r>
          </a:p>
          <a:p>
            <a:pPr lvl="3"/>
            <a:r>
              <a:rPr lang="en-CA" sz="2400" dirty="0"/>
              <a:t>The class name is an attribute of the object element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CA" sz="2400" dirty="0"/>
              <a:t>Create an instance of the class </a:t>
            </a:r>
          </a:p>
          <a:p>
            <a:pPr lvl="3"/>
            <a:r>
              <a:rPr lang="en-CA" sz="2400" dirty="0"/>
              <a:t>If a non-array object, get the declared no-</a:t>
            </a:r>
            <a:r>
              <a:rPr lang="en-CA" sz="2400" dirty="0" err="1"/>
              <a:t>arg</a:t>
            </a:r>
            <a:r>
              <a:rPr lang="en-CA" sz="2400" dirty="0"/>
              <a:t> constructor, then use </a:t>
            </a:r>
            <a:r>
              <a:rPr lang="en-CA" sz="2400" dirty="0" err="1"/>
              <a:t>newInstance</a:t>
            </a:r>
            <a:r>
              <a:rPr lang="en-CA" sz="2400" dirty="0"/>
              <a:t>() </a:t>
            </a:r>
          </a:p>
          <a:p>
            <a:pPr lvl="4"/>
            <a:r>
              <a:rPr lang="en-CA" sz="2400" dirty="0"/>
              <a:t>May need to </a:t>
            </a:r>
            <a:r>
              <a:rPr lang="en-CA" sz="2400" dirty="0" err="1"/>
              <a:t>setAccessible</a:t>
            </a:r>
            <a:r>
              <a:rPr lang="en-CA" sz="2400" dirty="0"/>
              <a:t>(true)</a:t>
            </a:r>
          </a:p>
          <a:p>
            <a:pPr lvl="3"/>
            <a:r>
              <a:rPr lang="en-CA" sz="2400" dirty="0"/>
              <a:t> If an array object, use </a:t>
            </a:r>
            <a:r>
              <a:rPr lang="en-CA" sz="2400" dirty="0" err="1"/>
              <a:t>Array.newInstance</a:t>
            </a:r>
            <a:r>
              <a:rPr lang="en-CA" sz="2400" dirty="0"/>
              <a:t>(. . .) </a:t>
            </a:r>
          </a:p>
          <a:p>
            <a:pPr lvl="4"/>
            <a:r>
              <a:rPr lang="en-CA" sz="2400" dirty="0"/>
              <a:t>Use </a:t>
            </a:r>
            <a:r>
              <a:rPr lang="en-CA" sz="2400" dirty="0" err="1"/>
              <a:t>getComponentType</a:t>
            </a:r>
            <a:r>
              <a:rPr lang="en-CA" sz="2400" dirty="0"/>
              <a:t>() to ﬁnd element type </a:t>
            </a:r>
          </a:p>
          <a:p>
            <a:pPr lvl="4"/>
            <a:r>
              <a:rPr lang="en-CA" sz="2400" dirty="0"/>
              <a:t>The length is an attribute of the object element </a:t>
            </a:r>
          </a:p>
          <a:p>
            <a:pPr marL="1828800" lvl="4" indent="0">
              <a:buNone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21663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Deserialization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750" lvl="2" indent="-514350">
              <a:buFont typeface="+mj-lt"/>
              <a:buAutoNum type="romanLcPeriod" startAt="3"/>
            </a:pPr>
            <a:r>
              <a:rPr lang="en-CA" sz="2400" dirty="0"/>
              <a:t>Associate the new instance with the object’s unique identiﬁer number using a table</a:t>
            </a:r>
          </a:p>
          <a:p>
            <a:pPr lvl="3"/>
            <a:r>
              <a:rPr lang="en-CA" sz="2400" dirty="0"/>
              <a:t> </a:t>
            </a:r>
            <a:r>
              <a:rPr lang="en-CA" sz="2400" dirty="0" err="1"/>
              <a:t>java.util.HashMap</a:t>
            </a:r>
            <a:r>
              <a:rPr lang="en-CA" sz="2400" dirty="0"/>
              <a:t> is ideal </a:t>
            </a:r>
          </a:p>
          <a:p>
            <a:pPr lvl="4"/>
            <a:r>
              <a:rPr lang="en-CA" sz="2400" dirty="0"/>
              <a:t>The id is the key </a:t>
            </a:r>
          </a:p>
          <a:p>
            <a:pPr lvl="4"/>
            <a:r>
              <a:rPr lang="en-CA" sz="2400" dirty="0"/>
              <a:t>The object reference is the value</a:t>
            </a:r>
          </a:p>
          <a:p>
            <a:pPr lvl="3"/>
            <a:r>
              <a:rPr lang="en-CA" sz="2400" dirty="0"/>
              <a:t>The id is an attribute of the object element</a:t>
            </a:r>
          </a:p>
        </p:txBody>
      </p:sp>
    </p:spTree>
    <p:extLst>
      <p:ext uri="{BB962C8B-B14F-4D97-AF65-F5344CB8AC3E}">
        <p14:creationId xmlns:p14="http://schemas.microsoft.com/office/powerpoint/2010/main" val="1644998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Deserialization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 startAt="3"/>
            </a:pPr>
            <a:r>
              <a:rPr lang="en-CA" sz="2400" dirty="0"/>
              <a:t>Assign values to all instance variables in each non-array object: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CA" sz="2400" dirty="0"/>
              <a:t>Get a list of the child elements </a:t>
            </a:r>
          </a:p>
          <a:p>
            <a:pPr lvl="3"/>
            <a:r>
              <a:rPr lang="en-CA" sz="2400" dirty="0"/>
              <a:t>Use </a:t>
            </a:r>
            <a:r>
              <a:rPr lang="en-CA" sz="2400" dirty="0" err="1"/>
              <a:t>getChildren</a:t>
            </a:r>
            <a:r>
              <a:rPr lang="en-CA" sz="2400" dirty="0"/>
              <a:t>() from Element class </a:t>
            </a:r>
          </a:p>
          <a:p>
            <a:pPr lvl="3"/>
            <a:r>
              <a:rPr lang="en-CA" sz="2400" dirty="0"/>
              <a:t>Each child is a ﬁeld of the object 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CA" sz="2400" dirty="0"/>
              <a:t>Iterate through each ﬁeld in the list </a:t>
            </a:r>
          </a:p>
          <a:p>
            <a:pPr marL="1885950" lvl="3" indent="-514350">
              <a:buFont typeface="+mj-lt"/>
              <a:buAutoNum type="alphaLcPeriod"/>
            </a:pPr>
            <a:r>
              <a:rPr lang="en-CA" sz="2400" dirty="0"/>
              <a:t>Find the name of its declaring class </a:t>
            </a:r>
          </a:p>
          <a:p>
            <a:pPr lvl="4"/>
            <a:r>
              <a:rPr lang="en-CA" sz="2400" dirty="0"/>
              <a:t>Is an attribute of ﬁeld element </a:t>
            </a:r>
          </a:p>
          <a:p>
            <a:pPr marL="1885950" lvl="3" indent="-514350">
              <a:buFont typeface="+mj-lt"/>
              <a:buAutoNum type="alphaLcPeriod"/>
            </a:pPr>
            <a:r>
              <a:rPr lang="en-CA" sz="2400" dirty="0"/>
              <a:t>Load the class dynamically</a:t>
            </a:r>
          </a:p>
        </p:txBody>
      </p:sp>
    </p:spTree>
    <p:extLst>
      <p:ext uri="{BB962C8B-B14F-4D97-AF65-F5344CB8AC3E}">
        <p14:creationId xmlns:p14="http://schemas.microsoft.com/office/powerpoint/2010/main" val="18948630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Deserialization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85950" lvl="3" indent="-514350">
              <a:buFont typeface="+mj-lt"/>
              <a:buAutoNum type="alphaLcPeriod" startAt="3"/>
            </a:pPr>
            <a:r>
              <a:rPr lang="en-CA" sz="2600" dirty="0"/>
              <a:t>Find the ﬁeld name </a:t>
            </a:r>
          </a:p>
          <a:p>
            <a:pPr lvl="4"/>
            <a:r>
              <a:rPr lang="en-CA" sz="2600" dirty="0"/>
              <a:t>Is an attribute of ﬁeld element </a:t>
            </a:r>
          </a:p>
          <a:p>
            <a:pPr marL="1885950" lvl="3" indent="-514350">
              <a:buFont typeface="+mj-lt"/>
              <a:buAutoNum type="alphaLcPeriod" startAt="3"/>
            </a:pPr>
            <a:r>
              <a:rPr lang="en-CA" sz="2600" dirty="0"/>
              <a:t>Use </a:t>
            </a:r>
            <a:r>
              <a:rPr lang="en-CA" sz="2600" dirty="0" err="1"/>
              <a:t>getDeclaredField</a:t>
            </a:r>
            <a:r>
              <a:rPr lang="en-CA" sz="2600" dirty="0"/>
              <a:t>() to ﬁnd Field metaobject </a:t>
            </a:r>
          </a:p>
          <a:p>
            <a:pPr marL="1885950" lvl="3" indent="-514350">
              <a:buFont typeface="+mj-lt"/>
              <a:buAutoNum type="alphaLcPeriod" startAt="3"/>
            </a:pPr>
            <a:r>
              <a:rPr lang="en-CA" sz="2600" dirty="0"/>
              <a:t>Initialize the value of the ﬁeld using set() </a:t>
            </a:r>
          </a:p>
          <a:p>
            <a:pPr lvl="4"/>
            <a:r>
              <a:rPr lang="en-CA" sz="2600" dirty="0"/>
              <a:t>If a primitive type, use the stored value (use </a:t>
            </a:r>
            <a:r>
              <a:rPr lang="en-CA" sz="2600" dirty="0" err="1"/>
              <a:t>getText</a:t>
            </a:r>
            <a:r>
              <a:rPr lang="en-CA" sz="2600" dirty="0"/>
              <a:t>() and create appropriate wrapper object) </a:t>
            </a:r>
          </a:p>
          <a:p>
            <a:pPr lvl="4"/>
            <a:r>
              <a:rPr lang="en-CA" sz="2600" dirty="0"/>
              <a:t>If a reference, use the unique identiﬁer to ﬁnd the corresponding instance in the table </a:t>
            </a:r>
          </a:p>
          <a:p>
            <a:pPr lvl="4"/>
            <a:r>
              <a:rPr lang="en-CA" sz="2600" dirty="0"/>
              <a:t>May need to </a:t>
            </a:r>
            <a:r>
              <a:rPr lang="en-CA" sz="2600" dirty="0" err="1"/>
              <a:t>setAccessible</a:t>
            </a:r>
            <a:r>
              <a:rPr lang="en-CA" sz="2600" dirty="0"/>
              <a:t>(true)</a:t>
            </a:r>
          </a:p>
        </p:txBody>
      </p:sp>
    </p:spTree>
    <p:extLst>
      <p:ext uri="{BB962C8B-B14F-4D97-AF65-F5344CB8AC3E}">
        <p14:creationId xmlns:p14="http://schemas.microsoft.com/office/powerpoint/2010/main" val="330804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Reﬂective Deserialization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 Array objects are treated specially: </a:t>
            </a:r>
          </a:p>
          <a:p>
            <a:endParaRPr lang="en-CA" dirty="0"/>
          </a:p>
          <a:p>
            <a:pPr lvl="1"/>
            <a:r>
              <a:rPr lang="en-CA" sz="2400" dirty="0"/>
              <a:t>Find the element type with </a:t>
            </a:r>
            <a:r>
              <a:rPr lang="en-CA" sz="2400" dirty="0" err="1"/>
              <a:t>getComponentType</a:t>
            </a:r>
            <a:r>
              <a:rPr lang="en-CA" sz="2400" dirty="0"/>
              <a:t>() 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Iterate through each element of the array</a:t>
            </a:r>
          </a:p>
          <a:p>
            <a:pPr lvl="2"/>
            <a:r>
              <a:rPr lang="en-CA" sz="2400" dirty="0"/>
              <a:t>Set the element’s value using </a:t>
            </a:r>
            <a:r>
              <a:rPr lang="en-CA" sz="2400" dirty="0" err="1"/>
              <a:t>Array.set</a:t>
            </a:r>
            <a:r>
              <a:rPr lang="en-CA" sz="2400" dirty="0"/>
              <a:t>() </a:t>
            </a:r>
          </a:p>
          <a:p>
            <a:pPr lvl="2"/>
            <a:r>
              <a:rPr lang="en-CA" sz="2400" dirty="0"/>
              <a:t>As above, treat primitives differently than references</a:t>
            </a:r>
          </a:p>
        </p:txBody>
      </p:sp>
    </p:spTree>
    <p:extLst>
      <p:ext uri="{BB962C8B-B14F-4D97-AF65-F5344CB8AC3E}">
        <p14:creationId xmlns:p14="http://schemas.microsoft.com/office/powerpoint/2010/main" val="2031736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Java intercession.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CA" sz="2400" dirty="0"/>
              <a:t>The byte stream may be: </a:t>
            </a:r>
          </a:p>
          <a:p>
            <a:pPr lvl="1"/>
            <a:endParaRPr lang="en-CA" sz="2400" dirty="0"/>
          </a:p>
          <a:p>
            <a:pPr marL="1428750" lvl="2" indent="-514350">
              <a:buFont typeface="+mj-lt"/>
              <a:buAutoNum type="arabicPeriod"/>
            </a:pPr>
            <a:r>
              <a:rPr lang="en-CA" sz="2400" dirty="0"/>
              <a:t>Stored to a ﬁle or database </a:t>
            </a:r>
          </a:p>
          <a:p>
            <a:pPr lvl="3"/>
            <a:r>
              <a:rPr lang="en-CA" sz="2400" dirty="0"/>
              <a:t>Enables </a:t>
            </a:r>
            <a:r>
              <a:rPr lang="en-CA" sz="2400" b="1" dirty="0"/>
              <a:t>object persistence </a:t>
            </a:r>
          </a:p>
          <a:p>
            <a:pPr lvl="3"/>
            <a:endParaRPr lang="en-CA" sz="2400" b="1" dirty="0"/>
          </a:p>
          <a:p>
            <a:pPr marL="1428750" lvl="2" indent="-514350">
              <a:buFont typeface="+mj-lt"/>
              <a:buAutoNum type="arabicPeriod"/>
            </a:pPr>
            <a:r>
              <a:rPr lang="en-CA" sz="2400" dirty="0"/>
              <a:t>Transmitted to another program </a:t>
            </a:r>
          </a:p>
          <a:p>
            <a:pPr lvl="3"/>
            <a:r>
              <a:rPr lang="en-CA" sz="2400" dirty="0"/>
              <a:t>For </a:t>
            </a:r>
            <a:r>
              <a:rPr lang="en-CA" sz="2400" b="1" dirty="0"/>
              <a:t>remote method invocation </a:t>
            </a:r>
            <a:r>
              <a:rPr lang="en-CA" sz="2400" dirty="0"/>
              <a:t>(RMI) </a:t>
            </a:r>
          </a:p>
          <a:p>
            <a:pPr lvl="3"/>
            <a:endParaRPr lang="en-CA" sz="2400" dirty="0"/>
          </a:p>
          <a:p>
            <a:pPr marL="1428750" lvl="2" indent="-514350">
              <a:buFont typeface="+mj-lt"/>
              <a:buAutoNum type="arabicPeriod"/>
            </a:pPr>
            <a:r>
              <a:rPr lang="en-CA" sz="2400" dirty="0"/>
              <a:t>Transmitted across a network </a:t>
            </a:r>
          </a:p>
          <a:p>
            <a:pPr lvl="3"/>
            <a:r>
              <a:rPr lang="en-CA" sz="2400" dirty="0"/>
              <a:t>For </a:t>
            </a:r>
            <a:r>
              <a:rPr lang="en-CA" sz="2400" b="1" dirty="0"/>
              <a:t>distributed objects</a:t>
            </a:r>
          </a:p>
        </p:txBody>
      </p:sp>
    </p:spTree>
    <p:extLst>
      <p:ext uri="{BB962C8B-B14F-4D97-AF65-F5344CB8AC3E}">
        <p14:creationId xmlns:p14="http://schemas.microsoft.com/office/powerpoint/2010/main" val="2004936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De-serialization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Deserialization:</a:t>
            </a:r>
            <a:r>
              <a:rPr lang="en-CA" dirty="0"/>
              <a:t> converts the byte stream (or text) into a recreation of the original object </a:t>
            </a:r>
          </a:p>
          <a:p>
            <a:endParaRPr lang="en-CA" dirty="0"/>
          </a:p>
          <a:p>
            <a:pPr lvl="1"/>
            <a:r>
              <a:rPr lang="en-CA" sz="2400" dirty="0"/>
              <a:t>i.e.  its clone</a:t>
            </a:r>
          </a:p>
        </p:txBody>
      </p:sp>
    </p:spTree>
    <p:extLst>
      <p:ext uri="{BB962C8B-B14F-4D97-AF65-F5344CB8AC3E}">
        <p14:creationId xmlns:p14="http://schemas.microsoft.com/office/powerpoint/2010/main" val="75122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De-serialization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Deserialization:</a:t>
            </a:r>
            <a:r>
              <a:rPr lang="en-CA" dirty="0"/>
              <a:t> converts the byte stream (or text) into a recreation of the original object </a:t>
            </a:r>
          </a:p>
          <a:p>
            <a:endParaRPr lang="en-CA" dirty="0"/>
          </a:p>
          <a:p>
            <a:pPr lvl="1"/>
            <a:r>
              <a:rPr lang="en-CA" sz="2400" dirty="0"/>
              <a:t>i.e.  its clone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>
                <a:solidFill>
                  <a:srgbClr val="FF0000"/>
                </a:solidFill>
              </a:rPr>
              <a:t>You will not maintain exact object </a:t>
            </a:r>
            <a:r>
              <a:rPr lang="en-CA" sz="2400" dirty="0" err="1">
                <a:solidFill>
                  <a:srgbClr val="FF0000"/>
                </a:solidFill>
              </a:rPr>
              <a:t>jvm</a:t>
            </a:r>
            <a:r>
              <a:rPr lang="en-CA" sz="2400" dirty="0">
                <a:solidFill>
                  <a:srgbClr val="FF0000"/>
                </a:solidFill>
              </a:rPr>
              <a:t> identity (unique id assigned to each object made in java)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You will want identity of objects to be defined by</a:t>
            </a:r>
          </a:p>
          <a:p>
            <a:pPr lvl="2"/>
            <a:r>
              <a:rPr lang="en-CA" sz="2400" dirty="0">
                <a:solidFill>
                  <a:srgbClr val="FF0000"/>
                </a:solidFill>
              </a:rPr>
              <a:t>equals()</a:t>
            </a:r>
          </a:p>
          <a:p>
            <a:pPr lvl="2"/>
            <a:r>
              <a:rPr lang="en-CA" sz="2400" dirty="0" err="1">
                <a:solidFill>
                  <a:srgbClr val="FF0000"/>
                </a:solidFill>
              </a:rPr>
              <a:t>hashCode</a:t>
            </a:r>
            <a:r>
              <a:rPr lang="en-CA" sz="2400" dirty="0">
                <a:solidFill>
                  <a:srgbClr val="FF0000"/>
                </a:solidFill>
              </a:rPr>
              <a:t>()</a:t>
            </a:r>
          </a:p>
          <a:p>
            <a:pPr lvl="2"/>
            <a:endParaRPr lang="en-CA" sz="2400" dirty="0">
              <a:solidFill>
                <a:srgbClr val="FF0000"/>
              </a:solidFill>
            </a:endParaRPr>
          </a:p>
          <a:p>
            <a:pPr lvl="1"/>
            <a:r>
              <a:rPr lang="en-CA" sz="2400" dirty="0"/>
              <a:t>You can maintain relative object </a:t>
            </a:r>
            <a:r>
              <a:rPr lang="en-CA" sz="2400" dirty="0" err="1"/>
              <a:t>jvm</a:t>
            </a:r>
            <a:r>
              <a:rPr lang="en-CA" sz="2400" dirty="0"/>
              <a:t> identity</a:t>
            </a:r>
          </a:p>
        </p:txBody>
      </p:sp>
    </p:spTree>
    <p:extLst>
      <p:ext uri="{BB962C8B-B14F-4D97-AF65-F5344CB8AC3E}">
        <p14:creationId xmlns:p14="http://schemas.microsoft.com/office/powerpoint/2010/main" val="240826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When you serialize an object, you are saving its </a:t>
            </a:r>
            <a:r>
              <a:rPr lang="en-CA" b="1" dirty="0"/>
              <a:t>state</a:t>
            </a:r>
          </a:p>
          <a:p>
            <a:pPr lvl="1"/>
            <a:r>
              <a:rPr lang="en-CA" sz="2400" dirty="0"/>
              <a:t>i.e.  the current value of all its instance variables </a:t>
            </a:r>
          </a:p>
          <a:p>
            <a:pPr lvl="1"/>
            <a:endParaRPr lang="en-CA" sz="2400" dirty="0"/>
          </a:p>
          <a:p>
            <a:r>
              <a:rPr lang="en-CA" dirty="0"/>
              <a:t>To build a general-purpose serialization system, you need access to an object’s metadata </a:t>
            </a:r>
          </a:p>
          <a:p>
            <a:pPr lvl="1"/>
            <a:r>
              <a:rPr lang="en-CA" sz="2400" dirty="0"/>
              <a:t>i.e.  requires reﬂection</a:t>
            </a:r>
          </a:p>
        </p:txBody>
      </p:sp>
    </p:spTree>
    <p:extLst>
      <p:ext uri="{BB962C8B-B14F-4D97-AF65-F5344CB8AC3E}">
        <p14:creationId xmlns:p14="http://schemas.microsoft.com/office/powerpoint/2010/main" val="1476106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A527-A5E3-2343-8D9D-CDF0F4A4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Java cereal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D8086-BA04-BD40-B14A-9F2902C22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Coffee in my cereal?</a:t>
            </a:r>
          </a:p>
        </p:txBody>
      </p:sp>
    </p:spTree>
    <p:extLst>
      <p:ext uri="{BB962C8B-B14F-4D97-AF65-F5344CB8AC3E}">
        <p14:creationId xmlns:p14="http://schemas.microsoft.com/office/powerpoint/2010/main" val="171311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FBF5-1CD9-4500-AD58-4AB4443E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Java Serialization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DC17-E008-42B5-89BE-05BA20EC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Java has a Serializable marker interface </a:t>
            </a:r>
          </a:p>
          <a:p>
            <a:pPr lvl="1"/>
            <a:r>
              <a:rPr lang="en-CA" sz="2400" dirty="0"/>
              <a:t>If implemented by a class, its instances can be serialized automatically to a binary stream</a:t>
            </a:r>
          </a:p>
          <a:p>
            <a:pPr lvl="1"/>
            <a:endParaRPr lang="en-CA" sz="2400" dirty="0"/>
          </a:p>
          <a:p>
            <a:pPr lvl="1"/>
            <a:r>
              <a:rPr lang="en-CA" sz="2400" dirty="0"/>
              <a:t>Just use interface</a:t>
            </a:r>
          </a:p>
          <a:p>
            <a:pPr marL="457200" lvl="1" indent="0">
              <a:buNone/>
            </a:pPr>
            <a:r>
              <a:rPr lang="en-CA" sz="2400" b="1" dirty="0"/>
              <a:t>java class </a:t>
            </a:r>
            <a:r>
              <a:rPr lang="en-CA" sz="2400" b="1" dirty="0" err="1"/>
              <a:t>MyClass</a:t>
            </a:r>
            <a:r>
              <a:rPr lang="en-CA" sz="2400" b="1" dirty="0"/>
              <a:t> implements Serializable</a:t>
            </a:r>
          </a:p>
          <a:p>
            <a:pPr marL="457200" lvl="1" indent="0">
              <a:buNone/>
            </a:pPr>
            <a:endParaRPr lang="en-CA" sz="2400" b="1" dirty="0"/>
          </a:p>
          <a:p>
            <a:pPr lvl="1"/>
            <a:r>
              <a:rPr lang="en-CA" sz="2400" dirty="0"/>
              <a:t>(optional) can indicate object versioning with class variable</a:t>
            </a:r>
          </a:p>
          <a:p>
            <a:pPr marL="457200" lvl="1" indent="0">
              <a:buNone/>
            </a:pPr>
            <a:r>
              <a:rPr lang="en-CA" sz="2400" b="1" dirty="0"/>
              <a:t>private static final long </a:t>
            </a:r>
            <a:r>
              <a:rPr lang="en-CA" sz="2400" b="1" dirty="0" err="1"/>
              <a:t>serialVersionUID</a:t>
            </a:r>
            <a:r>
              <a:rPr lang="en-CA" sz="2400" b="1" dirty="0"/>
              <a:t>=42L;</a:t>
            </a:r>
          </a:p>
          <a:p>
            <a:pPr lvl="1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48108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1418</Words>
  <Application>Microsoft Office PowerPoint</Application>
  <PresentationFormat>Widescreen</PresentationFormat>
  <Paragraphs>273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Reflection: Serialization</vt:lpstr>
      <vt:lpstr>What the cereal?</vt:lpstr>
      <vt:lpstr>Serialization </vt:lpstr>
      <vt:lpstr>Serialization </vt:lpstr>
      <vt:lpstr>De-serialization </vt:lpstr>
      <vt:lpstr>De-serialization </vt:lpstr>
      <vt:lpstr>Serialization </vt:lpstr>
      <vt:lpstr>Java cereal</vt:lpstr>
      <vt:lpstr>Java Serialization </vt:lpstr>
      <vt:lpstr>Java Serialization </vt:lpstr>
      <vt:lpstr>General Mills Cereal</vt:lpstr>
      <vt:lpstr>General Purpose Serialization </vt:lpstr>
      <vt:lpstr>XML</vt:lpstr>
      <vt:lpstr>XML Structure </vt:lpstr>
      <vt:lpstr>Reﬂective Serialization </vt:lpstr>
      <vt:lpstr>Reﬂective Serialization </vt:lpstr>
      <vt:lpstr>Reﬂective Serialization </vt:lpstr>
      <vt:lpstr>Reﬂective Serialization </vt:lpstr>
      <vt:lpstr>One two step</vt:lpstr>
      <vt:lpstr>Reﬂective Serialization </vt:lpstr>
      <vt:lpstr>Reﬂective Serialization </vt:lpstr>
      <vt:lpstr>Reﬂective Serialization </vt:lpstr>
      <vt:lpstr>Readings </vt:lpstr>
      <vt:lpstr>Dynamic</vt:lpstr>
      <vt:lpstr>Dynamic Loading </vt:lpstr>
      <vt:lpstr>Dynamic Loading - Arrays </vt:lpstr>
      <vt:lpstr>Dynamic Loading </vt:lpstr>
      <vt:lpstr>Dynamic Loading </vt:lpstr>
      <vt:lpstr>Dynamic Loading </vt:lpstr>
      <vt:lpstr>Reverse it</vt:lpstr>
      <vt:lpstr>Reﬂective Deserialization </vt:lpstr>
      <vt:lpstr>Reﬂective Deserialization </vt:lpstr>
      <vt:lpstr>Reﬂective Deserialization </vt:lpstr>
      <vt:lpstr>Reﬂective Deserialization </vt:lpstr>
      <vt:lpstr>Reﬂective Deserialization </vt:lpstr>
      <vt:lpstr>Reﬂective Deserialization </vt:lpstr>
      <vt:lpstr>Onward to …  Java intercession.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2020-08-24T23:51:54Z</dcterms:created>
  <dcterms:modified xsi:type="dcterms:W3CDTF">2020-08-24T23:51:58Z</dcterms:modified>
</cp:coreProperties>
</file>