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300" r:id="rId5"/>
    <p:sldId id="258" r:id="rId6"/>
    <p:sldId id="259" r:id="rId7"/>
    <p:sldId id="260" r:id="rId8"/>
    <p:sldId id="272" r:id="rId9"/>
    <p:sldId id="262" r:id="rId10"/>
    <p:sldId id="263" r:id="rId11"/>
    <p:sldId id="264" r:id="rId12"/>
    <p:sldId id="265" r:id="rId13"/>
    <p:sldId id="301" r:id="rId14"/>
    <p:sldId id="266" r:id="rId15"/>
    <p:sldId id="267" r:id="rId16"/>
    <p:sldId id="268" r:id="rId17"/>
    <p:sldId id="269" r:id="rId18"/>
    <p:sldId id="302" r:id="rId19"/>
    <p:sldId id="270" r:id="rId20"/>
    <p:sldId id="273" r:id="rId21"/>
    <p:sldId id="296" r:id="rId22"/>
    <p:sldId id="297" r:id="rId23"/>
    <p:sldId id="295" r:id="rId24"/>
    <p:sldId id="303" r:id="rId25"/>
    <p:sldId id="298" r:id="rId26"/>
    <p:sldId id="274" r:id="rId27"/>
    <p:sldId id="304" r:id="rId28"/>
    <p:sldId id="275" r:id="rId29"/>
    <p:sldId id="276" r:id="rId30"/>
    <p:sldId id="277" r:id="rId31"/>
    <p:sldId id="278" r:id="rId32"/>
    <p:sldId id="279" r:id="rId33"/>
    <p:sldId id="299" r:id="rId34"/>
    <p:sldId id="305" r:id="rId35"/>
    <p:sldId id="280" r:id="rId36"/>
    <p:sldId id="281" r:id="rId37"/>
    <p:sldId id="306" r:id="rId38"/>
    <p:sldId id="282" r:id="rId39"/>
    <p:sldId id="283" r:id="rId40"/>
    <p:sldId id="284" r:id="rId41"/>
    <p:sldId id="307" r:id="rId42"/>
    <p:sldId id="285" r:id="rId43"/>
    <p:sldId id="286" r:id="rId44"/>
    <p:sldId id="287" r:id="rId45"/>
    <p:sldId id="308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71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78652-7F24-4E2B-87A6-EF750EB5BE31}" v="20" dt="2020-08-05T16:00:48.336"/>
    <p1510:client id="{A016A4EF-ACED-4425-92BF-755506F84401}" v="201" dt="2020-08-04T17:49:37.542"/>
    <p1510:client id="{CA985661-9E21-427B-8E5A-63427BA666A3}" v="21" dt="2020-08-05T15:32:32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27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87" y="526840"/>
            <a:ext cx="9838745" cy="1940619"/>
          </a:xfrm>
        </p:spPr>
        <p:txBody>
          <a:bodyPr/>
          <a:lstStyle/>
          <a:p>
            <a:r>
              <a:rPr lang="en-US" dirty="0"/>
              <a:t>Reflection: In practice via Java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1.Primitives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553265" cy="4351338"/>
          </a:xfrm>
        </p:spPr>
        <p:txBody>
          <a:bodyPr/>
          <a:lstStyle/>
          <a:p>
            <a:r>
              <a:rPr lang="en-CA" dirty="0"/>
              <a:t>Although primitives are not objects, Java uses class objects to represent their type </a:t>
            </a:r>
          </a:p>
          <a:p>
            <a:endParaRPr lang="en-CA" dirty="0"/>
          </a:p>
          <a:p>
            <a:pPr lvl="1"/>
            <a:r>
              <a:rPr lang="en-CA" sz="2400" dirty="0"/>
              <a:t>Use a class literal to specify the class object </a:t>
            </a:r>
          </a:p>
          <a:p>
            <a:pPr lvl="2"/>
            <a:r>
              <a:rPr lang="en-CA" sz="2400" dirty="0"/>
              <a:t>E.g.  </a:t>
            </a:r>
            <a:r>
              <a:rPr lang="en-CA" sz="2400" b="1" dirty="0" err="1"/>
              <a:t>int.class</a:t>
            </a:r>
            <a:r>
              <a:rPr lang="en-CA" sz="2400" b="1" dirty="0"/>
              <a:t>, </a:t>
            </a:r>
            <a:r>
              <a:rPr lang="en-CA" sz="2400" b="1" dirty="0" err="1"/>
              <a:t>double.class</a:t>
            </a:r>
            <a:r>
              <a:rPr lang="en-CA" sz="2400" b="1" dirty="0"/>
              <a:t> </a:t>
            </a:r>
          </a:p>
          <a:p>
            <a:pPr lvl="2"/>
            <a:endParaRPr lang="en-CA" sz="2400" b="1" dirty="0"/>
          </a:p>
          <a:p>
            <a:pPr lvl="1"/>
            <a:r>
              <a:rPr lang="en-CA" sz="2400" b="1" dirty="0" err="1"/>
              <a:t>void.class</a:t>
            </a:r>
            <a:r>
              <a:rPr lang="en-CA" sz="2400" dirty="0"/>
              <a:t> represents the void return type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To check if primitive, use </a:t>
            </a:r>
            <a:r>
              <a:rPr lang="en-CA" sz="2400" b="1" dirty="0" err="1"/>
              <a:t>isPrimitive</a:t>
            </a:r>
            <a:r>
              <a:rPr lang="en-CA" sz="2400" b="1" dirty="0"/>
              <a:t>()</a:t>
            </a:r>
            <a:r>
              <a:rPr lang="en-CA" sz="2400" dirty="0"/>
              <a:t> on the class object </a:t>
            </a:r>
          </a:p>
          <a:p>
            <a:pPr lvl="2"/>
            <a:r>
              <a:rPr lang="en-CA" sz="2400" dirty="0"/>
              <a:t>E.g.  </a:t>
            </a:r>
            <a:r>
              <a:rPr lang="en-CA" sz="2400" b="1" dirty="0"/>
              <a:t>if (</a:t>
            </a:r>
            <a:r>
              <a:rPr lang="en-CA" sz="2400" b="1" dirty="0" err="1"/>
              <a:t>classObject.isPrimitive</a:t>
            </a:r>
            <a:r>
              <a:rPr lang="en-CA" sz="2400" b="1" dirty="0"/>
              <a:t>()) …</a:t>
            </a:r>
          </a:p>
        </p:txBody>
      </p:sp>
    </p:spTree>
    <p:extLst>
      <p:ext uri="{BB962C8B-B14F-4D97-AF65-F5344CB8AC3E}">
        <p14:creationId xmlns:p14="http://schemas.microsoft.com/office/powerpoint/2010/main" val="29303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Java arrays are objects whose classes are created at runtime by the JVM </a:t>
            </a:r>
          </a:p>
          <a:p>
            <a:endParaRPr lang="en-CA" dirty="0"/>
          </a:p>
          <a:p>
            <a:pPr lvl="1"/>
            <a:r>
              <a:rPr lang="en-CA" sz="2400" dirty="0"/>
              <a:t>A new class for each element type and dimension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Use a class literal to specify the class object </a:t>
            </a:r>
          </a:p>
          <a:p>
            <a:pPr lvl="2"/>
            <a:r>
              <a:rPr lang="en-CA" sz="2400" dirty="0"/>
              <a:t>E.g.  </a:t>
            </a:r>
            <a:r>
              <a:rPr lang="en-CA" sz="2400" b="1" dirty="0"/>
              <a:t>int[].class, Object[].class</a:t>
            </a:r>
            <a:r>
              <a:rPr lang="en-CA" sz="2400" dirty="0"/>
              <a:t> 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To check if an array, use </a:t>
            </a:r>
          </a:p>
          <a:p>
            <a:pPr marL="914400" lvl="2" indent="0">
              <a:buNone/>
            </a:pPr>
            <a:r>
              <a:rPr lang="en-CA" sz="2400" b="1" dirty="0" err="1"/>
              <a:t>isArray</a:t>
            </a:r>
            <a:r>
              <a:rPr lang="en-CA" sz="2400" b="1" dirty="0"/>
              <a:t>() </a:t>
            </a:r>
          </a:p>
          <a:p>
            <a:pPr marL="914400" lvl="2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To ﬁnd the base type of an array, use </a:t>
            </a:r>
          </a:p>
          <a:p>
            <a:pPr marL="914400" lvl="2" indent="0">
              <a:buNone/>
            </a:pPr>
            <a:r>
              <a:rPr lang="en-CA" sz="2400" b="1" dirty="0"/>
              <a:t>public Class </a:t>
            </a:r>
            <a:r>
              <a:rPr lang="en-CA" sz="2400" b="1" dirty="0" err="1"/>
              <a:t>getComponentType</a:t>
            </a:r>
            <a:r>
              <a:rPr lang="en-CA" sz="24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244362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3.Interfaces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Each declared interface is represented with a class object </a:t>
            </a:r>
          </a:p>
          <a:p>
            <a:endParaRPr lang="en-CA" dirty="0"/>
          </a:p>
          <a:p>
            <a:pPr lvl="1"/>
            <a:r>
              <a:rPr lang="en-CA" sz="2400" dirty="0"/>
              <a:t>Can be speciﬁed with a class literal </a:t>
            </a:r>
          </a:p>
          <a:p>
            <a:pPr lvl="2"/>
            <a:r>
              <a:rPr lang="en-CA" sz="2400" dirty="0"/>
              <a:t>E.g.  </a:t>
            </a:r>
            <a:r>
              <a:rPr lang="en-CA" sz="2400" b="1" dirty="0" err="1"/>
              <a:t>Collection.class</a:t>
            </a:r>
            <a:r>
              <a:rPr lang="en-CA" sz="2400" b="1" dirty="0"/>
              <a:t> </a:t>
            </a:r>
          </a:p>
          <a:p>
            <a:pPr lvl="2"/>
            <a:endParaRPr lang="en-CA" sz="2400" b="1" dirty="0"/>
          </a:p>
          <a:p>
            <a:pPr lvl="1"/>
            <a:r>
              <a:rPr lang="en-CA" sz="2400" dirty="0"/>
              <a:t>Can be queried for supported methods and constants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To check if an interface, use </a:t>
            </a:r>
            <a:r>
              <a:rPr lang="en-CA" sz="2400" b="1" dirty="0" err="1"/>
              <a:t>isInterface</a:t>
            </a:r>
            <a:r>
              <a:rPr lang="en-CA" sz="24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1101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Methods, man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1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a method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Methods for a class or interface are represented with metaobjects of the type </a:t>
            </a:r>
            <a:r>
              <a:rPr lang="en-CA" b="1" dirty="0" err="1"/>
              <a:t>java.lang.reﬂect.Method</a:t>
            </a:r>
            <a:r>
              <a:rPr lang="en-CA" b="1" dirty="0"/>
              <a:t> </a:t>
            </a:r>
          </a:p>
          <a:p>
            <a:endParaRPr lang="en-CA" b="1" dirty="0"/>
          </a:p>
          <a:p>
            <a:r>
              <a:rPr lang="en-CA" dirty="0"/>
              <a:t>Methods can be found at runtime by querying the class object </a:t>
            </a:r>
          </a:p>
          <a:p>
            <a:endParaRPr lang="en-CA" dirty="0"/>
          </a:p>
          <a:p>
            <a:pPr lvl="1"/>
            <a:r>
              <a:rPr lang="en-CA" sz="2400" dirty="0"/>
              <a:t>To ﬁnd a </a:t>
            </a:r>
            <a:r>
              <a:rPr lang="en-CA" sz="2400" b="1" dirty="0">
                <a:solidFill>
                  <a:srgbClr val="0070C0"/>
                </a:solidFill>
              </a:rPr>
              <a:t>public</a:t>
            </a:r>
            <a:r>
              <a:rPr lang="en-CA" sz="2400" dirty="0"/>
              <a:t> method (either declared or inherited), use </a:t>
            </a:r>
          </a:p>
          <a:p>
            <a:pPr marL="457200" lvl="1" indent="0">
              <a:buNone/>
            </a:pPr>
            <a:r>
              <a:rPr lang="en-CA" sz="2400" b="1" dirty="0"/>
              <a:t>      Method </a:t>
            </a:r>
            <a:r>
              <a:rPr lang="en-CA" sz="2400" b="1" dirty="0" err="1"/>
              <a:t>getMethod</a:t>
            </a:r>
            <a:r>
              <a:rPr lang="en-CA" sz="2400" b="1" dirty="0"/>
              <a:t>(String name, Class[] </a:t>
            </a:r>
            <a:r>
              <a:rPr lang="en-CA" sz="2400" b="1" dirty="0" err="1"/>
              <a:t>parameterTypes</a:t>
            </a:r>
            <a:r>
              <a:rPr lang="en-CA" sz="2400" b="1" dirty="0"/>
              <a:t>)</a:t>
            </a:r>
          </a:p>
          <a:p>
            <a:pPr marL="457200" lvl="1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E.g. </a:t>
            </a:r>
          </a:p>
          <a:p>
            <a:pPr marL="914400" lvl="2" indent="0">
              <a:buNone/>
            </a:pPr>
            <a:r>
              <a:rPr lang="en-CA" sz="2400" b="1" dirty="0"/>
              <a:t>Method m;                                   </a:t>
            </a:r>
          </a:p>
          <a:p>
            <a:pPr marL="914400" lvl="2" indent="0">
              <a:buNone/>
            </a:pPr>
            <a:r>
              <a:rPr lang="en-CA" sz="2400" b="1" dirty="0"/>
              <a:t>m = </a:t>
            </a:r>
            <a:r>
              <a:rPr lang="en-CA" sz="2400" b="1" dirty="0" err="1"/>
              <a:t>classObject.getMethod</a:t>
            </a:r>
            <a:r>
              <a:rPr lang="en-CA" sz="2400" b="1" dirty="0"/>
              <a:t>(“</a:t>
            </a:r>
            <a:r>
              <a:rPr lang="en-CA" sz="2400" b="1" dirty="0" err="1"/>
              <a:t>setColor</a:t>
            </a:r>
            <a:r>
              <a:rPr lang="en-CA" sz="2400" b="1" dirty="0"/>
              <a:t>”, new Class[] {</a:t>
            </a:r>
            <a:r>
              <a:rPr lang="en-CA" sz="2400" b="1" dirty="0" err="1"/>
              <a:t>Color.class</a:t>
            </a:r>
            <a:r>
              <a:rPr lang="en-CA" sz="2400" b="1" dirty="0"/>
              <a:t>}); </a:t>
            </a:r>
          </a:p>
          <a:p>
            <a:pPr marL="914400" lvl="2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If no parameters, use null or zero-length array for the 2nd argument </a:t>
            </a:r>
          </a:p>
          <a:p>
            <a:pPr marL="457200" lvl="1" indent="0">
              <a:buNone/>
            </a:pP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28003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a method (cont’d)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above </a:t>
            </a:r>
            <a:r>
              <a:rPr lang="en-CA" b="1" dirty="0" err="1"/>
              <a:t>getMethod</a:t>
            </a:r>
            <a:r>
              <a:rPr lang="en-CA" dirty="0"/>
              <a:t> can access every method attached to a class</a:t>
            </a:r>
          </a:p>
          <a:p>
            <a:pPr lvl="1"/>
            <a:r>
              <a:rPr lang="en-CA" sz="2400" dirty="0"/>
              <a:t>Including those inherited</a:t>
            </a:r>
          </a:p>
          <a:p>
            <a:pPr lvl="1"/>
            <a:endParaRPr lang="en-CA" sz="2400" dirty="0"/>
          </a:p>
          <a:p>
            <a:r>
              <a:rPr lang="en-CA" b="1" dirty="0"/>
              <a:t>Use </a:t>
            </a:r>
            <a:r>
              <a:rPr lang="en-CA" b="1" dirty="0" err="1"/>
              <a:t>getDeclaredMethod</a:t>
            </a:r>
            <a:r>
              <a:rPr lang="en-CA" b="1" dirty="0"/>
              <a:t>(…) </a:t>
            </a:r>
            <a:r>
              <a:rPr lang="en-CA" dirty="0"/>
              <a:t>to ﬁnd a method explicitly declared by the class (i.e. not inherited) </a:t>
            </a:r>
          </a:p>
          <a:p>
            <a:pPr lvl="1"/>
            <a:r>
              <a:rPr lang="en-CA" sz="2400" dirty="0"/>
              <a:t>In addition it also returns methods of all visibilities:  </a:t>
            </a:r>
            <a:r>
              <a:rPr lang="en-CA" sz="2400" b="1" dirty="0"/>
              <a:t>public, protected, package,</a:t>
            </a:r>
            <a:r>
              <a:rPr lang="en-CA" sz="2400" dirty="0"/>
              <a:t> and </a:t>
            </a:r>
            <a:r>
              <a:rPr lang="en-CA" sz="2400" b="1" dirty="0"/>
              <a:t>private</a:t>
            </a:r>
          </a:p>
        </p:txBody>
      </p:sp>
    </p:spTree>
    <p:extLst>
      <p:ext uri="{BB962C8B-B14F-4D97-AF65-F5344CB8AC3E}">
        <p14:creationId xmlns:p14="http://schemas.microsoft.com/office/powerpoint/2010/main" val="137250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ALL methods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ﬁnd </a:t>
            </a:r>
            <a:r>
              <a:rPr lang="en-CA" b="1" i="1" dirty="0"/>
              <a:t>all</a:t>
            </a:r>
            <a:r>
              <a:rPr lang="en-CA" dirty="0"/>
              <a:t> </a:t>
            </a:r>
            <a:r>
              <a:rPr lang="en-CA" b="1" dirty="0">
                <a:solidFill>
                  <a:srgbClr val="00B050"/>
                </a:solidFill>
              </a:rPr>
              <a:t>public</a:t>
            </a:r>
            <a:r>
              <a:rPr lang="en-CA" dirty="0"/>
              <a:t> methods of a class (either declared or inherited), use </a:t>
            </a:r>
          </a:p>
          <a:p>
            <a:pPr marL="457200" lvl="1" indent="0">
              <a:buNone/>
            </a:pPr>
            <a:r>
              <a:rPr lang="en-CA" sz="2400" b="1" dirty="0"/>
              <a:t>Method[] </a:t>
            </a:r>
            <a:r>
              <a:rPr lang="en-CA" sz="2400" b="1" dirty="0" err="1"/>
              <a:t>getMethods</a:t>
            </a:r>
            <a:r>
              <a:rPr lang="en-CA" sz="2400" b="1" dirty="0"/>
              <a:t>()</a:t>
            </a:r>
            <a:r>
              <a:rPr lang="en-CA" sz="2400" dirty="0"/>
              <a:t> </a:t>
            </a:r>
          </a:p>
          <a:p>
            <a:pPr lvl="1"/>
            <a:r>
              <a:rPr lang="en-CA" sz="2400" dirty="0"/>
              <a:t>E.g. </a:t>
            </a:r>
          </a:p>
          <a:p>
            <a:pPr marL="914400" lvl="2" indent="0">
              <a:buNone/>
            </a:pPr>
            <a:r>
              <a:rPr lang="en-CA" sz="2400" b="1" dirty="0"/>
              <a:t>Method </a:t>
            </a:r>
            <a:r>
              <a:rPr lang="en-CA" sz="2400" b="1" dirty="0" err="1"/>
              <a:t>mArray</a:t>
            </a:r>
            <a:r>
              <a:rPr lang="en-CA" sz="2400" b="1" dirty="0"/>
              <a:t>[] = </a:t>
            </a:r>
            <a:r>
              <a:rPr lang="en-CA" sz="2400" b="1" dirty="0" err="1"/>
              <a:t>classObject.getMethods</a:t>
            </a:r>
            <a:r>
              <a:rPr lang="en-CA" sz="2400" b="1" dirty="0"/>
              <a:t>();</a:t>
            </a:r>
            <a:r>
              <a:rPr lang="en-CA" sz="2400" dirty="0"/>
              <a:t> </a:t>
            </a:r>
          </a:p>
          <a:p>
            <a:pPr marL="914400" lvl="2" indent="0">
              <a:buNone/>
            </a:pPr>
            <a:endParaRPr lang="en-CA" sz="2400" dirty="0"/>
          </a:p>
          <a:p>
            <a:r>
              <a:rPr lang="en-CA" dirty="0"/>
              <a:t>To ﬁnd all declared methods of any visibility, use </a:t>
            </a:r>
          </a:p>
          <a:p>
            <a:pPr marL="457200" lvl="1" indent="0">
              <a:buNone/>
            </a:pPr>
            <a:r>
              <a:rPr lang="en-CA" sz="2400" b="1" dirty="0"/>
              <a:t>Method[] </a:t>
            </a:r>
            <a:r>
              <a:rPr lang="en-CA" sz="2400" b="1" dirty="0" err="1"/>
              <a:t>getDeclaredMethods</a:t>
            </a:r>
            <a:r>
              <a:rPr lang="en-CA" sz="24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17368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 Parts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Method object can be queried with: </a:t>
            </a:r>
          </a:p>
          <a:p>
            <a:endParaRPr lang="en-CA" dirty="0"/>
          </a:p>
          <a:p>
            <a:pPr lvl="1"/>
            <a:r>
              <a:rPr lang="en-CA" sz="2400" b="1" dirty="0"/>
              <a:t>String </a:t>
            </a:r>
            <a:r>
              <a:rPr lang="en-CA" sz="2400" b="1" dirty="0" err="1"/>
              <a:t>getName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 </a:t>
            </a:r>
            <a:r>
              <a:rPr lang="en-CA" sz="2400" b="1" dirty="0" err="1"/>
              <a:t>getDeclaringClass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Class[] </a:t>
            </a:r>
            <a:r>
              <a:rPr lang="en-CA" sz="2400" b="1" dirty="0" err="1"/>
              <a:t>getExceptionTypes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Class[] </a:t>
            </a:r>
            <a:r>
              <a:rPr lang="en-CA" sz="2400" b="1" dirty="0" err="1"/>
              <a:t>getParameterTypes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 </a:t>
            </a:r>
            <a:r>
              <a:rPr lang="en-CA" sz="2400" b="1" dirty="0" err="1"/>
              <a:t>getReturnType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int </a:t>
            </a:r>
            <a:r>
              <a:rPr lang="en-CA" sz="2400" b="1" dirty="0" err="1"/>
              <a:t>getModiﬁers</a:t>
            </a:r>
            <a:r>
              <a:rPr lang="en-CA" sz="2400" b="1" dirty="0"/>
              <a:t>() </a:t>
            </a:r>
          </a:p>
          <a:p>
            <a:pPr lvl="2"/>
            <a:r>
              <a:rPr lang="en-CA" sz="2400" dirty="0"/>
              <a:t>The returned int can be decoded with methods in Modiﬁer class</a:t>
            </a:r>
          </a:p>
        </p:txBody>
      </p:sp>
    </p:spTree>
    <p:extLst>
      <p:ext uri="{BB962C8B-B14F-4D97-AF65-F5344CB8AC3E}">
        <p14:creationId xmlns:p14="http://schemas.microsoft.com/office/powerpoint/2010/main" val="374466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 acting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89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Method Call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call a method dynamically, use </a:t>
            </a:r>
          </a:p>
          <a:p>
            <a:pPr marL="457200" lvl="1" indent="0">
              <a:buNone/>
            </a:pPr>
            <a:r>
              <a:rPr lang="en-CA" sz="2400" b="1" dirty="0"/>
              <a:t>Object invoke(Object obj, Object[] </a:t>
            </a:r>
            <a:r>
              <a:rPr lang="en-CA" sz="2400" b="1" dirty="0" err="1"/>
              <a:t>args</a:t>
            </a:r>
            <a:r>
              <a:rPr lang="en-CA" sz="2400" b="1" dirty="0"/>
              <a:t>)</a:t>
            </a:r>
            <a:r>
              <a:rPr lang="en-CA" sz="2400" dirty="0"/>
              <a:t> </a:t>
            </a:r>
          </a:p>
          <a:p>
            <a:r>
              <a:rPr lang="en-CA" dirty="0"/>
              <a:t>E.g. </a:t>
            </a:r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9A0D8-7267-4D25-BE17-80C646928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05" y="3302474"/>
            <a:ext cx="10446589" cy="17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Here comes the code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Dynamic Method Call (cont’d)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dirty="0"/>
              <a:t>If there are no arguments, use null or zero-length array for the 2nd parameter </a:t>
            </a:r>
          </a:p>
          <a:p>
            <a:pPr lvl="1"/>
            <a:r>
              <a:rPr lang="en-CA" sz="2400" dirty="0"/>
              <a:t>If a static method, use null for the 1st parameter </a:t>
            </a:r>
          </a:p>
        </p:txBody>
      </p:sp>
    </p:spTree>
    <p:extLst>
      <p:ext uri="{BB962C8B-B14F-4D97-AF65-F5344CB8AC3E}">
        <p14:creationId xmlns:p14="http://schemas.microsoft.com/office/powerpoint/2010/main" val="202806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Dynamic Method Call (primitive para)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Primitives are passed as parameters by putting them into a “wrapper object”</a:t>
            </a:r>
          </a:p>
          <a:p>
            <a:pPr lvl="1"/>
            <a:r>
              <a:rPr lang="en-CA" sz="2400" dirty="0"/>
              <a:t>E.g.  (next page)</a:t>
            </a:r>
          </a:p>
          <a:p>
            <a:pPr lvl="1"/>
            <a:endParaRPr lang="en-CA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0078E-A218-428B-81D2-4366D41C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23" y="2983346"/>
            <a:ext cx="10670875" cy="179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Method Call (return primitive)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a method normally returns a primitive, </a:t>
            </a:r>
            <a:r>
              <a:rPr lang="en-CA" b="1" dirty="0"/>
              <a:t>invoke()</a:t>
            </a:r>
            <a:r>
              <a:rPr lang="en-CA" dirty="0"/>
              <a:t> will return the primitive in a wrapper object </a:t>
            </a:r>
          </a:p>
          <a:p>
            <a:r>
              <a:rPr lang="en-CA" dirty="0"/>
              <a:t>Since typed as </a:t>
            </a:r>
            <a:r>
              <a:rPr lang="en-CA" b="1" dirty="0"/>
              <a:t>Object</a:t>
            </a:r>
            <a:r>
              <a:rPr lang="en-CA" dirty="0"/>
              <a:t>, you must cast it to the correct type </a:t>
            </a:r>
          </a:p>
          <a:p>
            <a:r>
              <a:rPr lang="en-CA" dirty="0"/>
              <a:t>Then unwrap it using a </a:t>
            </a:r>
            <a:r>
              <a:rPr lang="en-CA" b="1" dirty="0" err="1"/>
              <a:t>xxxValue</a:t>
            </a:r>
            <a:r>
              <a:rPr lang="en-CA" dirty="0"/>
              <a:t>() method </a:t>
            </a:r>
          </a:p>
          <a:p>
            <a:endParaRPr lang="en-CA" dirty="0"/>
          </a:p>
          <a:p>
            <a:r>
              <a:rPr lang="en-CA" dirty="0"/>
              <a:t>Note:  Java 5.0 introduced automatic boxing and unboxing </a:t>
            </a:r>
          </a:p>
          <a:p>
            <a:r>
              <a:rPr lang="en-CA" dirty="0"/>
              <a:t>E.g. (next page)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916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Dynamic Method Call (return primitive) - Example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846EF-AFAE-4441-AA25-AE0B5B07B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2" y="1626140"/>
            <a:ext cx="9661585" cy="217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Turtles all the way up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3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Superclass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To ﬁnd the </a:t>
            </a:r>
            <a:r>
              <a:rPr lang="en-CA" b="1" i="1" dirty="0"/>
              <a:t>superclass object of a class</a:t>
            </a:r>
            <a:r>
              <a:rPr lang="en-CA" dirty="0"/>
              <a:t> object use </a:t>
            </a:r>
            <a:r>
              <a:rPr lang="en-CA" b="1" dirty="0"/>
              <a:t>Class </a:t>
            </a:r>
            <a:r>
              <a:rPr lang="en-CA" b="1" dirty="0" err="1"/>
              <a:t>getSuperClass</a:t>
            </a:r>
            <a:r>
              <a:rPr lang="en-CA" b="1" dirty="0"/>
              <a:t>() </a:t>
            </a:r>
          </a:p>
          <a:p>
            <a:pPr lvl="1"/>
            <a:r>
              <a:rPr lang="en-CA" sz="2400" dirty="0"/>
              <a:t>E.g.  </a:t>
            </a:r>
          </a:p>
          <a:p>
            <a:pPr marL="914400" lvl="2" indent="0">
              <a:buNone/>
            </a:pPr>
            <a:r>
              <a:rPr lang="en-CA" sz="2400" b="1" dirty="0"/>
              <a:t>Class </a:t>
            </a:r>
            <a:r>
              <a:rPr lang="en-CA" sz="2400" b="1" dirty="0" err="1"/>
              <a:t>superclassObject</a:t>
            </a:r>
            <a:r>
              <a:rPr lang="en-CA" sz="2400" b="1" dirty="0"/>
              <a:t> = </a:t>
            </a:r>
            <a:r>
              <a:rPr lang="en-CA" sz="2400" b="1" dirty="0" err="1"/>
              <a:t>classObject.getSuperClass</a:t>
            </a:r>
            <a:r>
              <a:rPr lang="en-CA" sz="2400" b="1" dirty="0"/>
              <a:t>(); </a:t>
            </a:r>
          </a:p>
          <a:p>
            <a:pPr marL="914400" lvl="2" indent="0">
              <a:buNone/>
            </a:pPr>
            <a:endParaRPr lang="en-CA" sz="2400" b="1" dirty="0"/>
          </a:p>
          <a:p>
            <a:r>
              <a:rPr lang="en-CA" dirty="0"/>
              <a:t>Returns null if </a:t>
            </a:r>
            <a:r>
              <a:rPr lang="en-CA" b="1" dirty="0" err="1"/>
              <a:t>classObject</a:t>
            </a:r>
            <a:r>
              <a:rPr lang="en-CA" dirty="0"/>
              <a:t> represents a </a:t>
            </a:r>
            <a:r>
              <a:rPr lang="en-CA" i="1" dirty="0"/>
              <a:t>primitive type, void, an interface, or </a:t>
            </a:r>
            <a:r>
              <a:rPr lang="en-CA" b="1" i="1" dirty="0"/>
              <a:t>Object</a:t>
            </a:r>
            <a:r>
              <a:rPr lang="en-CA" i="1" dirty="0"/>
              <a:t> class </a:t>
            </a:r>
          </a:p>
          <a:p>
            <a:endParaRPr lang="en-CA" i="1" dirty="0"/>
          </a:p>
          <a:p>
            <a:r>
              <a:rPr lang="en-CA" dirty="0"/>
              <a:t>Returns </a:t>
            </a:r>
            <a:r>
              <a:rPr lang="en-CA" i="1" dirty="0"/>
              <a:t>class object</a:t>
            </a:r>
            <a:r>
              <a:rPr lang="en-CA" dirty="0"/>
              <a:t> for </a:t>
            </a:r>
            <a:r>
              <a:rPr lang="en-CA" b="1" dirty="0"/>
              <a:t>Object</a:t>
            </a:r>
            <a:r>
              <a:rPr lang="en-CA" dirty="0"/>
              <a:t> if an array</a:t>
            </a:r>
          </a:p>
        </p:txBody>
      </p:sp>
    </p:spTree>
    <p:extLst>
      <p:ext uri="{BB962C8B-B14F-4D97-AF65-F5344CB8AC3E}">
        <p14:creationId xmlns:p14="http://schemas.microsoft.com/office/powerpoint/2010/main" val="2129868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Interfaces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</a:t>
            </a:r>
            <a:r>
              <a:rPr lang="en-CA" b="1" dirty="0"/>
              <a:t>Class[] </a:t>
            </a:r>
            <a:r>
              <a:rPr lang="en-CA" b="1" dirty="0" err="1"/>
              <a:t>getInterfaces</a:t>
            </a:r>
            <a:r>
              <a:rPr lang="en-CA" b="1" dirty="0"/>
              <a:t>()</a:t>
            </a:r>
            <a:r>
              <a:rPr lang="en-CA" dirty="0"/>
              <a:t> on a class object to ﬁnd all interfaces that the class directly implements </a:t>
            </a:r>
          </a:p>
          <a:p>
            <a:endParaRPr lang="en-CA" dirty="0"/>
          </a:p>
          <a:p>
            <a:pPr lvl="1"/>
            <a:r>
              <a:rPr lang="en-CA" sz="2400" dirty="0"/>
              <a:t>If used on a class object that represents an interface, then returns the direct </a:t>
            </a:r>
            <a:r>
              <a:rPr lang="en-CA" sz="2400" dirty="0" err="1"/>
              <a:t>superinterfaces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327656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Fielders choice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Fields for a class or interface are represented with metaobjects of the type </a:t>
            </a:r>
            <a:r>
              <a:rPr lang="en-CA" b="1" dirty="0" err="1"/>
              <a:t>java.lang.reﬂect.Field</a:t>
            </a:r>
            <a:r>
              <a:rPr lang="en-CA" b="1" dirty="0"/>
              <a:t> </a:t>
            </a:r>
          </a:p>
          <a:p>
            <a:endParaRPr lang="en-CA" b="1" dirty="0"/>
          </a:p>
          <a:p>
            <a:r>
              <a:rPr lang="en-CA" dirty="0"/>
              <a:t>Fields can be found at runtime by querying the class object </a:t>
            </a:r>
          </a:p>
          <a:p>
            <a:pPr lvl="1"/>
            <a:r>
              <a:rPr lang="en-CA" sz="2400" dirty="0"/>
              <a:t>To ﬁnd a public ﬁeld (either declared or inherited), use </a:t>
            </a:r>
          </a:p>
          <a:p>
            <a:pPr lvl="1"/>
            <a:endParaRPr lang="en-CA" sz="2400" dirty="0"/>
          </a:p>
          <a:p>
            <a:pPr marL="457200" lvl="1" indent="0">
              <a:buNone/>
            </a:pPr>
            <a:r>
              <a:rPr lang="en-CA" sz="2400" b="1" dirty="0"/>
              <a:t>Field </a:t>
            </a:r>
            <a:r>
              <a:rPr lang="en-CA" sz="2400" b="1" dirty="0" err="1"/>
              <a:t>getField</a:t>
            </a:r>
            <a:r>
              <a:rPr lang="en-CA" sz="2400" b="1" dirty="0"/>
              <a:t>(String name)</a:t>
            </a:r>
          </a:p>
        </p:txBody>
      </p:sp>
    </p:spTree>
    <p:extLst>
      <p:ext uri="{BB962C8B-B14F-4D97-AF65-F5344CB8AC3E}">
        <p14:creationId xmlns:p14="http://schemas.microsoft.com/office/powerpoint/2010/main" val="687602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Fields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E.g.  </a:t>
            </a:r>
          </a:p>
          <a:p>
            <a:pPr marL="457200" lvl="1" indent="0">
              <a:buNone/>
            </a:pPr>
            <a:r>
              <a:rPr lang="en-CA" sz="2400" b="1" dirty="0"/>
              <a:t>Field f = </a:t>
            </a:r>
            <a:r>
              <a:rPr lang="en-CA" sz="2400" b="1" dirty="0" err="1"/>
              <a:t>classObject.getField</a:t>
            </a:r>
            <a:r>
              <a:rPr lang="en-CA" sz="2400" b="1" dirty="0"/>
              <a:t>(“id”);</a:t>
            </a:r>
            <a:r>
              <a:rPr lang="en-CA" sz="2400" dirty="0"/>
              <a:t> </a:t>
            </a:r>
          </a:p>
          <a:p>
            <a:pPr lvl="1"/>
            <a:r>
              <a:rPr lang="en-CA" sz="2400" dirty="0"/>
              <a:t>May throw </a:t>
            </a:r>
            <a:r>
              <a:rPr lang="en-CA" sz="2400" b="1" dirty="0" err="1">
                <a:solidFill>
                  <a:srgbClr val="FF0000"/>
                </a:solidFill>
              </a:rPr>
              <a:t>NoSuchFieldException</a:t>
            </a:r>
            <a:r>
              <a:rPr lang="en-CA" sz="2400" dirty="0"/>
              <a:t> </a:t>
            </a:r>
          </a:p>
          <a:p>
            <a:pPr lvl="1"/>
            <a:endParaRPr lang="en-CA" sz="2400" dirty="0"/>
          </a:p>
          <a:p>
            <a:r>
              <a:rPr lang="en-CA" dirty="0"/>
              <a:t>Use </a:t>
            </a:r>
            <a:r>
              <a:rPr lang="en-CA" b="1" dirty="0" err="1"/>
              <a:t>getDeclaredField</a:t>
            </a:r>
            <a:r>
              <a:rPr lang="en-CA" b="1" dirty="0"/>
              <a:t>(String name)</a:t>
            </a:r>
            <a:r>
              <a:rPr lang="en-CA" dirty="0"/>
              <a:t> to ﬁnd a ﬁeld explicitly declared by the class or interface (i.e. not inherited) </a:t>
            </a:r>
          </a:p>
          <a:p>
            <a:pPr lvl="1"/>
            <a:r>
              <a:rPr lang="en-CA" sz="2400" dirty="0"/>
              <a:t>Returns ﬁelds of all visibilities:  public, protected, package, and private</a:t>
            </a:r>
          </a:p>
        </p:txBody>
      </p:sp>
    </p:spTree>
    <p:extLst>
      <p:ext uri="{BB962C8B-B14F-4D97-AF65-F5344CB8AC3E}">
        <p14:creationId xmlns:p14="http://schemas.microsoft.com/office/powerpoint/2010/main" val="212580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 Packages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The reﬂection classes </a:t>
            </a:r>
            <a:r>
              <a:rPr lang="en-CA" sz="3600" b="1" dirty="0"/>
              <a:t>(metaobjects)</a:t>
            </a:r>
            <a:r>
              <a:rPr lang="en-CA" sz="3600" dirty="0"/>
              <a:t> are in two packages:</a:t>
            </a:r>
          </a:p>
          <a:p>
            <a:pPr lvl="1"/>
            <a:r>
              <a:rPr lang="en-CA" sz="3200" b="1" dirty="0" err="1"/>
              <a:t>java.lang</a:t>
            </a:r>
            <a:endParaRPr lang="en-CA" sz="3200" b="1" dirty="0"/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Object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Class </a:t>
            </a:r>
          </a:p>
          <a:p>
            <a:pPr lvl="1"/>
            <a:r>
              <a:rPr lang="en-CA" sz="3200" b="1" dirty="0" err="1"/>
              <a:t>java.lang.reﬂect</a:t>
            </a:r>
            <a:r>
              <a:rPr lang="en-CA" sz="3200" b="1" dirty="0"/>
              <a:t>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Method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Field </a:t>
            </a:r>
          </a:p>
          <a:p>
            <a:pPr lvl="2"/>
            <a:r>
              <a:rPr lang="en-CA" sz="2800" b="1" dirty="0">
                <a:solidFill>
                  <a:srgbClr val="0070C0"/>
                </a:solidFill>
              </a:rPr>
              <a:t>Constructor </a:t>
            </a:r>
          </a:p>
          <a:p>
            <a:pPr lvl="2"/>
            <a:r>
              <a:rPr lang="en-CA" sz="2800" b="1" dirty="0"/>
              <a:t>etc.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004936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 Fields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ﬁnd all </a:t>
            </a:r>
            <a:r>
              <a:rPr lang="en-CA" b="1" dirty="0">
                <a:solidFill>
                  <a:srgbClr val="00B050"/>
                </a:solidFill>
              </a:rPr>
              <a:t>public</a:t>
            </a:r>
            <a:r>
              <a:rPr lang="en-CA" dirty="0"/>
              <a:t> ﬁelds of a class (either declared or inherited), use </a:t>
            </a:r>
          </a:p>
          <a:p>
            <a:endParaRPr lang="en-CA" dirty="0"/>
          </a:p>
          <a:p>
            <a:pPr marL="457200" lvl="1" indent="0">
              <a:buNone/>
            </a:pPr>
            <a:r>
              <a:rPr lang="en-CA" sz="2400" b="1" dirty="0"/>
              <a:t>Field[] </a:t>
            </a:r>
            <a:r>
              <a:rPr lang="en-CA" sz="2400" b="1" dirty="0" err="1"/>
              <a:t>getFields</a:t>
            </a:r>
            <a:r>
              <a:rPr lang="en-CA" sz="2400" b="1" dirty="0"/>
              <a:t>() </a:t>
            </a:r>
          </a:p>
          <a:p>
            <a:pPr marL="457200" lvl="1" indent="0">
              <a:buNone/>
            </a:pPr>
            <a:endParaRPr lang="en-CA" sz="2400" b="1" dirty="0"/>
          </a:p>
          <a:p>
            <a:pPr marL="457200" lvl="1" indent="0">
              <a:buNone/>
            </a:pPr>
            <a:r>
              <a:rPr lang="en-CA" sz="2400" dirty="0"/>
              <a:t>E.g. </a:t>
            </a:r>
          </a:p>
          <a:p>
            <a:pPr marL="914400" lvl="2" indent="0">
              <a:buNone/>
            </a:pPr>
            <a:r>
              <a:rPr lang="en-CA" sz="2400" b="1" dirty="0"/>
              <a:t>Field </a:t>
            </a:r>
            <a:r>
              <a:rPr lang="en-CA" sz="2400" b="1" dirty="0" err="1"/>
              <a:t>fArray</a:t>
            </a:r>
            <a:r>
              <a:rPr lang="en-CA" sz="2400" b="1" dirty="0"/>
              <a:t>[] = </a:t>
            </a:r>
            <a:r>
              <a:rPr lang="en-CA" sz="2400" b="1" dirty="0" err="1"/>
              <a:t>classObject.getFields</a:t>
            </a:r>
            <a:r>
              <a:rPr lang="en-CA" sz="2400" b="1" dirty="0"/>
              <a:t>(); </a:t>
            </a:r>
          </a:p>
          <a:p>
            <a:pPr marL="914400" lvl="2" indent="0">
              <a:buNone/>
            </a:pPr>
            <a:endParaRPr lang="en-CA" sz="2400" b="1" dirty="0"/>
          </a:p>
          <a:p>
            <a:r>
              <a:rPr lang="en-CA" dirty="0"/>
              <a:t>To ﬁnd all declared ﬁelds of any visibility, use </a:t>
            </a:r>
            <a:r>
              <a:rPr lang="en-CA" b="1" dirty="0"/>
              <a:t>Field[] </a:t>
            </a:r>
            <a:r>
              <a:rPr lang="en-CA" b="1" dirty="0" err="1"/>
              <a:t>getDeclaredFields</a:t>
            </a:r>
            <a:r>
              <a:rPr lang="en-CA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818048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Parts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Field object can be queried with: </a:t>
            </a:r>
          </a:p>
          <a:p>
            <a:endParaRPr lang="en-CA" dirty="0"/>
          </a:p>
          <a:p>
            <a:pPr lvl="1"/>
            <a:r>
              <a:rPr lang="en-CA" sz="2400" b="1" dirty="0"/>
              <a:t>String </a:t>
            </a:r>
            <a:r>
              <a:rPr lang="en-CA" sz="2400" b="1" dirty="0" err="1"/>
              <a:t>getName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 </a:t>
            </a:r>
            <a:r>
              <a:rPr lang="en-CA" sz="2400" b="1" dirty="0" err="1"/>
              <a:t>getDeclaringClass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 </a:t>
            </a:r>
            <a:r>
              <a:rPr lang="en-CA" sz="2400" b="1" dirty="0" err="1"/>
              <a:t>getType</a:t>
            </a:r>
            <a:r>
              <a:rPr lang="en-CA" sz="2400" b="1" dirty="0"/>
              <a:t>()</a:t>
            </a:r>
          </a:p>
          <a:p>
            <a:pPr lvl="1"/>
            <a:r>
              <a:rPr lang="en-CA" sz="2400" b="1" dirty="0"/>
              <a:t>int </a:t>
            </a:r>
            <a:r>
              <a:rPr lang="en-CA" sz="2400" b="1" dirty="0" err="1"/>
              <a:t>getModiﬁers</a:t>
            </a:r>
            <a:r>
              <a:rPr lang="en-CA" sz="2400" b="1" dirty="0"/>
              <a:t>() </a:t>
            </a:r>
          </a:p>
          <a:p>
            <a:pPr lvl="2"/>
            <a:r>
              <a:rPr lang="en-CA" sz="2400" dirty="0"/>
              <a:t>The returned int can be decoded with methods in Modiﬁer class</a:t>
            </a:r>
          </a:p>
        </p:txBody>
      </p:sp>
    </p:spTree>
    <p:extLst>
      <p:ext uri="{BB962C8B-B14F-4D97-AF65-F5344CB8AC3E}">
        <p14:creationId xmlns:p14="http://schemas.microsoft.com/office/powerpoint/2010/main" val="3255678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Type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 can ﬁnd the value of a ﬁeld reﬂectively using </a:t>
            </a:r>
          </a:p>
          <a:p>
            <a:pPr lvl="1"/>
            <a:r>
              <a:rPr lang="en-CA" sz="2400" b="1" dirty="0"/>
              <a:t>Object get(Object obj) </a:t>
            </a:r>
          </a:p>
          <a:p>
            <a:pPr lvl="1"/>
            <a:r>
              <a:rPr lang="en-CA" sz="2400" dirty="0"/>
              <a:t>E.g. </a:t>
            </a:r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If the ﬁeld type is primitive, the returned value is wrapped in the appropriate wrapper object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3A10C-F4F3-4A21-AD8F-553E8BB9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286" y="3107267"/>
            <a:ext cx="10075653" cy="2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07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Type (visibility?)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dirty="0"/>
              <a:t>You can’t always access a field despite being able to find out that it exists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5E7993-6A2C-4DAA-8D66-3BA3259D7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46" y="3267254"/>
            <a:ext cx="11234013" cy="20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7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Fielding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16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 know the type of the primitive, you can access the value directly using methods like </a:t>
            </a:r>
          </a:p>
          <a:p>
            <a:pPr lvl="1"/>
            <a:r>
              <a:rPr lang="en-CA" sz="2400" b="1" dirty="0" err="1"/>
              <a:t>boolean</a:t>
            </a:r>
            <a:r>
              <a:rPr lang="en-CA" sz="2400" b="1" dirty="0"/>
              <a:t> </a:t>
            </a:r>
            <a:r>
              <a:rPr lang="en-CA" sz="2400" b="1" dirty="0" err="1"/>
              <a:t>getBoolean</a:t>
            </a:r>
            <a:r>
              <a:rPr lang="en-CA" sz="2400" b="1" dirty="0"/>
              <a:t>(Object obj) </a:t>
            </a:r>
          </a:p>
          <a:p>
            <a:pPr lvl="1"/>
            <a:r>
              <a:rPr lang="en-CA" sz="2400" b="1" dirty="0"/>
              <a:t>double </a:t>
            </a:r>
            <a:r>
              <a:rPr lang="en-CA" sz="2400" b="1" dirty="0" err="1"/>
              <a:t>getDouble</a:t>
            </a:r>
            <a:r>
              <a:rPr lang="en-CA" sz="2400" b="1" dirty="0"/>
              <a:t>(Object obj) </a:t>
            </a:r>
          </a:p>
          <a:p>
            <a:pPr lvl="1"/>
            <a:r>
              <a:rPr lang="en-CA" sz="2400" dirty="0"/>
              <a:t>etc. </a:t>
            </a:r>
          </a:p>
          <a:p>
            <a:r>
              <a:rPr lang="en-CA" dirty="0"/>
              <a:t>E.g. </a:t>
            </a:r>
          </a:p>
          <a:p>
            <a:pPr marL="457200" lvl="1" indent="0">
              <a:buNone/>
            </a:pPr>
            <a:r>
              <a:rPr lang="en-CA" sz="2400" b="1" dirty="0"/>
              <a:t>int value = </a:t>
            </a:r>
            <a:r>
              <a:rPr lang="en-CA" sz="2400" b="1" dirty="0" err="1"/>
              <a:t>f.getInt</a:t>
            </a:r>
            <a:r>
              <a:rPr lang="en-CA" sz="2400" b="1" dirty="0"/>
              <a:t>(</a:t>
            </a:r>
            <a:r>
              <a:rPr lang="en-CA" sz="2400" b="1" dirty="0" err="1"/>
              <a:t>myObj</a:t>
            </a:r>
            <a:r>
              <a:rPr lang="en-CA" sz="2400" b="1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249407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Setting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Fields can be set reﬂectively using </a:t>
            </a:r>
          </a:p>
          <a:p>
            <a:pPr marL="457200" lvl="1" indent="0">
              <a:buNone/>
            </a:pPr>
            <a:r>
              <a:rPr lang="en-CA" sz="2400" b="1" dirty="0"/>
              <a:t>void set(Object obj, Object value)</a:t>
            </a:r>
            <a:r>
              <a:rPr lang="en-CA" sz="2400" dirty="0"/>
              <a:t> </a:t>
            </a:r>
          </a:p>
          <a:p>
            <a:pPr marL="457200" lvl="1" indent="0">
              <a:buNone/>
            </a:pPr>
            <a:endParaRPr lang="en-CA" sz="2400" dirty="0"/>
          </a:p>
          <a:p>
            <a:pPr lvl="1"/>
            <a:r>
              <a:rPr lang="en-CA" sz="2400" dirty="0"/>
              <a:t>E.g.  </a:t>
            </a:r>
            <a:r>
              <a:rPr lang="en-CA" sz="2400" b="1" dirty="0" err="1"/>
              <a:t>f.set</a:t>
            </a:r>
            <a:r>
              <a:rPr lang="en-CA" sz="2400" b="1" dirty="0"/>
              <a:t>(</a:t>
            </a:r>
            <a:r>
              <a:rPr lang="en-CA" sz="2400" b="1" dirty="0" err="1"/>
              <a:t>myObj</a:t>
            </a:r>
            <a:r>
              <a:rPr lang="en-CA" sz="2400" b="1" dirty="0"/>
              <a:t>, </a:t>
            </a:r>
            <a:r>
              <a:rPr lang="en-CA" sz="2400" b="1" dirty="0" err="1"/>
              <a:t>newValue</a:t>
            </a:r>
            <a:r>
              <a:rPr lang="en-CA" sz="2400" b="1" dirty="0"/>
              <a:t>);</a:t>
            </a:r>
            <a:r>
              <a:rPr lang="en-CA" sz="2400" dirty="0"/>
              <a:t>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You must wrap primitive values, or use methods like </a:t>
            </a:r>
          </a:p>
          <a:p>
            <a:pPr lvl="2"/>
            <a:r>
              <a:rPr lang="en-CA" sz="2400" dirty="0"/>
              <a:t>void </a:t>
            </a:r>
            <a:r>
              <a:rPr lang="en-CA" sz="2400" dirty="0" err="1"/>
              <a:t>setBoolean</a:t>
            </a:r>
            <a:r>
              <a:rPr lang="en-CA" sz="2400" dirty="0"/>
              <a:t>(Object obj, </a:t>
            </a:r>
            <a:r>
              <a:rPr lang="en-CA" sz="2400" dirty="0" err="1"/>
              <a:t>boolean</a:t>
            </a:r>
            <a:r>
              <a:rPr lang="en-CA" sz="2400" dirty="0"/>
              <a:t> value) </a:t>
            </a:r>
          </a:p>
          <a:p>
            <a:pPr lvl="2"/>
            <a:r>
              <a:rPr lang="en-CA" sz="2400" dirty="0"/>
              <a:t>void </a:t>
            </a:r>
            <a:r>
              <a:rPr lang="en-CA" sz="2400" dirty="0" err="1"/>
              <a:t>setDouble</a:t>
            </a:r>
            <a:r>
              <a:rPr lang="en-CA" sz="2400" dirty="0"/>
              <a:t>(Object obj, double value) </a:t>
            </a:r>
          </a:p>
          <a:p>
            <a:pPr lvl="2"/>
            <a:r>
              <a:rPr lang="en-CA" sz="2400" dirty="0"/>
              <a:t>etc. </a:t>
            </a:r>
          </a:p>
          <a:p>
            <a:pPr lvl="3"/>
            <a:r>
              <a:rPr lang="en-CA" sz="2400" dirty="0"/>
              <a:t>E.g.  </a:t>
            </a:r>
            <a:r>
              <a:rPr lang="en-CA" sz="2400" b="1" dirty="0" err="1"/>
              <a:t>f.setInt</a:t>
            </a:r>
            <a:r>
              <a:rPr lang="en-CA" sz="2400" b="1" dirty="0"/>
              <a:t>(</a:t>
            </a:r>
            <a:r>
              <a:rPr lang="en-CA" sz="2400" b="1" dirty="0" err="1"/>
              <a:t>myObj</a:t>
            </a:r>
            <a:r>
              <a:rPr lang="en-CA" sz="2400" b="1" dirty="0"/>
              <a:t>, 37)</a:t>
            </a:r>
          </a:p>
        </p:txBody>
      </p:sp>
    </p:spTree>
    <p:extLst>
      <p:ext uri="{BB962C8B-B14F-4D97-AF65-F5344CB8AC3E}">
        <p14:creationId xmlns:p14="http://schemas.microsoft.com/office/powerpoint/2010/main" val="2877725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modifiers/access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96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Modifiers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Any Class, Method, or Field object can be queried using </a:t>
            </a:r>
            <a:r>
              <a:rPr lang="en-CA" b="1" dirty="0" err="1"/>
              <a:t>getModifiers</a:t>
            </a:r>
            <a:r>
              <a:rPr lang="en-CA" b="1" dirty="0"/>
              <a:t>() </a:t>
            </a:r>
          </a:p>
          <a:p>
            <a:endParaRPr lang="en-CA" b="1" dirty="0"/>
          </a:p>
          <a:p>
            <a:pPr lvl="1"/>
            <a:r>
              <a:rPr lang="en-CA" sz="2400" dirty="0"/>
              <a:t>Returns an int where particular bits represent one of the 11 modiﬁers in Java </a:t>
            </a:r>
          </a:p>
          <a:p>
            <a:pPr lvl="2"/>
            <a:r>
              <a:rPr lang="en-CA" sz="2400" dirty="0"/>
              <a:t>public, protected, private, static, abstract, etc. 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Can be decoded using static methods in </a:t>
            </a:r>
            <a:r>
              <a:rPr lang="en-CA" sz="2400" b="1" dirty="0" err="1"/>
              <a:t>java.lang.reﬂect.Modiﬁer</a:t>
            </a:r>
            <a:r>
              <a:rPr lang="en-CA" sz="2400" b="1" dirty="0"/>
              <a:t> </a:t>
            </a:r>
          </a:p>
          <a:p>
            <a:pPr lvl="2"/>
            <a:r>
              <a:rPr lang="en-CA" sz="2400" b="1" dirty="0" err="1"/>
              <a:t>boolean</a:t>
            </a:r>
            <a:r>
              <a:rPr lang="en-CA" sz="2400" b="1" dirty="0"/>
              <a:t> </a:t>
            </a:r>
            <a:r>
              <a:rPr lang="en-CA" sz="2400" b="1" dirty="0" err="1"/>
              <a:t>isPublic</a:t>
            </a:r>
            <a:r>
              <a:rPr lang="en-CA" sz="2400" b="1" dirty="0"/>
              <a:t>(int mod) </a:t>
            </a:r>
          </a:p>
          <a:p>
            <a:pPr lvl="2"/>
            <a:r>
              <a:rPr lang="en-CA" sz="2400" b="1" dirty="0" err="1"/>
              <a:t>boolean</a:t>
            </a:r>
            <a:r>
              <a:rPr lang="en-CA" sz="2400" b="1" dirty="0"/>
              <a:t> </a:t>
            </a:r>
            <a:r>
              <a:rPr lang="en-CA" sz="2400" b="1" dirty="0" err="1"/>
              <a:t>isProtected</a:t>
            </a:r>
            <a:r>
              <a:rPr lang="en-CA" sz="2400" b="1" dirty="0"/>
              <a:t>(int mod) </a:t>
            </a:r>
          </a:p>
          <a:p>
            <a:pPr lvl="2"/>
            <a:r>
              <a:rPr lang="en-CA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43821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Modifiers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E.g.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Can print out all modiﬁers using </a:t>
            </a:r>
          </a:p>
          <a:p>
            <a:pPr marL="457200" lvl="1" indent="0">
              <a:buNone/>
            </a:pPr>
            <a:r>
              <a:rPr lang="en-CA" sz="2400" b="1" dirty="0" err="1"/>
              <a:t>toString</a:t>
            </a:r>
            <a:r>
              <a:rPr lang="en-CA" sz="2400" b="1" dirty="0"/>
              <a:t>(int mod) </a:t>
            </a:r>
          </a:p>
          <a:p>
            <a:pPr lvl="1"/>
            <a:r>
              <a:rPr lang="en-CA" sz="2400" dirty="0"/>
              <a:t>E.g.</a:t>
            </a:r>
          </a:p>
          <a:p>
            <a:pPr marL="457200" lvl="1" indent="0">
              <a:buNone/>
            </a:pPr>
            <a:r>
              <a:rPr lang="en-CA" sz="2400" b="1" dirty="0" err="1"/>
              <a:t>System.out.println</a:t>
            </a:r>
            <a:r>
              <a:rPr lang="en-CA" sz="2400" b="1" dirty="0"/>
              <a:t>(</a:t>
            </a:r>
            <a:r>
              <a:rPr lang="en-CA" sz="2400" b="1" dirty="0" err="1"/>
              <a:t>Modifier.toString</a:t>
            </a:r>
            <a:r>
              <a:rPr lang="en-CA" sz="2400" b="1" dirty="0"/>
              <a:t>(mod));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7716F-C44D-416D-BA08-B5C3FB87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07" y="1750248"/>
            <a:ext cx="8747185" cy="24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Stay classy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Access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Normally, non-public ﬁelds and methods cannot be accessed from outside the class </a:t>
            </a:r>
          </a:p>
          <a:p>
            <a:endParaRPr lang="en-CA" dirty="0"/>
          </a:p>
          <a:p>
            <a:pPr lvl="1"/>
            <a:r>
              <a:rPr lang="en-CA" sz="2400" dirty="0"/>
              <a:t>Access checking can be bypassed using void </a:t>
            </a:r>
            <a:r>
              <a:rPr lang="en-CA" sz="2400" b="1" dirty="0" err="1"/>
              <a:t>setAccessible</a:t>
            </a:r>
            <a:r>
              <a:rPr lang="en-CA" sz="2400" b="1" dirty="0"/>
              <a:t>(</a:t>
            </a:r>
            <a:r>
              <a:rPr lang="en-CA" sz="2400" b="1" dirty="0" err="1"/>
              <a:t>boolean</a:t>
            </a:r>
            <a:r>
              <a:rPr lang="en-CA" sz="2400" b="1" dirty="0"/>
              <a:t> flag) </a:t>
            </a:r>
          </a:p>
          <a:p>
            <a:pPr lvl="1"/>
            <a:endParaRPr lang="en-CA" sz="2400" b="1" dirty="0"/>
          </a:p>
          <a:p>
            <a:pPr lvl="1"/>
            <a:r>
              <a:rPr lang="en-CA" sz="2400" dirty="0"/>
              <a:t>Works for all the get and set methods of Field, and the invoke method of Method </a:t>
            </a:r>
          </a:p>
          <a:p>
            <a:pPr lvl="1"/>
            <a:r>
              <a:rPr lang="en-CA" sz="2400" dirty="0"/>
              <a:t>E.g. </a:t>
            </a:r>
          </a:p>
          <a:p>
            <a:pPr marL="914400" lvl="2" indent="0">
              <a:buNone/>
            </a:pPr>
            <a:r>
              <a:rPr lang="en-CA" sz="2400" b="1" dirty="0" err="1"/>
              <a:t>f.setAccessible</a:t>
            </a:r>
            <a:r>
              <a:rPr lang="en-CA" sz="2400" b="1" dirty="0"/>
              <a:t>(true); </a:t>
            </a:r>
          </a:p>
          <a:p>
            <a:pPr marL="914400" lvl="2" indent="0">
              <a:buNone/>
            </a:pPr>
            <a:r>
              <a:rPr lang="en-CA" sz="2400" b="1" dirty="0"/>
              <a:t>Object value = </a:t>
            </a:r>
            <a:r>
              <a:rPr lang="en-CA" sz="2400" b="1" dirty="0" err="1"/>
              <a:t>f.get</a:t>
            </a:r>
            <a:r>
              <a:rPr lang="en-CA" sz="2400" b="1" dirty="0"/>
              <a:t>(</a:t>
            </a:r>
            <a:r>
              <a:rPr lang="en-CA" sz="2400" b="1" dirty="0" err="1"/>
              <a:t>myObj</a:t>
            </a:r>
            <a:r>
              <a:rPr lang="en-CA" sz="2400" b="1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0694035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Array we go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61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Arrays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 </a:t>
            </a:r>
            <a:r>
              <a:rPr lang="en-CA" b="1" dirty="0" err="1"/>
              <a:t>java.lang.reﬂect.Array</a:t>
            </a:r>
            <a:r>
              <a:rPr lang="en-CA" dirty="0"/>
              <a:t> provides static methods to operate reﬂectively on array objects </a:t>
            </a:r>
          </a:p>
          <a:p>
            <a:endParaRPr lang="en-CA" dirty="0"/>
          </a:p>
          <a:p>
            <a:pPr lvl="1"/>
            <a:r>
              <a:rPr lang="en-CA" sz="2400" b="1" dirty="0"/>
              <a:t>Object </a:t>
            </a:r>
            <a:r>
              <a:rPr lang="en-CA" sz="2400" b="1" dirty="0" err="1"/>
              <a:t>newInstance</a:t>
            </a:r>
            <a:r>
              <a:rPr lang="en-CA" sz="2400" b="1" dirty="0"/>
              <a:t>(Class </a:t>
            </a:r>
            <a:r>
              <a:rPr lang="en-CA" sz="2400" b="1" dirty="0" err="1"/>
              <a:t>componentType</a:t>
            </a:r>
            <a:r>
              <a:rPr lang="en-CA" sz="2400" b="1" dirty="0"/>
              <a:t>, int length)</a:t>
            </a:r>
            <a:r>
              <a:rPr lang="en-CA" sz="2400" dirty="0"/>
              <a:t> </a:t>
            </a:r>
          </a:p>
          <a:p>
            <a:pPr lvl="1"/>
            <a:r>
              <a:rPr lang="en-CA" sz="2400" dirty="0"/>
              <a:t>E.g. </a:t>
            </a:r>
          </a:p>
          <a:p>
            <a:pPr marL="914400" lvl="2" indent="0">
              <a:buNone/>
            </a:pPr>
            <a:r>
              <a:rPr lang="en-CA" sz="2400" b="1" dirty="0"/>
              <a:t>Object </a:t>
            </a:r>
            <a:r>
              <a:rPr lang="en-CA" sz="2400" b="1" dirty="0" err="1"/>
              <a:t>myArray</a:t>
            </a:r>
            <a:r>
              <a:rPr lang="en-CA" sz="2400" b="1" dirty="0"/>
              <a:t> = </a:t>
            </a:r>
            <a:r>
              <a:rPr lang="en-CA" sz="2400" b="1" dirty="0" err="1"/>
              <a:t>Array.newInstance</a:t>
            </a:r>
            <a:r>
              <a:rPr lang="en-CA" sz="2400" b="1" dirty="0"/>
              <a:t>(</a:t>
            </a:r>
            <a:r>
              <a:rPr lang="en-CA" sz="2400" b="1" dirty="0" err="1"/>
              <a:t>int.class</a:t>
            </a:r>
            <a:r>
              <a:rPr lang="en-CA" sz="2400" b="1" dirty="0"/>
              <a:t>, 10);</a:t>
            </a:r>
            <a:r>
              <a:rPr lang="en-CA" sz="2400" dirty="0"/>
              <a:t> </a:t>
            </a:r>
          </a:p>
          <a:p>
            <a:pPr lvl="2"/>
            <a:endParaRPr lang="en-CA" sz="2400" dirty="0"/>
          </a:p>
          <a:p>
            <a:pPr lvl="1"/>
            <a:r>
              <a:rPr lang="en-CA" sz="2400" b="1" dirty="0"/>
              <a:t>int </a:t>
            </a:r>
            <a:r>
              <a:rPr lang="en-CA" sz="2400" b="1" dirty="0" err="1"/>
              <a:t>getLength</a:t>
            </a:r>
            <a:r>
              <a:rPr lang="en-CA" sz="2400" b="1" dirty="0"/>
              <a:t>(Object array)</a:t>
            </a:r>
            <a:r>
              <a:rPr lang="en-CA" sz="2400" dirty="0"/>
              <a:t> </a:t>
            </a:r>
          </a:p>
          <a:p>
            <a:pPr lvl="1"/>
            <a:r>
              <a:rPr lang="en-CA" sz="2400" dirty="0"/>
              <a:t>E.g.  </a:t>
            </a:r>
          </a:p>
          <a:p>
            <a:pPr marL="914400" lvl="2" indent="0">
              <a:buNone/>
            </a:pPr>
            <a:r>
              <a:rPr lang="en-CA" sz="2200" b="1" dirty="0"/>
              <a:t>int length = </a:t>
            </a:r>
            <a:r>
              <a:rPr lang="en-CA" sz="2200" b="1" dirty="0" err="1"/>
              <a:t>Array.getLength</a:t>
            </a:r>
            <a:r>
              <a:rPr lang="en-CA" sz="2200" b="1" dirty="0"/>
              <a:t>(</a:t>
            </a:r>
            <a:r>
              <a:rPr lang="en-CA" sz="2200" b="1" dirty="0" err="1"/>
              <a:t>anObj</a:t>
            </a:r>
            <a:r>
              <a:rPr lang="en-CA" sz="2200" b="1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929760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Arrays Get Entry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 Object </a:t>
            </a:r>
            <a:r>
              <a:rPr lang="en-CA" b="1" dirty="0"/>
              <a:t>get(Object array, int index) </a:t>
            </a:r>
          </a:p>
          <a:p>
            <a:endParaRPr lang="en-CA" b="1" dirty="0"/>
          </a:p>
          <a:p>
            <a:pPr lvl="1"/>
            <a:r>
              <a:rPr lang="en-CA" sz="2400" dirty="0"/>
              <a:t>Returns the element at index, wrapping primitives if necessary </a:t>
            </a:r>
          </a:p>
          <a:p>
            <a:pPr lvl="2"/>
            <a:r>
              <a:rPr lang="en-CA" sz="2400" dirty="0"/>
              <a:t>E.g.  </a:t>
            </a:r>
            <a:r>
              <a:rPr lang="en-CA" sz="2400" b="1" dirty="0"/>
              <a:t>Object obj = </a:t>
            </a:r>
            <a:r>
              <a:rPr lang="en-CA" sz="2400" b="1" dirty="0" err="1"/>
              <a:t>Array.get</a:t>
            </a:r>
            <a:r>
              <a:rPr lang="en-CA" sz="2400" b="1" dirty="0"/>
              <a:t>(</a:t>
            </a:r>
            <a:r>
              <a:rPr lang="en-CA" sz="2400" b="1" dirty="0" err="1"/>
              <a:t>myArray</a:t>
            </a:r>
            <a:r>
              <a:rPr lang="en-CA" sz="2400" b="1" dirty="0"/>
              <a:t>, 3);</a:t>
            </a:r>
            <a:r>
              <a:rPr lang="en-CA" sz="2400" dirty="0"/>
              <a:t> </a:t>
            </a:r>
          </a:p>
          <a:p>
            <a:pPr lvl="2"/>
            <a:endParaRPr lang="en-CA" sz="2400" dirty="0"/>
          </a:p>
          <a:p>
            <a:pPr lvl="1"/>
            <a:r>
              <a:rPr lang="en-CA" sz="2400" dirty="0"/>
              <a:t>Also has methods like </a:t>
            </a:r>
            <a:r>
              <a:rPr lang="en-CA" sz="2400" b="1" dirty="0" err="1"/>
              <a:t>getBoolean</a:t>
            </a:r>
            <a:r>
              <a:rPr lang="en-CA" sz="2400" b="1" dirty="0"/>
              <a:t>(…), </a:t>
            </a:r>
            <a:r>
              <a:rPr lang="en-CA" sz="2400" b="1" dirty="0" err="1"/>
              <a:t>getDouble</a:t>
            </a:r>
            <a:r>
              <a:rPr lang="en-CA" sz="2400" b="1" dirty="0"/>
              <a:t>(), </a:t>
            </a:r>
            <a:r>
              <a:rPr lang="en-CA" sz="2400" dirty="0"/>
              <a:t>etc. </a:t>
            </a:r>
          </a:p>
          <a:p>
            <a:pPr lvl="2"/>
            <a:r>
              <a:rPr lang="en-CA" sz="2400" dirty="0"/>
              <a:t>E.g.  </a:t>
            </a:r>
            <a:r>
              <a:rPr lang="en-CA" sz="2400" b="1" dirty="0"/>
              <a:t>int i = </a:t>
            </a:r>
            <a:r>
              <a:rPr lang="en-CA" sz="2400" b="1" dirty="0" err="1"/>
              <a:t>Array.getInt</a:t>
            </a:r>
            <a:r>
              <a:rPr lang="en-CA" sz="2400" b="1" dirty="0"/>
              <a:t>(</a:t>
            </a:r>
            <a:r>
              <a:rPr lang="en-CA" sz="2400" b="1" dirty="0" err="1"/>
              <a:t>myArray</a:t>
            </a:r>
            <a:r>
              <a:rPr lang="en-CA" sz="2400" b="1" dirty="0"/>
              <a:t>, 3);</a:t>
            </a:r>
          </a:p>
        </p:txBody>
      </p:sp>
    </p:spTree>
    <p:extLst>
      <p:ext uri="{BB962C8B-B14F-4D97-AF65-F5344CB8AC3E}">
        <p14:creationId xmlns:p14="http://schemas.microsoft.com/office/powerpoint/2010/main" val="3736242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Arrays Set Entry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void set(Object array, int index, Object value) </a:t>
            </a:r>
          </a:p>
          <a:p>
            <a:endParaRPr lang="en-CA" b="1" dirty="0"/>
          </a:p>
          <a:p>
            <a:pPr lvl="1"/>
            <a:r>
              <a:rPr lang="en-CA" sz="2400" dirty="0"/>
              <a:t>Sets the element at index to speciﬁed value, unwrapping primitives if necessary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Also has methods like </a:t>
            </a:r>
            <a:r>
              <a:rPr lang="en-CA" sz="2400" b="1" dirty="0" err="1"/>
              <a:t>setBoolean</a:t>
            </a:r>
            <a:r>
              <a:rPr lang="en-CA" sz="2400" b="1" dirty="0"/>
              <a:t>(…), </a:t>
            </a:r>
            <a:r>
              <a:rPr lang="en-CA" sz="2400" b="1" dirty="0" err="1"/>
              <a:t>setDouble</a:t>
            </a:r>
            <a:r>
              <a:rPr lang="en-CA" sz="2400" b="1" dirty="0"/>
              <a:t>(…),</a:t>
            </a:r>
            <a:r>
              <a:rPr lang="en-CA" sz="2400" dirty="0"/>
              <a:t> etc.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E.g</a:t>
            </a:r>
            <a:r>
              <a:rPr lang="en-CA" sz="2400" b="1" dirty="0"/>
              <a:t>.  </a:t>
            </a:r>
            <a:r>
              <a:rPr lang="en-CA" sz="2400" b="1" dirty="0" err="1"/>
              <a:t>Array.setInt</a:t>
            </a:r>
            <a:r>
              <a:rPr lang="en-CA" sz="2400" b="1" dirty="0"/>
              <a:t>(</a:t>
            </a:r>
            <a:r>
              <a:rPr lang="en-CA" sz="2400" b="1" dirty="0" err="1"/>
              <a:t>myArray</a:t>
            </a:r>
            <a:r>
              <a:rPr lang="en-CA" sz="2400" b="1" dirty="0"/>
              <a:t>, i, </a:t>
            </a:r>
            <a:r>
              <a:rPr lang="en-CA" sz="2400" b="1" dirty="0" err="1"/>
              <a:t>iVal</a:t>
            </a:r>
            <a:r>
              <a:rPr lang="en-CA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568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Bob the constructor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43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 Constructors for a class are represented with </a:t>
            </a:r>
            <a:r>
              <a:rPr lang="en-CA" i="1" dirty="0"/>
              <a:t>metaobjects</a:t>
            </a:r>
            <a:r>
              <a:rPr lang="en-CA" dirty="0"/>
              <a:t> of the type </a:t>
            </a:r>
            <a:r>
              <a:rPr lang="en-CA" b="1" dirty="0" err="1"/>
              <a:t>java.lang.reﬂect.Constructor</a:t>
            </a:r>
            <a:r>
              <a:rPr lang="en-CA" b="1" dirty="0"/>
              <a:t> </a:t>
            </a:r>
          </a:p>
          <a:p>
            <a:endParaRPr lang="en-CA" b="1" dirty="0"/>
          </a:p>
          <a:p>
            <a:pPr lvl="1"/>
            <a:r>
              <a:rPr lang="en-CA" sz="2400" dirty="0"/>
              <a:t>Constructors can be found at runtime by querying the class object</a:t>
            </a:r>
          </a:p>
          <a:p>
            <a:pPr lvl="1"/>
            <a:r>
              <a:rPr lang="en-CA" sz="2400" dirty="0"/>
              <a:t> </a:t>
            </a:r>
          </a:p>
          <a:p>
            <a:pPr lvl="1"/>
            <a:r>
              <a:rPr lang="en-CA" sz="2400" dirty="0"/>
              <a:t>To ﬁnd a public constructor (either declared or inherited), use </a:t>
            </a:r>
          </a:p>
          <a:p>
            <a:pPr marL="457200" lvl="1" indent="0">
              <a:buNone/>
            </a:pPr>
            <a:r>
              <a:rPr lang="en-CA" sz="2400" b="1" dirty="0"/>
              <a:t>Constructor </a:t>
            </a:r>
            <a:r>
              <a:rPr lang="en-CA" sz="2400" b="1" dirty="0" err="1"/>
              <a:t>getConstructor</a:t>
            </a:r>
            <a:r>
              <a:rPr lang="en-CA" sz="2400" b="1" dirty="0"/>
              <a:t>(Class[] </a:t>
            </a:r>
            <a:r>
              <a:rPr lang="en-CA" sz="2400" b="1" dirty="0" err="1"/>
              <a:t>parameterTypes</a:t>
            </a:r>
            <a:r>
              <a:rPr lang="en-CA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668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Constructor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dirty="0"/>
              <a:t>E.g.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lvl="1"/>
            <a:r>
              <a:rPr lang="en-CA" sz="2400" dirty="0"/>
              <a:t>If no parameters, use null or zero-length array for the argument </a:t>
            </a:r>
          </a:p>
          <a:p>
            <a:pPr lvl="1"/>
            <a:r>
              <a:rPr lang="en-CA" sz="2400" dirty="0"/>
              <a:t>Throws </a:t>
            </a:r>
            <a:r>
              <a:rPr lang="en-CA" sz="2400" b="1" dirty="0" err="1">
                <a:solidFill>
                  <a:srgbClr val="FF0000"/>
                </a:solidFill>
              </a:rPr>
              <a:t>NoSuchMethodException</a:t>
            </a:r>
            <a:r>
              <a:rPr lang="en-CA" sz="2400" dirty="0"/>
              <a:t> (!) if not found </a:t>
            </a:r>
          </a:p>
          <a:p>
            <a:pPr lvl="1"/>
            <a:endParaRPr lang="en-CA" sz="2400" dirty="0"/>
          </a:p>
          <a:p>
            <a:r>
              <a:rPr lang="en-CA" dirty="0"/>
              <a:t>Use </a:t>
            </a:r>
            <a:r>
              <a:rPr lang="en-CA" b="1" dirty="0" err="1"/>
              <a:t>getDeclaredConstructor</a:t>
            </a:r>
            <a:r>
              <a:rPr lang="en-CA" b="1" dirty="0"/>
              <a:t>(…) </a:t>
            </a:r>
            <a:r>
              <a:rPr lang="en-CA" dirty="0"/>
              <a:t>to ﬁnd a constructor (of any visibility) explicitly declared by the class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93EB4-BFB2-4863-8BC6-B98BBCB10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92" y="2069297"/>
            <a:ext cx="10150415" cy="141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36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Constructor (cont’d)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To ﬁnd all public constructors of a class (either declared or inherited), use </a:t>
            </a:r>
          </a:p>
          <a:p>
            <a:pPr marL="457200" lvl="1" indent="0">
              <a:buNone/>
            </a:pPr>
            <a:r>
              <a:rPr lang="en-CA" sz="2400" b="1" dirty="0"/>
              <a:t>Constructor[] </a:t>
            </a:r>
            <a:r>
              <a:rPr lang="en-CA" sz="2400" b="1" dirty="0" err="1"/>
              <a:t>getConstructors</a:t>
            </a:r>
            <a:r>
              <a:rPr lang="en-CA" sz="2400" b="1" dirty="0"/>
              <a:t>()</a:t>
            </a:r>
            <a:r>
              <a:rPr lang="en-CA" sz="2400" dirty="0"/>
              <a:t> </a:t>
            </a:r>
          </a:p>
          <a:p>
            <a:pPr lvl="1"/>
            <a:r>
              <a:rPr lang="en-CA" sz="2400" dirty="0"/>
              <a:t>E.g. </a:t>
            </a:r>
          </a:p>
          <a:p>
            <a:pPr marL="914400" lvl="2" indent="0">
              <a:buNone/>
            </a:pPr>
            <a:r>
              <a:rPr lang="en-CA" sz="2400" b="1" dirty="0"/>
              <a:t>Constructor </a:t>
            </a:r>
            <a:r>
              <a:rPr lang="en-CA" sz="2400" b="1" dirty="0" err="1"/>
              <a:t>cArray</a:t>
            </a:r>
            <a:r>
              <a:rPr lang="en-CA" sz="2400" b="1" dirty="0"/>
              <a:t>[] = </a:t>
            </a:r>
            <a:r>
              <a:rPr lang="en-CA" sz="2400" b="1" dirty="0" err="1"/>
              <a:t>classObject.getConstructors</a:t>
            </a:r>
            <a:r>
              <a:rPr lang="en-CA" sz="2400" b="1" dirty="0"/>
              <a:t>(); </a:t>
            </a:r>
          </a:p>
          <a:p>
            <a:pPr marL="914400" lvl="2" indent="0">
              <a:buNone/>
            </a:pPr>
            <a:endParaRPr lang="en-CA" sz="2400" b="1" dirty="0"/>
          </a:p>
          <a:p>
            <a:r>
              <a:rPr lang="en-CA" dirty="0"/>
              <a:t>To ﬁnd all declared constructors of any visibility, use </a:t>
            </a:r>
          </a:p>
          <a:p>
            <a:pPr marL="457200" lvl="1" indent="0">
              <a:buNone/>
            </a:pPr>
            <a:r>
              <a:rPr lang="en-CA" sz="2400" b="1" dirty="0"/>
              <a:t>Constructor[] </a:t>
            </a:r>
            <a:r>
              <a:rPr lang="en-CA" sz="2400" b="1" dirty="0" err="1"/>
              <a:t>getDeclaredConstructors</a:t>
            </a:r>
            <a:r>
              <a:rPr lang="en-CA" sz="2400" b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99333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Constructor Parts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Constructor object can be queried with: </a:t>
            </a:r>
          </a:p>
          <a:p>
            <a:endParaRPr lang="en-CA" dirty="0"/>
          </a:p>
          <a:p>
            <a:pPr lvl="1"/>
            <a:r>
              <a:rPr lang="en-CA" sz="2400" b="1" dirty="0"/>
              <a:t>String </a:t>
            </a:r>
            <a:r>
              <a:rPr lang="en-CA" sz="2400" b="1" dirty="0" err="1"/>
              <a:t>getName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 </a:t>
            </a:r>
            <a:r>
              <a:rPr lang="en-CA" sz="2400" b="1" dirty="0" err="1"/>
              <a:t>getDeclaringClass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Class[] </a:t>
            </a:r>
            <a:r>
              <a:rPr lang="en-CA" sz="2400" b="1" dirty="0" err="1"/>
              <a:t>getExceptionTypes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Class[] </a:t>
            </a:r>
            <a:r>
              <a:rPr lang="en-CA" sz="2400" b="1" dirty="0" err="1"/>
              <a:t>getParameterTypes</a:t>
            </a:r>
            <a:r>
              <a:rPr lang="en-CA" sz="2400" b="1" dirty="0"/>
              <a:t>() </a:t>
            </a:r>
          </a:p>
          <a:p>
            <a:pPr lvl="1"/>
            <a:r>
              <a:rPr lang="en-CA" sz="2400" b="1" dirty="0"/>
              <a:t>int </a:t>
            </a:r>
            <a:r>
              <a:rPr lang="en-CA" sz="2400" b="1" dirty="0" err="1"/>
              <a:t>getModiﬁers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78296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Object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70C0"/>
                </a:solidFill>
              </a:rPr>
              <a:t>java.lang.Object</a:t>
            </a:r>
            <a:r>
              <a:rPr lang="en-CA" dirty="0">
                <a:solidFill>
                  <a:srgbClr val="0070C0"/>
                </a:solidFill>
              </a:rPr>
              <a:t> </a:t>
            </a:r>
          </a:p>
          <a:p>
            <a:endParaRPr lang="en-CA" dirty="0">
              <a:solidFill>
                <a:srgbClr val="0070C0"/>
              </a:solidFill>
            </a:endParaRPr>
          </a:p>
          <a:p>
            <a:pPr lvl="1"/>
            <a:r>
              <a:rPr lang="en-CA" sz="2400" dirty="0"/>
              <a:t>Is the </a:t>
            </a:r>
            <a:r>
              <a:rPr lang="en-CA" sz="2400" b="1" dirty="0">
                <a:solidFill>
                  <a:srgbClr val="0070C0"/>
                </a:solidFill>
              </a:rPr>
              <a:t>root superclass </a:t>
            </a:r>
            <a:r>
              <a:rPr lang="en-CA" sz="2400" dirty="0"/>
              <a:t>of every object in a program </a:t>
            </a:r>
          </a:p>
          <a:p>
            <a:pPr lvl="1"/>
            <a:endParaRPr lang="en-CA" sz="2400" dirty="0"/>
          </a:p>
          <a:p>
            <a:pPr lvl="1"/>
            <a:r>
              <a:rPr lang="en-CA" sz="2400" b="1" dirty="0">
                <a:solidFill>
                  <a:srgbClr val="FF0000"/>
                </a:solidFill>
              </a:rPr>
              <a:t>Not a metaobject </a:t>
            </a:r>
            <a:r>
              <a:rPr lang="en-CA" sz="2400" dirty="0"/>
              <a:t>(helps us get to it)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Each base-level object keeps a reference to its class object </a:t>
            </a:r>
          </a:p>
          <a:p>
            <a:pPr lvl="2"/>
            <a:r>
              <a:rPr lang="en-CA" sz="2400" dirty="0"/>
              <a:t>Accessed with the method: </a:t>
            </a:r>
          </a:p>
          <a:p>
            <a:pPr marL="1371600" lvl="3" indent="0">
              <a:buNone/>
            </a:pPr>
            <a:r>
              <a:rPr lang="en-CA" sz="2400" b="1" dirty="0"/>
              <a:t>public final Class </a:t>
            </a:r>
            <a:r>
              <a:rPr lang="en-CA" sz="2400" b="1" dirty="0" err="1"/>
              <a:t>getClass</a:t>
            </a:r>
            <a:r>
              <a:rPr lang="en-CA" sz="2400" b="1" dirty="0"/>
              <a:t>() </a:t>
            </a:r>
          </a:p>
          <a:p>
            <a:pPr lvl="2"/>
            <a:r>
              <a:rPr lang="en-CA" sz="2400" dirty="0"/>
              <a:t>E.g. </a:t>
            </a:r>
          </a:p>
          <a:p>
            <a:pPr marL="1371600" lvl="3" indent="0">
              <a:buNone/>
            </a:pPr>
            <a:r>
              <a:rPr lang="en-CA" sz="2400" b="1" dirty="0"/>
              <a:t>Object </a:t>
            </a:r>
            <a:r>
              <a:rPr lang="en-CA" sz="2400" b="1" dirty="0" err="1"/>
              <a:t>myObj</a:t>
            </a:r>
            <a:r>
              <a:rPr lang="en-CA" sz="2400" b="1" dirty="0"/>
              <a:t> = new … </a:t>
            </a:r>
          </a:p>
          <a:p>
            <a:pPr marL="1371600" lvl="3" indent="0">
              <a:buNone/>
            </a:pPr>
            <a:r>
              <a:rPr lang="en-CA" sz="2400" b="1" dirty="0"/>
              <a:t>Class </a:t>
            </a:r>
            <a:r>
              <a:rPr lang="en-CA" sz="2400" b="1" dirty="0" err="1"/>
              <a:t>classObject</a:t>
            </a:r>
            <a:r>
              <a:rPr lang="en-CA" sz="2400" b="1" dirty="0"/>
              <a:t> = </a:t>
            </a:r>
            <a:r>
              <a:rPr lang="en-CA" sz="2400" b="1" dirty="0" err="1"/>
              <a:t>myObj.getClass</a:t>
            </a:r>
            <a:r>
              <a:rPr lang="en-CA" sz="2400" b="1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287834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Constructor – New Instance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Reﬂective instantiation: </a:t>
            </a:r>
          </a:p>
          <a:p>
            <a:pPr lvl="1"/>
            <a:r>
              <a:rPr lang="en-CA" sz="2400" dirty="0"/>
              <a:t>Can be done using </a:t>
            </a:r>
            <a:r>
              <a:rPr lang="en-CA" sz="2400" b="1" dirty="0" err="1"/>
              <a:t>newInstance</a:t>
            </a:r>
            <a:r>
              <a:rPr lang="en-CA" sz="2400" b="1" dirty="0"/>
              <a:t>() </a:t>
            </a:r>
            <a:r>
              <a:rPr lang="en-CA" sz="2400" dirty="0"/>
              <a:t>on the class object </a:t>
            </a:r>
          </a:p>
          <a:p>
            <a:pPr lvl="1"/>
            <a:r>
              <a:rPr lang="en-CA" sz="2400" dirty="0"/>
              <a:t>E.g. </a:t>
            </a:r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Implicitly uses the no-</a:t>
            </a:r>
            <a:r>
              <a:rPr lang="en-CA" sz="2400" dirty="0" err="1"/>
              <a:t>arg</a:t>
            </a:r>
            <a:r>
              <a:rPr lang="en-CA" sz="2400" dirty="0"/>
              <a:t> constructor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AF3F17-F18F-445B-B86C-05AE3C68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3" y="2877670"/>
            <a:ext cx="9098802" cy="8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267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Constructor – New Instance Arguments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 Can be done using a constructor metaobject and the method: </a:t>
            </a:r>
          </a:p>
          <a:p>
            <a:pPr marL="457200" lvl="1" indent="0">
              <a:buNone/>
            </a:pPr>
            <a:r>
              <a:rPr lang="en-CA" sz="2400" b="1" dirty="0"/>
              <a:t>Object </a:t>
            </a:r>
            <a:r>
              <a:rPr lang="en-CA" sz="2400" b="1" dirty="0" err="1"/>
              <a:t>newInstance</a:t>
            </a:r>
            <a:r>
              <a:rPr lang="en-CA" sz="2400" b="1" dirty="0"/>
              <a:t>(Object[] </a:t>
            </a:r>
            <a:r>
              <a:rPr lang="en-CA" sz="2400" b="1" dirty="0" err="1"/>
              <a:t>initargs</a:t>
            </a:r>
            <a:r>
              <a:rPr lang="en-CA" sz="2400" b="1" dirty="0"/>
              <a:t>) </a:t>
            </a:r>
          </a:p>
          <a:p>
            <a:pPr lvl="1"/>
            <a:r>
              <a:rPr lang="en-CA" sz="2400" dirty="0"/>
              <a:t>E.g. </a:t>
            </a:r>
          </a:p>
          <a:p>
            <a:pPr lvl="1"/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B0E2F-7F66-4054-B4E8-321A0AD0C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5" y="3488466"/>
            <a:ext cx="9998015" cy="1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4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Forman &amp; Forman  Chapters 1, 2 </a:t>
            </a:r>
          </a:p>
          <a:p>
            <a:r>
              <a:rPr lang="en-CA" dirty="0"/>
              <a:t>Java API:  </a:t>
            </a:r>
            <a:r>
              <a:rPr lang="en-CA" b="1" dirty="0"/>
              <a:t>Class</a:t>
            </a:r>
            <a:r>
              <a:rPr lang="en-CA" dirty="0"/>
              <a:t>, </a:t>
            </a:r>
            <a:r>
              <a:rPr lang="en-CA" b="1" dirty="0"/>
              <a:t>Object</a:t>
            </a:r>
            <a:r>
              <a:rPr lang="en-CA" dirty="0"/>
              <a:t>, </a:t>
            </a:r>
            <a:r>
              <a:rPr lang="en-CA" b="1" dirty="0"/>
              <a:t>reﬂect</a:t>
            </a:r>
            <a:r>
              <a:rPr lang="en-CA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1808178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Java serialization.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Class metaobject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70C0"/>
                </a:solidFill>
              </a:rPr>
              <a:t>java.lang.Class</a:t>
            </a:r>
            <a:r>
              <a:rPr lang="en-CA" b="1" dirty="0">
                <a:solidFill>
                  <a:srgbClr val="0070C0"/>
                </a:solidFill>
              </a:rPr>
              <a:t> </a:t>
            </a:r>
          </a:p>
          <a:p>
            <a:endParaRPr lang="en-CA" b="1" dirty="0">
              <a:solidFill>
                <a:srgbClr val="0070C0"/>
              </a:solidFill>
            </a:endParaRPr>
          </a:p>
          <a:p>
            <a:pPr lvl="1"/>
            <a:r>
              <a:rPr lang="en-CA" sz="2400" dirty="0"/>
              <a:t>Is the class of metalevel </a:t>
            </a:r>
            <a:r>
              <a:rPr lang="en-CA" sz="2400" b="1" i="1" dirty="0"/>
              <a:t>class objects </a:t>
            </a:r>
          </a:p>
          <a:p>
            <a:pPr lvl="1"/>
            <a:endParaRPr lang="en-CA" sz="2400" b="1" i="1" dirty="0"/>
          </a:p>
          <a:p>
            <a:pPr lvl="1"/>
            <a:r>
              <a:rPr lang="en-CA" sz="2400" dirty="0"/>
              <a:t>Has many useful reﬂective methods to: </a:t>
            </a:r>
          </a:p>
          <a:p>
            <a:pPr lvl="2"/>
            <a:r>
              <a:rPr lang="en-CA" sz="2400" dirty="0"/>
              <a:t>Create new instances </a:t>
            </a:r>
          </a:p>
          <a:p>
            <a:pPr lvl="2"/>
            <a:r>
              <a:rPr lang="en-CA" sz="2400" dirty="0"/>
              <a:t>Find methods, constructors, and ﬁelds of a class </a:t>
            </a:r>
          </a:p>
          <a:p>
            <a:pPr lvl="2"/>
            <a:r>
              <a:rPr lang="en-CA" sz="2400" dirty="0"/>
              <a:t>Traverse the inheritance hierarchy </a:t>
            </a:r>
          </a:p>
          <a:p>
            <a:pPr lvl="2"/>
            <a:r>
              <a:rPr lang="en-CA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2741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Class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Finding class objects (3 ways) </a:t>
            </a:r>
          </a:p>
          <a:p>
            <a:endParaRPr lang="en-CA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For an already instantiated base-level object, use </a:t>
            </a:r>
            <a:r>
              <a:rPr lang="en-CA" sz="2400" b="1" dirty="0" err="1"/>
              <a:t>getClass</a:t>
            </a:r>
            <a:r>
              <a:rPr lang="en-CA" sz="2400" b="1" dirty="0"/>
              <a:t>() </a:t>
            </a:r>
          </a:p>
          <a:p>
            <a:pPr lvl="2"/>
            <a:r>
              <a:rPr lang="en-CA" sz="2400" dirty="0"/>
              <a:t>Demonstrated previously 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If you know the class object at compile time, use the </a:t>
            </a:r>
            <a:r>
              <a:rPr lang="en-CA" sz="2400" b="1" i="1" dirty="0"/>
              <a:t>class</a:t>
            </a:r>
            <a:r>
              <a:rPr lang="en-CA" sz="2400" dirty="0"/>
              <a:t> </a:t>
            </a:r>
            <a:r>
              <a:rPr lang="en-CA" sz="2400" b="1" i="1" dirty="0"/>
              <a:t>literal</a:t>
            </a:r>
            <a:r>
              <a:rPr lang="en-CA" sz="2400" dirty="0"/>
              <a:t> </a:t>
            </a:r>
            <a:r>
              <a:rPr lang="en-CA" sz="2400" b="1" dirty="0"/>
              <a:t>.class </a:t>
            </a:r>
          </a:p>
          <a:p>
            <a:pPr lvl="2"/>
            <a:r>
              <a:rPr lang="en-CA" sz="2400" dirty="0"/>
              <a:t>E.g.   </a:t>
            </a:r>
            <a:r>
              <a:rPr lang="en-CA" sz="2400" b="1" dirty="0"/>
              <a:t>Class </a:t>
            </a:r>
            <a:r>
              <a:rPr lang="en-CA" sz="2400" b="1" dirty="0" err="1"/>
              <a:t>classObject</a:t>
            </a:r>
            <a:r>
              <a:rPr lang="en-CA" sz="2400" b="1" dirty="0"/>
              <a:t> = </a:t>
            </a:r>
            <a:r>
              <a:rPr lang="en-CA" sz="2400" b="1" dirty="0" err="1"/>
              <a:t>Color.class</a:t>
            </a:r>
            <a:r>
              <a:rPr lang="en-CA" sz="2400" dirty="0"/>
              <a:t>;</a:t>
            </a:r>
          </a:p>
          <a:p>
            <a:pPr lvl="2"/>
            <a:endParaRPr lang="en-CA" sz="2400" dirty="0"/>
          </a:p>
          <a:p>
            <a:pPr lvl="1"/>
            <a:r>
              <a:rPr lang="en-CA" sz="26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6795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Class (cont’d)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n-CA" sz="2400" dirty="0"/>
              <a:t>If the class name is represented as a </a:t>
            </a:r>
            <a:r>
              <a:rPr lang="en-CA" sz="2400" b="1" dirty="0"/>
              <a:t>String</a:t>
            </a:r>
            <a:r>
              <a:rPr lang="en-CA" sz="2400" dirty="0"/>
              <a:t> (usually at runtime), use the method: </a:t>
            </a:r>
          </a:p>
          <a:p>
            <a:pPr marL="914400" lvl="2" indent="0">
              <a:buNone/>
            </a:pPr>
            <a:r>
              <a:rPr lang="en-CA" sz="2400" b="1" dirty="0"/>
              <a:t>public static Class </a:t>
            </a:r>
            <a:r>
              <a:rPr lang="en-CA" sz="2400" b="1" dirty="0" err="1"/>
              <a:t>forName</a:t>
            </a:r>
            <a:r>
              <a:rPr lang="en-CA" sz="2400" b="1" dirty="0"/>
              <a:t>(String </a:t>
            </a:r>
            <a:r>
              <a:rPr lang="en-CA" sz="2400" b="1" dirty="0" err="1"/>
              <a:t>className</a:t>
            </a:r>
            <a:r>
              <a:rPr lang="en-CA" sz="2400" b="1" dirty="0"/>
              <a:t>)</a:t>
            </a:r>
            <a:r>
              <a:rPr lang="en-CA" sz="2400" dirty="0"/>
              <a:t> </a:t>
            </a:r>
          </a:p>
          <a:p>
            <a:pPr lvl="2"/>
            <a:r>
              <a:rPr lang="en-CA" sz="2400" dirty="0"/>
              <a:t>If not already loaded, dynamically loads the class from bytecode in the </a:t>
            </a:r>
            <a:r>
              <a:rPr lang="en-CA" sz="2400" b="1" dirty="0"/>
              <a:t>.class </a:t>
            </a:r>
            <a:r>
              <a:rPr lang="en-CA" sz="2400" dirty="0"/>
              <a:t>ﬁle </a:t>
            </a:r>
          </a:p>
          <a:p>
            <a:pPr lvl="2"/>
            <a:r>
              <a:rPr lang="en-CA" sz="2400" dirty="0"/>
              <a:t>If the class is in a named package, use the fully qualiﬁed name </a:t>
            </a:r>
          </a:p>
          <a:p>
            <a:pPr lvl="2"/>
            <a:r>
              <a:rPr lang="en-CA" sz="2400" dirty="0"/>
              <a:t>To work, the </a:t>
            </a:r>
            <a:r>
              <a:rPr lang="en-CA" sz="2400" dirty="0" err="1"/>
              <a:t>classpath</a:t>
            </a:r>
            <a:r>
              <a:rPr lang="en-CA" sz="2400" dirty="0"/>
              <a:t> must be set properly </a:t>
            </a:r>
          </a:p>
          <a:p>
            <a:pPr lvl="2"/>
            <a:r>
              <a:rPr lang="en-CA" sz="2400" dirty="0"/>
              <a:t>E.g. </a:t>
            </a:r>
          </a:p>
          <a:p>
            <a:pPr marL="1371600" lvl="3" indent="0">
              <a:buNone/>
            </a:pPr>
            <a:r>
              <a:rPr lang="en-CA" sz="2400" b="1" dirty="0"/>
              <a:t>String name = “</a:t>
            </a:r>
            <a:r>
              <a:rPr lang="en-CA" sz="2400" b="1" dirty="0" err="1"/>
              <a:t>java.io.File</a:t>
            </a:r>
            <a:r>
              <a:rPr lang="en-CA" sz="2400" b="1" dirty="0"/>
              <a:t>”;</a:t>
            </a:r>
          </a:p>
          <a:p>
            <a:pPr marL="1371600" lvl="3" indent="0">
              <a:buNone/>
            </a:pPr>
            <a:r>
              <a:rPr lang="en-CA" sz="2400" b="1" dirty="0"/>
              <a:t>Class </a:t>
            </a:r>
            <a:r>
              <a:rPr lang="en-CA" sz="2400" b="1" dirty="0" err="1"/>
              <a:t>classObject</a:t>
            </a:r>
            <a:r>
              <a:rPr lang="en-CA" sz="2400" b="1" dirty="0"/>
              <a:t> = </a:t>
            </a:r>
            <a:r>
              <a:rPr lang="en-CA" sz="2400" b="1" dirty="0" err="1"/>
              <a:t>Class.forName</a:t>
            </a:r>
            <a:r>
              <a:rPr lang="en-CA" sz="2400" b="1" dirty="0"/>
              <a:t>(name);</a:t>
            </a:r>
          </a:p>
        </p:txBody>
      </p:sp>
    </p:spTree>
    <p:extLst>
      <p:ext uri="{BB962C8B-B14F-4D97-AF65-F5344CB8AC3E}">
        <p14:creationId xmlns:p14="http://schemas.microsoft.com/office/powerpoint/2010/main" val="422829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Class Usage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Java uses class objects (instances of Class) to represent the types of all entities:</a:t>
            </a:r>
          </a:p>
          <a:p>
            <a:pPr lvl="1"/>
            <a:r>
              <a:rPr lang="en-CA" sz="2400" dirty="0"/>
              <a:t>Ordinary objects (like previously demonstrated)</a:t>
            </a:r>
          </a:p>
          <a:p>
            <a:pPr lvl="1"/>
            <a:r>
              <a:rPr lang="en-CA" sz="2400" dirty="0"/>
              <a:t>We need to have meta idea of what everything is in language</a:t>
            </a:r>
          </a:p>
          <a:p>
            <a:pPr lvl="1"/>
            <a:r>
              <a:rPr lang="en-CA" sz="2400" dirty="0"/>
              <a:t>That even includes no OO things (java has holdovers from c-like design)</a:t>
            </a:r>
          </a:p>
          <a:p>
            <a:pPr lvl="1"/>
            <a:endParaRPr lang="en-CA" sz="2400" dirty="0"/>
          </a:p>
          <a:p>
            <a:r>
              <a:rPr lang="en-CA" dirty="0"/>
              <a:t>But also</a:t>
            </a:r>
            <a:endParaRPr lang="en-CA" sz="2400" dirty="0"/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Primitives </a:t>
            </a:r>
          </a:p>
          <a:p>
            <a:pPr lvl="2"/>
            <a:r>
              <a:rPr lang="en-CA" sz="2400" dirty="0"/>
              <a:t>int, ﬂoat, char, etc.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Arrays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2400" dirty="0"/>
              <a:t>Interfaces</a:t>
            </a:r>
          </a:p>
        </p:txBody>
      </p:sp>
    </p:spTree>
    <p:extLst>
      <p:ext uri="{BB962C8B-B14F-4D97-AF65-F5344CB8AC3E}">
        <p14:creationId xmlns:p14="http://schemas.microsoft.com/office/powerpoint/2010/main" val="343082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2039</Words>
  <Application>Microsoft Office PowerPoint</Application>
  <PresentationFormat>Widescreen</PresentationFormat>
  <Paragraphs>352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Reflection: In practice via Java</vt:lpstr>
      <vt:lpstr>Here comes the code</vt:lpstr>
      <vt:lpstr>Java Packages </vt:lpstr>
      <vt:lpstr>Stay classy</vt:lpstr>
      <vt:lpstr>Object class</vt:lpstr>
      <vt:lpstr>Class metaobject</vt:lpstr>
      <vt:lpstr>Getting Class</vt:lpstr>
      <vt:lpstr>Getting Class (cont’d) </vt:lpstr>
      <vt:lpstr>Class Usage</vt:lpstr>
      <vt:lpstr>1.Primitives</vt:lpstr>
      <vt:lpstr>2.Arrays</vt:lpstr>
      <vt:lpstr>3.Interfaces</vt:lpstr>
      <vt:lpstr>Methods, man</vt:lpstr>
      <vt:lpstr>Get a method</vt:lpstr>
      <vt:lpstr>Get a method (cont’d) </vt:lpstr>
      <vt:lpstr>Get ALL methods</vt:lpstr>
      <vt:lpstr>Method Parts </vt:lpstr>
      <vt:lpstr>Method acting</vt:lpstr>
      <vt:lpstr>Dynamic Method Call</vt:lpstr>
      <vt:lpstr>Dynamic Method Call (cont’d) </vt:lpstr>
      <vt:lpstr>Dynamic Method Call (primitive para)</vt:lpstr>
      <vt:lpstr>Dynamic Method Call (return primitive) </vt:lpstr>
      <vt:lpstr>Dynamic Method Call (return primitive) - Example</vt:lpstr>
      <vt:lpstr>Turtles all the way up</vt:lpstr>
      <vt:lpstr>Superclass </vt:lpstr>
      <vt:lpstr>Interfaces </vt:lpstr>
      <vt:lpstr>Fielders choice</vt:lpstr>
      <vt:lpstr>Fields</vt:lpstr>
      <vt:lpstr>Fields (cont’d)</vt:lpstr>
      <vt:lpstr>Get Fields</vt:lpstr>
      <vt:lpstr>Field Parts</vt:lpstr>
      <vt:lpstr>Field Type</vt:lpstr>
      <vt:lpstr>Field Type (visibility?)</vt:lpstr>
      <vt:lpstr>Fielding it</vt:lpstr>
      <vt:lpstr>Field Value</vt:lpstr>
      <vt:lpstr>Field Setting</vt:lpstr>
      <vt:lpstr>Field modifiers/access</vt:lpstr>
      <vt:lpstr>Modifiers</vt:lpstr>
      <vt:lpstr>Modifiers (cont’d)</vt:lpstr>
      <vt:lpstr>Field Access</vt:lpstr>
      <vt:lpstr>Array we go</vt:lpstr>
      <vt:lpstr>Arrays</vt:lpstr>
      <vt:lpstr>Arrays Get Entry</vt:lpstr>
      <vt:lpstr>Arrays Set Entry</vt:lpstr>
      <vt:lpstr>Bob the constructor</vt:lpstr>
      <vt:lpstr>Constructor</vt:lpstr>
      <vt:lpstr>Constructor (cont’d)</vt:lpstr>
      <vt:lpstr>Constructor (cont’d)</vt:lpstr>
      <vt:lpstr>Constructor Parts</vt:lpstr>
      <vt:lpstr>Constructor – New Instance</vt:lpstr>
      <vt:lpstr>Constructor – New Instance Arguments</vt:lpstr>
      <vt:lpstr>Readings</vt:lpstr>
      <vt:lpstr>Onward to …  Java serialization.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2020-08-24T23:52:04Z</dcterms:created>
  <dcterms:modified xsi:type="dcterms:W3CDTF">2020-08-24T23:52:07Z</dcterms:modified>
</cp:coreProperties>
</file>