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74" r:id="rId6"/>
    <p:sldId id="259" r:id="rId7"/>
    <p:sldId id="260" r:id="rId8"/>
    <p:sldId id="272" r:id="rId9"/>
    <p:sldId id="275" r:id="rId10"/>
    <p:sldId id="262" r:id="rId11"/>
    <p:sldId id="263" r:id="rId12"/>
    <p:sldId id="276" r:id="rId13"/>
    <p:sldId id="270" r:id="rId14"/>
    <p:sldId id="264" r:id="rId15"/>
    <p:sldId id="265" r:id="rId16"/>
    <p:sldId id="273" r:id="rId17"/>
    <p:sldId id="266" r:id="rId18"/>
    <p:sldId id="267" r:id="rId19"/>
    <p:sldId id="268" r:id="rId20"/>
    <p:sldId id="269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6A4EF-ACED-4425-92BF-755506F84401}" v="201" dt="2020-08-04T17:49:37.542"/>
    <p1510:client id="{CA985661-9E21-427B-8E5A-63427BA666A3}" v="21" dt="2020-08-05T15:32:32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Reflection: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Once introspection is done, you can change a program’s structure, data, or behavior </a:t>
            </a:r>
          </a:p>
          <a:p>
            <a:pPr lvl="1"/>
            <a:r>
              <a:rPr lang="en-CA" sz="2400" dirty="0"/>
              <a:t>Three general techniques: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CA" sz="2400" dirty="0"/>
              <a:t>Direct metaobject modiﬁcation </a:t>
            </a:r>
          </a:p>
          <a:p>
            <a:pPr lvl="3"/>
            <a:r>
              <a:rPr lang="en-CA" sz="2400" dirty="0"/>
              <a:t>E.g.  Add methods or ﬁelds to an existing class </a:t>
            </a:r>
          </a:p>
          <a:p>
            <a:pPr lvl="3"/>
            <a:r>
              <a:rPr lang="en-CA" sz="2400" b="1" dirty="0">
                <a:solidFill>
                  <a:srgbClr val="FF0000"/>
                </a:solidFill>
              </a:rPr>
              <a:t>Not possible in Java (avoids complications)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CA" sz="2400" dirty="0"/>
              <a:t>Operations using metadata </a:t>
            </a:r>
          </a:p>
          <a:p>
            <a:pPr lvl="3"/>
            <a:r>
              <a:rPr lang="en-CA" sz="2400" dirty="0"/>
              <a:t>E.g.  Dynamic method invocation, dynamic class loading, reﬂective construction</a:t>
            </a:r>
          </a:p>
          <a:p>
            <a:pPr lvl="3"/>
            <a:r>
              <a:rPr lang="en-CA" sz="2400" b="1" dirty="0">
                <a:solidFill>
                  <a:srgbClr val="0070C0"/>
                </a:solidFill>
              </a:rPr>
              <a:t>Exists in Java</a:t>
            </a:r>
          </a:p>
        </p:txBody>
      </p:sp>
    </p:spTree>
    <p:extLst>
      <p:ext uri="{BB962C8B-B14F-4D97-AF65-F5344CB8AC3E}">
        <p14:creationId xmlns:p14="http://schemas.microsoft.com/office/powerpoint/2010/main" val="182663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2" indent="-514350">
              <a:buFont typeface="+mj-lt"/>
              <a:buAutoNum type="arabicPeriod" startAt="3"/>
            </a:pPr>
            <a:r>
              <a:rPr lang="en-CA" sz="2800" dirty="0"/>
              <a:t>Intercession </a:t>
            </a:r>
          </a:p>
          <a:p>
            <a:pPr lvl="3"/>
            <a:r>
              <a:rPr lang="en-CA" sz="2600" dirty="0"/>
              <a:t>Where code intercedes modifies behavior as program runs </a:t>
            </a:r>
          </a:p>
          <a:p>
            <a:pPr lvl="3"/>
            <a:r>
              <a:rPr lang="en-CA" sz="2600" dirty="0"/>
              <a:t>Typically involves intercepting method calls </a:t>
            </a:r>
          </a:p>
          <a:p>
            <a:pPr lvl="3"/>
            <a:r>
              <a:rPr lang="en-CA" sz="2600" b="1" dirty="0"/>
              <a:t>In Java, limited to </a:t>
            </a:r>
            <a:r>
              <a:rPr lang="en-CA" sz="2600" b="1" dirty="0">
                <a:solidFill>
                  <a:srgbClr val="0070C0"/>
                </a:solidFill>
              </a:rPr>
              <a:t>dynamic proxies</a:t>
            </a:r>
            <a:endParaRPr lang="en-C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0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8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Growing number of languages support reflection</a:t>
            </a:r>
          </a:p>
          <a:p>
            <a:pPr lvl="1"/>
            <a:r>
              <a:rPr lang="en-CA" sz="2400" dirty="0"/>
              <a:t>To some degree</a:t>
            </a:r>
          </a:p>
          <a:p>
            <a:pPr lvl="1"/>
            <a:r>
              <a:rPr lang="en-CA" sz="2400" dirty="0"/>
              <a:t>This list is growing due to the power of it</a:t>
            </a:r>
          </a:p>
          <a:p>
            <a:pPr lvl="1"/>
            <a:r>
              <a:rPr lang="en-CA" sz="2400" dirty="0"/>
              <a:t>Go, Java, Julia, Lisp, Logo, La, Mathematica, C#, Perl, PHP, </a:t>
            </a:r>
            <a:r>
              <a:rPr lang="en-CA" sz="2400" dirty="0" err="1"/>
              <a:t>Prolog</a:t>
            </a:r>
            <a:r>
              <a:rPr lang="en-CA" sz="2400" dirty="0"/>
              <a:t>, Python, R, Ruby, Scheme, Smalltalk, Wolfram language</a:t>
            </a:r>
          </a:p>
        </p:txBody>
      </p:sp>
    </p:spTree>
    <p:extLst>
      <p:ext uri="{BB962C8B-B14F-4D97-AF65-F5344CB8AC3E}">
        <p14:creationId xmlns:p14="http://schemas.microsoft.com/office/powerpoint/2010/main" val="369498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Issues with reﬂection: </a:t>
            </a:r>
          </a:p>
          <a:p>
            <a:endParaRPr lang="en-CA" dirty="0"/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Since behavior can be changed dynamically, security could be compromised </a:t>
            </a:r>
          </a:p>
          <a:p>
            <a:pPr lvl="2"/>
            <a:r>
              <a:rPr lang="en-CA" sz="2400" dirty="0"/>
              <a:t>Not a problem with Java </a:t>
            </a:r>
          </a:p>
          <a:p>
            <a:pPr lvl="3"/>
            <a:r>
              <a:rPr lang="en-CA" sz="2400" dirty="0"/>
              <a:t>Has a strong security model </a:t>
            </a:r>
          </a:p>
          <a:p>
            <a:pPr lvl="3"/>
            <a:r>
              <a:rPr lang="en-CA" sz="2400" dirty="0"/>
              <a:t>Limited intercession </a:t>
            </a:r>
          </a:p>
          <a:p>
            <a:pPr lvl="3"/>
            <a:endParaRPr lang="en-CA" sz="2400" dirty="0"/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Reﬂective techniques are indirect, thus making code more complex </a:t>
            </a:r>
          </a:p>
          <a:p>
            <a:pPr lvl="2"/>
            <a:r>
              <a:rPr lang="en-CA" sz="2400" dirty="0"/>
              <a:t>Use reﬂection only where it makes sense</a:t>
            </a:r>
          </a:p>
        </p:txBody>
      </p:sp>
    </p:spTree>
    <p:extLst>
      <p:ext uri="{BB962C8B-B14F-4D97-AF65-F5344CB8AC3E}">
        <p14:creationId xmlns:p14="http://schemas.microsoft.com/office/powerpoint/2010/main" val="294248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400" dirty="0">
                <a:solidFill>
                  <a:srgbClr val="FF0000"/>
                </a:solidFill>
              </a:rPr>
              <a:t>Reﬂective method calls are slower than normal calls </a:t>
            </a:r>
          </a:p>
          <a:p>
            <a:pPr lvl="2"/>
            <a:r>
              <a:rPr lang="en-CA" sz="2400" dirty="0"/>
              <a:t>20x improvement from Java 1.3 to 1.4</a:t>
            </a:r>
          </a:p>
        </p:txBody>
      </p:sp>
    </p:spTree>
    <p:extLst>
      <p:ext uri="{BB962C8B-B14F-4D97-AF65-F5344CB8AC3E}">
        <p14:creationId xmlns:p14="http://schemas.microsoft.com/office/powerpoint/2010/main" val="2039944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 it already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Example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F377B-FE5B-4CD2-A0D9-77E26B3FB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370247"/>
            <a:ext cx="8131132" cy="54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0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Example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508B8-2C66-4558-AADA-04C2BBC5E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773195"/>
            <a:ext cx="8131132" cy="37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8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Can be used on any class </a:t>
            </a:r>
          </a:p>
          <a:p>
            <a:pPr lvl="1"/>
            <a:r>
              <a:rPr lang="en-CA" sz="2400" dirty="0"/>
              <a:t>Example: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B7ECE-18F3-49B0-98A6-92EE3123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70" y="2852303"/>
            <a:ext cx="7235676" cy="25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Just the basics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Simple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java Test </a:t>
            </a:r>
            <a:r>
              <a:rPr lang="en-CA" b="1" dirty="0" err="1"/>
              <a:t>MyClass</a:t>
            </a:r>
            <a:r>
              <a:rPr lang="en-CA" b="1" dirty="0"/>
              <a:t> print </a:t>
            </a:r>
          </a:p>
          <a:p>
            <a:pPr marL="457200" lvl="1" indent="0">
              <a:buNone/>
            </a:pPr>
            <a:r>
              <a:rPr lang="en-CA" sz="2400" dirty="0" err="1"/>
              <a:t>outputs:</a:t>
            </a:r>
            <a:r>
              <a:rPr lang="en-CA" sz="2400" b="1" dirty="0" err="1"/>
              <a:t>Hello</a:t>
            </a:r>
            <a:r>
              <a:rPr lang="en-CA" sz="2400" b="1" dirty="0"/>
              <a:t>, world! </a:t>
            </a:r>
          </a:p>
          <a:p>
            <a:pPr marL="457200" lvl="1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b="1" dirty="0"/>
              <a:t>java Test </a:t>
            </a:r>
            <a:r>
              <a:rPr lang="en-CA" b="1" dirty="0" err="1"/>
              <a:t>MyClass</a:t>
            </a:r>
            <a:r>
              <a:rPr lang="en-CA" b="1" dirty="0"/>
              <a:t> display </a:t>
            </a:r>
          </a:p>
          <a:p>
            <a:pPr marL="457200" lvl="1" indent="0">
              <a:buNone/>
            </a:pPr>
            <a:r>
              <a:rPr lang="en-CA" sz="2400" dirty="0"/>
              <a:t>outputs: </a:t>
            </a:r>
            <a:r>
              <a:rPr lang="en-CA" sz="2400" b="1" dirty="0"/>
              <a:t>Goodbye, cruel world!</a:t>
            </a:r>
          </a:p>
        </p:txBody>
      </p:sp>
    </p:spTree>
    <p:extLst>
      <p:ext uri="{BB962C8B-B14F-4D97-AF65-F5344CB8AC3E}">
        <p14:creationId xmlns:p14="http://schemas.microsoft.com/office/powerpoint/2010/main" val="53487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Java reflection.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Definition: Two </a:t>
            </a:r>
            <a:r>
              <a:rPr lang="en-CA" dirty="0" err="1"/>
              <a:t>parter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i="1" dirty="0"/>
              <a:t>Reﬂection</a:t>
            </a:r>
            <a:r>
              <a:rPr lang="en-CA" dirty="0"/>
              <a:t> is the ability of a running program to: </a:t>
            </a:r>
          </a:p>
          <a:p>
            <a:endParaRPr lang="en-CA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Examine</a:t>
            </a:r>
            <a:r>
              <a:rPr lang="en-CA" sz="2400" dirty="0"/>
              <a:t> </a:t>
            </a:r>
            <a:r>
              <a:rPr lang="en-CA" sz="2400" dirty="0">
                <a:solidFill>
                  <a:srgbClr val="0070C0"/>
                </a:solidFill>
              </a:rPr>
              <a:t>itself</a:t>
            </a:r>
            <a:r>
              <a:rPr lang="en-CA" sz="2400" dirty="0"/>
              <a:t> and the run-time environment </a:t>
            </a:r>
          </a:p>
          <a:p>
            <a:pPr lvl="2"/>
            <a:r>
              <a:rPr lang="en-CA" sz="2400" dirty="0"/>
              <a:t>Called introspection</a:t>
            </a:r>
          </a:p>
          <a:p>
            <a:pPr lvl="2"/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Change</a:t>
            </a:r>
            <a:r>
              <a:rPr lang="en-CA" sz="2400" dirty="0"/>
              <a:t> its behavior, structure, or data depending on </a:t>
            </a:r>
            <a:r>
              <a:rPr lang="en-CA" sz="2400" dirty="0">
                <a:solidFill>
                  <a:srgbClr val="0070C0"/>
                </a:solidFill>
              </a:rPr>
              <a:t>what it ﬁnds</a:t>
            </a:r>
          </a:p>
        </p:txBody>
      </p:sp>
    </p:spTree>
    <p:extLst>
      <p:ext uri="{BB962C8B-B14F-4D97-AF65-F5344CB8AC3E}">
        <p14:creationId xmlns:p14="http://schemas.microsoft.com/office/powerpoint/2010/main" val="200493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Introspection via?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do </a:t>
            </a:r>
            <a:r>
              <a:rPr lang="en-CA" b="1" dirty="0">
                <a:solidFill>
                  <a:srgbClr val="0070C0"/>
                </a:solidFill>
              </a:rPr>
              <a:t>introspection</a:t>
            </a:r>
            <a:r>
              <a:rPr lang="en-CA" dirty="0"/>
              <a:t>, a program must have a </a:t>
            </a:r>
            <a:r>
              <a:rPr lang="en-CA" b="1" dirty="0">
                <a:solidFill>
                  <a:srgbClr val="0070C0"/>
                </a:solidFill>
              </a:rPr>
              <a:t>representation of itself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/>
              <a:t>available at runtime</a:t>
            </a:r>
          </a:p>
          <a:p>
            <a:endParaRPr lang="en-CA" dirty="0"/>
          </a:p>
          <a:p>
            <a:pPr lvl="1"/>
            <a:r>
              <a:rPr lang="en-CA" sz="2400" dirty="0"/>
              <a:t>Called </a:t>
            </a:r>
            <a:r>
              <a:rPr lang="en-CA" sz="2400" b="1" i="1" dirty="0">
                <a:solidFill>
                  <a:srgbClr val="0070C0"/>
                </a:solidFill>
              </a:rPr>
              <a:t>metadata</a:t>
            </a:r>
          </a:p>
          <a:p>
            <a:pPr lvl="1"/>
            <a:endParaRPr lang="en-CA" sz="2400" b="1" i="1" dirty="0">
              <a:solidFill>
                <a:srgbClr val="0070C0"/>
              </a:solidFill>
            </a:endParaRPr>
          </a:p>
          <a:p>
            <a:pPr lvl="1"/>
            <a:r>
              <a:rPr lang="en-CA" sz="2400" dirty="0"/>
              <a:t>In an OO language, metadata is organized using </a:t>
            </a:r>
            <a:r>
              <a:rPr lang="en-CA" sz="2400" b="1" dirty="0">
                <a:solidFill>
                  <a:srgbClr val="0070C0"/>
                </a:solidFill>
              </a:rPr>
              <a:t>metaobjects</a:t>
            </a:r>
            <a:r>
              <a:rPr lang="en-CA" sz="2400" dirty="0"/>
              <a:t> </a:t>
            </a:r>
          </a:p>
          <a:p>
            <a:pPr lvl="2"/>
            <a:r>
              <a:rPr lang="en-CA" sz="2400" dirty="0"/>
              <a:t>In Java, these are typically instances of classes like Class, Method, and Field </a:t>
            </a:r>
          </a:p>
        </p:txBody>
      </p:sp>
    </p:spTree>
    <p:extLst>
      <p:ext uri="{BB962C8B-B14F-4D97-AF65-F5344CB8AC3E}">
        <p14:creationId xmlns:p14="http://schemas.microsoft.com/office/powerpoint/2010/main" val="165199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 basic, you meta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9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 basic, you 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The normal, non-reﬂective part of a program is called the base program </a:t>
            </a:r>
          </a:p>
          <a:p>
            <a:pPr lvl="1"/>
            <a:r>
              <a:rPr lang="en-CA" sz="2400" dirty="0"/>
              <a:t>Consists of </a:t>
            </a:r>
            <a:r>
              <a:rPr lang="en-CA" sz="2400" b="1" i="1" dirty="0"/>
              <a:t>base-level objects </a:t>
            </a:r>
          </a:p>
          <a:p>
            <a:pPr lvl="1"/>
            <a:endParaRPr lang="en-CA" sz="2400" b="1" i="1" dirty="0"/>
          </a:p>
          <a:p>
            <a:r>
              <a:rPr lang="en-CA" dirty="0"/>
              <a:t>Each base-level object is an instance of some class </a:t>
            </a:r>
          </a:p>
          <a:p>
            <a:pPr lvl="1"/>
            <a:r>
              <a:rPr lang="en-CA" sz="2400" dirty="0"/>
              <a:t>The class is represented at the </a:t>
            </a:r>
            <a:r>
              <a:rPr lang="en-CA" sz="2400" b="1" dirty="0"/>
              <a:t>metalevel</a:t>
            </a:r>
            <a:r>
              <a:rPr lang="en-CA" sz="2400" dirty="0"/>
              <a:t> as a </a:t>
            </a:r>
            <a:r>
              <a:rPr lang="en-CA" sz="2400" b="1" dirty="0"/>
              <a:t>class object </a:t>
            </a:r>
            <a:r>
              <a:rPr lang="en-CA" sz="2400" dirty="0"/>
              <a:t>(an example of a metaobject) </a:t>
            </a:r>
          </a:p>
        </p:txBody>
      </p:sp>
    </p:spTree>
    <p:extLst>
      <p:ext uri="{BB962C8B-B14F-4D97-AF65-F5344CB8AC3E}">
        <p14:creationId xmlns:p14="http://schemas.microsoft.com/office/powerpoint/2010/main" val="385987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Concepts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84DD8-FCCC-4E87-B791-D609D4CF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31" y="1739887"/>
            <a:ext cx="9776738" cy="43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6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The ﬁelds and methods for a class are represented with </a:t>
            </a:r>
            <a:r>
              <a:rPr lang="en-CA" b="1" dirty="0"/>
              <a:t>Field</a:t>
            </a:r>
            <a:r>
              <a:rPr lang="en-CA" dirty="0"/>
              <a:t> and </a:t>
            </a:r>
            <a:r>
              <a:rPr lang="en-CA" b="1" dirty="0"/>
              <a:t>Method</a:t>
            </a:r>
            <a:r>
              <a:rPr lang="en-CA" dirty="0"/>
              <a:t> metaobjects</a:t>
            </a:r>
          </a:p>
          <a:p>
            <a:pPr lvl="1"/>
            <a:r>
              <a:rPr lang="en-CA" sz="2400" dirty="0"/>
              <a:t> Are contained within the class object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507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Flip it, and reverse 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4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Reflection: Introduction</vt:lpstr>
      <vt:lpstr>Just the basics</vt:lpstr>
      <vt:lpstr>Definition: Two parter</vt:lpstr>
      <vt:lpstr>Introspection via?</vt:lpstr>
      <vt:lpstr>You basic, you meta</vt:lpstr>
      <vt:lpstr>You basic, you meta</vt:lpstr>
      <vt:lpstr>Basic Concepts</vt:lpstr>
      <vt:lpstr>Basic Concepts</vt:lpstr>
      <vt:lpstr>Flip it, and reverse it</vt:lpstr>
      <vt:lpstr>Basic Concepts</vt:lpstr>
      <vt:lpstr>Basic Concepts</vt:lpstr>
      <vt:lpstr>Work it</vt:lpstr>
      <vt:lpstr>Basic Concepts</vt:lpstr>
      <vt:lpstr>Basic Concepts</vt:lpstr>
      <vt:lpstr>Basic Concepts</vt:lpstr>
      <vt:lpstr>Do it already</vt:lpstr>
      <vt:lpstr>A Simple Example</vt:lpstr>
      <vt:lpstr>A Simple Example</vt:lpstr>
      <vt:lpstr>A Simple Example</vt:lpstr>
      <vt:lpstr>A Simple Example</vt:lpstr>
      <vt:lpstr>Onward to …  Java reflection.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2020-08-24T23:52:13Z</dcterms:created>
  <dcterms:modified xsi:type="dcterms:W3CDTF">2020-08-24T23:52:16Z</dcterms:modified>
</cp:coreProperties>
</file>