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84"/>
  </p:notesMasterIdLst>
  <p:sldIdLst>
    <p:sldId id="256" r:id="rId2"/>
    <p:sldId id="261" r:id="rId3"/>
    <p:sldId id="257" r:id="rId4"/>
    <p:sldId id="258" r:id="rId5"/>
    <p:sldId id="259" r:id="rId6"/>
    <p:sldId id="260" r:id="rId7"/>
    <p:sldId id="301" r:id="rId8"/>
    <p:sldId id="273" r:id="rId9"/>
    <p:sldId id="262" r:id="rId10"/>
    <p:sldId id="302" r:id="rId11"/>
    <p:sldId id="263" r:id="rId12"/>
    <p:sldId id="265" r:id="rId13"/>
    <p:sldId id="266" r:id="rId14"/>
    <p:sldId id="303" r:id="rId15"/>
    <p:sldId id="330" r:id="rId16"/>
    <p:sldId id="304" r:id="rId17"/>
    <p:sldId id="289" r:id="rId18"/>
    <p:sldId id="267" r:id="rId19"/>
    <p:sldId id="305" r:id="rId20"/>
    <p:sldId id="268" r:id="rId21"/>
    <p:sldId id="306" r:id="rId22"/>
    <p:sldId id="291" r:id="rId23"/>
    <p:sldId id="290" r:id="rId24"/>
    <p:sldId id="307" r:id="rId25"/>
    <p:sldId id="269" r:id="rId26"/>
    <p:sldId id="308" r:id="rId27"/>
    <p:sldId id="270" r:id="rId28"/>
    <p:sldId id="309" r:id="rId29"/>
    <p:sldId id="292" r:id="rId30"/>
    <p:sldId id="313" r:id="rId31"/>
    <p:sldId id="293" r:id="rId32"/>
    <p:sldId id="312" r:id="rId33"/>
    <p:sldId id="294" r:id="rId34"/>
    <p:sldId id="311" r:id="rId35"/>
    <p:sldId id="274" r:id="rId36"/>
    <p:sldId id="310" r:id="rId37"/>
    <p:sldId id="275" r:id="rId38"/>
    <p:sldId id="318" r:id="rId39"/>
    <p:sldId id="276" r:id="rId40"/>
    <p:sldId id="317" r:id="rId41"/>
    <p:sldId id="277" r:id="rId42"/>
    <p:sldId id="316" r:id="rId43"/>
    <p:sldId id="278" r:id="rId44"/>
    <p:sldId id="315" r:id="rId45"/>
    <p:sldId id="279" r:id="rId46"/>
    <p:sldId id="314" r:id="rId47"/>
    <p:sldId id="280" r:id="rId48"/>
    <p:sldId id="319" r:id="rId49"/>
    <p:sldId id="281" r:id="rId50"/>
    <p:sldId id="320" r:id="rId51"/>
    <p:sldId id="295" r:id="rId52"/>
    <p:sldId id="296" r:id="rId53"/>
    <p:sldId id="321" r:id="rId54"/>
    <p:sldId id="282" r:id="rId55"/>
    <p:sldId id="322" r:id="rId56"/>
    <p:sldId id="283" r:id="rId57"/>
    <p:sldId id="323" r:id="rId58"/>
    <p:sldId id="297" r:id="rId59"/>
    <p:sldId id="298" r:id="rId60"/>
    <p:sldId id="324" r:id="rId61"/>
    <p:sldId id="284" r:id="rId62"/>
    <p:sldId id="325" r:id="rId63"/>
    <p:sldId id="285" r:id="rId64"/>
    <p:sldId id="326" r:id="rId65"/>
    <p:sldId id="299" r:id="rId66"/>
    <p:sldId id="300" r:id="rId67"/>
    <p:sldId id="327" r:id="rId68"/>
    <p:sldId id="286" r:id="rId69"/>
    <p:sldId id="329" r:id="rId70"/>
    <p:sldId id="287" r:id="rId71"/>
    <p:sldId id="328" r:id="rId72"/>
    <p:sldId id="288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271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7E89D-E010-48A8-98AF-6D85ADE53808}" v="68" dt="2020-08-04T21:59:50.092"/>
    <p1510:client id="{3B48DBAC-CFE4-48F5-B420-1C10102ECBA5}" v="81" dt="2020-08-04T19:27:06.371"/>
    <p1510:client id="{7982339F-FEB7-4940-8A3A-F9F5DA3E181B}" v="33" dt="2020-08-04T23:23:07.325"/>
    <p1510:client id="{9CEBA620-1794-4F9A-B386-47D8D03A361F}" v="51" dt="2020-08-05T00:42:41.277"/>
    <p1510:client id="{F413E1F7-96E8-4465-BF4B-8EDDA05B1E85}" v="83" dt="2020-08-05T15:21:38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11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263CF-DF2A-4963-804C-D114FFA2B67F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9ACA9-EC2D-4830-AA80-616243CB81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806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Refactoring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Rule of thumb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thumb?</a:t>
            </a:r>
          </a:p>
        </p:txBody>
      </p:sp>
    </p:spTree>
    <p:extLst>
      <p:ext uri="{BB962C8B-B14F-4D97-AF65-F5344CB8AC3E}">
        <p14:creationId xmlns:p14="http://schemas.microsoft.com/office/powerpoint/2010/main" val="262272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Refactoring Principles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0070C0"/>
                </a:solidFill>
              </a:rPr>
              <a:t> Don’t</a:t>
            </a:r>
            <a:r>
              <a:rPr lang="en-CA" b="1" dirty="0">
                <a:solidFill>
                  <a:srgbClr val="00B050"/>
                </a:solidFill>
              </a:rPr>
              <a:t> </a:t>
            </a:r>
            <a:r>
              <a:rPr lang="en-CA" b="1" dirty="0">
                <a:solidFill>
                  <a:srgbClr val="0070C0"/>
                </a:solidFill>
              </a:rPr>
              <a:t>refactor</a:t>
            </a:r>
            <a:r>
              <a:rPr lang="en-CA" b="1" dirty="0">
                <a:solidFill>
                  <a:srgbClr val="00B050"/>
                </a:solidFill>
              </a:rPr>
              <a:t> </a:t>
            </a:r>
            <a:r>
              <a:rPr lang="en-CA" b="1" dirty="0">
                <a:solidFill>
                  <a:srgbClr val="0070C0"/>
                </a:solidFill>
              </a:rPr>
              <a:t>when</a:t>
            </a:r>
            <a:r>
              <a:rPr lang="en-CA" b="1" dirty="0">
                <a:solidFill>
                  <a:srgbClr val="00B050"/>
                </a:solidFill>
              </a:rPr>
              <a:t>: </a:t>
            </a:r>
          </a:p>
          <a:p>
            <a:pPr lvl="1"/>
            <a:r>
              <a:rPr lang="en-CA" sz="2400" dirty="0"/>
              <a:t>Its easier to rewrite from scratch </a:t>
            </a:r>
          </a:p>
          <a:p>
            <a:pPr lvl="1"/>
            <a:r>
              <a:rPr lang="en-CA" sz="2400" dirty="0"/>
              <a:t>You are close to a release deadline</a:t>
            </a:r>
          </a:p>
          <a:p>
            <a:pPr lvl="2"/>
            <a:endParaRPr lang="en-CA" sz="2400" dirty="0"/>
          </a:p>
          <a:p>
            <a:r>
              <a:rPr lang="en-CA" dirty="0"/>
              <a:t>  Refactoring and design </a:t>
            </a:r>
          </a:p>
          <a:p>
            <a:pPr lvl="1"/>
            <a:r>
              <a:rPr lang="en-CA" sz="2400" b="1" dirty="0">
                <a:solidFill>
                  <a:srgbClr val="FF0000"/>
                </a:solidFill>
              </a:rPr>
              <a:t>Refactoring is not a replacement for upfront design</a:t>
            </a:r>
          </a:p>
          <a:p>
            <a:pPr lvl="1"/>
            <a:r>
              <a:rPr lang="en-CA" sz="2400" dirty="0"/>
              <a:t>But it </a:t>
            </a:r>
            <a:r>
              <a:rPr lang="en-CA" sz="2400" b="1" dirty="0">
                <a:solidFill>
                  <a:srgbClr val="0070C0"/>
                </a:solidFill>
              </a:rPr>
              <a:t>lets you create a simple, upfront design </a:t>
            </a:r>
            <a:r>
              <a:rPr lang="en-CA" sz="2400" dirty="0"/>
              <a:t>that does not build in unneeded ﬂexibility </a:t>
            </a:r>
          </a:p>
          <a:p>
            <a:pPr lvl="2"/>
            <a:r>
              <a:rPr lang="en-CA" sz="2400" dirty="0"/>
              <a:t>i.e.  you can always refactor later if necessary</a:t>
            </a:r>
          </a:p>
          <a:p>
            <a:pPr lvl="1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290632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Refactoring Principles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Refactoring and performance </a:t>
            </a:r>
          </a:p>
          <a:p>
            <a:pPr lvl="1"/>
            <a:r>
              <a:rPr lang="en-CA" sz="2400" b="1" dirty="0">
                <a:solidFill>
                  <a:srgbClr val="FF0000"/>
                </a:solidFill>
              </a:rPr>
              <a:t>Refactoring often makes software run more slowly </a:t>
            </a:r>
          </a:p>
          <a:p>
            <a:pPr lvl="2"/>
            <a:r>
              <a:rPr lang="en-CA" sz="2400" b="1" dirty="0">
                <a:solidFill>
                  <a:srgbClr val="FF0000"/>
                </a:solidFill>
              </a:rPr>
              <a:t>More function structure is complexity with runtime cost </a:t>
            </a:r>
          </a:p>
          <a:p>
            <a:pPr lvl="1"/>
            <a:r>
              <a:rPr lang="en-CA" sz="2400" b="1" dirty="0">
                <a:solidFill>
                  <a:srgbClr val="0070C0"/>
                </a:solidFill>
              </a:rPr>
              <a:t>But also more amenable to performance tuning </a:t>
            </a:r>
          </a:p>
          <a:p>
            <a:pPr lvl="2"/>
            <a:r>
              <a:rPr lang="en-CA" sz="2400" dirty="0"/>
              <a:t>If well factored, </a:t>
            </a:r>
            <a:r>
              <a:rPr lang="en-CA" sz="2400" b="1" dirty="0">
                <a:solidFill>
                  <a:srgbClr val="C00000"/>
                </a:solidFill>
              </a:rPr>
              <a:t>“hot spots” </a:t>
            </a:r>
            <a:r>
              <a:rPr lang="en-CA" sz="2400" dirty="0"/>
              <a:t>will be isolated to a few short methods </a:t>
            </a:r>
          </a:p>
          <a:p>
            <a:pPr lvl="3"/>
            <a:r>
              <a:rPr lang="en-CA" sz="2400" dirty="0"/>
              <a:t>Found using a proﬁler late in development </a:t>
            </a:r>
          </a:p>
          <a:p>
            <a:pPr lvl="2"/>
            <a:r>
              <a:rPr lang="en-CA" sz="2400" b="1" dirty="0">
                <a:solidFill>
                  <a:srgbClr val="0070C0"/>
                </a:solidFill>
              </a:rPr>
              <a:t>Tune the hot spots only </a:t>
            </a:r>
          </a:p>
          <a:p>
            <a:pPr lvl="3"/>
            <a:r>
              <a:rPr lang="en-CA" sz="2400" dirty="0"/>
              <a:t>Tuning the other code is a waste</a:t>
            </a:r>
          </a:p>
        </p:txBody>
      </p:sp>
    </p:spTree>
    <p:extLst>
      <p:ext uri="{BB962C8B-B14F-4D97-AF65-F5344CB8AC3E}">
        <p14:creationId xmlns:p14="http://schemas.microsoft.com/office/powerpoint/2010/main" val="2325189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>
                <a:solidFill>
                  <a:srgbClr val="0070C0"/>
                </a:solidFill>
              </a:rPr>
              <a:t> </a:t>
            </a:r>
            <a:r>
              <a:rPr lang="en-CA" sz="3600" b="1" dirty="0">
                <a:solidFill>
                  <a:srgbClr val="0070C0"/>
                </a:solidFill>
              </a:rPr>
              <a:t>No hard and fast rules </a:t>
            </a:r>
          </a:p>
          <a:p>
            <a:pPr lvl="1"/>
            <a:r>
              <a:rPr lang="en-CA" sz="3200" dirty="0"/>
              <a:t>Best to use informed intuition </a:t>
            </a:r>
          </a:p>
          <a:p>
            <a:pPr lvl="2"/>
            <a:r>
              <a:rPr lang="en-CA" sz="2800" dirty="0"/>
              <a:t>i.e.  try to detect </a:t>
            </a:r>
            <a:r>
              <a:rPr lang="en-CA" sz="2800" b="1" dirty="0">
                <a:solidFill>
                  <a:srgbClr val="C00000"/>
                </a:solidFill>
              </a:rPr>
              <a:t>“Bad smells in code” </a:t>
            </a:r>
          </a:p>
        </p:txBody>
      </p:sp>
    </p:spTree>
    <p:extLst>
      <p:ext uri="{BB962C8B-B14F-4D97-AF65-F5344CB8AC3E}">
        <p14:creationId xmlns:p14="http://schemas.microsoft.com/office/powerpoint/2010/main" val="327580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Ok lots of ‘rules’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thumbs?</a:t>
            </a:r>
          </a:p>
        </p:txBody>
      </p:sp>
    </p:spTree>
    <p:extLst>
      <p:ext uri="{BB962C8B-B14F-4D97-AF65-F5344CB8AC3E}">
        <p14:creationId xmlns:p14="http://schemas.microsoft.com/office/powerpoint/2010/main" val="4077598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17831-3462-4C7C-ADCD-70D8D8CEE3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1870971"/>
            <a:ext cx="8827293" cy="3116056"/>
          </a:xfrm>
        </p:spPr>
        <p:txBody>
          <a:bodyPr/>
          <a:lstStyle/>
          <a:p>
            <a:r>
              <a:rPr lang="en-CA" sz="4000" dirty="0"/>
              <a:t>Names may be slightly different between </a:t>
            </a:r>
            <a:r>
              <a:rPr lang="en-CA" sz="4000"/>
              <a:t>these edition 1 </a:t>
            </a:r>
            <a:r>
              <a:rPr lang="en-CA" sz="4000" dirty="0"/>
              <a:t>and  </a:t>
            </a:r>
            <a:r>
              <a:rPr lang="en-CA" sz="4000"/>
              <a:t>2018 edition 2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631882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Duplicated Code</a:t>
            </a:r>
          </a:p>
        </p:txBody>
      </p:sp>
    </p:spTree>
    <p:extLst>
      <p:ext uri="{BB962C8B-B14F-4D97-AF65-F5344CB8AC3E}">
        <p14:creationId xmlns:p14="http://schemas.microsoft.com/office/powerpoint/2010/main" val="1991354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When to Refactor - Duplicated code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Duplicated code </a:t>
            </a:r>
          </a:p>
          <a:p>
            <a:pPr lvl="1"/>
            <a:r>
              <a:rPr lang="en-CA" sz="3200" dirty="0"/>
              <a:t>If the same code in two or more places in the same class </a:t>
            </a:r>
          </a:p>
          <a:p>
            <a:pPr lvl="2"/>
            <a:r>
              <a:rPr lang="en-CA" sz="2800" b="1" dirty="0">
                <a:solidFill>
                  <a:srgbClr val="0070C0"/>
                </a:solidFill>
              </a:rPr>
              <a:t>Extract Method</a:t>
            </a:r>
            <a:r>
              <a:rPr lang="en-CA" sz="2800" dirty="0"/>
              <a:t>, and call it from each place</a:t>
            </a:r>
          </a:p>
          <a:p>
            <a:pPr lvl="1"/>
            <a:r>
              <a:rPr lang="en-CA" sz="3200" dirty="0"/>
              <a:t>If the same code in two sibling classes </a:t>
            </a:r>
          </a:p>
          <a:p>
            <a:pPr lvl="2"/>
            <a:r>
              <a:rPr lang="en-CA" sz="2800" b="1" dirty="0">
                <a:solidFill>
                  <a:srgbClr val="0070C0"/>
                </a:solidFill>
              </a:rPr>
              <a:t>Extract Method</a:t>
            </a:r>
            <a:r>
              <a:rPr lang="en-CA" sz="2800" dirty="0"/>
              <a:t>, if necessary </a:t>
            </a:r>
          </a:p>
          <a:p>
            <a:pPr lvl="2"/>
            <a:r>
              <a:rPr lang="en-CA" sz="2800" b="1" dirty="0">
                <a:solidFill>
                  <a:srgbClr val="0070C0"/>
                </a:solidFill>
              </a:rPr>
              <a:t>Pull Up Method </a:t>
            </a:r>
            <a:r>
              <a:rPr lang="en-CA" sz="2800" dirty="0"/>
              <a:t>into common superclass </a:t>
            </a:r>
          </a:p>
          <a:p>
            <a:pPr marL="914400" lvl="2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56542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- Duplicated code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Duplicated code </a:t>
            </a:r>
            <a:endParaRPr lang="en-CA" sz="3200" dirty="0"/>
          </a:p>
          <a:p>
            <a:pPr lvl="1"/>
            <a:r>
              <a:rPr lang="en-CA" sz="3200" dirty="0"/>
              <a:t>If similar code in sibling classes </a:t>
            </a:r>
          </a:p>
          <a:p>
            <a:pPr lvl="2"/>
            <a:r>
              <a:rPr lang="en-CA" sz="2800" b="1" dirty="0">
                <a:solidFill>
                  <a:srgbClr val="0070C0"/>
                </a:solidFill>
              </a:rPr>
              <a:t>Extract Method</a:t>
            </a:r>
            <a:r>
              <a:rPr lang="en-CA" sz="2800" dirty="0"/>
              <a:t>, if necessary </a:t>
            </a:r>
          </a:p>
          <a:p>
            <a:pPr lvl="2"/>
            <a:r>
              <a:rPr lang="en-CA" sz="2800" b="1" dirty="0">
                <a:solidFill>
                  <a:srgbClr val="0070C0"/>
                </a:solidFill>
              </a:rPr>
              <a:t>Form Template Method </a:t>
            </a:r>
            <a:r>
              <a:rPr lang="en-CA" sz="2800" dirty="0"/>
              <a:t>to put common code in superclass, differing code in subclasses </a:t>
            </a:r>
          </a:p>
          <a:p>
            <a:pPr lvl="1"/>
            <a:r>
              <a:rPr lang="en-CA" sz="3200" dirty="0"/>
              <a:t>If the same code in unrelated classes </a:t>
            </a:r>
          </a:p>
          <a:p>
            <a:pPr lvl="2"/>
            <a:r>
              <a:rPr lang="en-CA" sz="2800" b="1" dirty="0">
                <a:solidFill>
                  <a:srgbClr val="0070C0"/>
                </a:solidFill>
              </a:rPr>
              <a:t>Extract Class </a:t>
            </a:r>
            <a:r>
              <a:rPr lang="en-CA" sz="2800" dirty="0"/>
              <a:t>in one class, and use the new class in the other classes</a:t>
            </a:r>
          </a:p>
        </p:txBody>
      </p:sp>
    </p:spTree>
    <p:extLst>
      <p:ext uri="{BB962C8B-B14F-4D97-AF65-F5344CB8AC3E}">
        <p14:creationId xmlns:p14="http://schemas.microsoft.com/office/powerpoint/2010/main" val="3796116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Long Code</a:t>
            </a:r>
          </a:p>
        </p:txBody>
      </p:sp>
    </p:spTree>
    <p:extLst>
      <p:ext uri="{BB962C8B-B14F-4D97-AF65-F5344CB8AC3E}">
        <p14:creationId xmlns:p14="http://schemas.microsoft.com/office/powerpoint/2010/main" val="265723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We’re actually doing it?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actually doing it!</a:t>
            </a:r>
          </a:p>
        </p:txBody>
      </p:sp>
    </p:spTree>
    <p:extLst>
      <p:ext uri="{BB962C8B-B14F-4D97-AF65-F5344CB8AC3E}">
        <p14:creationId xmlns:p14="http://schemas.microsoft.com/office/powerpoint/2010/main" val="382172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– Long Method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 </a:t>
            </a:r>
            <a:r>
              <a:rPr lang="en-CA" sz="3600" b="1" dirty="0"/>
              <a:t>Long method </a:t>
            </a:r>
          </a:p>
          <a:p>
            <a:pPr lvl="1"/>
            <a:r>
              <a:rPr lang="en-CA" sz="3200" dirty="0"/>
              <a:t>Decompose into small methods </a:t>
            </a:r>
          </a:p>
          <a:p>
            <a:pPr lvl="2"/>
            <a:r>
              <a:rPr lang="en-CA" sz="2800" dirty="0"/>
              <a:t>Sometimes just one line long 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Extract Method </a:t>
            </a:r>
            <a:r>
              <a:rPr lang="en-CA" sz="3200" dirty="0"/>
              <a:t>on blocks of code that can be separated out </a:t>
            </a:r>
          </a:p>
          <a:p>
            <a:pPr lvl="2"/>
            <a:r>
              <a:rPr lang="en-CA" sz="2800" dirty="0"/>
              <a:t>Look for “clumps” </a:t>
            </a:r>
          </a:p>
          <a:p>
            <a:pPr lvl="3"/>
            <a:r>
              <a:rPr lang="en-CA" sz="2600" dirty="0"/>
              <a:t>E.g.  Commented blocks, loops, conditionals, etc. </a:t>
            </a:r>
          </a:p>
          <a:p>
            <a:pPr lvl="2"/>
            <a:r>
              <a:rPr lang="en-CA" sz="2800" dirty="0"/>
              <a:t>May need to </a:t>
            </a:r>
            <a:r>
              <a:rPr lang="en-CA" sz="2800" b="1" dirty="0">
                <a:solidFill>
                  <a:srgbClr val="0070C0"/>
                </a:solidFill>
              </a:rPr>
              <a:t>Replace Temp with Query </a:t>
            </a:r>
            <a:r>
              <a:rPr lang="en-CA" sz="2800" dirty="0"/>
              <a:t>to enable the extraction</a:t>
            </a:r>
          </a:p>
        </p:txBody>
      </p:sp>
    </p:spTree>
    <p:extLst>
      <p:ext uri="{BB962C8B-B14F-4D97-AF65-F5344CB8AC3E}">
        <p14:creationId xmlns:p14="http://schemas.microsoft.com/office/powerpoint/2010/main" val="91399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Long Code – Replace temp with query</a:t>
            </a:r>
          </a:p>
        </p:txBody>
      </p:sp>
    </p:spTree>
    <p:extLst>
      <p:ext uri="{BB962C8B-B14F-4D97-AF65-F5344CB8AC3E}">
        <p14:creationId xmlns:p14="http://schemas.microsoft.com/office/powerpoint/2010/main" val="3620936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Replace Temp with Query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 You have parameter initialization that is temporary</a:t>
            </a:r>
          </a:p>
          <a:p>
            <a:pPr lvl="1"/>
            <a:r>
              <a:rPr lang="en-CA" sz="3200" dirty="0"/>
              <a:t>Replace this code with a function query that returns the result that was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3596035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Replace Temp with Query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dirty="0"/>
              <a:t>Change above into the following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D50BC-0658-4576-9F8E-E8C12C1AB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28" y="1814415"/>
            <a:ext cx="9724372" cy="1015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6D276E-483A-4CBD-BECD-0EE8E58C7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5" y="4265740"/>
            <a:ext cx="9724372" cy="168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92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Large Class</a:t>
            </a:r>
          </a:p>
        </p:txBody>
      </p:sp>
    </p:spTree>
    <p:extLst>
      <p:ext uri="{BB962C8B-B14F-4D97-AF65-F5344CB8AC3E}">
        <p14:creationId xmlns:p14="http://schemas.microsoft.com/office/powerpoint/2010/main" val="116568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– Large Class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 Large class </a:t>
            </a:r>
          </a:p>
          <a:p>
            <a:pPr lvl="1"/>
            <a:r>
              <a:rPr lang="en-CA" sz="3200" b="1" dirty="0">
                <a:solidFill>
                  <a:srgbClr val="FF0000"/>
                </a:solidFill>
              </a:rPr>
              <a:t>Tries to do too many different things (not cohesive)</a:t>
            </a:r>
          </a:p>
          <a:p>
            <a:pPr lvl="2"/>
            <a:r>
              <a:rPr lang="en-CA" sz="2800" dirty="0"/>
              <a:t>Too many instance variables, and/or </a:t>
            </a:r>
          </a:p>
          <a:p>
            <a:pPr lvl="2"/>
            <a:r>
              <a:rPr lang="en-CA" sz="2800" dirty="0"/>
              <a:t>Too much code 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Extract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Class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dirty="0"/>
              <a:t>or </a:t>
            </a:r>
            <a:r>
              <a:rPr lang="en-CA" sz="3200" b="1" dirty="0">
                <a:solidFill>
                  <a:srgbClr val="0070C0"/>
                </a:solidFill>
              </a:rPr>
              <a:t>Extract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Subclass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dirty="0"/>
              <a:t>to separate out “bundles” of data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59330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Long Parameter List</a:t>
            </a:r>
          </a:p>
        </p:txBody>
      </p:sp>
    </p:spTree>
    <p:extLst>
      <p:ext uri="{BB962C8B-B14F-4D97-AF65-F5344CB8AC3E}">
        <p14:creationId xmlns:p14="http://schemas.microsoft.com/office/powerpoint/2010/main" val="1626878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 - Long Parameter 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Long parameter list </a:t>
            </a:r>
          </a:p>
          <a:p>
            <a:pPr lvl="1"/>
            <a:r>
              <a:rPr lang="en-CA" sz="3200" dirty="0"/>
              <a:t>Better to pass in an object</a:t>
            </a:r>
            <a:r>
              <a:rPr lang="en-CA" sz="3200" b="1" dirty="0">
                <a:solidFill>
                  <a:srgbClr val="00B050"/>
                </a:solidFill>
              </a:rPr>
              <a:t>, </a:t>
            </a:r>
            <a:r>
              <a:rPr lang="en-CA" sz="3200" dirty="0"/>
              <a:t>so the method can get the data it needs </a:t>
            </a:r>
          </a:p>
          <a:p>
            <a:pPr lvl="1"/>
            <a:r>
              <a:rPr lang="en-CA" sz="3200" dirty="0"/>
              <a:t>Shorten list with </a:t>
            </a:r>
            <a:r>
              <a:rPr lang="en-CA" sz="3200" b="1" dirty="0">
                <a:solidFill>
                  <a:srgbClr val="0070C0"/>
                </a:solidFill>
              </a:rPr>
              <a:t>Preserve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Whole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Object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dirty="0"/>
              <a:t>(pass in object instead of pulling of data as multiple parameters)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dirty="0"/>
              <a:t>or </a:t>
            </a:r>
            <a:r>
              <a:rPr lang="en-CA" sz="3200" b="1" dirty="0">
                <a:solidFill>
                  <a:srgbClr val="0070C0"/>
                </a:solidFill>
              </a:rPr>
              <a:t>Introduce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Parameter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2398619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Divergent Change</a:t>
            </a:r>
          </a:p>
        </p:txBody>
      </p:sp>
    </p:spTree>
    <p:extLst>
      <p:ext uri="{BB962C8B-B14F-4D97-AF65-F5344CB8AC3E}">
        <p14:creationId xmlns:p14="http://schemas.microsoft.com/office/powerpoint/2010/main" val="1536733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– Divergent Change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 Divergent change </a:t>
            </a:r>
          </a:p>
          <a:p>
            <a:pPr lvl="1"/>
            <a:r>
              <a:rPr lang="en-CA" sz="3200" dirty="0"/>
              <a:t>Occurs when a class changes in distinct ways for differing reasons </a:t>
            </a:r>
          </a:p>
          <a:p>
            <a:pPr lvl="2"/>
            <a:r>
              <a:rPr lang="en-CA" sz="2800" dirty="0"/>
              <a:t>E.g.  You change 3 methods together for one reason, and 5 other methods for another </a:t>
            </a:r>
          </a:p>
          <a:p>
            <a:pPr lvl="1"/>
            <a:r>
              <a:rPr lang="en-CA" sz="3200" dirty="0"/>
              <a:t>Determine what changes for a single cause, and </a:t>
            </a:r>
            <a:r>
              <a:rPr lang="en-CA" sz="3200" b="1" dirty="0">
                <a:solidFill>
                  <a:srgbClr val="0070C0"/>
                </a:solidFill>
              </a:rPr>
              <a:t>Extract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Class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dirty="0"/>
              <a:t>to bundle these together</a:t>
            </a:r>
          </a:p>
        </p:txBody>
      </p:sp>
    </p:spTree>
    <p:extLst>
      <p:ext uri="{BB962C8B-B14F-4D97-AF65-F5344CB8AC3E}">
        <p14:creationId xmlns:p14="http://schemas.microsoft.com/office/powerpoint/2010/main" val="354344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Refactoring Tools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0070C0"/>
                </a:solidFill>
              </a:rPr>
              <a:t>Automate the refactoring process </a:t>
            </a:r>
          </a:p>
          <a:p>
            <a:pPr lvl="1"/>
            <a:r>
              <a:rPr lang="en-CA" sz="2400" dirty="0"/>
              <a:t>Restructures code while preserving behavior </a:t>
            </a:r>
          </a:p>
          <a:p>
            <a:pPr lvl="1"/>
            <a:r>
              <a:rPr lang="en-CA" sz="2400" dirty="0"/>
              <a:t>Reduces the need to test </a:t>
            </a:r>
          </a:p>
          <a:p>
            <a:pPr lvl="1"/>
            <a:endParaRPr lang="en-CA" sz="2400" dirty="0"/>
          </a:p>
          <a:p>
            <a:r>
              <a:rPr lang="en-CA" dirty="0"/>
              <a:t>Are incorporated into some IDEs </a:t>
            </a:r>
          </a:p>
          <a:p>
            <a:pPr lvl="1"/>
            <a:r>
              <a:rPr lang="en-CA" sz="2400" dirty="0" err="1"/>
              <a:t>Xcode</a:t>
            </a:r>
            <a:r>
              <a:rPr lang="en-CA" sz="2400" dirty="0"/>
              <a:t> supports 6 common </a:t>
            </a:r>
            <a:r>
              <a:rPr lang="en-CA" sz="2400" dirty="0" err="1"/>
              <a:t>refactorings</a:t>
            </a:r>
            <a:r>
              <a:rPr lang="en-CA" sz="2400" dirty="0"/>
              <a:t>: </a:t>
            </a:r>
          </a:p>
          <a:p>
            <a:pPr lvl="2"/>
            <a:r>
              <a:rPr lang="en-CA" sz="2400" dirty="0"/>
              <a:t>Rename, Extract, Create Superclass, Move up, Move down, Encapsulate </a:t>
            </a:r>
          </a:p>
          <a:p>
            <a:pPr lvl="1"/>
            <a:r>
              <a:rPr lang="en-CA" sz="2600" dirty="0"/>
              <a:t>Eclipse supports ~18 </a:t>
            </a:r>
            <a:r>
              <a:rPr lang="en-CA" sz="2600" dirty="0" err="1"/>
              <a:t>refactorings</a:t>
            </a:r>
            <a:r>
              <a:rPr lang="en-CA" sz="2600" dirty="0"/>
              <a:t> </a:t>
            </a:r>
          </a:p>
          <a:p>
            <a:pPr lvl="2"/>
            <a:endParaRPr lang="en-CA" sz="2400" dirty="0"/>
          </a:p>
          <a:p>
            <a:pPr lvl="1"/>
            <a:r>
              <a:rPr lang="en-CA" sz="2400" dirty="0"/>
              <a:t>But note that</a:t>
            </a:r>
            <a:r>
              <a:rPr lang="en-CA" sz="2400" dirty="0">
                <a:solidFill>
                  <a:srgbClr val="FF0000"/>
                </a:solidFill>
              </a:rPr>
              <a:t> </a:t>
            </a:r>
            <a:r>
              <a:rPr lang="en-CA" sz="2400" b="1" dirty="0">
                <a:solidFill>
                  <a:srgbClr val="FF0000"/>
                </a:solidFill>
              </a:rPr>
              <a:t>Fowler (text) lists ~72 </a:t>
            </a:r>
            <a:r>
              <a:rPr lang="en-CA" sz="2400" b="1" dirty="0" err="1">
                <a:solidFill>
                  <a:srgbClr val="FF0000"/>
                </a:solidFill>
              </a:rPr>
              <a:t>refactorings</a:t>
            </a:r>
            <a:r>
              <a:rPr lang="en-CA" sz="2400" b="1" dirty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CA" sz="2400" dirty="0"/>
              <a:t>Manual refactoring will still often be necessary</a:t>
            </a:r>
          </a:p>
        </p:txBody>
      </p:sp>
    </p:spTree>
    <p:extLst>
      <p:ext uri="{BB962C8B-B14F-4D97-AF65-F5344CB8AC3E}">
        <p14:creationId xmlns:p14="http://schemas.microsoft.com/office/powerpoint/2010/main" val="2004936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Shotgun Surgery</a:t>
            </a:r>
          </a:p>
        </p:txBody>
      </p:sp>
    </p:spTree>
    <p:extLst>
      <p:ext uri="{BB962C8B-B14F-4D97-AF65-F5344CB8AC3E}">
        <p14:creationId xmlns:p14="http://schemas.microsoft.com/office/powerpoint/2010/main" val="2316917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– Shotgun surgery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Shotgun surgery </a:t>
            </a:r>
          </a:p>
          <a:p>
            <a:pPr lvl="1"/>
            <a:r>
              <a:rPr lang="en-CA" sz="3200" dirty="0"/>
              <a:t>A single change causes many little changes to several different classes </a:t>
            </a:r>
          </a:p>
          <a:p>
            <a:pPr lvl="1"/>
            <a:r>
              <a:rPr lang="en-CA" sz="3200" dirty="0"/>
              <a:t>Use </a:t>
            </a:r>
            <a:r>
              <a:rPr lang="en-CA" sz="3200" b="1" dirty="0">
                <a:solidFill>
                  <a:srgbClr val="0070C0"/>
                </a:solidFill>
              </a:rPr>
              <a:t>Move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Method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dirty="0"/>
              <a:t>and </a:t>
            </a:r>
            <a:r>
              <a:rPr lang="en-CA" sz="3200" b="1" dirty="0">
                <a:solidFill>
                  <a:srgbClr val="0070C0"/>
                </a:solidFill>
              </a:rPr>
              <a:t>Move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Field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dirty="0"/>
              <a:t>to put changes into a single class </a:t>
            </a:r>
          </a:p>
          <a:p>
            <a:pPr lvl="2"/>
            <a:r>
              <a:rPr lang="en-CA" sz="2800" dirty="0"/>
              <a:t>Sometimes best to </a:t>
            </a:r>
            <a:r>
              <a:rPr lang="en-CA" sz="2800" b="1" dirty="0">
                <a:solidFill>
                  <a:srgbClr val="0070C0"/>
                </a:solidFill>
              </a:rPr>
              <a:t>Inline</a:t>
            </a:r>
            <a:r>
              <a:rPr lang="en-CA" sz="2800" b="1" dirty="0">
                <a:solidFill>
                  <a:srgbClr val="00B050"/>
                </a:solidFill>
              </a:rPr>
              <a:t> </a:t>
            </a:r>
            <a:r>
              <a:rPr lang="en-CA" sz="2800" b="1" dirty="0">
                <a:solidFill>
                  <a:srgbClr val="0070C0"/>
                </a:solidFill>
              </a:rPr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1395662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Feature Envy</a:t>
            </a:r>
          </a:p>
        </p:txBody>
      </p:sp>
    </p:spTree>
    <p:extLst>
      <p:ext uri="{BB962C8B-B14F-4D97-AF65-F5344CB8AC3E}">
        <p14:creationId xmlns:p14="http://schemas.microsoft.com/office/powerpoint/2010/main" val="1448242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– Feature Envy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Feature Envy </a:t>
            </a:r>
          </a:p>
          <a:p>
            <a:pPr lvl="1"/>
            <a:r>
              <a:rPr lang="en-CA" sz="3200" dirty="0"/>
              <a:t>A class does a calculation that belongs elsewhere </a:t>
            </a:r>
          </a:p>
          <a:p>
            <a:pPr lvl="2"/>
            <a:r>
              <a:rPr lang="en-CA" sz="2800" dirty="0"/>
              <a:t>i.e.  it uses too much data from another class </a:t>
            </a:r>
          </a:p>
          <a:p>
            <a:pPr lvl="1"/>
            <a:r>
              <a:rPr lang="en-CA" sz="3200" dirty="0"/>
              <a:t>Put it into the proper class with </a:t>
            </a:r>
            <a:r>
              <a:rPr lang="en-CA" sz="3200" b="1" dirty="0">
                <a:solidFill>
                  <a:srgbClr val="0070C0"/>
                </a:solidFill>
              </a:rPr>
              <a:t>Move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929527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Data Clumps</a:t>
            </a:r>
          </a:p>
        </p:txBody>
      </p:sp>
    </p:spTree>
    <p:extLst>
      <p:ext uri="{BB962C8B-B14F-4D97-AF65-F5344CB8AC3E}">
        <p14:creationId xmlns:p14="http://schemas.microsoft.com/office/powerpoint/2010/main" val="875644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– Data clumps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Data clumps </a:t>
            </a:r>
          </a:p>
          <a:p>
            <a:pPr lvl="1"/>
            <a:r>
              <a:rPr lang="en-CA" sz="3200" dirty="0"/>
              <a:t>Data clusters together in ﬁelds or parameter lists 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Extract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Class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dirty="0"/>
              <a:t>to change clumps into an object </a:t>
            </a:r>
          </a:p>
          <a:p>
            <a:pPr lvl="1"/>
            <a:r>
              <a:rPr lang="en-CA" sz="3200" dirty="0"/>
              <a:t>Shrink parameter lists with </a:t>
            </a:r>
            <a:r>
              <a:rPr lang="en-CA" sz="3200" b="1" dirty="0">
                <a:solidFill>
                  <a:srgbClr val="0070C0"/>
                </a:solidFill>
              </a:rPr>
              <a:t>Introduce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Parameter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Object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dirty="0"/>
              <a:t>or </a:t>
            </a:r>
            <a:r>
              <a:rPr lang="en-CA" sz="3200" b="1" dirty="0">
                <a:solidFill>
                  <a:srgbClr val="0070C0"/>
                </a:solidFill>
              </a:rPr>
              <a:t>Preserve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Whole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609209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Primitive Obsession</a:t>
            </a:r>
          </a:p>
        </p:txBody>
      </p:sp>
    </p:spTree>
    <p:extLst>
      <p:ext uri="{BB962C8B-B14F-4D97-AF65-F5344CB8AC3E}">
        <p14:creationId xmlns:p14="http://schemas.microsoft.com/office/powerpoint/2010/main" val="1802059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– Primitive Obsession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Primitive Obsession </a:t>
            </a:r>
          </a:p>
          <a:p>
            <a:pPr lvl="1"/>
            <a:r>
              <a:rPr lang="en-CA" sz="3200" dirty="0"/>
              <a:t>Often better to use a class instead of a primitive type </a:t>
            </a:r>
          </a:p>
          <a:p>
            <a:pPr lvl="2"/>
            <a:r>
              <a:rPr lang="en-CA" sz="2800" dirty="0"/>
              <a:t>Allows things like range checking, formatting, etc. </a:t>
            </a:r>
          </a:p>
          <a:p>
            <a:pPr lvl="2"/>
            <a:r>
              <a:rPr lang="en-CA" sz="2800" dirty="0"/>
              <a:t>Done with </a:t>
            </a:r>
            <a:r>
              <a:rPr lang="en-CA" sz="2800" b="1" dirty="0">
                <a:solidFill>
                  <a:srgbClr val="0070C0"/>
                </a:solidFill>
              </a:rPr>
              <a:t>Replace Data Value with Object </a:t>
            </a:r>
          </a:p>
          <a:p>
            <a:pPr lvl="1"/>
            <a:r>
              <a:rPr lang="en-CA" sz="3200" dirty="0"/>
              <a:t>If the primitive is a type code, use </a:t>
            </a:r>
          </a:p>
          <a:p>
            <a:pPr lvl="2"/>
            <a:r>
              <a:rPr lang="en-CA" sz="2800" b="1" dirty="0">
                <a:solidFill>
                  <a:srgbClr val="0070C0"/>
                </a:solidFill>
              </a:rPr>
              <a:t>Replace Type Code </a:t>
            </a:r>
            <a:r>
              <a:rPr lang="en-CA" sz="2800" dirty="0"/>
              <a:t>with </a:t>
            </a:r>
          </a:p>
          <a:p>
            <a:pPr lvl="3"/>
            <a:r>
              <a:rPr lang="en-CA" sz="2600" b="1" dirty="0">
                <a:solidFill>
                  <a:srgbClr val="0070C0"/>
                </a:solidFill>
              </a:rPr>
              <a:t>Class, or </a:t>
            </a:r>
          </a:p>
          <a:p>
            <a:pPr lvl="3"/>
            <a:r>
              <a:rPr lang="en-CA" sz="2600" b="1" dirty="0">
                <a:solidFill>
                  <a:srgbClr val="0070C0"/>
                </a:solidFill>
              </a:rPr>
              <a:t>Subclasses, or </a:t>
            </a:r>
          </a:p>
          <a:p>
            <a:pPr lvl="3"/>
            <a:r>
              <a:rPr lang="en-CA" sz="2600" b="1" dirty="0">
                <a:solidFill>
                  <a:srgbClr val="0070C0"/>
                </a:solidFill>
              </a:rPr>
              <a:t>State/Strategy</a:t>
            </a:r>
          </a:p>
        </p:txBody>
      </p:sp>
    </p:spTree>
    <p:extLst>
      <p:ext uri="{BB962C8B-B14F-4D97-AF65-F5344CB8AC3E}">
        <p14:creationId xmlns:p14="http://schemas.microsoft.com/office/powerpoint/2010/main" val="3196979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Switch Statements</a:t>
            </a:r>
          </a:p>
        </p:txBody>
      </p:sp>
    </p:spTree>
    <p:extLst>
      <p:ext uri="{BB962C8B-B14F-4D97-AF65-F5344CB8AC3E}">
        <p14:creationId xmlns:p14="http://schemas.microsoft.com/office/powerpoint/2010/main" val="4243143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– Switch statements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Switch statements </a:t>
            </a:r>
          </a:p>
          <a:p>
            <a:pPr lvl="1"/>
            <a:r>
              <a:rPr lang="en-CA" sz="3200" dirty="0"/>
              <a:t>Are rare in good OO code </a:t>
            </a:r>
          </a:p>
          <a:p>
            <a:pPr lvl="1"/>
            <a:r>
              <a:rPr lang="en-CA" sz="3200" dirty="0"/>
              <a:t>If switching on a type code, </a:t>
            </a:r>
            <a:r>
              <a:rPr lang="en-CA" sz="3200" b="1" dirty="0">
                <a:solidFill>
                  <a:srgbClr val="0070C0"/>
                </a:solidFill>
              </a:rPr>
              <a:t>Replace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Conditional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with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Polymorphism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</a:p>
          <a:p>
            <a:pPr lvl="2"/>
            <a:r>
              <a:rPr lang="en-CA" sz="2800" dirty="0"/>
              <a:t>Easier to add subclasses than changing many switch statements</a:t>
            </a:r>
          </a:p>
        </p:txBody>
      </p:sp>
    </p:spTree>
    <p:extLst>
      <p:ext uri="{BB962C8B-B14F-4D97-AF65-F5344CB8AC3E}">
        <p14:creationId xmlns:p14="http://schemas.microsoft.com/office/powerpoint/2010/main" val="38617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Refactoring Principles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b="1" dirty="0"/>
              <a:t>Refactoring:  </a:t>
            </a:r>
            <a:r>
              <a:rPr lang="en-CA" sz="3200" dirty="0"/>
              <a:t>is the </a:t>
            </a:r>
            <a:r>
              <a:rPr lang="en-CA" sz="3200" b="1" dirty="0">
                <a:solidFill>
                  <a:srgbClr val="0070C0"/>
                </a:solidFill>
              </a:rPr>
              <a:t>disciplined</a:t>
            </a:r>
            <a:r>
              <a:rPr lang="en-CA" sz="3200" dirty="0"/>
              <a:t> </a:t>
            </a:r>
            <a:r>
              <a:rPr lang="en-CA" sz="3200" b="1" dirty="0">
                <a:solidFill>
                  <a:srgbClr val="0070C0"/>
                </a:solidFill>
              </a:rPr>
              <a:t>process</a:t>
            </a:r>
            <a:r>
              <a:rPr lang="en-CA" sz="3200" dirty="0"/>
              <a:t> of </a:t>
            </a:r>
            <a:r>
              <a:rPr lang="en-CA" sz="3200" b="1" dirty="0">
                <a:solidFill>
                  <a:srgbClr val="0070C0"/>
                </a:solidFill>
              </a:rPr>
              <a:t>changing</a:t>
            </a:r>
            <a:r>
              <a:rPr lang="en-CA" sz="3200" dirty="0"/>
              <a:t> the </a:t>
            </a:r>
            <a:r>
              <a:rPr lang="en-CA" sz="3200" b="1" dirty="0">
                <a:solidFill>
                  <a:srgbClr val="0070C0"/>
                </a:solidFill>
              </a:rPr>
              <a:t>internal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structure</a:t>
            </a:r>
            <a:r>
              <a:rPr lang="en-CA" sz="3200" dirty="0"/>
              <a:t> of software to make it easier to understand and maintain, </a:t>
            </a:r>
            <a:r>
              <a:rPr lang="en-CA" sz="3200" b="1" dirty="0">
                <a:solidFill>
                  <a:srgbClr val="0070C0"/>
                </a:solidFill>
              </a:rPr>
              <a:t>without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changing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dirty="0"/>
              <a:t>its </a:t>
            </a:r>
            <a:r>
              <a:rPr lang="en-CA" sz="3200" b="1" dirty="0">
                <a:solidFill>
                  <a:srgbClr val="0070C0"/>
                </a:solidFill>
              </a:rPr>
              <a:t>external</a:t>
            </a:r>
            <a:r>
              <a:rPr lang="en-CA" sz="3200" dirty="0"/>
              <a:t> observable behavior</a:t>
            </a:r>
          </a:p>
        </p:txBody>
      </p:sp>
    </p:spTree>
    <p:extLst>
      <p:ext uri="{BB962C8B-B14F-4D97-AF65-F5344CB8AC3E}">
        <p14:creationId xmlns:p14="http://schemas.microsoft.com/office/powerpoint/2010/main" val="1932202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Parallel Inheritance</a:t>
            </a:r>
          </a:p>
        </p:txBody>
      </p:sp>
    </p:spTree>
    <p:extLst>
      <p:ext uri="{BB962C8B-B14F-4D97-AF65-F5344CB8AC3E}">
        <p14:creationId xmlns:p14="http://schemas.microsoft.com/office/powerpoint/2010/main" val="4284122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– Parallel inheritance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Parallel inheritance hierarchies </a:t>
            </a:r>
          </a:p>
          <a:p>
            <a:pPr lvl="1"/>
            <a:r>
              <a:rPr lang="en-CA" sz="3200" dirty="0"/>
              <a:t>When you make a subclass of one class, you also make a subclass of another </a:t>
            </a:r>
          </a:p>
          <a:p>
            <a:pPr lvl="2"/>
            <a:r>
              <a:rPr lang="en-CA" sz="2800" dirty="0"/>
              <a:t>Special case of shotgun surgery </a:t>
            </a:r>
          </a:p>
          <a:p>
            <a:pPr lvl="1"/>
            <a:r>
              <a:rPr lang="en-CA" sz="3200" dirty="0"/>
              <a:t>Eliminate one hierarchy by shifting data and responsibilities to the other </a:t>
            </a:r>
          </a:p>
          <a:p>
            <a:pPr lvl="2"/>
            <a:r>
              <a:rPr lang="en-CA" sz="2800" b="1" dirty="0">
                <a:solidFill>
                  <a:srgbClr val="0070C0"/>
                </a:solidFill>
              </a:rPr>
              <a:t>Move</a:t>
            </a:r>
            <a:r>
              <a:rPr lang="en-CA" sz="2800" b="1" dirty="0">
                <a:solidFill>
                  <a:srgbClr val="00B050"/>
                </a:solidFill>
              </a:rPr>
              <a:t> </a:t>
            </a:r>
            <a:r>
              <a:rPr lang="en-CA" sz="2800" b="1" dirty="0">
                <a:solidFill>
                  <a:srgbClr val="0070C0"/>
                </a:solidFill>
              </a:rPr>
              <a:t>Method</a:t>
            </a:r>
            <a:r>
              <a:rPr lang="en-CA" sz="2800" b="1" dirty="0">
                <a:solidFill>
                  <a:srgbClr val="00B050"/>
                </a:solidFill>
              </a:rPr>
              <a:t> </a:t>
            </a:r>
            <a:r>
              <a:rPr lang="en-CA" sz="2800" dirty="0"/>
              <a:t>and </a:t>
            </a:r>
            <a:r>
              <a:rPr lang="en-CA" sz="2800" b="1" dirty="0">
                <a:solidFill>
                  <a:srgbClr val="0070C0"/>
                </a:solidFill>
              </a:rPr>
              <a:t>Move</a:t>
            </a:r>
            <a:r>
              <a:rPr lang="en-CA" sz="2800" b="1" dirty="0">
                <a:solidFill>
                  <a:srgbClr val="00B050"/>
                </a:solidFill>
              </a:rPr>
              <a:t> </a:t>
            </a:r>
            <a:r>
              <a:rPr lang="en-CA" sz="2800" b="1" dirty="0">
                <a:solidFill>
                  <a:srgbClr val="0070C0"/>
                </a:solidFill>
              </a:rPr>
              <a:t>Field</a:t>
            </a:r>
          </a:p>
        </p:txBody>
      </p:sp>
    </p:spTree>
    <p:extLst>
      <p:ext uri="{BB962C8B-B14F-4D97-AF65-F5344CB8AC3E}">
        <p14:creationId xmlns:p14="http://schemas.microsoft.com/office/powerpoint/2010/main" val="3025537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Lazy Class</a:t>
            </a:r>
          </a:p>
        </p:txBody>
      </p:sp>
    </p:spTree>
    <p:extLst>
      <p:ext uri="{BB962C8B-B14F-4D97-AF65-F5344CB8AC3E}">
        <p14:creationId xmlns:p14="http://schemas.microsoft.com/office/powerpoint/2010/main" val="3984133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– Lazy class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 </a:t>
            </a:r>
            <a:r>
              <a:rPr lang="en-CA" sz="3600" b="1" dirty="0"/>
              <a:t>Lazy class </a:t>
            </a:r>
          </a:p>
          <a:p>
            <a:pPr lvl="1"/>
            <a:r>
              <a:rPr lang="en-CA" sz="3200" dirty="0"/>
              <a:t>A class doesn’t do enough to justify its existence </a:t>
            </a:r>
          </a:p>
          <a:p>
            <a:pPr lvl="2"/>
            <a:r>
              <a:rPr lang="en-CA" sz="2800" dirty="0"/>
              <a:t>May result from other </a:t>
            </a:r>
            <a:r>
              <a:rPr lang="en-CA" sz="2800" dirty="0" err="1"/>
              <a:t>refactorings</a:t>
            </a:r>
            <a:r>
              <a:rPr lang="en-CA" sz="2800" dirty="0"/>
              <a:t> like </a:t>
            </a:r>
            <a:r>
              <a:rPr lang="en-CA" sz="2800" b="1" dirty="0">
                <a:solidFill>
                  <a:srgbClr val="0070C0"/>
                </a:solidFill>
              </a:rPr>
              <a:t>Move</a:t>
            </a:r>
            <a:r>
              <a:rPr lang="en-CA" sz="2800" b="1" dirty="0">
                <a:solidFill>
                  <a:srgbClr val="00B050"/>
                </a:solidFill>
              </a:rPr>
              <a:t> </a:t>
            </a:r>
            <a:r>
              <a:rPr lang="en-CA" sz="2800" b="1" dirty="0">
                <a:solidFill>
                  <a:srgbClr val="0070C0"/>
                </a:solidFill>
              </a:rPr>
              <a:t>Method</a:t>
            </a:r>
            <a:r>
              <a:rPr lang="en-CA" sz="2800" b="1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en-CA" sz="3200" dirty="0"/>
              <a:t>Eliminate it with </a:t>
            </a:r>
            <a:r>
              <a:rPr lang="en-CA" sz="3200" b="1" dirty="0">
                <a:solidFill>
                  <a:srgbClr val="0070C0"/>
                </a:solidFill>
              </a:rPr>
              <a:t>Collapse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Hierarchy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dirty="0"/>
              <a:t>or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Inline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8135929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Speculative Generality</a:t>
            </a:r>
          </a:p>
        </p:txBody>
      </p:sp>
    </p:spTree>
    <p:extLst>
      <p:ext uri="{BB962C8B-B14F-4D97-AF65-F5344CB8AC3E}">
        <p14:creationId xmlns:p14="http://schemas.microsoft.com/office/powerpoint/2010/main" val="189399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– Speculative generality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Speculative generality </a:t>
            </a:r>
          </a:p>
          <a:p>
            <a:pPr lvl="1"/>
            <a:r>
              <a:rPr lang="en-CA" sz="3200" dirty="0"/>
              <a:t>You added code for future expansion that never occurred </a:t>
            </a:r>
          </a:p>
          <a:p>
            <a:pPr lvl="2"/>
            <a:r>
              <a:rPr lang="en-CA" sz="2800" dirty="0"/>
              <a:t>Remove useless abstract classes with </a:t>
            </a:r>
            <a:r>
              <a:rPr lang="en-CA" sz="2800" b="1" dirty="0">
                <a:solidFill>
                  <a:srgbClr val="0070C0"/>
                </a:solidFill>
              </a:rPr>
              <a:t>Collapse</a:t>
            </a:r>
            <a:r>
              <a:rPr lang="en-CA" sz="2800" b="1" dirty="0">
                <a:solidFill>
                  <a:srgbClr val="00B050"/>
                </a:solidFill>
              </a:rPr>
              <a:t> </a:t>
            </a:r>
            <a:r>
              <a:rPr lang="en-CA" sz="2800" b="1" dirty="0">
                <a:solidFill>
                  <a:srgbClr val="0070C0"/>
                </a:solidFill>
              </a:rPr>
              <a:t>Hierarchy</a:t>
            </a:r>
            <a:r>
              <a:rPr lang="en-CA" sz="2800" b="1" dirty="0">
                <a:solidFill>
                  <a:srgbClr val="00B050"/>
                </a:solidFill>
              </a:rPr>
              <a:t> </a:t>
            </a:r>
          </a:p>
          <a:p>
            <a:pPr lvl="2"/>
            <a:r>
              <a:rPr lang="en-CA" sz="2800" dirty="0"/>
              <a:t>Remove unneeded delegation with </a:t>
            </a:r>
            <a:r>
              <a:rPr lang="en-CA" sz="2800" b="1" dirty="0">
                <a:solidFill>
                  <a:srgbClr val="0070C0"/>
                </a:solidFill>
              </a:rPr>
              <a:t>Inline</a:t>
            </a:r>
            <a:r>
              <a:rPr lang="en-CA" sz="2800" b="1" dirty="0">
                <a:solidFill>
                  <a:srgbClr val="00B050"/>
                </a:solidFill>
              </a:rPr>
              <a:t> </a:t>
            </a:r>
            <a:r>
              <a:rPr lang="en-CA" sz="2800" b="1" dirty="0">
                <a:solidFill>
                  <a:srgbClr val="0070C0"/>
                </a:solidFill>
              </a:rPr>
              <a:t>Class</a:t>
            </a:r>
            <a:r>
              <a:rPr lang="en-CA" sz="2800" b="1" dirty="0">
                <a:solidFill>
                  <a:srgbClr val="00B050"/>
                </a:solidFill>
              </a:rPr>
              <a:t> </a:t>
            </a:r>
          </a:p>
          <a:p>
            <a:pPr lvl="2"/>
            <a:r>
              <a:rPr lang="en-CA" sz="2800" dirty="0"/>
              <a:t>Remove unused parameters with </a:t>
            </a:r>
            <a:r>
              <a:rPr lang="en-CA" sz="2800" b="1" dirty="0">
                <a:solidFill>
                  <a:srgbClr val="0070C0"/>
                </a:solidFill>
              </a:rPr>
              <a:t>Remove</a:t>
            </a:r>
            <a:r>
              <a:rPr lang="en-CA" sz="2800" b="1" dirty="0">
                <a:solidFill>
                  <a:srgbClr val="00B050"/>
                </a:solidFill>
              </a:rPr>
              <a:t> </a:t>
            </a:r>
            <a:r>
              <a:rPr lang="en-CA" sz="2800" b="1" dirty="0">
                <a:solidFill>
                  <a:srgbClr val="0070C0"/>
                </a:solidFill>
              </a:rPr>
              <a:t>Parameter</a:t>
            </a:r>
          </a:p>
        </p:txBody>
      </p:sp>
    </p:spTree>
    <p:extLst>
      <p:ext uri="{BB962C8B-B14F-4D97-AF65-F5344CB8AC3E}">
        <p14:creationId xmlns:p14="http://schemas.microsoft.com/office/powerpoint/2010/main" val="7345983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Temporary Field</a:t>
            </a:r>
          </a:p>
        </p:txBody>
      </p:sp>
    </p:spTree>
    <p:extLst>
      <p:ext uri="{BB962C8B-B14F-4D97-AF65-F5344CB8AC3E}">
        <p14:creationId xmlns:p14="http://schemas.microsoft.com/office/powerpoint/2010/main" val="846619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– Temporary Field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 </a:t>
            </a:r>
            <a:r>
              <a:rPr lang="en-CA" sz="3600" b="1" dirty="0"/>
              <a:t>Temporary ﬁeld </a:t>
            </a:r>
          </a:p>
          <a:p>
            <a:pPr lvl="1"/>
            <a:r>
              <a:rPr lang="en-CA" sz="3200" dirty="0"/>
              <a:t>An instance variable is set and used only part of the time 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Extract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Class</a:t>
            </a:r>
            <a:r>
              <a:rPr lang="en-CA" sz="3200" dirty="0"/>
              <a:t>, moving over the “orphan variables” and related methods</a:t>
            </a:r>
          </a:p>
        </p:txBody>
      </p:sp>
    </p:spTree>
    <p:extLst>
      <p:ext uri="{BB962C8B-B14F-4D97-AF65-F5344CB8AC3E}">
        <p14:creationId xmlns:p14="http://schemas.microsoft.com/office/powerpoint/2010/main" val="4176450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Message Chains</a:t>
            </a:r>
          </a:p>
        </p:txBody>
      </p:sp>
    </p:spTree>
    <p:extLst>
      <p:ext uri="{BB962C8B-B14F-4D97-AF65-F5344CB8AC3E}">
        <p14:creationId xmlns:p14="http://schemas.microsoft.com/office/powerpoint/2010/main" val="1832469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– Message chains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Message chains </a:t>
            </a:r>
          </a:p>
          <a:p>
            <a:pPr lvl="1"/>
            <a:r>
              <a:rPr lang="en-CA" sz="3200" dirty="0"/>
              <a:t>A client follows a chain of referring objects, and sends a message to the last object </a:t>
            </a:r>
          </a:p>
          <a:p>
            <a:pPr lvl="2"/>
            <a:r>
              <a:rPr lang="en-CA" sz="2800" dirty="0"/>
              <a:t>Any change to intermediate relationships causes client code to change 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Hide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b="1" dirty="0">
                <a:solidFill>
                  <a:srgbClr val="0070C0"/>
                </a:solidFill>
              </a:rPr>
              <a:t>Delegate</a:t>
            </a:r>
            <a:r>
              <a:rPr lang="en-CA" sz="3200" b="1" dirty="0">
                <a:solidFill>
                  <a:srgbClr val="00B050"/>
                </a:solidFill>
              </a:rPr>
              <a:t> </a:t>
            </a:r>
            <a:r>
              <a:rPr lang="en-CA" sz="3200" dirty="0"/>
              <a:t>on the ﬁrst object in the chain so it returns the last object</a:t>
            </a:r>
          </a:p>
        </p:txBody>
      </p:sp>
    </p:spTree>
    <p:extLst>
      <p:ext uri="{BB962C8B-B14F-4D97-AF65-F5344CB8AC3E}">
        <p14:creationId xmlns:p14="http://schemas.microsoft.com/office/powerpoint/2010/main" val="215549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Refactoring Principles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Why refactor?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2400" b="1" dirty="0">
                <a:solidFill>
                  <a:srgbClr val="0070C0"/>
                </a:solidFill>
              </a:rPr>
              <a:t>Improves the design of software </a:t>
            </a:r>
          </a:p>
          <a:p>
            <a:pPr lvl="2"/>
            <a:r>
              <a:rPr lang="en-CA" sz="2400" dirty="0"/>
              <a:t>Reverses the “</a:t>
            </a:r>
            <a:r>
              <a:rPr lang="en-CA" sz="2400" b="1" dirty="0">
                <a:solidFill>
                  <a:srgbClr val="FF0000"/>
                </a:solidFill>
              </a:rPr>
              <a:t>decay</a:t>
            </a:r>
            <a:r>
              <a:rPr lang="en-CA" sz="2400" dirty="0"/>
              <a:t>” of cumulative ad hoc changes </a:t>
            </a:r>
          </a:p>
          <a:p>
            <a:pPr lvl="2"/>
            <a:endParaRPr lang="en-CA" sz="2400" dirty="0"/>
          </a:p>
          <a:p>
            <a:pPr marL="971550" lvl="1" indent="-514350">
              <a:buFont typeface="+mj-lt"/>
              <a:buAutoNum type="arabicPeriod"/>
            </a:pPr>
            <a:r>
              <a:rPr lang="en-CA" sz="2400" b="1" dirty="0">
                <a:solidFill>
                  <a:srgbClr val="0070C0"/>
                </a:solidFill>
              </a:rPr>
              <a:t>Makes software more readable </a:t>
            </a:r>
          </a:p>
          <a:p>
            <a:pPr lvl="2"/>
            <a:r>
              <a:rPr lang="en-CA" sz="2400" dirty="0"/>
              <a:t>A clear design is easier to understand and maintain </a:t>
            </a:r>
          </a:p>
          <a:p>
            <a:pPr lvl="2"/>
            <a:r>
              <a:rPr lang="en-CA" sz="2400" dirty="0"/>
              <a:t>Use refactoring to learn about unfamiliar code </a:t>
            </a:r>
          </a:p>
          <a:p>
            <a:pPr lvl="2"/>
            <a:endParaRPr lang="en-CA" sz="2400" dirty="0"/>
          </a:p>
          <a:p>
            <a:pPr marL="971550" lvl="1" indent="-514350">
              <a:buFont typeface="+mj-lt"/>
              <a:buAutoNum type="arabicPeriod"/>
            </a:pPr>
            <a:r>
              <a:rPr lang="en-CA" sz="2400" b="1" dirty="0">
                <a:solidFill>
                  <a:srgbClr val="0070C0"/>
                </a:solidFill>
              </a:rPr>
              <a:t>Helps you ﬁnd and eliminate bugs </a:t>
            </a:r>
          </a:p>
          <a:p>
            <a:pPr marL="971550" lvl="1" indent="-514350">
              <a:buFont typeface="+mj-lt"/>
              <a:buAutoNum type="arabicPeriod"/>
            </a:pPr>
            <a:endParaRPr lang="en-CA" sz="2400" dirty="0"/>
          </a:p>
          <a:p>
            <a:pPr marL="971550" lvl="1" indent="-514350">
              <a:buFont typeface="+mj-lt"/>
              <a:buAutoNum type="arabicPeriod"/>
            </a:pPr>
            <a:r>
              <a:rPr lang="en-CA" sz="2400" b="1" dirty="0">
                <a:solidFill>
                  <a:srgbClr val="0070C0"/>
                </a:solidFill>
              </a:rPr>
              <a:t>Helps you program faster </a:t>
            </a:r>
          </a:p>
          <a:p>
            <a:pPr lvl="2"/>
            <a:r>
              <a:rPr lang="en-CA" sz="2400" dirty="0"/>
              <a:t>A </a:t>
            </a:r>
            <a:r>
              <a:rPr lang="en-CA" sz="2400" b="1" dirty="0">
                <a:solidFill>
                  <a:srgbClr val="FF0000"/>
                </a:solidFill>
              </a:rPr>
              <a:t>poor design </a:t>
            </a:r>
            <a:r>
              <a:rPr lang="en-CA" sz="2400" dirty="0"/>
              <a:t>prevents rapid development</a:t>
            </a:r>
          </a:p>
        </p:txBody>
      </p:sp>
    </p:spTree>
    <p:extLst>
      <p:ext uri="{BB962C8B-B14F-4D97-AF65-F5344CB8AC3E}">
        <p14:creationId xmlns:p14="http://schemas.microsoft.com/office/powerpoint/2010/main" val="19873491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1870972"/>
            <a:ext cx="8827293" cy="3116056"/>
          </a:xfrm>
        </p:spPr>
        <p:txBody>
          <a:bodyPr/>
          <a:lstStyle/>
          <a:p>
            <a:r>
              <a:rPr lang="en-CA" dirty="0"/>
              <a:t>Message Chains – Hide delegate</a:t>
            </a:r>
          </a:p>
        </p:txBody>
      </p:sp>
    </p:spTree>
    <p:extLst>
      <p:ext uri="{BB962C8B-B14F-4D97-AF65-F5344CB8AC3E}">
        <p14:creationId xmlns:p14="http://schemas.microsoft.com/office/powerpoint/2010/main" val="42871071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Hide Delegate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Client talks to one object to get data, then talks to object in that data to do something </a:t>
            </a:r>
          </a:p>
          <a:p>
            <a:pPr lvl="1"/>
            <a:r>
              <a:rPr lang="en-CA" sz="2800" dirty="0"/>
              <a:t>Maybe farther down chain</a:t>
            </a:r>
          </a:p>
          <a:p>
            <a:r>
              <a:rPr lang="en-CA" sz="3200" dirty="0"/>
              <a:t>Put method in first object that is in charge of passing on message (detaches client from chain structure)</a:t>
            </a:r>
          </a:p>
        </p:txBody>
      </p:sp>
    </p:spTree>
    <p:extLst>
      <p:ext uri="{BB962C8B-B14F-4D97-AF65-F5344CB8AC3E}">
        <p14:creationId xmlns:p14="http://schemas.microsoft.com/office/powerpoint/2010/main" val="1879636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Hide Delegate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541989-5CB3-41D4-802F-BF219266C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902" y="2307961"/>
            <a:ext cx="5300005" cy="2899039"/>
          </a:xfr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9E438CE-E67E-439A-9CD9-1A1922435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38" y="1701799"/>
            <a:ext cx="1981834" cy="393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405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Middle Man</a:t>
            </a:r>
          </a:p>
        </p:txBody>
      </p:sp>
    </p:spTree>
    <p:extLst>
      <p:ext uri="{BB962C8B-B14F-4D97-AF65-F5344CB8AC3E}">
        <p14:creationId xmlns:p14="http://schemas.microsoft.com/office/powerpoint/2010/main" val="41883517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– Middle Man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Middle Man </a:t>
            </a:r>
          </a:p>
          <a:p>
            <a:pPr lvl="1"/>
            <a:r>
              <a:rPr lang="en-CA" sz="3200" dirty="0"/>
              <a:t>Where most methods of a class delegate to another class 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Remove Middle Man</a:t>
            </a:r>
            <a:r>
              <a:rPr lang="en-CA" sz="3200" dirty="0"/>
              <a:t>, so you talk to the delegated object directly</a:t>
            </a:r>
          </a:p>
        </p:txBody>
      </p:sp>
    </p:spTree>
    <p:extLst>
      <p:ext uri="{BB962C8B-B14F-4D97-AF65-F5344CB8AC3E}">
        <p14:creationId xmlns:p14="http://schemas.microsoft.com/office/powerpoint/2010/main" val="38721246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Inappropriate Intimacy</a:t>
            </a:r>
          </a:p>
        </p:txBody>
      </p:sp>
    </p:spTree>
    <p:extLst>
      <p:ext uri="{BB962C8B-B14F-4D97-AF65-F5344CB8AC3E}">
        <p14:creationId xmlns:p14="http://schemas.microsoft.com/office/powerpoint/2010/main" val="38634328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-  Inappropriate intimacy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 </a:t>
            </a:r>
            <a:r>
              <a:rPr lang="en-CA" sz="3600" b="1" dirty="0"/>
              <a:t>Inappropriate intimacy </a:t>
            </a:r>
          </a:p>
          <a:p>
            <a:pPr lvl="1"/>
            <a:r>
              <a:rPr lang="en-CA" sz="3200" dirty="0"/>
              <a:t>A class knows too much about another class’s private parts 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Move Method </a:t>
            </a:r>
            <a:r>
              <a:rPr lang="en-CA" sz="3200" dirty="0"/>
              <a:t>and </a:t>
            </a:r>
            <a:r>
              <a:rPr lang="en-CA" sz="3200" b="1" dirty="0">
                <a:solidFill>
                  <a:srgbClr val="0070C0"/>
                </a:solidFill>
              </a:rPr>
              <a:t>Move Field </a:t>
            </a:r>
            <a:r>
              <a:rPr lang="en-CA" sz="3200" dirty="0"/>
              <a:t>to the ﬁrst class </a:t>
            </a:r>
          </a:p>
          <a:p>
            <a:pPr lvl="1"/>
            <a:r>
              <a:rPr lang="en-CA" sz="3200" dirty="0"/>
              <a:t>Or </a:t>
            </a:r>
            <a:r>
              <a:rPr lang="en-CA" sz="3200" b="1" dirty="0">
                <a:solidFill>
                  <a:srgbClr val="0070C0"/>
                </a:solidFill>
              </a:rPr>
              <a:t>Extract Class </a:t>
            </a:r>
            <a:r>
              <a:rPr lang="en-CA" sz="3200" dirty="0"/>
              <a:t>to put commonality in a safe place 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Replace Inheritance with Delegation </a:t>
            </a:r>
            <a:r>
              <a:rPr lang="en-CA" sz="3200" dirty="0"/>
              <a:t>if a subclass knows too much about its parents</a:t>
            </a:r>
          </a:p>
        </p:txBody>
      </p:sp>
    </p:spTree>
    <p:extLst>
      <p:ext uri="{BB962C8B-B14F-4D97-AF65-F5344CB8AC3E}">
        <p14:creationId xmlns:p14="http://schemas.microsoft.com/office/powerpoint/2010/main" val="7516590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1455474"/>
            <a:ext cx="8827293" cy="3947053"/>
          </a:xfrm>
        </p:spPr>
        <p:txBody>
          <a:bodyPr/>
          <a:lstStyle/>
          <a:p>
            <a:r>
              <a:rPr lang="en-CA" dirty="0"/>
              <a:t>Inappropriate Intimacy – Replace Inheritance with Delegation</a:t>
            </a:r>
          </a:p>
        </p:txBody>
      </p:sp>
    </p:spTree>
    <p:extLst>
      <p:ext uri="{BB962C8B-B14F-4D97-AF65-F5344CB8AC3E}">
        <p14:creationId xmlns:p14="http://schemas.microsoft.com/office/powerpoint/2010/main" val="25878399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Replace Inheritance with Delegation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/>
              <a:t>Inheritance structures can leave parts of a super-class exposed by a sub-class</a:t>
            </a:r>
          </a:p>
          <a:p>
            <a:pPr lvl="1"/>
            <a:r>
              <a:rPr lang="en-CA" sz="2800" dirty="0"/>
              <a:t>Instead of a class extending a parent, the previous super-class can instead be initialized as a data object in the previous sub-class</a:t>
            </a:r>
          </a:p>
          <a:p>
            <a:pPr lvl="1"/>
            <a:r>
              <a:rPr lang="en-CA" sz="2800" dirty="0"/>
              <a:t>This protects things exposed via regular inheritance</a:t>
            </a:r>
          </a:p>
        </p:txBody>
      </p:sp>
    </p:spTree>
    <p:extLst>
      <p:ext uri="{BB962C8B-B14F-4D97-AF65-F5344CB8AC3E}">
        <p14:creationId xmlns:p14="http://schemas.microsoft.com/office/powerpoint/2010/main" val="21852120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Replace Inheritance with Delegation</a:t>
            </a:r>
            <a:endParaRPr lang="en-US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E21CC3-B4BD-40AE-A631-0E8FA9768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377" y="1919468"/>
            <a:ext cx="2410090" cy="3599280"/>
          </a:xfr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0077FF-E774-4435-9832-844897E62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400" y="1919468"/>
            <a:ext cx="7025894" cy="35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9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Refactoring Principles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When should you refactor?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2400" dirty="0"/>
              <a:t>Continuously, as you develop or modify code </a:t>
            </a:r>
          </a:p>
          <a:p>
            <a:pPr marL="971550" lvl="1" indent="-514350">
              <a:buFont typeface="+mj-lt"/>
              <a:buAutoNum type="arabicPeriod"/>
            </a:pPr>
            <a:endParaRPr lang="en-CA" sz="2400" dirty="0"/>
          </a:p>
          <a:p>
            <a:pPr marL="971550" lvl="1" indent="-514350">
              <a:buFont typeface="+mj-lt"/>
              <a:buAutoNum type="arabicPeriod"/>
            </a:pPr>
            <a:r>
              <a:rPr lang="en-CA" sz="2400" dirty="0"/>
              <a:t>Whenever you duplicate code </a:t>
            </a:r>
          </a:p>
          <a:p>
            <a:pPr marL="971550" lvl="1" indent="-514350">
              <a:buFont typeface="+mj-lt"/>
              <a:buAutoNum type="arabicPeriod"/>
            </a:pPr>
            <a:endParaRPr lang="en-CA" sz="2400" dirty="0"/>
          </a:p>
          <a:p>
            <a:pPr marL="971550" lvl="1" indent="-514350">
              <a:buFont typeface="+mj-lt"/>
              <a:buAutoNum type="arabicPeriod"/>
            </a:pPr>
            <a:r>
              <a:rPr lang="en-CA" sz="2400" dirty="0"/>
              <a:t>When adding functionality to code </a:t>
            </a:r>
          </a:p>
          <a:p>
            <a:pPr lvl="2"/>
            <a:r>
              <a:rPr lang="en-CA" sz="2400" dirty="0"/>
              <a:t>i.e.  change the design to make adding features easy </a:t>
            </a:r>
          </a:p>
          <a:p>
            <a:pPr lvl="2"/>
            <a:endParaRPr lang="en-CA" sz="2400" dirty="0"/>
          </a:p>
          <a:p>
            <a:pPr marL="971550" lvl="1" indent="-514350">
              <a:buFont typeface="+mj-lt"/>
              <a:buAutoNum type="arabicPeriod"/>
            </a:pPr>
            <a:r>
              <a:rPr lang="en-CA" sz="2400" dirty="0"/>
              <a:t>As you ﬁnd and ﬁx bugs </a:t>
            </a:r>
          </a:p>
          <a:p>
            <a:pPr lvl="2"/>
            <a:r>
              <a:rPr lang="en-CA" sz="2400" dirty="0"/>
              <a:t>It’s easier to spot bugs when the design is clear </a:t>
            </a:r>
          </a:p>
          <a:p>
            <a:pPr lvl="2"/>
            <a:endParaRPr lang="en-CA" sz="2400" dirty="0"/>
          </a:p>
          <a:p>
            <a:pPr marL="971550" lvl="1" indent="-514350">
              <a:buFont typeface="+mj-lt"/>
              <a:buAutoNum type="arabicPeriod"/>
            </a:pPr>
            <a:r>
              <a:rPr lang="en-CA" sz="2400" dirty="0"/>
              <a:t>As you do a code review</a:t>
            </a:r>
          </a:p>
        </p:txBody>
      </p:sp>
    </p:spTree>
    <p:extLst>
      <p:ext uri="{BB962C8B-B14F-4D97-AF65-F5344CB8AC3E}">
        <p14:creationId xmlns:p14="http://schemas.microsoft.com/office/powerpoint/2010/main" val="39947080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Alternative Classes</a:t>
            </a:r>
          </a:p>
        </p:txBody>
      </p:sp>
    </p:spTree>
    <p:extLst>
      <p:ext uri="{BB962C8B-B14F-4D97-AF65-F5344CB8AC3E}">
        <p14:creationId xmlns:p14="http://schemas.microsoft.com/office/powerpoint/2010/main" val="31983200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– Alternative classes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Alternative classes with different interfaces</a:t>
            </a:r>
          </a:p>
          <a:p>
            <a:pPr lvl="1"/>
            <a:r>
              <a:rPr lang="en-CA" sz="3200" dirty="0"/>
              <a:t>Two or more classes do the same thing, but have inconsistent interfaces </a:t>
            </a:r>
          </a:p>
          <a:p>
            <a:pPr lvl="1"/>
            <a:r>
              <a:rPr lang="en-CA" sz="3200" dirty="0"/>
              <a:t>Use </a:t>
            </a:r>
            <a:r>
              <a:rPr lang="en-CA" sz="3200" b="1" dirty="0">
                <a:solidFill>
                  <a:srgbClr val="0070C0"/>
                </a:solidFill>
              </a:rPr>
              <a:t>Rename Method </a:t>
            </a:r>
            <a:r>
              <a:rPr lang="en-CA" sz="3200" dirty="0"/>
              <a:t>and </a:t>
            </a:r>
            <a:r>
              <a:rPr lang="en-CA" sz="3200" b="1" dirty="0">
                <a:solidFill>
                  <a:srgbClr val="0070C0"/>
                </a:solidFill>
              </a:rPr>
              <a:t>Move Method </a:t>
            </a:r>
            <a:r>
              <a:rPr lang="en-CA" sz="3200" dirty="0"/>
              <a:t>to give the classes identical interfaces </a:t>
            </a:r>
          </a:p>
          <a:p>
            <a:pPr lvl="1"/>
            <a:r>
              <a:rPr lang="en-CA" sz="3200" dirty="0"/>
              <a:t>If redundant, </a:t>
            </a:r>
            <a:r>
              <a:rPr lang="en-CA" sz="3200" b="1" dirty="0">
                <a:solidFill>
                  <a:srgbClr val="0070C0"/>
                </a:solidFill>
              </a:rPr>
              <a:t>Extract Superclass</a:t>
            </a:r>
          </a:p>
        </p:txBody>
      </p:sp>
    </p:spTree>
    <p:extLst>
      <p:ext uri="{BB962C8B-B14F-4D97-AF65-F5344CB8AC3E}">
        <p14:creationId xmlns:p14="http://schemas.microsoft.com/office/powerpoint/2010/main" val="42786501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1870972"/>
            <a:ext cx="8827293" cy="3116056"/>
          </a:xfrm>
        </p:spPr>
        <p:txBody>
          <a:bodyPr/>
          <a:lstStyle/>
          <a:p>
            <a:r>
              <a:rPr lang="en-CA" dirty="0"/>
              <a:t>Incomplete Library Class</a:t>
            </a:r>
          </a:p>
        </p:txBody>
      </p:sp>
    </p:spTree>
    <p:extLst>
      <p:ext uri="{BB962C8B-B14F-4D97-AF65-F5344CB8AC3E}">
        <p14:creationId xmlns:p14="http://schemas.microsoft.com/office/powerpoint/2010/main" val="34179490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– Incomplete Library Class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 </a:t>
            </a:r>
            <a:r>
              <a:rPr lang="en-CA" sz="3600" b="1" dirty="0"/>
              <a:t>Incomplete Library Class </a:t>
            </a:r>
          </a:p>
          <a:p>
            <a:pPr lvl="1"/>
            <a:r>
              <a:rPr lang="en-CA" sz="3200" dirty="0"/>
              <a:t>You can’t use </a:t>
            </a:r>
            <a:r>
              <a:rPr lang="en-CA" sz="3200" b="1" dirty="0">
                <a:solidFill>
                  <a:srgbClr val="0070C0"/>
                </a:solidFill>
              </a:rPr>
              <a:t>Move Method </a:t>
            </a:r>
            <a:r>
              <a:rPr lang="en-CA" sz="3200" dirty="0"/>
              <a:t>on code you can’t change 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Introduce Foreign Method </a:t>
            </a:r>
            <a:r>
              <a:rPr lang="en-CA" sz="3200" dirty="0"/>
              <a:t>into a client class </a:t>
            </a:r>
          </a:p>
          <a:p>
            <a:pPr lvl="2"/>
            <a:r>
              <a:rPr lang="en-CA" sz="2800" dirty="0"/>
              <a:t>Best for only one or two methods 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Introduce Local Extension </a:t>
            </a:r>
            <a:r>
              <a:rPr lang="en-CA" sz="3200" dirty="0"/>
              <a:t>to create a subclass or wrapper of the original</a:t>
            </a:r>
          </a:p>
        </p:txBody>
      </p:sp>
    </p:spTree>
    <p:extLst>
      <p:ext uri="{BB962C8B-B14F-4D97-AF65-F5344CB8AC3E}">
        <p14:creationId xmlns:p14="http://schemas.microsoft.com/office/powerpoint/2010/main" val="24845639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1455474"/>
            <a:ext cx="8827293" cy="3947053"/>
          </a:xfrm>
        </p:spPr>
        <p:txBody>
          <a:bodyPr/>
          <a:lstStyle/>
          <a:p>
            <a:r>
              <a:rPr lang="en-CA" dirty="0"/>
              <a:t>Incomplete Library Class – Introduce Foreign Method</a:t>
            </a:r>
          </a:p>
        </p:txBody>
      </p:sp>
    </p:spTree>
    <p:extLst>
      <p:ext uri="{BB962C8B-B14F-4D97-AF65-F5344CB8AC3E}">
        <p14:creationId xmlns:p14="http://schemas.microsoft.com/office/powerpoint/2010/main" val="29178002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Introduce Foreign Method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/>
              <a:t>A utility class doesn’t contain the method that you need and you can’t add the method to the class.</a:t>
            </a:r>
          </a:p>
          <a:p>
            <a:r>
              <a:rPr lang="en-CA" sz="3200" dirty="0"/>
              <a:t>Add the method to a client class and pass an object of the utility class to it as an argument.</a:t>
            </a:r>
          </a:p>
        </p:txBody>
      </p:sp>
    </p:spTree>
    <p:extLst>
      <p:ext uri="{BB962C8B-B14F-4D97-AF65-F5344CB8AC3E}">
        <p14:creationId xmlns:p14="http://schemas.microsoft.com/office/powerpoint/2010/main" val="39556747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Introduce Foreign Method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55790-5282-440A-BBFB-64857AE33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C67EF-4E44-4919-A128-8DBFAB3570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fld id="{5C35FCF4-C3EF-BD43-82E0-05BC237DAD2A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CCCE8-DD5B-4B2C-BE4F-975A1D13F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28" y="1731936"/>
            <a:ext cx="10929258" cy="494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695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Data Class</a:t>
            </a:r>
          </a:p>
        </p:txBody>
      </p:sp>
    </p:spTree>
    <p:extLst>
      <p:ext uri="{BB962C8B-B14F-4D97-AF65-F5344CB8AC3E}">
        <p14:creationId xmlns:p14="http://schemas.microsoft.com/office/powerpoint/2010/main" val="10952649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– Data Class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Data Class </a:t>
            </a:r>
          </a:p>
          <a:p>
            <a:pPr lvl="1"/>
            <a:r>
              <a:rPr lang="en-CA" sz="3200" dirty="0"/>
              <a:t>Is a class with no behavior </a:t>
            </a:r>
          </a:p>
          <a:p>
            <a:pPr lvl="2"/>
            <a:r>
              <a:rPr lang="en-CA" sz="2800" dirty="0"/>
              <a:t>i.e.  has only get and set methods 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Move Methods </a:t>
            </a:r>
            <a:r>
              <a:rPr lang="en-CA" sz="3200" dirty="0"/>
              <a:t>(that apply to that data) into the data class </a:t>
            </a:r>
          </a:p>
          <a:p>
            <a:pPr lvl="2"/>
            <a:r>
              <a:rPr lang="en-CA" sz="2800" dirty="0"/>
              <a:t>May need to </a:t>
            </a:r>
            <a:r>
              <a:rPr lang="en-CA" sz="2800" b="1" dirty="0">
                <a:solidFill>
                  <a:srgbClr val="0070C0"/>
                </a:solidFill>
              </a:rPr>
              <a:t>Extract Method </a:t>
            </a:r>
            <a:r>
              <a:rPr lang="en-CA" sz="2800" dirty="0"/>
              <a:t>ﬁrst</a:t>
            </a:r>
          </a:p>
        </p:txBody>
      </p:sp>
    </p:spTree>
    <p:extLst>
      <p:ext uri="{BB962C8B-B14F-4D97-AF65-F5344CB8AC3E}">
        <p14:creationId xmlns:p14="http://schemas.microsoft.com/office/powerpoint/2010/main" val="29347750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Refused Bequest</a:t>
            </a:r>
          </a:p>
        </p:txBody>
      </p:sp>
    </p:spTree>
    <p:extLst>
      <p:ext uri="{BB962C8B-B14F-4D97-AF65-F5344CB8AC3E}">
        <p14:creationId xmlns:p14="http://schemas.microsoft.com/office/powerpoint/2010/main" val="343152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 so fast	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716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 - Refused Bequest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 Refused Bequest </a:t>
            </a:r>
          </a:p>
          <a:p>
            <a:pPr lvl="1"/>
            <a:r>
              <a:rPr lang="en-CA" sz="3200" dirty="0"/>
              <a:t>A subclass doesn’t use all the methods and data that it inherits </a:t>
            </a:r>
          </a:p>
          <a:p>
            <a:pPr lvl="1"/>
            <a:r>
              <a:rPr lang="en-CA" sz="3200" dirty="0"/>
              <a:t>Reorganize the class hierarchy </a:t>
            </a:r>
          </a:p>
          <a:p>
            <a:pPr lvl="2"/>
            <a:r>
              <a:rPr lang="en-CA" sz="2800" b="1" dirty="0">
                <a:solidFill>
                  <a:srgbClr val="0070C0"/>
                </a:solidFill>
              </a:rPr>
              <a:t>Push Down Method </a:t>
            </a:r>
            <a:r>
              <a:rPr lang="en-CA" sz="2800" dirty="0"/>
              <a:t>and</a:t>
            </a:r>
            <a:r>
              <a:rPr lang="en-CA" sz="2800" b="1" dirty="0">
                <a:solidFill>
                  <a:srgbClr val="00B050"/>
                </a:solidFill>
              </a:rPr>
              <a:t> </a:t>
            </a:r>
            <a:r>
              <a:rPr lang="en-CA" sz="2800" b="1" dirty="0">
                <a:solidFill>
                  <a:srgbClr val="0070C0"/>
                </a:solidFill>
              </a:rPr>
              <a:t>Push Down Field </a:t>
            </a:r>
            <a:r>
              <a:rPr lang="en-CA" sz="2800" dirty="0"/>
              <a:t>to create a sibling for the unused behavior </a:t>
            </a:r>
          </a:p>
          <a:p>
            <a:pPr lvl="1"/>
            <a:r>
              <a:rPr lang="en-CA" sz="3200" dirty="0"/>
              <a:t>If the subclass does not support the superclass interface, </a:t>
            </a:r>
            <a:r>
              <a:rPr lang="en-CA" sz="3200" b="1" dirty="0">
                <a:solidFill>
                  <a:srgbClr val="0070C0"/>
                </a:solidFill>
              </a:rPr>
              <a:t>Replace Inheritance with Delegation</a:t>
            </a:r>
          </a:p>
        </p:txBody>
      </p:sp>
    </p:spTree>
    <p:extLst>
      <p:ext uri="{BB962C8B-B14F-4D97-AF65-F5344CB8AC3E}">
        <p14:creationId xmlns:p14="http://schemas.microsoft.com/office/powerpoint/2010/main" val="7300841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FB80E-A7C8-4EE5-AB6B-841B9B5FB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2286470"/>
            <a:ext cx="8827293" cy="2285059"/>
          </a:xfrm>
        </p:spPr>
        <p:txBody>
          <a:bodyPr/>
          <a:lstStyle/>
          <a:p>
            <a:r>
              <a:rPr lang="en-CA" dirty="0"/>
              <a:t>Worrisome Comments</a:t>
            </a:r>
          </a:p>
        </p:txBody>
      </p:sp>
    </p:spTree>
    <p:extLst>
      <p:ext uri="{BB962C8B-B14F-4D97-AF65-F5344CB8AC3E}">
        <p14:creationId xmlns:p14="http://schemas.microsoft.com/office/powerpoint/2010/main" val="30591012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Refactor  - Worrisome comments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b="1" dirty="0"/>
              <a:t>Comments that explain bad code 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Extract Method </a:t>
            </a:r>
            <a:r>
              <a:rPr lang="en-CA" sz="3200" dirty="0"/>
              <a:t>on commented blocks of code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Rename Method </a:t>
            </a:r>
            <a:r>
              <a:rPr lang="en-CA" sz="3200" dirty="0"/>
              <a:t>to make purpose clearer</a:t>
            </a:r>
          </a:p>
        </p:txBody>
      </p:sp>
    </p:spTree>
    <p:extLst>
      <p:ext uri="{BB962C8B-B14F-4D97-AF65-F5344CB8AC3E}">
        <p14:creationId xmlns:p14="http://schemas.microsoft.com/office/powerpoint/2010/main" val="30834901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B83B00-20FD-46E4-BDAD-03723892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That was a lot of things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778577-27E1-4988-8BD9-6EF607872E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 don’t remember all the changes</a:t>
            </a:r>
          </a:p>
        </p:txBody>
      </p:sp>
    </p:spTree>
    <p:extLst>
      <p:ext uri="{BB962C8B-B14F-4D97-AF65-F5344CB8AC3E}">
        <p14:creationId xmlns:p14="http://schemas.microsoft.com/office/powerpoint/2010/main" val="19026224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Catalog of </a:t>
            </a:r>
            <a:r>
              <a:rPr lang="en-CA" dirty="0" err="1"/>
              <a:t>Refactorings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Format: </a:t>
            </a:r>
          </a:p>
          <a:p>
            <a:pPr lvl="1"/>
            <a:r>
              <a:rPr lang="en-CA" sz="3200" dirty="0"/>
              <a:t>Name </a:t>
            </a:r>
          </a:p>
          <a:p>
            <a:pPr lvl="1"/>
            <a:r>
              <a:rPr lang="en-CA" sz="3200" dirty="0"/>
              <a:t>Summary </a:t>
            </a:r>
          </a:p>
          <a:p>
            <a:pPr lvl="1"/>
            <a:r>
              <a:rPr lang="en-CA" sz="3200" dirty="0"/>
              <a:t>Motivation </a:t>
            </a:r>
          </a:p>
          <a:p>
            <a:pPr lvl="1"/>
            <a:r>
              <a:rPr lang="en-CA" sz="3200" dirty="0"/>
              <a:t>Mechanics </a:t>
            </a:r>
          </a:p>
          <a:p>
            <a:pPr lvl="1"/>
            <a:r>
              <a:rPr lang="en-CA" sz="3200" dirty="0"/>
              <a:t>Examples</a:t>
            </a:r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4105887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Catalog of </a:t>
            </a:r>
            <a:r>
              <a:rPr lang="en-CA" dirty="0" err="1"/>
              <a:t>Refactorings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Organized into chapters with related </a:t>
            </a:r>
            <a:r>
              <a:rPr lang="en-CA" sz="3600" dirty="0" err="1"/>
              <a:t>refactorings</a:t>
            </a:r>
            <a:r>
              <a:rPr lang="en-CA" sz="3600" dirty="0"/>
              <a:t>: 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Composing Methods </a:t>
            </a:r>
          </a:p>
          <a:p>
            <a:pPr lvl="2"/>
            <a:r>
              <a:rPr lang="en-CA" sz="2800" dirty="0"/>
              <a:t>Are </a:t>
            </a:r>
            <a:r>
              <a:rPr lang="en-CA" sz="2800" dirty="0" err="1"/>
              <a:t>refactorings</a:t>
            </a:r>
            <a:r>
              <a:rPr lang="en-CA" sz="2800" dirty="0"/>
              <a:t> that reorganize the methods of a class </a:t>
            </a:r>
          </a:p>
          <a:p>
            <a:pPr lvl="3"/>
            <a:r>
              <a:rPr lang="en-CA" sz="2600" dirty="0"/>
              <a:t>And deal with troublesome local variables </a:t>
            </a:r>
          </a:p>
          <a:p>
            <a:pPr lvl="2"/>
            <a:r>
              <a:rPr lang="en-CA" sz="2800" b="1" dirty="0">
                <a:solidFill>
                  <a:srgbClr val="00B050"/>
                </a:solidFill>
              </a:rPr>
              <a:t>Extract Method </a:t>
            </a:r>
            <a:r>
              <a:rPr lang="en-CA" sz="2800" dirty="0"/>
              <a:t>most commonly used</a:t>
            </a:r>
          </a:p>
        </p:txBody>
      </p:sp>
    </p:spTree>
    <p:extLst>
      <p:ext uri="{BB962C8B-B14F-4D97-AF65-F5344CB8AC3E}">
        <p14:creationId xmlns:p14="http://schemas.microsoft.com/office/powerpoint/2010/main" val="40009106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Catalog of </a:t>
            </a:r>
            <a:r>
              <a:rPr lang="en-CA" dirty="0" err="1"/>
              <a:t>Refactorings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Organized into chapters with related </a:t>
            </a:r>
            <a:r>
              <a:rPr lang="en-CA" sz="3600" dirty="0" err="1"/>
              <a:t>refactorings</a:t>
            </a:r>
            <a:r>
              <a:rPr lang="en-CA" sz="3600" dirty="0"/>
              <a:t>: 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Composing Methods </a:t>
            </a:r>
          </a:p>
          <a:p>
            <a:pPr lvl="2"/>
            <a:r>
              <a:rPr lang="en-CA" sz="2800" dirty="0"/>
              <a:t>Are </a:t>
            </a:r>
            <a:r>
              <a:rPr lang="en-CA" sz="2800" dirty="0" err="1"/>
              <a:t>refactorings</a:t>
            </a:r>
            <a:r>
              <a:rPr lang="en-CA" sz="2800" dirty="0"/>
              <a:t> that reorganize the methods of a class </a:t>
            </a:r>
          </a:p>
          <a:p>
            <a:pPr lvl="3"/>
            <a:r>
              <a:rPr lang="en-CA" sz="2600" dirty="0"/>
              <a:t>And deal with troublesome local variables </a:t>
            </a:r>
          </a:p>
          <a:p>
            <a:pPr lvl="2"/>
            <a:r>
              <a:rPr lang="en-CA" sz="2800" b="1" dirty="0">
                <a:solidFill>
                  <a:srgbClr val="00B050"/>
                </a:solidFill>
              </a:rPr>
              <a:t>Extract Method </a:t>
            </a:r>
            <a:r>
              <a:rPr lang="en-CA" sz="2800" dirty="0"/>
              <a:t>most commonly used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Moving Features Between Objects </a:t>
            </a:r>
          </a:p>
          <a:p>
            <a:pPr lvl="2"/>
            <a:r>
              <a:rPr lang="en-CA" sz="2800" dirty="0"/>
              <a:t>Reassigns responsibilities to other classes </a:t>
            </a:r>
          </a:p>
          <a:p>
            <a:pPr lvl="2"/>
            <a:r>
              <a:rPr lang="en-CA" sz="2800" b="1" dirty="0">
                <a:solidFill>
                  <a:srgbClr val="00B050"/>
                </a:solidFill>
              </a:rPr>
              <a:t>Move Method, Move Field</a:t>
            </a:r>
            <a:r>
              <a:rPr lang="en-CA" sz="2800" dirty="0"/>
              <a:t>, and </a:t>
            </a:r>
            <a:r>
              <a:rPr lang="en-CA" sz="2800" b="1" dirty="0">
                <a:solidFill>
                  <a:srgbClr val="00B050"/>
                </a:solidFill>
              </a:rPr>
              <a:t>Extract Class </a:t>
            </a:r>
            <a:r>
              <a:rPr lang="en-CA" sz="2800" dirty="0"/>
              <a:t>are commonly used </a:t>
            </a:r>
          </a:p>
        </p:txBody>
      </p:sp>
    </p:spTree>
    <p:extLst>
      <p:ext uri="{BB962C8B-B14F-4D97-AF65-F5344CB8AC3E}">
        <p14:creationId xmlns:p14="http://schemas.microsoft.com/office/powerpoint/2010/main" val="42721710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Catalog of </a:t>
            </a:r>
            <a:r>
              <a:rPr lang="en-CA" dirty="0" err="1"/>
              <a:t>Refactorings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Organized into chapters with related </a:t>
            </a:r>
            <a:r>
              <a:rPr lang="en-CA" sz="3600" dirty="0" err="1"/>
              <a:t>refactorings</a:t>
            </a:r>
            <a:r>
              <a:rPr lang="en-CA" sz="3600" dirty="0"/>
              <a:t>: 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Organizing Data </a:t>
            </a:r>
          </a:p>
          <a:p>
            <a:pPr lvl="2"/>
            <a:r>
              <a:rPr lang="en-CA" sz="2800" dirty="0"/>
              <a:t>Make working with data easier </a:t>
            </a:r>
          </a:p>
          <a:p>
            <a:pPr lvl="2"/>
            <a:r>
              <a:rPr lang="en-CA" sz="2800" dirty="0"/>
              <a:t>Some </a:t>
            </a:r>
            <a:r>
              <a:rPr lang="en-CA" sz="2800" dirty="0" err="1"/>
              <a:t>refactorings</a:t>
            </a:r>
            <a:r>
              <a:rPr lang="en-CA" sz="2800" dirty="0"/>
              <a:t> promote better encapsulation </a:t>
            </a:r>
          </a:p>
          <a:p>
            <a:pPr lvl="3"/>
            <a:r>
              <a:rPr lang="en-CA" sz="2600" dirty="0"/>
              <a:t>E.g.  </a:t>
            </a:r>
            <a:r>
              <a:rPr lang="en-CA" sz="2600" b="1" dirty="0">
                <a:solidFill>
                  <a:srgbClr val="00B050"/>
                </a:solidFill>
              </a:rPr>
              <a:t>Encapsulate Field </a:t>
            </a:r>
          </a:p>
          <a:p>
            <a:pPr lvl="2"/>
            <a:r>
              <a:rPr lang="en-CA" sz="2800" dirty="0"/>
              <a:t>Others eliminate type codes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Simplifying Conditional Expressions </a:t>
            </a:r>
          </a:p>
          <a:p>
            <a:pPr lvl="2"/>
            <a:r>
              <a:rPr lang="en-CA" sz="2400" dirty="0"/>
              <a:t>Used to make logic within a method clearer </a:t>
            </a:r>
          </a:p>
          <a:p>
            <a:pPr lvl="3"/>
            <a:r>
              <a:rPr lang="en-CA" sz="2200" dirty="0"/>
              <a:t>E.g.  </a:t>
            </a:r>
            <a:r>
              <a:rPr lang="en-CA" sz="2200" b="1" dirty="0">
                <a:solidFill>
                  <a:srgbClr val="00B050"/>
                </a:solidFill>
              </a:rPr>
              <a:t>Decompose Conditional </a:t>
            </a:r>
          </a:p>
          <a:p>
            <a:pPr lvl="2"/>
            <a:r>
              <a:rPr lang="en-CA" sz="2400" b="1" dirty="0">
                <a:solidFill>
                  <a:srgbClr val="00B050"/>
                </a:solidFill>
              </a:rPr>
              <a:t>Replace Conditional with Polymorphism </a:t>
            </a:r>
            <a:r>
              <a:rPr lang="en-CA" sz="2400" dirty="0"/>
              <a:t>changes the class structure</a:t>
            </a:r>
          </a:p>
        </p:txBody>
      </p:sp>
    </p:spTree>
    <p:extLst>
      <p:ext uri="{BB962C8B-B14F-4D97-AF65-F5344CB8AC3E}">
        <p14:creationId xmlns:p14="http://schemas.microsoft.com/office/powerpoint/2010/main" val="30898726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Catalog of </a:t>
            </a:r>
            <a:r>
              <a:rPr lang="en-CA" dirty="0" err="1"/>
              <a:t>Refactorings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Organized into chapters with related </a:t>
            </a:r>
            <a:r>
              <a:rPr lang="en-CA" sz="3600" dirty="0" err="1"/>
              <a:t>refactorings</a:t>
            </a:r>
            <a:r>
              <a:rPr lang="en-CA" sz="3600" dirty="0"/>
              <a:t>: 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Making Method Calls Simpler </a:t>
            </a:r>
          </a:p>
          <a:p>
            <a:pPr lvl="2"/>
            <a:r>
              <a:rPr lang="en-CA" sz="2800" dirty="0"/>
              <a:t>Use </a:t>
            </a:r>
            <a:r>
              <a:rPr lang="en-CA" sz="2800" b="1" dirty="0">
                <a:solidFill>
                  <a:srgbClr val="00B050"/>
                </a:solidFill>
              </a:rPr>
              <a:t>Rename Method </a:t>
            </a:r>
            <a:r>
              <a:rPr lang="en-CA" sz="2800" dirty="0"/>
              <a:t>to make intentions clearer </a:t>
            </a:r>
          </a:p>
          <a:p>
            <a:pPr lvl="2"/>
            <a:r>
              <a:rPr lang="en-CA" sz="2800" dirty="0"/>
              <a:t>Some </a:t>
            </a:r>
            <a:r>
              <a:rPr lang="en-CA" sz="2800" dirty="0" err="1"/>
              <a:t>refactorings</a:t>
            </a:r>
            <a:r>
              <a:rPr lang="en-CA" sz="2800" dirty="0"/>
              <a:t> shorten parameter lists </a:t>
            </a:r>
          </a:p>
          <a:p>
            <a:pPr lvl="3"/>
            <a:r>
              <a:rPr lang="en-CA" sz="2600" dirty="0"/>
              <a:t>E.g.  </a:t>
            </a:r>
            <a:r>
              <a:rPr lang="en-CA" sz="2600" b="1" dirty="0">
                <a:solidFill>
                  <a:srgbClr val="00B050"/>
                </a:solidFill>
              </a:rPr>
              <a:t>Preserve Whole Object </a:t>
            </a:r>
          </a:p>
          <a:p>
            <a:pPr lvl="2"/>
            <a:r>
              <a:rPr lang="en-CA" sz="2800" dirty="0"/>
              <a:t>Others simplify a class’s interface </a:t>
            </a:r>
          </a:p>
          <a:p>
            <a:pPr lvl="3"/>
            <a:r>
              <a:rPr lang="en-CA" sz="2600" dirty="0"/>
              <a:t>E.g</a:t>
            </a:r>
            <a:r>
              <a:rPr lang="en-CA" sz="2600" b="1" dirty="0">
                <a:solidFill>
                  <a:srgbClr val="00B050"/>
                </a:solidFill>
              </a:rPr>
              <a:t>.  Hide Method </a:t>
            </a:r>
            <a:r>
              <a:rPr lang="en-CA" sz="2600" dirty="0"/>
              <a:t>and </a:t>
            </a:r>
            <a:r>
              <a:rPr lang="en-CA" sz="2600" b="1" dirty="0">
                <a:solidFill>
                  <a:srgbClr val="00B050"/>
                </a:solidFill>
              </a:rPr>
              <a:t>Remove Setting Method</a:t>
            </a:r>
            <a:endParaRPr lang="en-CA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156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Catalog of </a:t>
            </a:r>
            <a:r>
              <a:rPr lang="en-CA" dirty="0" err="1"/>
              <a:t>Refactorings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Organized into chapters with related </a:t>
            </a:r>
            <a:r>
              <a:rPr lang="en-CA" sz="3600" dirty="0" err="1"/>
              <a:t>refactorings</a:t>
            </a:r>
            <a:r>
              <a:rPr lang="en-CA" sz="3600" dirty="0"/>
              <a:t>: 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Dealing with Generalization </a:t>
            </a:r>
          </a:p>
          <a:p>
            <a:pPr lvl="2"/>
            <a:r>
              <a:rPr lang="en-CA" sz="2800" dirty="0"/>
              <a:t>Some </a:t>
            </a:r>
            <a:r>
              <a:rPr lang="en-CA" sz="2800" dirty="0" err="1"/>
              <a:t>refactorings</a:t>
            </a:r>
            <a:r>
              <a:rPr lang="en-CA" sz="2800" dirty="0"/>
              <a:t> move responsibilities up/down the class hierarchy </a:t>
            </a:r>
          </a:p>
          <a:p>
            <a:pPr lvl="3"/>
            <a:r>
              <a:rPr lang="en-CA" sz="2600" dirty="0"/>
              <a:t>E.g.  </a:t>
            </a:r>
            <a:r>
              <a:rPr lang="en-CA" sz="2600" b="1" dirty="0">
                <a:solidFill>
                  <a:srgbClr val="00B050"/>
                </a:solidFill>
              </a:rPr>
              <a:t>Pull Up Field, Push Down Method </a:t>
            </a:r>
          </a:p>
          <a:p>
            <a:pPr lvl="2"/>
            <a:r>
              <a:rPr lang="en-CA" sz="2800" dirty="0"/>
              <a:t>Other change the hierarchy by creating/destroying classes </a:t>
            </a:r>
          </a:p>
          <a:p>
            <a:pPr lvl="3"/>
            <a:r>
              <a:rPr lang="en-CA" sz="2600" dirty="0"/>
              <a:t>E.g.  </a:t>
            </a:r>
            <a:r>
              <a:rPr lang="en-CA" sz="2600" b="1" dirty="0">
                <a:solidFill>
                  <a:srgbClr val="00B050"/>
                </a:solidFill>
              </a:rPr>
              <a:t>Extract Subclass, Collapse Hierarchy</a:t>
            </a:r>
          </a:p>
        </p:txBody>
      </p:sp>
    </p:spTree>
    <p:extLst>
      <p:ext uri="{BB962C8B-B14F-4D97-AF65-F5344CB8AC3E}">
        <p14:creationId xmlns:p14="http://schemas.microsoft.com/office/powerpoint/2010/main" val="254263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Refactoring Principles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 Problems with Refactoring </a:t>
            </a:r>
          </a:p>
          <a:p>
            <a:endParaRPr lang="en-CA" b="1" dirty="0"/>
          </a:p>
          <a:p>
            <a:pPr lvl="1"/>
            <a:r>
              <a:rPr lang="en-CA" sz="2400" b="1" dirty="0">
                <a:solidFill>
                  <a:srgbClr val="FF0000"/>
                </a:solidFill>
              </a:rPr>
              <a:t>Many </a:t>
            </a:r>
            <a:r>
              <a:rPr lang="en-CA" sz="2400" b="1" dirty="0" err="1">
                <a:solidFill>
                  <a:srgbClr val="FF0000"/>
                </a:solidFill>
              </a:rPr>
              <a:t>refactorings</a:t>
            </a:r>
            <a:r>
              <a:rPr lang="en-CA" sz="2400" b="1" dirty="0">
                <a:solidFill>
                  <a:srgbClr val="FF0000"/>
                </a:solidFill>
              </a:rPr>
              <a:t> change a class’s public interface </a:t>
            </a:r>
          </a:p>
          <a:p>
            <a:pPr lvl="2"/>
            <a:r>
              <a:rPr lang="en-CA" sz="2400" dirty="0"/>
              <a:t>E.g.  methods may be renamed or removed </a:t>
            </a:r>
          </a:p>
          <a:p>
            <a:pPr lvl="2"/>
            <a:r>
              <a:rPr lang="en-CA" sz="2400" dirty="0"/>
              <a:t>Not a problem if you can edit all calling code </a:t>
            </a:r>
          </a:p>
          <a:p>
            <a:pPr lvl="2"/>
            <a:endParaRPr lang="en-CA" sz="2400" dirty="0"/>
          </a:p>
          <a:p>
            <a:pPr lvl="1"/>
            <a:r>
              <a:rPr lang="en-CA" sz="2400" b="1" dirty="0">
                <a:solidFill>
                  <a:srgbClr val="FF0000"/>
                </a:solidFill>
              </a:rPr>
              <a:t>If the interface is published, you need a transition period </a:t>
            </a:r>
            <a:r>
              <a:rPr lang="en-CA" sz="2400" dirty="0"/>
              <a:t>where the old interface is kept until clients adopt the new interface </a:t>
            </a:r>
          </a:p>
          <a:p>
            <a:pPr lvl="2"/>
            <a:r>
              <a:rPr lang="en-CA" sz="2400" dirty="0"/>
              <a:t>Mark an old method as </a:t>
            </a:r>
            <a:r>
              <a:rPr lang="en-CA" sz="2400" b="1" dirty="0">
                <a:solidFill>
                  <a:srgbClr val="FF0000"/>
                </a:solidFill>
              </a:rPr>
              <a:t>deprecated</a:t>
            </a:r>
            <a:r>
              <a:rPr lang="en-CA" sz="2400" dirty="0"/>
              <a:t> and have it call the new method</a:t>
            </a:r>
          </a:p>
        </p:txBody>
      </p:sp>
    </p:spTree>
    <p:extLst>
      <p:ext uri="{BB962C8B-B14F-4D97-AF65-F5344CB8AC3E}">
        <p14:creationId xmlns:p14="http://schemas.microsoft.com/office/powerpoint/2010/main" val="8776277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Catalog of </a:t>
            </a:r>
            <a:r>
              <a:rPr lang="en-CA" dirty="0" err="1"/>
              <a:t>Refactorings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Organized into chapters with related </a:t>
            </a:r>
            <a:r>
              <a:rPr lang="en-CA" sz="3600" dirty="0" err="1"/>
              <a:t>refactorings</a:t>
            </a:r>
            <a:r>
              <a:rPr lang="en-CA" sz="3600" dirty="0"/>
              <a:t>: </a:t>
            </a:r>
          </a:p>
          <a:p>
            <a:pPr lvl="1"/>
            <a:r>
              <a:rPr lang="en-CA" sz="3200" b="1" dirty="0">
                <a:solidFill>
                  <a:srgbClr val="0070C0"/>
                </a:solidFill>
              </a:rPr>
              <a:t>Big </a:t>
            </a:r>
            <a:r>
              <a:rPr lang="en-CA" sz="3200" b="1" dirty="0" err="1">
                <a:solidFill>
                  <a:srgbClr val="0070C0"/>
                </a:solidFill>
              </a:rPr>
              <a:t>Refactorings</a:t>
            </a:r>
            <a:r>
              <a:rPr lang="en-CA" sz="3200" b="1" dirty="0">
                <a:solidFill>
                  <a:srgbClr val="0070C0"/>
                </a:solidFill>
              </a:rPr>
              <a:t> </a:t>
            </a:r>
          </a:p>
          <a:p>
            <a:pPr lvl="2"/>
            <a:r>
              <a:rPr lang="en-CA" sz="2800" dirty="0"/>
              <a:t>Are much lengthier and time consuming than the previous </a:t>
            </a:r>
            <a:r>
              <a:rPr lang="en-CA" sz="2800" dirty="0" err="1"/>
              <a:t>refactorings</a:t>
            </a:r>
            <a:r>
              <a:rPr lang="en-CA" sz="2800" dirty="0"/>
              <a:t> </a:t>
            </a:r>
          </a:p>
          <a:p>
            <a:pPr lvl="3"/>
            <a:r>
              <a:rPr lang="en-CA" sz="2600" dirty="0"/>
              <a:t>Involves many small </a:t>
            </a:r>
            <a:r>
              <a:rPr lang="en-CA" sz="2600" dirty="0" err="1"/>
              <a:t>refactorings</a:t>
            </a:r>
            <a:r>
              <a:rPr lang="en-CA" sz="2600" dirty="0"/>
              <a:t> </a:t>
            </a:r>
          </a:p>
          <a:p>
            <a:pPr lvl="2"/>
            <a:r>
              <a:rPr lang="en-CA" sz="2800" b="1" dirty="0">
                <a:solidFill>
                  <a:srgbClr val="00B050"/>
                </a:solidFill>
              </a:rPr>
              <a:t>Tease Apart Inheritance</a:t>
            </a:r>
          </a:p>
          <a:p>
            <a:pPr lvl="2"/>
            <a:r>
              <a:rPr lang="en-CA" sz="2800" b="1" dirty="0">
                <a:solidFill>
                  <a:srgbClr val="00B050"/>
                </a:solidFill>
              </a:rPr>
              <a:t>Convert Procedural Design to Objects </a:t>
            </a:r>
          </a:p>
          <a:p>
            <a:pPr lvl="2"/>
            <a:r>
              <a:rPr lang="en-CA" sz="2800" b="1" dirty="0">
                <a:solidFill>
                  <a:srgbClr val="00B050"/>
                </a:solidFill>
              </a:rPr>
              <a:t>Separate Domain from Presentation </a:t>
            </a:r>
          </a:p>
          <a:p>
            <a:pPr lvl="2"/>
            <a:r>
              <a:rPr lang="en-CA" sz="2800" b="1" dirty="0">
                <a:solidFill>
                  <a:srgbClr val="00B050"/>
                </a:solidFill>
              </a:rPr>
              <a:t>Extract Hierarchy</a:t>
            </a:r>
            <a:endParaRPr lang="en-CA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792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If you are reading textbook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Fowler: </a:t>
            </a:r>
          </a:p>
          <a:p>
            <a:pPr lvl="1"/>
            <a:r>
              <a:rPr lang="en-CA" sz="3200" dirty="0"/>
              <a:t>Read chapter 5 (Catalog of </a:t>
            </a:r>
            <a:r>
              <a:rPr lang="en-CA" sz="3200" dirty="0" err="1"/>
              <a:t>Refactorings</a:t>
            </a:r>
            <a:r>
              <a:rPr lang="en-CA" sz="3200" dirty="0"/>
              <a:t>)</a:t>
            </a:r>
          </a:p>
          <a:p>
            <a:pPr lvl="1"/>
            <a:r>
              <a:rPr lang="en-CA" sz="3200" dirty="0"/>
              <a:t>Browse chapters 6 – 12 (individual methods)</a:t>
            </a:r>
            <a:endParaRPr lang="en-CA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476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example.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Refactoring Principles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sz="2400" b="1" dirty="0">
                <a:solidFill>
                  <a:srgbClr val="FF0000"/>
                </a:solidFill>
              </a:rPr>
              <a:t>You may not be able to refactor your way out of a design mistake </a:t>
            </a:r>
          </a:p>
          <a:p>
            <a:pPr lvl="2"/>
            <a:r>
              <a:rPr lang="en-CA" sz="2400" dirty="0"/>
              <a:t>May be necessary to do more upfront design </a:t>
            </a:r>
          </a:p>
          <a:p>
            <a:pPr lvl="2"/>
            <a:endParaRPr lang="en-CA" sz="2400" dirty="0"/>
          </a:p>
          <a:p>
            <a:pPr lvl="1"/>
            <a:r>
              <a:rPr lang="en-CA" sz="2400" b="1" dirty="0">
                <a:solidFill>
                  <a:srgbClr val="FF0000"/>
                </a:solidFill>
              </a:rPr>
              <a:t>If software is tightly coupled to a database, changing the object model may cause changes to the database schema </a:t>
            </a:r>
          </a:p>
          <a:p>
            <a:pPr lvl="2"/>
            <a:r>
              <a:rPr lang="en-CA" sz="2400" dirty="0"/>
              <a:t>Forces you to migrate data, which is difﬁcult and expensive </a:t>
            </a:r>
          </a:p>
          <a:p>
            <a:pPr lvl="2"/>
            <a:r>
              <a:rPr lang="en-CA" sz="2400" dirty="0"/>
              <a:t>Isolate changes by putting a layer between the database and object model</a:t>
            </a:r>
          </a:p>
        </p:txBody>
      </p:sp>
    </p:spTree>
    <p:extLst>
      <p:ext uri="{BB962C8B-B14F-4D97-AF65-F5344CB8AC3E}">
        <p14:creationId xmlns:p14="http://schemas.microsoft.com/office/powerpoint/2010/main" val="1701647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2167</Words>
  <Application>Microsoft Office PowerPoint</Application>
  <PresentationFormat>Widescreen</PresentationFormat>
  <Paragraphs>341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5" baseType="lpstr">
      <vt:lpstr>Arial</vt:lpstr>
      <vt:lpstr>Calibri</vt:lpstr>
      <vt:lpstr>Office Theme</vt:lpstr>
      <vt:lpstr>Refactoring</vt:lpstr>
      <vt:lpstr>We’re actually doing it?</vt:lpstr>
      <vt:lpstr>Refactoring Tools </vt:lpstr>
      <vt:lpstr>Refactoring Principles</vt:lpstr>
      <vt:lpstr>Refactoring Principles</vt:lpstr>
      <vt:lpstr>Refactoring Principles</vt:lpstr>
      <vt:lpstr>Not so fast </vt:lpstr>
      <vt:lpstr>Refactoring Principles</vt:lpstr>
      <vt:lpstr>Refactoring Principles</vt:lpstr>
      <vt:lpstr>Rule of thumb</vt:lpstr>
      <vt:lpstr>Refactoring Principles</vt:lpstr>
      <vt:lpstr>Refactoring Principles</vt:lpstr>
      <vt:lpstr>When to Refactor </vt:lpstr>
      <vt:lpstr>Ok lots of ‘rules’</vt:lpstr>
      <vt:lpstr>PowerPoint Presentation</vt:lpstr>
      <vt:lpstr>PowerPoint Presentation</vt:lpstr>
      <vt:lpstr>When to Refactor - Duplicated code </vt:lpstr>
      <vt:lpstr>When to Refactor - Duplicated code </vt:lpstr>
      <vt:lpstr>PowerPoint Presentation</vt:lpstr>
      <vt:lpstr>When to Refactor – Long Method </vt:lpstr>
      <vt:lpstr>PowerPoint Presentation</vt:lpstr>
      <vt:lpstr>Replace Temp with Query </vt:lpstr>
      <vt:lpstr>Replace Temp with Query </vt:lpstr>
      <vt:lpstr>PowerPoint Presentation</vt:lpstr>
      <vt:lpstr>When to Refactor – Large Class </vt:lpstr>
      <vt:lpstr>PowerPoint Presentation</vt:lpstr>
      <vt:lpstr>When to Refactor  - Long Parameter List</vt:lpstr>
      <vt:lpstr>PowerPoint Presentation</vt:lpstr>
      <vt:lpstr>When to Refactor – Divergent Change </vt:lpstr>
      <vt:lpstr>PowerPoint Presentation</vt:lpstr>
      <vt:lpstr>When to Refactor – Shotgun surgery </vt:lpstr>
      <vt:lpstr>PowerPoint Presentation</vt:lpstr>
      <vt:lpstr>When to Refactor – Feature Envy </vt:lpstr>
      <vt:lpstr>PowerPoint Presentation</vt:lpstr>
      <vt:lpstr>When to Refactor – Data clumps </vt:lpstr>
      <vt:lpstr>PowerPoint Presentation</vt:lpstr>
      <vt:lpstr>When to Refactor – Primitive Obsession </vt:lpstr>
      <vt:lpstr>PowerPoint Presentation</vt:lpstr>
      <vt:lpstr>When to Refactor – Switch statements </vt:lpstr>
      <vt:lpstr>PowerPoint Presentation</vt:lpstr>
      <vt:lpstr>When to Refactor – Parallel inheritance </vt:lpstr>
      <vt:lpstr>PowerPoint Presentation</vt:lpstr>
      <vt:lpstr>When to Refactor – Lazy class </vt:lpstr>
      <vt:lpstr>PowerPoint Presentation</vt:lpstr>
      <vt:lpstr>When to Refactor – Speculative generality </vt:lpstr>
      <vt:lpstr>PowerPoint Presentation</vt:lpstr>
      <vt:lpstr>When to Refactor – Temporary Field </vt:lpstr>
      <vt:lpstr>PowerPoint Presentation</vt:lpstr>
      <vt:lpstr>When to Refactor – Message chains </vt:lpstr>
      <vt:lpstr>PowerPoint Presentation</vt:lpstr>
      <vt:lpstr>Hide Delegate</vt:lpstr>
      <vt:lpstr>Hide Delegate</vt:lpstr>
      <vt:lpstr>PowerPoint Presentation</vt:lpstr>
      <vt:lpstr>When to Refactor – Middle Man </vt:lpstr>
      <vt:lpstr>PowerPoint Presentation</vt:lpstr>
      <vt:lpstr>When to Refactor -  Inappropriate intimacy </vt:lpstr>
      <vt:lpstr>PowerPoint Presentation</vt:lpstr>
      <vt:lpstr>Replace Inheritance with Delegation</vt:lpstr>
      <vt:lpstr>Replace Inheritance with Delegation</vt:lpstr>
      <vt:lpstr>PowerPoint Presentation</vt:lpstr>
      <vt:lpstr>When to Refactor – Alternative classes </vt:lpstr>
      <vt:lpstr>PowerPoint Presentation</vt:lpstr>
      <vt:lpstr>When to Refactor – Incomplete Library Class </vt:lpstr>
      <vt:lpstr>PowerPoint Presentation</vt:lpstr>
      <vt:lpstr>Introduce Foreign Method </vt:lpstr>
      <vt:lpstr>Introduce Foreign Method </vt:lpstr>
      <vt:lpstr>PowerPoint Presentation</vt:lpstr>
      <vt:lpstr>When to Refactor – Data Class </vt:lpstr>
      <vt:lpstr>PowerPoint Presentation</vt:lpstr>
      <vt:lpstr>When to Refactor  - Refused Bequest</vt:lpstr>
      <vt:lpstr>PowerPoint Presentation</vt:lpstr>
      <vt:lpstr>When to Refactor  - Worrisome comments</vt:lpstr>
      <vt:lpstr>That was a lot of things</vt:lpstr>
      <vt:lpstr>Catalog of Refactorings</vt:lpstr>
      <vt:lpstr>Catalog of Refactorings</vt:lpstr>
      <vt:lpstr>Catalog of Refactorings</vt:lpstr>
      <vt:lpstr>Catalog of Refactorings</vt:lpstr>
      <vt:lpstr>Catalog of Refactorings</vt:lpstr>
      <vt:lpstr>Catalog of Refactorings</vt:lpstr>
      <vt:lpstr>Catalog of Refactorings</vt:lpstr>
      <vt:lpstr>If you are reading textbook</vt:lpstr>
      <vt:lpstr>Onward to …  example.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2020-08-24T23:52:53Z</dcterms:created>
  <dcterms:modified xsi:type="dcterms:W3CDTF">2020-08-24T23:52:56Z</dcterms:modified>
</cp:coreProperties>
</file>