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72" r:id="rId4"/>
    <p:sldId id="273" r:id="rId5"/>
    <p:sldId id="274" r:id="rId6"/>
    <p:sldId id="275" r:id="rId7"/>
    <p:sldId id="276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5" r:id="rId19"/>
    <p:sldId id="289" r:id="rId20"/>
    <p:sldId id="290" r:id="rId21"/>
    <p:sldId id="292" r:id="rId22"/>
    <p:sldId id="291" r:id="rId23"/>
    <p:sldId id="294" r:id="rId24"/>
    <p:sldId id="293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7E89D-E010-48A8-98AF-6D85ADE53808}" v="68" dt="2020-08-04T21:59:50.092"/>
    <p1510:client id="{3B48DBAC-CFE4-48F5-B420-1C10102ECBA5}" v="81" dt="2020-08-04T19:27:06.371"/>
    <p1510:client id="{7982339F-FEB7-4940-8A3A-F9F5DA3E181B}" v="33" dt="2020-08-04T23:23:07.325"/>
    <p1510:client id="{9CEBA620-1794-4F9A-B386-47D8D03A361F}" v="51" dt="2020-08-05T00:42:41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11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263CF-DF2A-4963-804C-D114FFA2B67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ACA9-EC2D-4830-AA80-616243CB81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06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2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Refactoring: Continuous Integration /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Then came Maven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this a build automation tool for mavens?</a:t>
            </a:r>
          </a:p>
        </p:txBody>
      </p:sp>
    </p:spTree>
    <p:extLst>
      <p:ext uri="{BB962C8B-B14F-4D97-AF65-F5344CB8AC3E}">
        <p14:creationId xmlns:p14="http://schemas.microsoft.com/office/powerpoint/2010/main" val="50782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Apache Maven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Like ANT it uses XML files for structure</a:t>
            </a:r>
          </a:p>
          <a:p>
            <a:r>
              <a:rPr lang="en-CA" dirty="0"/>
              <a:t>Added a lot of regularized structure seen in most project configurations so that certain commands could be automated</a:t>
            </a:r>
          </a:p>
          <a:p>
            <a:r>
              <a:rPr lang="en-CA" b="1" dirty="0"/>
              <a:t>pom.xml</a:t>
            </a:r>
          </a:p>
          <a:p>
            <a:r>
              <a:rPr lang="en-CA" b="1" dirty="0" err="1"/>
              <a:t>mvn</a:t>
            </a:r>
            <a:r>
              <a:rPr lang="en-CA" b="1" dirty="0"/>
              <a:t> compile</a:t>
            </a:r>
          </a:p>
          <a:p>
            <a:endParaRPr lang="en-CA" dirty="0"/>
          </a:p>
          <a:p>
            <a:r>
              <a:rPr lang="en-CA" dirty="0"/>
              <a:t>Unlike ANT a standard directory structure</a:t>
            </a:r>
          </a:p>
          <a:p>
            <a:pPr marL="0" indent="0">
              <a:buNone/>
            </a:pPr>
            <a:r>
              <a:rPr lang="en-CA" dirty="0"/>
              <a:t>developed</a:t>
            </a:r>
          </a:p>
          <a:p>
            <a:r>
              <a:rPr lang="en-CA" dirty="0"/>
              <a:t>Rather inflexible than Ant</a:t>
            </a:r>
          </a:p>
          <a:p>
            <a:r>
              <a:rPr lang="en-CA" dirty="0"/>
              <a:t>Great for quick projects</a:t>
            </a:r>
          </a:p>
          <a:p>
            <a:r>
              <a:rPr lang="en-CA" dirty="0"/>
              <a:t>Insufficient for complex</a:t>
            </a:r>
          </a:p>
          <a:p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F89CB1-0D3A-4040-85FE-FF4B2CB5E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202" y="3142815"/>
            <a:ext cx="54673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3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Apache Maven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133" y="3573311"/>
            <a:ext cx="5497417" cy="2969873"/>
          </a:xfrm>
        </p:spPr>
        <p:txBody>
          <a:bodyPr/>
          <a:lstStyle/>
          <a:p>
            <a:r>
              <a:rPr lang="en-CA" dirty="0"/>
              <a:t>A lot is direct encoded in xml</a:t>
            </a:r>
          </a:p>
          <a:p>
            <a:r>
              <a:rPr lang="en-CA" dirty="0"/>
              <a:t>Junit config is expected parts</a:t>
            </a:r>
          </a:p>
          <a:p>
            <a:r>
              <a:rPr lang="en-CA" dirty="0"/>
              <a:t>Name of jar and versioning</a:t>
            </a:r>
          </a:p>
          <a:p>
            <a:r>
              <a:rPr lang="en-CA" dirty="0"/>
              <a:t>Etc.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3A93E-B3A6-443E-8F11-A8DEBE6F8C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546" y="1626140"/>
            <a:ext cx="7609166" cy="48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20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Now Gradle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this a build automation tool for </a:t>
            </a:r>
            <a:r>
              <a:rPr lang="en-US" dirty="0" err="1"/>
              <a:t>gradles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732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Gradle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4821229" cy="4351338"/>
          </a:xfrm>
        </p:spPr>
        <p:txBody>
          <a:bodyPr/>
          <a:lstStyle/>
          <a:p>
            <a:r>
              <a:rPr lang="en-CA" dirty="0"/>
              <a:t>No XML (follows a recent trend away from strict structured files)</a:t>
            </a:r>
          </a:p>
          <a:p>
            <a:r>
              <a:rPr lang="en-CA" dirty="0"/>
              <a:t>Actually designed around specific language for</a:t>
            </a:r>
          </a:p>
          <a:p>
            <a:r>
              <a:rPr lang="en-CA" dirty="0"/>
              <a:t>Gradle needs user to add plugins to gain most features, i.e. regular java actions need a Java plugin</a:t>
            </a:r>
          </a:p>
          <a:p>
            <a:r>
              <a:rPr lang="en-CA" dirty="0"/>
              <a:t>Maven has most of market share but lots of growing support for Gradle (partially as it is less language specific)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D2EE8-EAB8-4EE4-9EAF-7E6415FB2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7614"/>
            <a:ext cx="6019300" cy="39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6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Continuous Integration (CI)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7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Continuous Integration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JUnit testing enforces the idea that as a user makes changes to their changing part of codebase, that they run Unit Tests to ensure it stays correct</a:t>
            </a:r>
          </a:p>
          <a:p>
            <a:r>
              <a:rPr lang="en-CA" dirty="0"/>
              <a:t>This leads to a development process where a change is made and then immediately tested against existing unit tests</a:t>
            </a:r>
          </a:p>
          <a:p>
            <a:r>
              <a:rPr lang="en-CA" dirty="0"/>
              <a:t>The addition of version control leads to an environment where users are making changes on local repositories and/or branches (such as bugfixes) and desired to merge them back into a branch for the coming release</a:t>
            </a:r>
          </a:p>
          <a:p>
            <a:r>
              <a:rPr lang="en-CA" dirty="0"/>
              <a:t>Continuous integration is this process where users are continuously pushing in code and we design automated tests to build and verify the code each time</a:t>
            </a:r>
          </a:p>
          <a:p>
            <a:r>
              <a:rPr lang="en-CA" dirty="0"/>
              <a:t>Think of unit tests (and others) that run against codebase after a merge request is made</a:t>
            </a:r>
          </a:p>
        </p:txBody>
      </p:sp>
    </p:spTree>
    <p:extLst>
      <p:ext uri="{BB962C8B-B14F-4D97-AF65-F5344CB8AC3E}">
        <p14:creationId xmlns:p14="http://schemas.microsoft.com/office/powerpoint/2010/main" val="97219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Continuous Integration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Continuous integration can be done on your own systems, but is also available through web hosting services (share with your worldwide git project)</a:t>
            </a:r>
          </a:p>
          <a:p>
            <a:r>
              <a:rPr lang="en-CA" dirty="0"/>
              <a:t>Gitlab/</a:t>
            </a:r>
            <a:r>
              <a:rPr lang="en-CA" dirty="0" err="1"/>
              <a:t>Github</a:t>
            </a:r>
            <a:r>
              <a:rPr lang="en-CA" dirty="0"/>
              <a:t>: when project contributor push changes to remote, or commits to remote, a ‘</a:t>
            </a:r>
            <a:r>
              <a:rPr lang="en-CA" b="1" dirty="0"/>
              <a:t>pipeline’</a:t>
            </a:r>
            <a:r>
              <a:rPr lang="en-CA" dirty="0"/>
              <a:t> can be triggered</a:t>
            </a:r>
          </a:p>
          <a:p>
            <a:r>
              <a:rPr lang="en-CA" dirty="0"/>
              <a:t>Gitlab -&gt; </a:t>
            </a:r>
            <a:r>
              <a:rPr lang="en-CA" b="1" dirty="0"/>
              <a:t>.</a:t>
            </a:r>
            <a:r>
              <a:rPr lang="en-CA" b="1" dirty="0" err="1"/>
              <a:t>gitlab-ci.yml</a:t>
            </a:r>
            <a:r>
              <a:rPr lang="en-CA" b="1" dirty="0"/>
              <a:t> </a:t>
            </a:r>
            <a:r>
              <a:rPr lang="en-CA" dirty="0"/>
              <a:t>file</a:t>
            </a:r>
          </a:p>
          <a:p>
            <a:pPr lvl="1"/>
            <a:r>
              <a:rPr lang="en-CA" dirty="0"/>
              <a:t>Tells </a:t>
            </a:r>
            <a:r>
              <a:rPr lang="en-CA" dirty="0" err="1"/>
              <a:t>gitlab</a:t>
            </a:r>
            <a:r>
              <a:rPr lang="en-CA" dirty="0"/>
              <a:t> what commands to run (can also configure what triggers them)</a:t>
            </a:r>
          </a:p>
          <a:p>
            <a:pPr lvl="1"/>
            <a:r>
              <a:rPr lang="en-CA" dirty="0"/>
              <a:t>Ex. On a commit, run static analysis, compile code, run unit tests, compile and package into a binary release file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762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 Maven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4A76D-DA35-44E9-901B-A3209F796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175E1-ECE6-4D04-BFB2-03915FE82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2" y="1540410"/>
            <a:ext cx="3552825" cy="401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98ECBD-61AF-4D27-A2AC-59E7B2687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168" y="1076509"/>
            <a:ext cx="7509831" cy="57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67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Leads to Continuous Deployment/Delivery (CD)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8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Makefiles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or not to make</a:t>
            </a:r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Continuous Deployment/Delivery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Gitlab -&gt; </a:t>
            </a:r>
            <a:r>
              <a:rPr lang="en-CA" b="1" dirty="0"/>
              <a:t>.</a:t>
            </a:r>
            <a:r>
              <a:rPr lang="en-CA" b="1" dirty="0" err="1"/>
              <a:t>gitlab-ci.yml</a:t>
            </a:r>
            <a:r>
              <a:rPr lang="en-CA" b="1" dirty="0"/>
              <a:t> </a:t>
            </a:r>
            <a:r>
              <a:rPr lang="en-CA" dirty="0"/>
              <a:t>file</a:t>
            </a:r>
          </a:p>
          <a:p>
            <a:pPr lvl="1"/>
            <a:r>
              <a:rPr lang="en-CA" dirty="0"/>
              <a:t>Tells </a:t>
            </a:r>
            <a:r>
              <a:rPr lang="en-CA" dirty="0" err="1"/>
              <a:t>gitlab</a:t>
            </a:r>
            <a:r>
              <a:rPr lang="en-CA" dirty="0"/>
              <a:t> what commands to run (can also configure what triggers them)</a:t>
            </a:r>
          </a:p>
          <a:p>
            <a:pPr lvl="1"/>
            <a:r>
              <a:rPr lang="en-CA" dirty="0"/>
              <a:t>Ex. On a commit, run static analysis, compile code, run unit tests, compile and </a:t>
            </a:r>
            <a:r>
              <a:rPr lang="en-CA" b="1" dirty="0"/>
              <a:t>package into a binary release file</a:t>
            </a:r>
          </a:p>
          <a:p>
            <a:r>
              <a:rPr lang="en-CA" dirty="0"/>
              <a:t>You can declare that certain finalized </a:t>
            </a:r>
            <a:r>
              <a:rPr lang="en-CA" b="1" dirty="0"/>
              <a:t>artifacts</a:t>
            </a:r>
            <a:r>
              <a:rPr lang="en-CA" dirty="0"/>
              <a:t> like a binary release file are created (or like a jar file)</a:t>
            </a:r>
          </a:p>
          <a:p>
            <a:r>
              <a:rPr lang="en-CA" dirty="0"/>
              <a:t>Continuous deployment is to make these available to manually be installed into production setups (if you’ve seen a </a:t>
            </a:r>
            <a:r>
              <a:rPr lang="en-CA" dirty="0" err="1"/>
              <a:t>github</a:t>
            </a:r>
            <a:r>
              <a:rPr lang="en-CA" dirty="0"/>
              <a:t> project that you can download a file from after each commit)</a:t>
            </a:r>
          </a:p>
          <a:p>
            <a:r>
              <a:rPr lang="en-CA" dirty="0"/>
              <a:t>Continuous delivery is to distribute these so that they are integrated into production systems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9229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CI/CD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63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CI/CD by yourself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 need to connect the repository (passive storage) to an active system which will run your commands</a:t>
            </a:r>
          </a:p>
          <a:p>
            <a:r>
              <a:rPr lang="en-CA" dirty="0"/>
              <a:t>In your regular dev environment you are used to running commands (like compile and unit testing yourself)</a:t>
            </a:r>
          </a:p>
          <a:p>
            <a:r>
              <a:rPr lang="en-CA" dirty="0"/>
              <a:t>Now you want the repository (often remote) to do it by itself</a:t>
            </a:r>
          </a:p>
          <a:p>
            <a:r>
              <a:rPr lang="en-CA" dirty="0"/>
              <a:t>Example for class: gitlab.ucalgary.ca </a:t>
            </a:r>
          </a:p>
          <a:p>
            <a:pPr lvl="1"/>
            <a:r>
              <a:rPr lang="en-CA" dirty="0"/>
              <a:t>Gitlab uses program called </a:t>
            </a:r>
            <a:r>
              <a:rPr lang="en-CA" b="1" dirty="0" err="1"/>
              <a:t>gitlab</a:t>
            </a:r>
            <a:r>
              <a:rPr lang="en-CA" b="1" dirty="0"/>
              <a:t>-runner</a:t>
            </a:r>
          </a:p>
          <a:p>
            <a:pPr lvl="1"/>
            <a:r>
              <a:rPr lang="en-CA" dirty="0"/>
              <a:t>Put it onto a machine, register it with repo, when repo has a commit it looks at .</a:t>
            </a:r>
            <a:r>
              <a:rPr lang="en-CA" dirty="0" err="1"/>
              <a:t>gitlab-ci.yml</a:t>
            </a:r>
            <a:r>
              <a:rPr lang="en-CA" dirty="0"/>
              <a:t> and pushes commands triggered to registered </a:t>
            </a:r>
            <a:r>
              <a:rPr lang="en-CA" b="1" dirty="0" err="1"/>
              <a:t>gitlab</a:t>
            </a:r>
            <a:r>
              <a:rPr lang="en-CA" b="1" dirty="0"/>
              <a:t>-runner</a:t>
            </a:r>
          </a:p>
          <a:p>
            <a:pPr lvl="1"/>
            <a:r>
              <a:rPr lang="en-CA" dirty="0"/>
              <a:t>The </a:t>
            </a:r>
            <a:r>
              <a:rPr lang="en-CA" dirty="0" err="1"/>
              <a:t>gitlab</a:t>
            </a:r>
            <a:r>
              <a:rPr lang="en-CA" dirty="0"/>
              <a:t>-runner will received these </a:t>
            </a:r>
            <a:r>
              <a:rPr lang="en-CA" b="1" dirty="0"/>
              <a:t>jobs</a:t>
            </a:r>
            <a:r>
              <a:rPr lang="en-CA" dirty="0"/>
              <a:t> and execute</a:t>
            </a:r>
          </a:p>
          <a:p>
            <a:pPr lvl="1"/>
            <a:r>
              <a:rPr lang="en-CA" dirty="0"/>
              <a:t>In general a job is a sequence of commands (ex. </a:t>
            </a:r>
            <a:r>
              <a:rPr lang="en-CA" dirty="0" err="1"/>
              <a:t>javac</a:t>
            </a:r>
            <a:r>
              <a:rPr lang="en-CA" dirty="0"/>
              <a:t> *.java to compile)</a:t>
            </a:r>
          </a:p>
        </p:txBody>
      </p:sp>
    </p:spTree>
    <p:extLst>
      <p:ext uri="{BB962C8B-B14F-4D97-AF65-F5344CB8AC3E}">
        <p14:creationId xmlns:p14="http://schemas.microsoft.com/office/powerpoint/2010/main" val="437045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Docker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Docker is a service/tool that hosts and provides virtual machine configurations</a:t>
            </a:r>
          </a:p>
          <a:p>
            <a:r>
              <a:rPr lang="en-CA" dirty="0"/>
              <a:t>Example a </a:t>
            </a:r>
            <a:r>
              <a:rPr lang="en-CA" dirty="0" err="1"/>
              <a:t>linux</a:t>
            </a:r>
            <a:r>
              <a:rPr lang="en-CA" dirty="0"/>
              <a:t> system with latest version of python 3 installed</a:t>
            </a:r>
          </a:p>
          <a:p>
            <a:r>
              <a:rPr lang="en-CA" dirty="0"/>
              <a:t>You can make a CI file that will load a docker config, then run commands</a:t>
            </a:r>
          </a:p>
          <a:p>
            <a:r>
              <a:rPr lang="en-CA" dirty="0"/>
              <a:t>Allows you to make compile setups for multiple environments (load docker for windows and compile, load docker for </a:t>
            </a:r>
            <a:r>
              <a:rPr lang="en-CA" dirty="0" err="1"/>
              <a:t>linux</a:t>
            </a:r>
            <a:r>
              <a:rPr lang="en-CA" dirty="0"/>
              <a:t> red hat and compile, load </a:t>
            </a:r>
            <a:r>
              <a:rPr lang="en-CA" dirty="0" err="1"/>
              <a:t>osx</a:t>
            </a:r>
            <a:r>
              <a:rPr lang="en-CA" dirty="0"/>
              <a:t> docker, etc.)</a:t>
            </a:r>
          </a:p>
          <a:p>
            <a:r>
              <a:rPr lang="en-CA" b="1" dirty="0">
                <a:solidFill>
                  <a:srgbClr val="FF0000"/>
                </a:solidFill>
              </a:rPr>
              <a:t>Challenge (docker files are </a:t>
            </a:r>
            <a:r>
              <a:rPr lang="en-CA" b="1" dirty="0" err="1">
                <a:solidFill>
                  <a:srgbClr val="FF0000"/>
                </a:solidFill>
              </a:rPr>
              <a:t>vm</a:t>
            </a:r>
            <a:r>
              <a:rPr lang="en-CA" b="1" dirty="0">
                <a:solidFill>
                  <a:srgbClr val="FF0000"/>
                </a:solidFill>
              </a:rPr>
              <a:t> files so they aren’t small files)</a:t>
            </a:r>
          </a:p>
          <a:p>
            <a:endParaRPr lang="en-CA" dirty="0"/>
          </a:p>
          <a:p>
            <a:r>
              <a:rPr lang="en-CA" dirty="0"/>
              <a:t>Docker often integrated into .</a:t>
            </a:r>
            <a:r>
              <a:rPr lang="en-CA" dirty="0" err="1"/>
              <a:t>gitlab-ci.yml</a:t>
            </a:r>
            <a:r>
              <a:rPr lang="en-CA" dirty="0"/>
              <a:t> files to indicate container environments used for pipeline steps.</a:t>
            </a:r>
          </a:p>
        </p:txBody>
      </p:sp>
    </p:spTree>
    <p:extLst>
      <p:ext uri="{BB962C8B-B14F-4D97-AF65-F5344CB8AC3E}">
        <p14:creationId xmlns:p14="http://schemas.microsoft.com/office/powerpoint/2010/main" val="2284589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Kubernetes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Open source automated tool for managing containers (like docker)</a:t>
            </a:r>
          </a:p>
          <a:p>
            <a:r>
              <a:rPr lang="en-CA" dirty="0"/>
              <a:t>If you have an account you essentially request environments to be setup in their cloud environment to do your compile operations</a:t>
            </a:r>
          </a:p>
          <a:p>
            <a:r>
              <a:rPr lang="en-CA" dirty="0"/>
              <a:t>Like most cloud services it claims to scale to your needs as you add compile environments, complexity of actions, or customizations to the process</a:t>
            </a:r>
          </a:p>
          <a:p>
            <a:endParaRPr lang="en-CA" dirty="0"/>
          </a:p>
          <a:p>
            <a:r>
              <a:rPr lang="en-CA" dirty="0"/>
              <a:t>Tools like </a:t>
            </a:r>
            <a:r>
              <a:rPr lang="en-CA" dirty="0" err="1"/>
              <a:t>gitlab</a:t>
            </a:r>
            <a:r>
              <a:rPr lang="en-CA" dirty="0"/>
              <a:t> will include ability that you can connect to your Kubernetes config so that you can install a </a:t>
            </a:r>
            <a:r>
              <a:rPr lang="en-CA" dirty="0" err="1"/>
              <a:t>gitlab</a:t>
            </a:r>
            <a:r>
              <a:rPr lang="en-CA" dirty="0"/>
              <a:t>-runner in their managed environment vs having to configure your own</a:t>
            </a:r>
          </a:p>
        </p:txBody>
      </p:sp>
    </p:spTree>
    <p:extLst>
      <p:ext uri="{BB962C8B-B14F-4D97-AF65-F5344CB8AC3E}">
        <p14:creationId xmlns:p14="http://schemas.microsoft.com/office/powerpoint/2010/main" val="3865901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/>
            </a:br>
            <a:r>
              <a:rPr lang="en-US"/>
              <a:t>refactoring.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Makefiles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make</a:t>
            </a:r>
            <a:r>
              <a:rPr lang="en-CA" dirty="0"/>
              <a:t> is an automation tool found in </a:t>
            </a:r>
            <a:r>
              <a:rPr lang="en-CA" dirty="0" err="1"/>
              <a:t>unix</a:t>
            </a:r>
            <a:r>
              <a:rPr lang="en-CA" dirty="0"/>
              <a:t> type operating system (and others) like Linux</a:t>
            </a:r>
          </a:p>
          <a:p>
            <a:r>
              <a:rPr lang="en-CA" dirty="0"/>
              <a:t>Since 1976. Designed around c and not Java.</a:t>
            </a:r>
          </a:p>
          <a:p>
            <a:r>
              <a:rPr lang="en-CA" dirty="0"/>
              <a:t>As software grew from single file programs to multiple files it became common that program could be compiled incorrectly (old compiled code vs newly fixed code)</a:t>
            </a:r>
          </a:p>
          <a:p>
            <a:r>
              <a:rPr lang="en-CA" dirty="0" err="1"/>
              <a:t>Makefiles</a:t>
            </a:r>
            <a:r>
              <a:rPr lang="en-CA" dirty="0"/>
              <a:t> are a standardization of compile scripts into standardized text file containing series of commands</a:t>
            </a:r>
          </a:p>
          <a:p>
            <a:r>
              <a:rPr lang="en-CA" dirty="0"/>
              <a:t>One key feature in a </a:t>
            </a:r>
            <a:r>
              <a:rPr lang="en-CA" dirty="0" err="1"/>
              <a:t>makefile</a:t>
            </a:r>
            <a:r>
              <a:rPr lang="en-CA" dirty="0"/>
              <a:t> is that it is designed to track dependencies of files so that one command can track by through source and compile and connect everything that is necessary in the right order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620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Makefile</a:t>
            </a:r>
            <a:r>
              <a:rPr lang="en-CA" dirty="0"/>
              <a:t> -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422400"/>
            <a:ext cx="10256813" cy="455507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all: </a:t>
            </a:r>
            <a:r>
              <a:rPr lang="en-CA" dirty="0" err="1"/>
              <a:t>helloworld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err="1"/>
              <a:t>helloworld</a:t>
            </a:r>
            <a:r>
              <a:rPr lang="en-CA" dirty="0"/>
              <a:t>: </a:t>
            </a:r>
            <a:r>
              <a:rPr lang="en-CA" dirty="0" err="1"/>
              <a:t>helloworld.o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	# Commands start with TAB not spaces</a:t>
            </a:r>
          </a:p>
          <a:p>
            <a:pPr marL="0" indent="0">
              <a:buNone/>
            </a:pPr>
            <a:r>
              <a:rPr lang="en-CA" dirty="0"/>
              <a:t>	$(CC) $(LDFLAGS) -o $@ $^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err="1"/>
              <a:t>helloworld.o</a:t>
            </a:r>
            <a:r>
              <a:rPr lang="en-CA" dirty="0"/>
              <a:t>: </a:t>
            </a:r>
            <a:r>
              <a:rPr lang="en-CA" dirty="0" err="1"/>
              <a:t>helloworld.c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	$(CC) $(CFLAGS) -c -o $@ $&lt;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clean:</a:t>
            </a:r>
          </a:p>
          <a:p>
            <a:pPr marL="0" indent="0">
              <a:buNone/>
            </a:pPr>
            <a:r>
              <a:rPr lang="en-CA" dirty="0"/>
              <a:t>	rm -f </a:t>
            </a:r>
            <a:r>
              <a:rPr lang="en-CA" dirty="0" err="1"/>
              <a:t>helloworld</a:t>
            </a:r>
            <a:r>
              <a:rPr lang="en-CA" dirty="0"/>
              <a:t> </a:t>
            </a:r>
            <a:r>
              <a:rPr lang="en-CA" dirty="0" err="1"/>
              <a:t>helloworld.o</a:t>
            </a:r>
            <a:endParaRPr lang="en-CA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9C89179-F119-4839-A5CE-4FDB128F8CC3}"/>
              </a:ext>
            </a:extLst>
          </p:cNvPr>
          <p:cNvSpPr txBox="1">
            <a:spLocks/>
          </p:cNvSpPr>
          <p:nvPr/>
        </p:nvSpPr>
        <p:spPr>
          <a:xfrm>
            <a:off x="6536267" y="1652080"/>
            <a:ext cx="442794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/>
              <a:t>make all </a:t>
            </a:r>
          </a:p>
          <a:p>
            <a:r>
              <a:rPr lang="en-CA" dirty="0"/>
              <a:t>Will follow all -&gt; </a:t>
            </a:r>
            <a:r>
              <a:rPr lang="en-CA" dirty="0" err="1"/>
              <a:t>helloworld</a:t>
            </a:r>
            <a:r>
              <a:rPr lang="en-CA" dirty="0"/>
              <a:t> -&gt; </a:t>
            </a:r>
            <a:r>
              <a:rPr lang="en-CA" dirty="0" err="1"/>
              <a:t>helloworld.o</a:t>
            </a:r>
            <a:r>
              <a:rPr lang="en-CA" dirty="0"/>
              <a:t> -&gt; </a:t>
            </a:r>
            <a:r>
              <a:rPr lang="en-CA" dirty="0" err="1"/>
              <a:t>helloworld.c</a:t>
            </a:r>
            <a:endParaRPr lang="en-CA" dirty="0"/>
          </a:p>
          <a:p>
            <a:r>
              <a:rPr lang="en-CA" dirty="0"/>
              <a:t>Where it will compile it from .c to .o</a:t>
            </a:r>
          </a:p>
          <a:p>
            <a:r>
              <a:rPr lang="en-CA" dirty="0"/>
              <a:t>Then it will link .o to make binary</a:t>
            </a:r>
          </a:p>
          <a:p>
            <a:r>
              <a:rPr lang="en-CA" dirty="0"/>
              <a:t>Dependencies are dealt with before own command</a:t>
            </a:r>
          </a:p>
          <a:p>
            <a:pPr marL="0" indent="0">
              <a:buNone/>
            </a:pPr>
            <a:r>
              <a:rPr lang="en-CA" b="1" dirty="0"/>
              <a:t>make clean</a:t>
            </a:r>
          </a:p>
          <a:p>
            <a:r>
              <a:rPr lang="en-CA" dirty="0"/>
              <a:t>Will remove binary and .o, then follow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399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Basic idea of make commands in </a:t>
            </a:r>
            <a:r>
              <a:rPr lang="en-CA" dirty="0" err="1"/>
              <a:t>makefile</a:t>
            </a:r>
            <a:r>
              <a:rPr lang="en-CA" dirty="0"/>
              <a:t> is to be a one stop shop from someone downloading your codebase</a:t>
            </a:r>
          </a:p>
          <a:p>
            <a:r>
              <a:rPr lang="en-CA" dirty="0"/>
              <a:t>The user downloads your source, looks at readme, picks </a:t>
            </a:r>
            <a:r>
              <a:rPr lang="en-CA" b="1" dirty="0"/>
              <a:t>target </a:t>
            </a:r>
            <a:r>
              <a:rPr lang="en-CA" dirty="0"/>
              <a:t>make command with options relevant to their desired compiled result</a:t>
            </a:r>
          </a:p>
          <a:p>
            <a:r>
              <a:rPr lang="en-CA" dirty="0"/>
              <a:t>make </a:t>
            </a:r>
            <a:r>
              <a:rPr lang="en-CA" b="1" dirty="0"/>
              <a:t>target</a:t>
            </a:r>
          </a:p>
          <a:p>
            <a:r>
              <a:rPr lang="en-CA" dirty="0"/>
              <a:t>Many </a:t>
            </a:r>
            <a:r>
              <a:rPr lang="en-CA" dirty="0" err="1"/>
              <a:t>unix</a:t>
            </a:r>
            <a:r>
              <a:rPr lang="en-CA" dirty="0"/>
              <a:t> tools/programs are distributed or accessible as source (and not as a binary). When you download them they expect you to make the binary yourself.</a:t>
            </a:r>
          </a:p>
          <a:p>
            <a:pPr lvl="1"/>
            <a:r>
              <a:rPr lang="en-CA" b="1" dirty="0"/>
              <a:t>make</a:t>
            </a:r>
            <a:r>
              <a:rPr lang="en-CA" dirty="0"/>
              <a:t> is not in windows (</a:t>
            </a:r>
            <a:r>
              <a:rPr lang="en-CA" dirty="0" err="1"/>
              <a:t>cygwin</a:t>
            </a:r>
            <a:r>
              <a:rPr lang="en-CA" dirty="0"/>
              <a:t> will get you access to it)</a:t>
            </a:r>
          </a:p>
        </p:txBody>
      </p:sp>
    </p:spTree>
    <p:extLst>
      <p:ext uri="{BB962C8B-B14F-4D97-AF65-F5344CB8AC3E}">
        <p14:creationId xmlns:p14="http://schemas.microsoft.com/office/powerpoint/2010/main" val="174281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First came ANT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this a build automation tool for ants!</a:t>
            </a:r>
          </a:p>
        </p:txBody>
      </p:sp>
    </p:spTree>
    <p:extLst>
      <p:ext uri="{BB962C8B-B14F-4D97-AF65-F5344CB8AC3E}">
        <p14:creationId xmlns:p14="http://schemas.microsoft.com/office/powerpoint/2010/main" val="157116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Apache ANT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Another Neat Tool (ANT)</a:t>
            </a:r>
          </a:p>
          <a:p>
            <a:r>
              <a:rPr lang="en-CA" dirty="0"/>
              <a:t>Originally Apache </a:t>
            </a:r>
            <a:r>
              <a:rPr lang="en-CA" dirty="0" err="1"/>
              <a:t>Tomacat</a:t>
            </a:r>
            <a:r>
              <a:rPr lang="en-CA" dirty="0"/>
              <a:t> project</a:t>
            </a:r>
          </a:p>
          <a:p>
            <a:r>
              <a:rPr lang="en-CA" dirty="0"/>
              <a:t>Ant is not limited to Java but found its first big usage there as </a:t>
            </a:r>
            <a:r>
              <a:rPr lang="en-CA" dirty="0" err="1"/>
              <a:t>Makefiles</a:t>
            </a:r>
            <a:r>
              <a:rPr lang="en-CA" dirty="0"/>
              <a:t> didn’t really fit Java (c more naturally had .o dependencies that needed linking, Java compiles differently)</a:t>
            </a:r>
          </a:p>
          <a:p>
            <a:r>
              <a:rPr lang="en-CA" dirty="0"/>
              <a:t>A lot similar to </a:t>
            </a:r>
            <a:r>
              <a:rPr lang="en-CA" dirty="0" err="1"/>
              <a:t>makefiles</a:t>
            </a:r>
            <a:r>
              <a:rPr lang="en-CA" dirty="0"/>
              <a:t>, such that simple build.xml configs were easy</a:t>
            </a:r>
          </a:p>
          <a:p>
            <a:r>
              <a:rPr lang="en-CA" dirty="0"/>
              <a:t>From the era of structure files (xml), rather than relying on self managed structure like </a:t>
            </a:r>
            <a:r>
              <a:rPr lang="en-CA" dirty="0" err="1"/>
              <a:t>makefiles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576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Build.xml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B7A64B3-D795-4ACD-B2C8-F256808FA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730" y="1540933"/>
            <a:ext cx="5721294" cy="4351338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240583-F8D9-4C21-A6E2-516F071387D6}"/>
              </a:ext>
            </a:extLst>
          </p:cNvPr>
          <p:cNvSpPr txBox="1">
            <a:spLocks/>
          </p:cNvSpPr>
          <p:nvPr/>
        </p:nvSpPr>
        <p:spPr>
          <a:xfrm>
            <a:off x="6900332" y="1575340"/>
            <a:ext cx="485986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Four different commands here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Setup </a:t>
            </a:r>
            <a:r>
              <a:rPr lang="en-CA" b="1" dirty="0"/>
              <a:t>clean</a:t>
            </a:r>
            <a:r>
              <a:rPr lang="en-CA" dirty="0"/>
              <a:t> (remove .class files)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Where to find </a:t>
            </a:r>
            <a:r>
              <a:rPr lang="en-CA" dirty="0" err="1"/>
              <a:t>src</a:t>
            </a:r>
            <a:r>
              <a:rPr lang="en-CA" dirty="0"/>
              <a:t> .java files and where to put .class files on </a:t>
            </a:r>
            <a:r>
              <a:rPr lang="en-CA" b="1" dirty="0"/>
              <a:t>compile</a:t>
            </a:r>
            <a:r>
              <a:rPr lang="en-CA" dirty="0"/>
              <a:t> command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Configuration of packing command to make a </a:t>
            </a:r>
            <a:r>
              <a:rPr lang="en-CA" b="1" dirty="0"/>
              <a:t>jar</a:t>
            </a:r>
          </a:p>
          <a:p>
            <a:pPr marL="457200" indent="-457200">
              <a:buFont typeface="+mj-lt"/>
              <a:buAutoNum type="arabicPeriod"/>
            </a:pPr>
            <a:endParaRPr lang="en-CA" b="1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Configuration for out to </a:t>
            </a:r>
            <a:r>
              <a:rPr lang="en-CA" b="1" dirty="0"/>
              <a:t>run</a:t>
            </a:r>
            <a:r>
              <a:rPr lang="en-CA" dirty="0"/>
              <a:t> the program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601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23B8-2068-4A20-9CAA-3F763E49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A82B3-BA12-4242-99D3-FB888F82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ANT is flexible (like </a:t>
            </a:r>
            <a:r>
              <a:rPr lang="en-CA" dirty="0" err="1"/>
              <a:t>makefiles</a:t>
            </a:r>
            <a:r>
              <a:rPr lang="en-CA" dirty="0"/>
              <a:t>)</a:t>
            </a:r>
          </a:p>
          <a:p>
            <a:r>
              <a:rPr lang="en-CA" dirty="0"/>
              <a:t>But this means project coders can make really large and complex files which are hard to maintain</a:t>
            </a:r>
          </a:p>
          <a:p>
            <a:r>
              <a:rPr lang="en-CA" dirty="0"/>
              <a:t>No original built in dependency support (was added later)</a:t>
            </a:r>
          </a:p>
          <a:p>
            <a:r>
              <a:rPr lang="en-CA" dirty="0"/>
              <a:t>This original frustration drove Apache Maven</a:t>
            </a:r>
          </a:p>
        </p:txBody>
      </p:sp>
    </p:spTree>
    <p:extLst>
      <p:ext uri="{BB962C8B-B14F-4D97-AF65-F5344CB8AC3E}">
        <p14:creationId xmlns:p14="http://schemas.microsoft.com/office/powerpoint/2010/main" val="14502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1400</Words>
  <Application>Microsoft Office PowerPoint</Application>
  <PresentationFormat>Widescreen</PresentationFormat>
  <Paragraphs>136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Refactoring: Continuous Integration / Development</vt:lpstr>
      <vt:lpstr>Makefiles</vt:lpstr>
      <vt:lpstr>Makefiles</vt:lpstr>
      <vt:lpstr>Makefile - example</vt:lpstr>
      <vt:lpstr>Make</vt:lpstr>
      <vt:lpstr>First came ANT</vt:lpstr>
      <vt:lpstr>Apache ANT</vt:lpstr>
      <vt:lpstr>Build.xml</vt:lpstr>
      <vt:lpstr>ANT</vt:lpstr>
      <vt:lpstr>Then came Maven</vt:lpstr>
      <vt:lpstr>Apache Maven</vt:lpstr>
      <vt:lpstr>Apache Maven</vt:lpstr>
      <vt:lpstr>Now Gradle</vt:lpstr>
      <vt:lpstr>Gradle</vt:lpstr>
      <vt:lpstr>Continuous Integration (CI)</vt:lpstr>
      <vt:lpstr>Continuous Integration</vt:lpstr>
      <vt:lpstr>Continuous Integration</vt:lpstr>
      <vt:lpstr>CI Maven</vt:lpstr>
      <vt:lpstr>Leads to Continuous Deployment/Delivery (CD)</vt:lpstr>
      <vt:lpstr>Continuous Deployment/Delivery</vt:lpstr>
      <vt:lpstr>CI/CD</vt:lpstr>
      <vt:lpstr>CI/CD by yourself</vt:lpstr>
      <vt:lpstr>Docker</vt:lpstr>
      <vt:lpstr>Kubernetes</vt:lpstr>
      <vt:lpstr>Onward to …  refactoring.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2020-08-24T23:53:03Z</dcterms:created>
  <dcterms:modified xsi:type="dcterms:W3CDTF">2020-08-24T23:53:06Z</dcterms:modified>
</cp:coreProperties>
</file>