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48"/>
  </p:notesMasterIdLst>
  <p:sldIdLst>
    <p:sldId id="256" r:id="rId2"/>
    <p:sldId id="261" r:id="rId3"/>
    <p:sldId id="257" r:id="rId4"/>
    <p:sldId id="258" r:id="rId5"/>
    <p:sldId id="259" r:id="rId6"/>
    <p:sldId id="260" r:id="rId7"/>
    <p:sldId id="390" r:id="rId8"/>
    <p:sldId id="392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391" r:id="rId19"/>
    <p:sldId id="272" r:id="rId20"/>
    <p:sldId id="273" r:id="rId21"/>
    <p:sldId id="274" r:id="rId22"/>
    <p:sldId id="393" r:id="rId23"/>
    <p:sldId id="275" r:id="rId24"/>
    <p:sldId id="276" r:id="rId25"/>
    <p:sldId id="277" r:id="rId26"/>
    <p:sldId id="278" r:id="rId27"/>
    <p:sldId id="279" r:id="rId28"/>
    <p:sldId id="394" r:id="rId29"/>
    <p:sldId id="280" r:id="rId30"/>
    <p:sldId id="281" r:id="rId31"/>
    <p:sldId id="282" r:id="rId32"/>
    <p:sldId id="283" r:id="rId33"/>
    <p:sldId id="284" r:id="rId34"/>
    <p:sldId id="292" r:id="rId35"/>
    <p:sldId id="395" r:id="rId36"/>
    <p:sldId id="293" r:id="rId37"/>
    <p:sldId id="285" r:id="rId38"/>
    <p:sldId id="396" r:id="rId39"/>
    <p:sldId id="286" r:id="rId40"/>
    <p:sldId id="287" r:id="rId41"/>
    <p:sldId id="397" r:id="rId42"/>
    <p:sldId id="288" r:id="rId43"/>
    <p:sldId id="289" r:id="rId44"/>
    <p:sldId id="290" r:id="rId45"/>
    <p:sldId id="291" r:id="rId46"/>
    <p:sldId id="271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D2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27E89D-E010-48A8-98AF-6D85ADE53808}" v="68" dt="2020-08-04T21:59:50.092"/>
    <p1510:client id="{3B48DBAC-CFE4-48F5-B420-1C10102ECBA5}" v="81" dt="2020-08-04T19:27:06.371"/>
    <p1510:client id="{7982339F-FEB7-4940-8A3A-F9F5DA3E181B}" v="33" dt="2020-08-04T23:23:07.3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183"/>
    <p:restoredTop sz="97698"/>
  </p:normalViewPr>
  <p:slideViewPr>
    <p:cSldViewPr snapToGrid="0" snapToObjects="1">
      <p:cViewPr varScale="1">
        <p:scale>
          <a:sx n="153" d="100"/>
          <a:sy n="153" d="100"/>
        </p:scale>
        <p:origin x="92" y="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24" d="100"/>
          <a:sy n="124" d="100"/>
        </p:scale>
        <p:origin x="111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0263CF-DF2A-4963-804C-D114FFA2B67F}" type="datetimeFigureOut">
              <a:rPr lang="en-CA" smtClean="0"/>
              <a:t>2020-08-24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E9ACA9-EC2D-4830-AA80-616243CB817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58067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FDD21F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D0F92D-A86D-B242-A3E2-8EDAA5871B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495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rubin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7713E6A-6C97-CE41-B76C-4BC09BAF4848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71962D-6345-C64F-8DEC-2CD825A27D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C4B9BF6-B3BC-1740-B405-CD995056BA5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3056502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adient 1">
    <p:bg>
      <p:bgPr>
        <a:gradFill flip="none" rotWithShape="1">
          <a:gsLst>
            <a:gs pos="71000">
              <a:schemeClr val="accent1">
                <a:lumMod val="89000"/>
              </a:schemeClr>
            </a:gs>
            <a:gs pos="0">
              <a:schemeClr val="accent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895083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adient 2">
    <p:bg>
      <p:bgPr>
        <a:gradFill flip="none" rotWithShape="1">
          <a:gsLst>
            <a:gs pos="70000">
              <a:schemeClr val="accent3"/>
            </a:gs>
            <a:gs pos="0">
              <a:schemeClr val="accent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35136549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adient 3">
    <p:bg>
      <p:bgPr>
        <a:gradFill flip="none" rotWithShape="1">
          <a:gsLst>
            <a:gs pos="70000">
              <a:schemeClr val="accent1"/>
            </a:gs>
            <a:gs pos="0">
              <a:schemeClr val="accent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3591538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berry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1BC07281-6125-4C46-9EEE-F3383A4968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3363274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e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0712465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Taylor Institute atriu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CAD4EEC-47C1-4C4F-92B7-C155837AC2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84" y="1"/>
            <a:ext cx="12180231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42A856F-D7AE-084A-BA0A-619BF4BACCF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F81D92-634B-CF48-973A-DCF1F44D1C56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D8A120-1957-8A4E-87B5-134F2E3C44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AACF37C-6F78-E74F-A6DE-1DA77548C7A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7263282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A9D3A21A-5F37-B243-B2B4-ECED95B9C8F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full-slide photo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AB9CF4-46FB-2F4B-ADCF-18BDD6B1A39E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0206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979714"/>
            <a:ext cx="9144000" cy="2665575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closing note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380816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5474711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 err="1"/>
              <a:t>presentersemail@ucalgary.ca</a:t>
            </a:r>
            <a:br>
              <a:rPr lang="en-US" sz="1400" dirty="0"/>
            </a:br>
            <a:r>
              <a:rPr lang="en-US" sz="1400" dirty="0"/>
              <a:t>Twitter handle / additional contact info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C9421D-4CBB-0B45-BECA-B7C1634DF4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1828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A32D7-DB76-2847-ADA0-EE213BEBB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628" y="463968"/>
            <a:ext cx="9724372" cy="10333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lnSpc>
                <a:spcPts val="3800"/>
              </a:lnSpc>
              <a:defRPr sz="3600" b="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7C696-28D5-3D4E-90D5-168D38046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628" y="1773195"/>
            <a:ext cx="9724372" cy="4115669"/>
          </a:xfrm>
          <a:prstGeom prst="rect">
            <a:avLst/>
          </a:prstGeom>
        </p:spPr>
        <p:txBody>
          <a:bodyPr/>
          <a:lstStyle>
            <a:lvl1pPr>
              <a:buClr>
                <a:srgbClr val="E32726"/>
              </a:buClr>
              <a:defRPr sz="2800"/>
            </a:lvl1pPr>
            <a:lvl2pPr>
              <a:buClr>
                <a:srgbClr val="FBB031"/>
              </a:buClr>
              <a:defRPr sz="2400"/>
            </a:lvl2pPr>
            <a:lvl3pPr>
              <a:buClr>
                <a:srgbClr val="8B857B"/>
              </a:buClr>
              <a:defRPr sz="2000"/>
            </a:lvl3pPr>
            <a:lvl4pPr>
              <a:buClr>
                <a:schemeClr val="accent3"/>
              </a:buClr>
              <a:defRPr sz="1800"/>
            </a:lvl4pPr>
            <a:lvl5pPr>
              <a:buClr>
                <a:schemeClr val="accent1"/>
              </a:buCl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054994-38BD-EA48-95B9-EDE63B92B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6427" y="638053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fld id="{5C35FCF4-C3EF-BD43-82E0-05BC237DAD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6213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09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49F7FB5-8A8B-6840-8821-3E103FA700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254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paperclip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E1405B4-CFCA-7B4F-B27E-AFC289A8AA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462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F9EC9C0-5382-E948-A121-C5B2AA32695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FDD21F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D0F92D-A86D-B242-A3E2-8EDAA5871B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174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add a phot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4ADCEF7-50E6-F148-85D9-6C4E11468FB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a background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FDD21F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D0F92D-A86D-B242-A3E2-8EDAA5871B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4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C9623-35C9-4842-9D43-217A878295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5546" y="367553"/>
            <a:ext cx="10276269" cy="984730"/>
          </a:xfrm>
          <a:prstGeom prst="rect">
            <a:avLst/>
          </a:prstGeom>
        </p:spPr>
        <p:txBody>
          <a:bodyPr anchor="ctr"/>
          <a:lstStyle>
            <a:lvl1pPr>
              <a:defRPr sz="36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C70E2-8956-C345-AEB7-70259E74A0E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5002" y="1626140"/>
            <a:ext cx="10256813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400"/>
            </a:lvl1pPr>
            <a:lvl2pPr>
              <a:buClr>
                <a:schemeClr val="accent1"/>
              </a:buClr>
              <a:defRPr sz="2000"/>
            </a:lvl2pPr>
            <a:lvl3pPr>
              <a:buClr>
                <a:schemeClr val="accent1"/>
              </a:buClr>
              <a:defRPr sz="1800"/>
            </a:lvl3pPr>
            <a:lvl4pPr>
              <a:buClr>
                <a:schemeClr val="accent1"/>
              </a:buClr>
              <a:defRPr sz="1600"/>
            </a:lvl4pPr>
            <a:lvl5pPr>
              <a:buClr>
                <a:schemeClr val="accent1"/>
              </a:buClr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FF6EDF-A82D-594D-B5C2-0A52064F685D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tx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59E50EE-F688-F14F-8CFF-534A2A22A2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10" cy="52399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B25088A-D264-9741-8951-65AE4210C42D}"/>
              </a:ext>
            </a:extLst>
          </p:cNvPr>
          <p:cNvSpPr/>
          <p:nvPr userDrawn="1"/>
        </p:nvSpPr>
        <p:spPr>
          <a:xfrm rot="10800000" flipV="1">
            <a:off x="652278" y="1352283"/>
            <a:ext cx="875245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936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B07C5-BAC5-1547-924B-5C7C6591F3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835239"/>
            <a:ext cx="10515600" cy="1503743"/>
          </a:xfrm>
          <a:prstGeom prst="rect">
            <a:avLst/>
          </a:prstGeom>
        </p:spPr>
        <p:txBody>
          <a:bodyPr anchor="b"/>
          <a:lstStyle>
            <a:lvl1pPr algn="ctr">
              <a:defRPr sz="48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a 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F89F6E-8F8B-BF46-B902-6793548AE60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765216"/>
            <a:ext cx="10515600" cy="768148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a section subtitle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923C1E-FEAF-3847-8F41-6D9EAF12B618}"/>
              </a:ext>
            </a:extLst>
          </p:cNvPr>
          <p:cNvSpPr/>
          <p:nvPr userDrawn="1"/>
        </p:nvSpPr>
        <p:spPr>
          <a:xfrm>
            <a:off x="5572115" y="3479693"/>
            <a:ext cx="1035069" cy="644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E6A666-7EB5-4546-B449-CC4B00B6946C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647B7B9-20D2-5C4C-8E5F-B0843515BD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491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B07C5-BAC5-1547-924B-5C7C6591F3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835239"/>
            <a:ext cx="10515600" cy="1503743"/>
          </a:xfrm>
          <a:prstGeom prst="rect">
            <a:avLst/>
          </a:prstGeom>
        </p:spPr>
        <p:txBody>
          <a:bodyPr anchor="b"/>
          <a:lstStyle>
            <a:lvl1pPr algn="ctr">
              <a:defRPr sz="48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a 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F89F6E-8F8B-BF46-B902-6793548AE60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765216"/>
            <a:ext cx="10515600" cy="768148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a section subtitle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923C1E-FEAF-3847-8F41-6D9EAF12B618}"/>
              </a:ext>
            </a:extLst>
          </p:cNvPr>
          <p:cNvSpPr/>
          <p:nvPr userDrawn="1"/>
        </p:nvSpPr>
        <p:spPr>
          <a:xfrm>
            <a:off x="5572115" y="3479693"/>
            <a:ext cx="1035069" cy="6446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093245-3BC0-BA49-9E2F-15539E4A12A2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tx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ADA146A-1928-834A-A188-426610F59B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10" cy="52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087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F2DD51B-1006-3D43-8BBF-271E9F19F6AC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AE120D-228A-6848-89AA-15506DABA9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073D5C-7DE2-8B43-9E03-9E533500C5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453230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dark oran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A3DDAFE-9DAA-CF47-AE1F-E357B870A049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D7EADD-79EF-004D-AAFE-B4247A2277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B8CEC71-8FF2-3346-AD43-5429CFDD0D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1817369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5122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3" r:id="rId2"/>
    <p:sldLayoutId id="2147483674" r:id="rId3"/>
    <p:sldLayoutId id="2147483675" r:id="rId4"/>
    <p:sldLayoutId id="2147483650" r:id="rId5"/>
    <p:sldLayoutId id="2147483651" r:id="rId6"/>
    <p:sldLayoutId id="2147483663" r:id="rId7"/>
    <p:sldLayoutId id="2147483664" r:id="rId8"/>
    <p:sldLayoutId id="2147483665" r:id="rId9"/>
    <p:sldLayoutId id="2147483666" r:id="rId10"/>
    <p:sldLayoutId id="2147483677" r:id="rId11"/>
    <p:sldLayoutId id="2147483678" r:id="rId12"/>
    <p:sldLayoutId id="2147483679" r:id="rId13"/>
    <p:sldLayoutId id="2147483668" r:id="rId14"/>
    <p:sldLayoutId id="2147483676" r:id="rId15"/>
    <p:sldLayoutId id="2147483669" r:id="rId16"/>
    <p:sldLayoutId id="2147483672" r:id="rId17"/>
    <p:sldLayoutId id="2147483671" r:id="rId18"/>
    <p:sldLayoutId id="2147483680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pages.cpsc.ucalgary.ca/~hudsonj/" TargetMode="External"/><Relationship Id="rId2" Type="http://schemas.openxmlformats.org/officeDocument/2006/relationships/hyperlink" Target="mailto:jwhudson@ucalgary.ca" TargetMode="Externa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EF6ED-5AC5-4E43-8069-ECF11021C7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Refactoring: JUnit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00AD6A-0122-5B4D-AA60-80E9977A687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CPSC 501: Advanced Programming Techniques</a:t>
            </a:r>
          </a:p>
          <a:p>
            <a:r>
              <a:rPr lang="en-US" dirty="0"/>
              <a:t>Fall 2020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C4C0D7-003C-CA48-8405-44EF48FAB8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Jonathan Hudson, </a:t>
            </a:r>
            <a:r>
              <a:rPr lang="en-US" dirty="0" err="1"/>
              <a:t>Ph.D</a:t>
            </a:r>
            <a:endParaRPr lang="en-US" dirty="0"/>
          </a:p>
          <a:p>
            <a:r>
              <a:rPr lang="en-US" dirty="0"/>
              <a:t>Instructor</a:t>
            </a:r>
          </a:p>
          <a:p>
            <a:r>
              <a:rPr lang="en-US" dirty="0"/>
              <a:t>Department of Computer Science</a:t>
            </a:r>
          </a:p>
          <a:p>
            <a:r>
              <a:rPr lang="en-US" dirty="0"/>
              <a:t>University of Calgary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60EEBA-A79C-0F4C-9377-12B2BF0711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fld id="{8EA7D0CC-1469-4F09-AF9A-D2CE4EC50140}" type="datetime2">
              <a:rPr lang="en-CA" smtClean="0"/>
              <a:t>Monday, August 24, 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7682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0FBF5-1CD9-4500-AD58-4AB4443E3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JUnit Example – JUnit Test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7DC17-E008-42B5-89BE-05BA20ECB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Create a test class with an initial test: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B578B2-5FB9-4765-B3FA-B4EC04147C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994" y="2579298"/>
            <a:ext cx="7145000" cy="3921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0803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0FBF5-1CD9-4500-AD58-4AB4443E3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JUnit Example - Details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7DC17-E008-42B5-89BE-05BA20ECB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Your test class can be named anything </a:t>
            </a:r>
          </a:p>
          <a:p>
            <a:r>
              <a:rPr lang="en-CA" dirty="0"/>
              <a:t>Test methods must be annotated with </a:t>
            </a:r>
            <a:r>
              <a:rPr lang="en-CA" b="1" dirty="0"/>
              <a:t>@Test </a:t>
            </a:r>
          </a:p>
          <a:p>
            <a:pPr lvl="1"/>
            <a:r>
              <a:rPr lang="en-CA" sz="2400" dirty="0"/>
              <a:t>Will be invoked automatically by the test runner </a:t>
            </a:r>
          </a:p>
          <a:p>
            <a:r>
              <a:rPr lang="en-CA" dirty="0"/>
              <a:t>The </a:t>
            </a:r>
            <a:r>
              <a:rPr lang="en-CA" b="1" dirty="0" err="1"/>
              <a:t>assertEquals</a:t>
            </a:r>
            <a:r>
              <a:rPr lang="en-CA" b="1" dirty="0"/>
              <a:t>()</a:t>
            </a:r>
            <a:r>
              <a:rPr lang="en-CA" dirty="0"/>
              <a:t> will abort if the </a:t>
            </a:r>
            <a:r>
              <a:rPr lang="en-CA" b="1" dirty="0"/>
              <a:t>largest() </a:t>
            </a:r>
            <a:r>
              <a:rPr lang="en-CA" dirty="0"/>
              <a:t>method does not return a </a:t>
            </a:r>
            <a:r>
              <a:rPr lang="en-CA" b="1" dirty="0"/>
              <a:t>9</a:t>
            </a:r>
            <a:r>
              <a:rPr lang="en-CA" dirty="0"/>
              <a:t> </a:t>
            </a:r>
          </a:p>
          <a:p>
            <a:pPr lvl="1"/>
            <a:r>
              <a:rPr lang="en-CA" sz="2400" dirty="0"/>
              <a:t>9 is the largest element in the list 8, 9, 7 </a:t>
            </a:r>
          </a:p>
          <a:p>
            <a:r>
              <a:rPr lang="en-CA" dirty="0"/>
              <a:t>Save the ﬁle </a:t>
            </a:r>
          </a:p>
          <a:p>
            <a:r>
              <a:rPr lang="en-CA" dirty="0"/>
              <a:t>Compile using:  </a:t>
            </a:r>
            <a:r>
              <a:rPr lang="en-CA" b="1" dirty="0" err="1"/>
              <a:t>javac</a:t>
            </a:r>
            <a:r>
              <a:rPr lang="en-CA" b="1" dirty="0"/>
              <a:t> *.java</a:t>
            </a:r>
          </a:p>
        </p:txBody>
      </p:sp>
    </p:spTree>
    <p:extLst>
      <p:ext uri="{BB962C8B-B14F-4D97-AF65-F5344CB8AC3E}">
        <p14:creationId xmlns:p14="http://schemas.microsoft.com/office/powerpoint/2010/main" val="25568631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0FBF5-1CD9-4500-AD58-4AB4443E3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JUnit Example - Running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7DC17-E008-42B5-89BE-05BA20ECB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Run the test </a:t>
            </a:r>
          </a:p>
          <a:p>
            <a:r>
              <a:rPr lang="en-CA" dirty="0"/>
              <a:t>Use:  </a:t>
            </a:r>
            <a:r>
              <a:rPr lang="en-CA" b="1" dirty="0"/>
              <a:t>java </a:t>
            </a:r>
            <a:r>
              <a:rPr lang="en-CA" b="1" dirty="0" err="1"/>
              <a:t>org.junit.runner.JUnitCore</a:t>
            </a:r>
            <a:r>
              <a:rPr lang="en-CA" b="1" dirty="0"/>
              <a:t> </a:t>
            </a:r>
            <a:r>
              <a:rPr lang="en-CA" b="1" dirty="0" err="1"/>
              <a:t>LargestTest</a:t>
            </a:r>
            <a:endParaRPr lang="en-CA" b="1" dirty="0"/>
          </a:p>
          <a:p>
            <a:pPr marL="0" indent="0">
              <a:buNone/>
            </a:pPr>
            <a:endParaRPr lang="en-CA" dirty="0"/>
          </a:p>
          <a:p>
            <a:pPr lvl="1"/>
            <a:r>
              <a:rPr lang="en-CA" sz="2400" dirty="0"/>
              <a:t>The </a:t>
            </a:r>
            <a:r>
              <a:rPr lang="en-CA" sz="2400" dirty="0" err="1"/>
              <a:t>classpath</a:t>
            </a:r>
            <a:r>
              <a:rPr lang="en-CA" sz="2400" dirty="0"/>
              <a:t> must be set correctly for this to work </a:t>
            </a:r>
          </a:p>
          <a:p>
            <a:pPr lvl="1"/>
            <a:r>
              <a:rPr lang="en-CA" sz="2400" dirty="0"/>
              <a:t>Is a textual UI </a:t>
            </a:r>
          </a:p>
          <a:p>
            <a:pPr lvl="1"/>
            <a:r>
              <a:rPr lang="en-CA" sz="2400" dirty="0"/>
              <a:t>Most IDEs can run tests within their GUI</a:t>
            </a:r>
          </a:p>
        </p:txBody>
      </p:sp>
    </p:spTree>
    <p:extLst>
      <p:ext uri="{BB962C8B-B14F-4D97-AF65-F5344CB8AC3E}">
        <p14:creationId xmlns:p14="http://schemas.microsoft.com/office/powerpoint/2010/main" val="22218044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0FBF5-1CD9-4500-AD58-4AB4443E3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JUnit Example – Failing Test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AB2D68E-4558-48EB-88E9-AB040CD64D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31344" y="2982119"/>
            <a:ext cx="5105400" cy="16383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A195180-4899-4D98-B6E0-7981E36B67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712" y="1485772"/>
            <a:ext cx="7392838" cy="3034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9598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0FBF5-1CD9-4500-AD58-4AB4443E3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JUnit Example – Multiple Asserts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E3409C-02F3-49D4-B4C0-32223E72AF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Create a new test </a:t>
            </a:r>
            <a:r>
              <a:rPr lang="en-US" dirty="0" err="1"/>
              <a:t>testOrder</a:t>
            </a:r>
            <a:r>
              <a:rPr lang="en-US" dirty="0"/>
              <a:t>():  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r>
              <a:rPr lang="en-US" dirty="0"/>
              <a:t>Tests for the largest element in all 3 positions </a:t>
            </a:r>
          </a:p>
          <a:p>
            <a:r>
              <a:rPr lang="en-US" dirty="0"/>
              <a:t>Recompile and retest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07FB202-A30A-4FCB-80AF-79C06F9F89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868" y="2511911"/>
            <a:ext cx="9810159" cy="1834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4000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0FBF5-1CD9-4500-AD58-4AB4443E3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JUnit Example – Failing Again</a:t>
            </a:r>
            <a:endParaRPr lang="en-US" dirty="0"/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22B60C68-084D-4EE7-91DF-208D961736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45681" y="3010694"/>
            <a:ext cx="4276725" cy="15811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58D2786-45EF-4D33-9C53-1B6DA1714F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465" y="1497366"/>
            <a:ext cx="7893170" cy="3271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9281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0FBF5-1CD9-4500-AD58-4AB4443E3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JUnit Example – Fix Bug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239099F-2FE3-4C13-ACEF-382539030A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ﬁnd another error: </a:t>
            </a:r>
          </a:p>
          <a:p>
            <a:r>
              <a:rPr lang="en-US" dirty="0"/>
              <a:t>Is an “off by one” bug: </a:t>
            </a:r>
          </a:p>
          <a:p>
            <a:pPr lvl="1"/>
            <a:r>
              <a:rPr lang="en-US" dirty="0"/>
              <a:t>Change loop for correct termination</a:t>
            </a:r>
          </a:p>
          <a:p>
            <a:r>
              <a:rPr lang="en-US" dirty="0"/>
              <a:t>Recompile and retest </a:t>
            </a:r>
          </a:p>
          <a:p>
            <a:pPr lvl="1"/>
            <a:r>
              <a:rPr lang="en-US" dirty="0"/>
              <a:t>Should report:  OK (2 tests)</a:t>
            </a:r>
          </a:p>
        </p:txBody>
      </p:sp>
    </p:spTree>
    <p:extLst>
      <p:ext uri="{BB962C8B-B14F-4D97-AF65-F5344CB8AC3E}">
        <p14:creationId xmlns:p14="http://schemas.microsoft.com/office/powerpoint/2010/main" val="30217732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0FBF5-1CD9-4500-AD58-4AB4443E3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JUnit Example – More Tests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239099F-2FE3-4C13-ACEF-382539030A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 methods to test for duplicates and a list of size one:  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Recompile and retest </a:t>
            </a:r>
          </a:p>
          <a:p>
            <a:pPr lvl="1"/>
            <a:r>
              <a:rPr lang="en-US" dirty="0"/>
              <a:t>Should report:  OK (4 tests)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4AFFEB-735A-4FB7-AA9F-6FD19CCAED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600" y="2482295"/>
            <a:ext cx="9146427" cy="2476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1662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0FBF5-1CD9-4500-AD58-4AB4443E3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JUnit Example – Negative Numbers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239099F-2FE3-4C13-ACEF-382539030A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Add a method to test negative numbers:  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Retesting reveals another bug: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Fix by initializing  max = </a:t>
            </a:r>
            <a:r>
              <a:rPr lang="en-US" dirty="0" err="1"/>
              <a:t>Integer.MIN_VALUE</a:t>
            </a:r>
            <a:r>
              <a:rPr lang="en-US" dirty="0"/>
              <a:t>; </a:t>
            </a:r>
          </a:p>
          <a:p>
            <a:r>
              <a:rPr lang="en-US" dirty="0"/>
              <a:t>Retest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2132B9-6C62-4133-A6B0-687167CF42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684" y="2371177"/>
            <a:ext cx="11084943" cy="135369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191E90E-FBCF-4B01-B773-B14E0676B2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056" y="4598679"/>
            <a:ext cx="443865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8333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0FBF5-1CD9-4500-AD58-4AB4443E3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JUnit Example – Exceptions?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239099F-2FE3-4C13-ACEF-382539030A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What should happen if the list is empty?</a:t>
            </a:r>
          </a:p>
          <a:p>
            <a:pPr lvl="1"/>
            <a:r>
              <a:rPr lang="en-CA" dirty="0"/>
              <a:t> Throw an exception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ECAEC5-345C-429C-B2CC-FC42F527EA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064" y="2995500"/>
            <a:ext cx="10205049" cy="1031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802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5A527-A5E3-2343-8D9D-CDF0F4A4D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Unit Testing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ED8086-BA04-BD40-B14A-9F2902C22D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7276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0FBF5-1CD9-4500-AD58-4AB4443E3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JUnit Example – Exceptions Expected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239099F-2FE3-4C13-ACEF-382539030A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 Add a test for this:</a:t>
            </a:r>
          </a:p>
          <a:p>
            <a:endParaRPr lang="en-CA" dirty="0"/>
          </a:p>
          <a:p>
            <a:endParaRPr lang="en-CA" dirty="0"/>
          </a:p>
          <a:p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1A0060-9276-49EA-9B10-6C99F4F3BF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391" y="2428875"/>
            <a:ext cx="8020949" cy="1474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2520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0FBF5-1CD9-4500-AD58-4AB4443E3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JUnit Example – Null?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239099F-2FE3-4C13-ACEF-382539030A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What if our function should crash on null input?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3B1DC8-FAA8-4875-B22B-C402966376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116" y="2341444"/>
            <a:ext cx="7758921" cy="1266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1501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5A527-A5E3-2343-8D9D-CDF0F4A4D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JUnit Versions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ED8086-BA04-BD40-B14A-9F2902C22D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6489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0FBF5-1CD9-4500-AD58-4AB4443E3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JUnit Versions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239099F-2FE3-4C13-ACEF-382539030A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There are three main JUnit revisions active</a:t>
            </a:r>
          </a:p>
          <a:p>
            <a:r>
              <a:rPr lang="en-CA" dirty="0"/>
              <a:t>JUnit 3 (offered as choice by eclipse)</a:t>
            </a:r>
          </a:p>
          <a:p>
            <a:r>
              <a:rPr lang="en-CA" dirty="0"/>
              <a:t>JUnit 4 (default in eclipse? or was, might change soon if is)</a:t>
            </a:r>
          </a:p>
          <a:p>
            <a:r>
              <a:rPr lang="en-CA" dirty="0"/>
              <a:t>JUnit 5 (AKA Jupiter, default in </a:t>
            </a:r>
            <a:r>
              <a:rPr lang="en-CA" dirty="0" err="1"/>
              <a:t>Netbeans</a:t>
            </a:r>
            <a:r>
              <a:rPr lang="en-CA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374673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0FBF5-1CD9-4500-AD58-4AB4443E3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JUnit Versions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239099F-2FE3-4C13-ACEF-382539030A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There are three main JUnit revisions active</a:t>
            </a:r>
          </a:p>
          <a:p>
            <a:r>
              <a:rPr lang="en-CA" dirty="0"/>
              <a:t>JUnit 3 (offered as step down choice by eclipse)</a:t>
            </a:r>
          </a:p>
          <a:p>
            <a:pPr lvl="1"/>
            <a:r>
              <a:rPr lang="en-CA" dirty="0"/>
              <a:t>JDK 1.2+</a:t>
            </a:r>
          </a:p>
          <a:p>
            <a:r>
              <a:rPr lang="en-CA" dirty="0"/>
              <a:t>JUnit 4 </a:t>
            </a:r>
          </a:p>
          <a:p>
            <a:pPr lvl="1"/>
            <a:r>
              <a:rPr lang="en-CA" dirty="0"/>
              <a:t>JDK 1.5+</a:t>
            </a:r>
          </a:p>
          <a:p>
            <a:r>
              <a:rPr lang="en-CA" dirty="0"/>
              <a:t>JUnit 5 </a:t>
            </a:r>
          </a:p>
          <a:p>
            <a:pPr lvl="1"/>
            <a:r>
              <a:rPr lang="en-CA" dirty="0"/>
              <a:t>JDK 1.8+</a:t>
            </a:r>
          </a:p>
          <a:p>
            <a:pPr lvl="1"/>
            <a:r>
              <a:rPr lang="en-CA" dirty="0"/>
              <a:t>Has JUnit Vintage for running Junit 3/4 Tests</a:t>
            </a:r>
          </a:p>
          <a:p>
            <a:r>
              <a:rPr lang="en-CA" dirty="0"/>
              <a:t>Recommend using JUnit5 and an IDE environment like eclipse</a:t>
            </a:r>
          </a:p>
        </p:txBody>
      </p:sp>
    </p:spTree>
    <p:extLst>
      <p:ext uri="{BB962C8B-B14F-4D97-AF65-F5344CB8AC3E}">
        <p14:creationId xmlns:p14="http://schemas.microsoft.com/office/powerpoint/2010/main" val="18588485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0FBF5-1CD9-4500-AD58-4AB4443E3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JUnit 3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239099F-2FE3-4C13-ACEF-382539030A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There are three main JUnit revisions active</a:t>
            </a:r>
          </a:p>
          <a:p>
            <a:r>
              <a:rPr lang="en-CA" dirty="0"/>
              <a:t>JUnit 3 (offered as step down choice by eclipse)</a:t>
            </a:r>
          </a:p>
          <a:p>
            <a:pPr lvl="1"/>
            <a:r>
              <a:rPr lang="en-CA" b="1" dirty="0">
                <a:solidFill>
                  <a:srgbClr val="FF0000"/>
                </a:solidFill>
              </a:rPr>
              <a:t>Had to use </a:t>
            </a:r>
            <a:r>
              <a:rPr lang="en-CA" b="1" dirty="0" err="1">
                <a:solidFill>
                  <a:srgbClr val="FF0000"/>
                </a:solidFill>
              </a:rPr>
              <a:t>testXXX</a:t>
            </a:r>
            <a:r>
              <a:rPr lang="en-CA" b="1" dirty="0">
                <a:solidFill>
                  <a:srgbClr val="FF0000"/>
                </a:solidFill>
              </a:rPr>
              <a:t> pattern for methods</a:t>
            </a:r>
          </a:p>
          <a:p>
            <a:pPr lvl="1"/>
            <a:r>
              <a:rPr lang="en-CA" b="1" dirty="0">
                <a:solidFill>
                  <a:srgbClr val="FF0000"/>
                </a:solidFill>
              </a:rPr>
              <a:t>Had to catch exception manually</a:t>
            </a:r>
          </a:p>
          <a:p>
            <a:pPr lvl="1"/>
            <a:r>
              <a:rPr lang="en-CA" b="1" dirty="0">
                <a:solidFill>
                  <a:srgbClr val="FF0000"/>
                </a:solidFill>
              </a:rPr>
              <a:t>Had to comment out tests to ignore them</a:t>
            </a:r>
          </a:p>
          <a:p>
            <a:pPr lvl="1"/>
            <a:r>
              <a:rPr lang="en-CA" b="1" dirty="0">
                <a:solidFill>
                  <a:srgbClr val="FF0000"/>
                </a:solidFill>
              </a:rPr>
              <a:t>Can’t test timeouts</a:t>
            </a:r>
          </a:p>
          <a:p>
            <a:pPr lvl="1"/>
            <a:r>
              <a:rPr lang="en-CA" b="1" dirty="0">
                <a:solidFill>
                  <a:srgbClr val="FF0000"/>
                </a:solidFill>
              </a:rPr>
              <a:t>Can’t make methods that run once before test class executes</a:t>
            </a:r>
          </a:p>
        </p:txBody>
      </p:sp>
    </p:spTree>
    <p:extLst>
      <p:ext uri="{BB962C8B-B14F-4D97-AF65-F5344CB8AC3E}">
        <p14:creationId xmlns:p14="http://schemas.microsoft.com/office/powerpoint/2010/main" val="38759909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0FBF5-1CD9-4500-AD58-4AB4443E3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JUnit 4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239099F-2FE3-4C13-ACEF-382539030A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There are three main JUnit revisions active</a:t>
            </a:r>
          </a:p>
          <a:p>
            <a:r>
              <a:rPr lang="en-CA" dirty="0"/>
              <a:t>JUnit 4 (default in eclipse/</a:t>
            </a:r>
            <a:r>
              <a:rPr lang="en-CA" dirty="0" err="1"/>
              <a:t>netbeans</a:t>
            </a:r>
            <a:r>
              <a:rPr lang="en-CA" dirty="0"/>
              <a:t>)</a:t>
            </a:r>
          </a:p>
          <a:p>
            <a:pPr lvl="1"/>
            <a:r>
              <a:rPr lang="en-CA" dirty="0"/>
              <a:t>Most common (JUnit 5 adds features that are nice but less of a big deal)</a:t>
            </a:r>
          </a:p>
          <a:p>
            <a:pPr lvl="1"/>
            <a:r>
              <a:rPr lang="en-CA" b="1" dirty="0">
                <a:solidFill>
                  <a:srgbClr val="0070C0"/>
                </a:solidFill>
              </a:rPr>
              <a:t>@Test to designate tests</a:t>
            </a:r>
          </a:p>
          <a:p>
            <a:pPr lvl="1"/>
            <a:r>
              <a:rPr lang="en-CA" b="1" dirty="0">
                <a:solidFill>
                  <a:srgbClr val="0070C0"/>
                </a:solidFill>
              </a:rPr>
              <a:t>@</a:t>
            </a:r>
            <a:r>
              <a:rPr lang="en-CA" b="1" dirty="0" err="1">
                <a:solidFill>
                  <a:srgbClr val="0070C0"/>
                </a:solidFill>
              </a:rPr>
              <a:t>BeforeClass</a:t>
            </a:r>
            <a:r>
              <a:rPr lang="en-CA" b="1" dirty="0">
                <a:solidFill>
                  <a:srgbClr val="0070C0"/>
                </a:solidFill>
              </a:rPr>
              <a:t>/@</a:t>
            </a:r>
            <a:r>
              <a:rPr lang="en-CA" b="1" dirty="0" err="1">
                <a:solidFill>
                  <a:srgbClr val="0070C0"/>
                </a:solidFill>
              </a:rPr>
              <a:t>AfterClass</a:t>
            </a:r>
            <a:r>
              <a:rPr lang="en-CA" b="1" dirty="0">
                <a:solidFill>
                  <a:srgbClr val="0070C0"/>
                </a:solidFill>
              </a:rPr>
              <a:t> for methods to run once for test class</a:t>
            </a:r>
          </a:p>
          <a:p>
            <a:pPr lvl="1"/>
            <a:r>
              <a:rPr lang="en-CA" b="1" dirty="0">
                <a:solidFill>
                  <a:srgbClr val="0070C0"/>
                </a:solidFill>
              </a:rPr>
              <a:t>@Before/@After for methods to run around each test</a:t>
            </a:r>
          </a:p>
          <a:p>
            <a:pPr lvl="1"/>
            <a:r>
              <a:rPr lang="en-CA" b="1" dirty="0">
                <a:solidFill>
                  <a:srgbClr val="0070C0"/>
                </a:solidFill>
              </a:rPr>
              <a:t>Can test for exceptions</a:t>
            </a:r>
          </a:p>
          <a:p>
            <a:pPr lvl="1"/>
            <a:r>
              <a:rPr lang="en-CA" dirty="0"/>
              <a:t>Can @Ignore tests</a:t>
            </a:r>
          </a:p>
          <a:p>
            <a:pPr lvl="1"/>
            <a:r>
              <a:rPr lang="en-CA" b="1" dirty="0">
                <a:solidFill>
                  <a:srgbClr val="0070C0"/>
                </a:solidFill>
              </a:rPr>
              <a:t>Can test with timeouts @Test(timeout=1000) </a:t>
            </a:r>
          </a:p>
          <a:p>
            <a:pPr lvl="1"/>
            <a:r>
              <a:rPr lang="en-CA" dirty="0"/>
              <a:t>@Category of tests</a:t>
            </a:r>
          </a:p>
          <a:p>
            <a:pPr lvl="1"/>
            <a:r>
              <a:rPr lang="en-CA" dirty="0"/>
              <a:t>Can add fail messages to asserts</a:t>
            </a:r>
          </a:p>
        </p:txBody>
      </p:sp>
    </p:spTree>
    <p:extLst>
      <p:ext uri="{BB962C8B-B14F-4D97-AF65-F5344CB8AC3E}">
        <p14:creationId xmlns:p14="http://schemas.microsoft.com/office/powerpoint/2010/main" val="28074094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0FBF5-1CD9-4500-AD58-4AB4443E3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JUnit 5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239099F-2FE3-4C13-ACEF-382539030A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There are three main JUnit revisions active</a:t>
            </a:r>
          </a:p>
          <a:p>
            <a:r>
              <a:rPr lang="en-CA" dirty="0"/>
              <a:t>JUnit 5 (AKA JUnit Jupiter)</a:t>
            </a:r>
          </a:p>
          <a:p>
            <a:pPr lvl="1"/>
            <a:r>
              <a:rPr lang="en-CA" dirty="0"/>
              <a:t>Tag name changes (same functionality)</a:t>
            </a:r>
          </a:p>
          <a:p>
            <a:pPr lvl="1"/>
            <a:r>
              <a:rPr lang="en-CA" b="1" dirty="0">
                <a:solidFill>
                  <a:srgbClr val="FF0000"/>
                </a:solidFill>
              </a:rPr>
              <a:t>Messages moved to end of assert (makes copy-paste code trickier b/w versions)</a:t>
            </a:r>
          </a:p>
          <a:p>
            <a:pPr lvl="1"/>
            <a:r>
              <a:rPr lang="en-CA" b="1" dirty="0">
                <a:solidFill>
                  <a:srgbClr val="0070C0"/>
                </a:solidFill>
              </a:rPr>
              <a:t>Can @Nested tests to only run if outer passes </a:t>
            </a:r>
          </a:p>
        </p:txBody>
      </p:sp>
    </p:spTree>
    <p:extLst>
      <p:ext uri="{BB962C8B-B14F-4D97-AF65-F5344CB8AC3E}">
        <p14:creationId xmlns:p14="http://schemas.microsoft.com/office/powerpoint/2010/main" val="18147367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5A527-A5E3-2343-8D9D-CDF0F4A4D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JUnit Framework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ED8086-BA04-BD40-B14A-9F2902C22D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0136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0FBF5-1CD9-4500-AD58-4AB4443E3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JUnit Framework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239099F-2FE3-4C13-ACEF-382539030A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The JUnit framework does the following: </a:t>
            </a:r>
          </a:p>
          <a:p>
            <a:pPr lvl="1"/>
            <a:r>
              <a:rPr lang="en-CA" sz="2400" dirty="0"/>
              <a:t>Sets up conditions needed for testing </a:t>
            </a:r>
          </a:p>
          <a:p>
            <a:pPr lvl="2"/>
            <a:r>
              <a:rPr lang="en-CA" sz="2400" dirty="0"/>
              <a:t>Creates objects, allocates resources, etc. </a:t>
            </a:r>
          </a:p>
          <a:p>
            <a:pPr lvl="1"/>
            <a:r>
              <a:rPr lang="en-CA" sz="2400" dirty="0"/>
              <a:t>Calls the method </a:t>
            </a:r>
          </a:p>
          <a:p>
            <a:pPr lvl="1"/>
            <a:r>
              <a:rPr lang="en-CA" sz="2400" dirty="0"/>
              <a:t>Veriﬁes the method worked as expected </a:t>
            </a:r>
          </a:p>
          <a:p>
            <a:pPr lvl="1"/>
            <a:r>
              <a:rPr lang="en-CA" sz="2400" dirty="0"/>
              <a:t>Cleans up </a:t>
            </a:r>
          </a:p>
          <a:p>
            <a:pPr lvl="2"/>
            <a:r>
              <a:rPr lang="en-CA" sz="2400" dirty="0"/>
              <a:t>Deallocates resources, etc.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46132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0FBF5-1CD9-4500-AD58-4AB4443E3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Unit Testing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7DC17-E008-42B5-89BE-05BA20ECB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A </a:t>
            </a:r>
            <a:r>
              <a:rPr lang="en-CA" b="1" dirty="0"/>
              <a:t>unit test </a:t>
            </a:r>
            <a:r>
              <a:rPr lang="en-CA" dirty="0"/>
              <a:t>is a technique for testing the correctness of a module of source code </a:t>
            </a:r>
          </a:p>
          <a:p>
            <a:pPr lvl="1"/>
            <a:endParaRPr lang="en-CA" sz="2400" dirty="0"/>
          </a:p>
          <a:p>
            <a:pPr lvl="1"/>
            <a:r>
              <a:rPr lang="en-CA" sz="2400" dirty="0"/>
              <a:t>You create separate test cases for every nontrivial method in the module </a:t>
            </a:r>
          </a:p>
          <a:p>
            <a:pPr lvl="1"/>
            <a:endParaRPr lang="en-CA" sz="2400" dirty="0"/>
          </a:p>
          <a:p>
            <a:pPr lvl="1"/>
            <a:r>
              <a:rPr lang="en-CA" sz="2400" dirty="0"/>
              <a:t>Unlike most other tests, is done by developers as they code </a:t>
            </a:r>
          </a:p>
          <a:p>
            <a:pPr lvl="1"/>
            <a:endParaRPr lang="en-CA" sz="2400" dirty="0"/>
          </a:p>
          <a:p>
            <a:pPr lvl="1"/>
            <a:r>
              <a:rPr lang="en-CA" sz="2400" dirty="0"/>
              <a:t>Is a form of “bottom-up” testing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049363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0FBF5-1CD9-4500-AD58-4AB4443E3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JUnit Framework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239099F-2FE3-4C13-ACEF-382539030A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All test methods must be annotated with @Test </a:t>
            </a:r>
          </a:p>
          <a:p>
            <a:r>
              <a:rPr lang="en-CA" dirty="0"/>
              <a:t>Are invoked automatically by the framework </a:t>
            </a:r>
          </a:p>
          <a:p>
            <a:endParaRPr lang="en-CA" dirty="0"/>
          </a:p>
          <a:p>
            <a:r>
              <a:rPr lang="en-CA" dirty="0"/>
              <a:t>Each method uses various </a:t>
            </a:r>
            <a:r>
              <a:rPr lang="en-CA" b="1" dirty="0"/>
              <a:t>assert</a:t>
            </a:r>
            <a:r>
              <a:rPr lang="en-CA" dirty="0"/>
              <a:t> helper methods </a:t>
            </a:r>
          </a:p>
          <a:p>
            <a:pPr lvl="1"/>
            <a:r>
              <a:rPr lang="en-CA" sz="2400" dirty="0"/>
              <a:t>Aborts the test method if the assertion fails </a:t>
            </a:r>
          </a:p>
          <a:p>
            <a:pPr lvl="1"/>
            <a:r>
              <a:rPr lang="en-CA" sz="2400" dirty="0"/>
              <a:t>Reports failures to the user</a:t>
            </a:r>
          </a:p>
        </p:txBody>
      </p:sp>
    </p:spTree>
    <p:extLst>
      <p:ext uri="{BB962C8B-B14F-4D97-AF65-F5344CB8AC3E}">
        <p14:creationId xmlns:p14="http://schemas.microsoft.com/office/powerpoint/2010/main" val="36344119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0FBF5-1CD9-4500-AD58-4AB4443E3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JUnit Asserts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239099F-2FE3-4C13-ACEF-382539030A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JUnit asserts: (JUnit4 and JUnit5 will swap message front/end of parameters)</a:t>
            </a:r>
          </a:p>
          <a:p>
            <a:endParaRPr lang="en-CA" dirty="0"/>
          </a:p>
          <a:p>
            <a:pPr lvl="1"/>
            <a:r>
              <a:rPr lang="en-CA" sz="2400" b="1" dirty="0" err="1"/>
              <a:t>assertEquals</a:t>
            </a:r>
            <a:r>
              <a:rPr lang="en-CA" sz="2400" dirty="0"/>
              <a:t>([String message], expected, actual) </a:t>
            </a:r>
          </a:p>
          <a:p>
            <a:pPr lvl="2"/>
            <a:r>
              <a:rPr lang="en-CA" sz="2400" dirty="0"/>
              <a:t>message is optional </a:t>
            </a:r>
          </a:p>
          <a:p>
            <a:pPr lvl="2"/>
            <a:endParaRPr lang="en-CA" sz="2400" dirty="0"/>
          </a:p>
          <a:p>
            <a:pPr lvl="1"/>
            <a:r>
              <a:rPr lang="en-CA" sz="2400" b="1" dirty="0" err="1"/>
              <a:t>assertEquals</a:t>
            </a:r>
            <a:r>
              <a:rPr lang="en-CA" sz="2400" dirty="0"/>
              <a:t>([String message], expected, actual, </a:t>
            </a:r>
            <a:r>
              <a:rPr lang="en-CA" sz="2400" b="1" dirty="0">
                <a:solidFill>
                  <a:srgbClr val="0070C0"/>
                </a:solidFill>
              </a:rPr>
              <a:t>tolerance</a:t>
            </a:r>
            <a:r>
              <a:rPr lang="en-CA" sz="2400" dirty="0"/>
              <a:t>) </a:t>
            </a:r>
          </a:p>
          <a:p>
            <a:pPr lvl="2"/>
            <a:r>
              <a:rPr lang="en-CA" sz="2400" dirty="0"/>
              <a:t>Useful for imprecise </a:t>
            </a:r>
            <a:r>
              <a:rPr lang="en-CA" sz="2400" dirty="0" err="1"/>
              <a:t>f.p.</a:t>
            </a:r>
            <a:r>
              <a:rPr lang="en-CA" sz="2400" dirty="0"/>
              <a:t> numbers </a:t>
            </a:r>
          </a:p>
          <a:p>
            <a:pPr lvl="2"/>
            <a:endParaRPr lang="en-CA" sz="2400" dirty="0"/>
          </a:p>
          <a:p>
            <a:pPr lvl="1"/>
            <a:r>
              <a:rPr lang="en-CA" sz="2400" b="1" dirty="0" err="1"/>
              <a:t>assertNull</a:t>
            </a:r>
            <a:r>
              <a:rPr lang="en-CA" sz="2400" dirty="0"/>
              <a:t>([String message], Object object) </a:t>
            </a:r>
          </a:p>
          <a:p>
            <a:pPr lvl="2"/>
            <a:r>
              <a:rPr lang="en-CA" sz="2400" dirty="0"/>
              <a:t>Asserts that the object is null </a:t>
            </a:r>
          </a:p>
          <a:p>
            <a:pPr lvl="2"/>
            <a:r>
              <a:rPr lang="en-CA" sz="2400" dirty="0"/>
              <a:t>Also: </a:t>
            </a:r>
            <a:r>
              <a:rPr lang="en-CA" sz="2400" dirty="0" err="1"/>
              <a:t>assertNotNull</a:t>
            </a:r>
            <a:r>
              <a:rPr lang="en-CA" sz="2400" dirty="0"/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38394293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0FBF5-1CD9-4500-AD58-4AB4443E3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JUnit Asserts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239099F-2FE3-4C13-ACEF-382539030A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JUnit asserts: (JUnit4 and JUnit5 will swap message front/end of parameters)</a:t>
            </a:r>
          </a:p>
          <a:p>
            <a:endParaRPr lang="en-CA" dirty="0"/>
          </a:p>
          <a:p>
            <a:pPr lvl="1"/>
            <a:r>
              <a:rPr lang="en-CA" sz="2400" dirty="0" err="1"/>
              <a:t>assertSame</a:t>
            </a:r>
            <a:r>
              <a:rPr lang="en-CA" sz="2400" dirty="0"/>
              <a:t>([String message], expected, actual) </a:t>
            </a:r>
          </a:p>
          <a:p>
            <a:pPr lvl="2"/>
            <a:r>
              <a:rPr lang="en-CA" sz="2400" dirty="0"/>
              <a:t>Asserts that expected and actual point to the same object </a:t>
            </a:r>
          </a:p>
          <a:p>
            <a:pPr lvl="2"/>
            <a:r>
              <a:rPr lang="en-CA" sz="2400" dirty="0"/>
              <a:t>Also:  </a:t>
            </a:r>
            <a:r>
              <a:rPr lang="en-CA" sz="2400" dirty="0" err="1"/>
              <a:t>assertNotSame</a:t>
            </a:r>
            <a:r>
              <a:rPr lang="en-CA" sz="2400" dirty="0"/>
              <a:t>() </a:t>
            </a:r>
          </a:p>
          <a:p>
            <a:pPr lvl="2"/>
            <a:endParaRPr lang="en-CA" sz="2400" dirty="0"/>
          </a:p>
          <a:p>
            <a:pPr lvl="1"/>
            <a:r>
              <a:rPr lang="en-CA" sz="2400" dirty="0" err="1"/>
              <a:t>assertTrue</a:t>
            </a:r>
            <a:r>
              <a:rPr lang="en-CA" sz="2400" dirty="0"/>
              <a:t>([String message], </a:t>
            </a:r>
            <a:r>
              <a:rPr lang="en-CA" sz="2400" dirty="0" err="1"/>
              <a:t>boolean</a:t>
            </a:r>
            <a:r>
              <a:rPr lang="en-CA" sz="2400" dirty="0"/>
              <a:t> condition) </a:t>
            </a:r>
          </a:p>
          <a:p>
            <a:pPr lvl="2"/>
            <a:r>
              <a:rPr lang="en-CA" sz="2400" dirty="0"/>
              <a:t>Also:  </a:t>
            </a:r>
            <a:r>
              <a:rPr lang="en-CA" sz="2400" dirty="0" err="1"/>
              <a:t>assertFalse</a:t>
            </a:r>
            <a:r>
              <a:rPr lang="en-CA" sz="2400" dirty="0"/>
              <a:t>() </a:t>
            </a:r>
          </a:p>
          <a:p>
            <a:pPr lvl="2"/>
            <a:endParaRPr lang="en-CA" sz="2400" dirty="0"/>
          </a:p>
          <a:p>
            <a:pPr lvl="1"/>
            <a:r>
              <a:rPr lang="en-CA" sz="2400" dirty="0"/>
              <a:t>fail([String message]) </a:t>
            </a:r>
          </a:p>
          <a:p>
            <a:pPr lvl="2"/>
            <a:r>
              <a:rPr lang="en-CA" sz="2400" dirty="0"/>
              <a:t>Fails the test immediately</a:t>
            </a:r>
          </a:p>
          <a:p>
            <a:pPr lvl="2"/>
            <a:r>
              <a:rPr lang="en-CA" sz="2400" dirty="0"/>
              <a:t>Used to mark code that should not be reached</a:t>
            </a:r>
          </a:p>
        </p:txBody>
      </p:sp>
    </p:spTree>
    <p:extLst>
      <p:ext uri="{BB962C8B-B14F-4D97-AF65-F5344CB8AC3E}">
        <p14:creationId xmlns:p14="http://schemas.microsoft.com/office/powerpoint/2010/main" val="32293489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0FBF5-1CD9-4500-AD58-4AB4443E3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JUnit After/Before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239099F-2FE3-4C13-ACEF-382539030A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Use </a:t>
            </a:r>
            <a:r>
              <a:rPr lang="en-CA" b="1" dirty="0"/>
              <a:t>@Before </a:t>
            </a:r>
            <a:r>
              <a:rPr lang="en-CA" dirty="0"/>
              <a:t>to mark a method used to initialize the testing environment before every test in test class</a:t>
            </a:r>
          </a:p>
          <a:p>
            <a:pPr lvl="1"/>
            <a:r>
              <a:rPr lang="en-CA" sz="2400" dirty="0"/>
              <a:t>E.g.  Allocate resources, initialize state </a:t>
            </a:r>
          </a:p>
          <a:p>
            <a:pPr lvl="1"/>
            <a:endParaRPr lang="en-CA" sz="2400" dirty="0"/>
          </a:p>
          <a:p>
            <a:r>
              <a:rPr lang="en-CA" dirty="0"/>
              <a:t>Use </a:t>
            </a:r>
            <a:r>
              <a:rPr lang="en-CA" b="1" dirty="0"/>
              <a:t>@After </a:t>
            </a:r>
            <a:r>
              <a:rPr lang="en-CA" dirty="0"/>
              <a:t>to mark a method used to clean up after every test in test class</a:t>
            </a:r>
          </a:p>
          <a:p>
            <a:pPr lvl="1"/>
            <a:r>
              <a:rPr lang="en-CA" sz="2400" dirty="0"/>
              <a:t>E.g.  Deallocate resources </a:t>
            </a:r>
          </a:p>
          <a:p>
            <a:pPr lvl="1"/>
            <a:endParaRPr lang="en-CA" sz="2400" dirty="0"/>
          </a:p>
          <a:p>
            <a:r>
              <a:rPr lang="en-CA" b="1" dirty="0">
                <a:solidFill>
                  <a:srgbClr val="0070C0"/>
                </a:solidFill>
              </a:rPr>
              <a:t>Are invoked before and after every test method is run </a:t>
            </a:r>
          </a:p>
          <a:p>
            <a:r>
              <a:rPr lang="en-CA" dirty="0"/>
              <a:t>Incredibly useful to make objects re-used across multiple tests</a:t>
            </a:r>
          </a:p>
          <a:p>
            <a:r>
              <a:rPr lang="en-CA" dirty="0">
                <a:solidFill>
                  <a:srgbClr val="FF0000"/>
                </a:solidFill>
              </a:rPr>
              <a:t>Tests should be designed to be run independently, and in any order </a:t>
            </a:r>
          </a:p>
          <a:p>
            <a:pPr lvl="1"/>
            <a:r>
              <a:rPr lang="en-CA" sz="2400" dirty="0">
                <a:solidFill>
                  <a:srgbClr val="FF0000"/>
                </a:solidFill>
              </a:rPr>
              <a:t>(JUnit doesn’t follow your source code order)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8C67EF-4E44-4919-A128-8DBFAB35702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80163"/>
            <a:ext cx="2743200" cy="365125"/>
          </a:xfrm>
          <a:prstGeom prst="rect">
            <a:avLst/>
          </a:prstGeom>
        </p:spPr>
        <p:txBody>
          <a:bodyPr/>
          <a:lstStyle/>
          <a:p>
            <a:fld id="{5C35FCF4-C3EF-BD43-82E0-05BC237DAD2A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6911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0FBF5-1CD9-4500-AD58-4AB4443E3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JUnit </a:t>
            </a:r>
            <a:r>
              <a:rPr lang="en-CA" dirty="0" err="1"/>
              <a:t>AfterClass</a:t>
            </a:r>
            <a:r>
              <a:rPr lang="en-CA" dirty="0"/>
              <a:t>/</a:t>
            </a:r>
            <a:r>
              <a:rPr lang="en-CA" dirty="0" err="1"/>
              <a:t>BeforeClass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239099F-2FE3-4C13-ACEF-382539030A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Like @Before/@After, but once for the whole test class (instead of each function)</a:t>
            </a:r>
          </a:p>
          <a:p>
            <a:r>
              <a:rPr lang="en-CA" dirty="0"/>
              <a:t>Good for static setups, like database connections</a:t>
            </a:r>
          </a:p>
          <a:p>
            <a:endParaRPr lang="en-CA" dirty="0"/>
          </a:p>
          <a:p>
            <a:r>
              <a:rPr lang="en-CA" dirty="0"/>
              <a:t>Use </a:t>
            </a:r>
            <a:r>
              <a:rPr lang="en-CA" b="1" dirty="0"/>
              <a:t>@</a:t>
            </a:r>
            <a:r>
              <a:rPr lang="en-CA" b="1" dirty="0" err="1"/>
              <a:t>BeforeClass</a:t>
            </a:r>
            <a:r>
              <a:rPr lang="en-CA" b="1" dirty="0"/>
              <a:t> </a:t>
            </a:r>
            <a:r>
              <a:rPr lang="en-CA" dirty="0"/>
              <a:t>to mark a method used to initialize the testing environment when test class is initialized</a:t>
            </a:r>
          </a:p>
          <a:p>
            <a:pPr lvl="1"/>
            <a:r>
              <a:rPr lang="en-CA" sz="2400" dirty="0"/>
              <a:t>E.g.  Allocate resources, initialize state </a:t>
            </a:r>
          </a:p>
          <a:p>
            <a:pPr lvl="1"/>
            <a:endParaRPr lang="en-CA" sz="2400" dirty="0"/>
          </a:p>
          <a:p>
            <a:r>
              <a:rPr lang="en-CA" dirty="0"/>
              <a:t>Use </a:t>
            </a:r>
            <a:r>
              <a:rPr lang="en-CA" b="1" dirty="0"/>
              <a:t>@</a:t>
            </a:r>
            <a:r>
              <a:rPr lang="en-CA" b="1" dirty="0" err="1"/>
              <a:t>AfterClass</a:t>
            </a:r>
            <a:r>
              <a:rPr lang="en-CA" b="1" dirty="0"/>
              <a:t> </a:t>
            </a:r>
            <a:r>
              <a:rPr lang="en-CA" dirty="0"/>
              <a:t>to mark a method used to clean up after every test in test class is complete</a:t>
            </a:r>
          </a:p>
          <a:p>
            <a:pPr lvl="1"/>
            <a:r>
              <a:rPr lang="en-CA" sz="2400" dirty="0"/>
              <a:t>E.g.  Deallocate resources </a:t>
            </a:r>
          </a:p>
        </p:txBody>
      </p:sp>
    </p:spTree>
    <p:extLst>
      <p:ext uri="{BB962C8B-B14F-4D97-AF65-F5344CB8AC3E}">
        <p14:creationId xmlns:p14="http://schemas.microsoft.com/office/powerpoint/2010/main" val="22585301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5A527-A5E3-2343-8D9D-CDF0F4A4D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JUnit Before/After Examples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ED8086-BA04-BD40-B14A-9F2902C22D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3402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0FBF5-1CD9-4500-AD58-4AB4443E3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Junit: Before and after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239099F-2FE3-4C13-ACEF-382539030A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003" y="1626140"/>
            <a:ext cx="5617198" cy="4351338"/>
          </a:xfrm>
        </p:spPr>
        <p:txBody>
          <a:bodyPr/>
          <a:lstStyle/>
          <a:p>
            <a:r>
              <a:rPr lang="en-CA" b="1" dirty="0" err="1"/>
              <a:t>BeforeClass</a:t>
            </a:r>
            <a:r>
              <a:rPr lang="en-CA" dirty="0"/>
              <a:t> – things you need for multiple tests (connections to resources, constants), shouldn’t be changed by tests</a:t>
            </a:r>
          </a:p>
          <a:p>
            <a:r>
              <a:rPr lang="en-CA" b="1" dirty="0" err="1"/>
              <a:t>AfterClass</a:t>
            </a:r>
            <a:r>
              <a:rPr lang="en-CA" dirty="0"/>
              <a:t> – cleanup things related to </a:t>
            </a:r>
            <a:r>
              <a:rPr lang="en-CA" dirty="0" err="1"/>
              <a:t>BeforeClass</a:t>
            </a:r>
            <a:endParaRPr lang="en-CA" dirty="0"/>
          </a:p>
          <a:p>
            <a:r>
              <a:rPr lang="en-CA" b="1" dirty="0"/>
              <a:t>Before</a:t>
            </a:r>
            <a:r>
              <a:rPr lang="en-CA" dirty="0"/>
              <a:t> – things used for multiple tests, often changed by tests</a:t>
            </a:r>
          </a:p>
          <a:p>
            <a:r>
              <a:rPr lang="en-CA" b="1" dirty="0"/>
              <a:t>After</a:t>
            </a:r>
            <a:r>
              <a:rPr lang="en-CA" dirty="0"/>
              <a:t> – clean up stuff related to Before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677A78-B0DC-4BED-A971-9FD89DFEE0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8694" y="1715298"/>
            <a:ext cx="5488106" cy="514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1615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0FBF5-1CD9-4500-AD58-4AB4443E3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JUnit After/Before - Example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32B478-3BBE-4125-B47C-BF489105E9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628" y="1773194"/>
            <a:ext cx="5227729" cy="5084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844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5A527-A5E3-2343-8D9D-CDF0F4A4D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JUnit How Suite it Is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ED8086-BA04-BD40-B14A-9F2902C22D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0281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0FBF5-1CD9-4500-AD58-4AB4443E3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JUnit Suites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239099F-2FE3-4C13-ACEF-382539030A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By default, the test runner uses all methods of a class annotated with @Test </a:t>
            </a:r>
          </a:p>
          <a:p>
            <a:pPr lvl="1"/>
            <a:r>
              <a:rPr lang="en-CA" sz="2400" dirty="0"/>
              <a:t>A suite of tests is created for you automatically </a:t>
            </a:r>
          </a:p>
          <a:p>
            <a:pPr lvl="1"/>
            <a:endParaRPr lang="en-CA" sz="2400" dirty="0"/>
          </a:p>
          <a:p>
            <a:r>
              <a:rPr lang="en-CA" dirty="0"/>
              <a:t>You can combine tests from several classes into a suite using the @</a:t>
            </a:r>
            <a:r>
              <a:rPr lang="en-CA" dirty="0" err="1"/>
              <a:t>RunWith</a:t>
            </a:r>
            <a:r>
              <a:rPr lang="en-CA" dirty="0"/>
              <a:t> and @</a:t>
            </a:r>
            <a:r>
              <a:rPr lang="en-CA" dirty="0" err="1"/>
              <a:t>SuiteClasses</a:t>
            </a:r>
            <a:r>
              <a:rPr lang="en-CA" dirty="0"/>
              <a:t> annotations</a:t>
            </a:r>
          </a:p>
          <a:p>
            <a:pPr lvl="1"/>
            <a:r>
              <a:rPr lang="en-CA" sz="2400" dirty="0"/>
              <a:t> E.g. Combine tests from </a:t>
            </a:r>
            <a:r>
              <a:rPr lang="en-CA" sz="2400" dirty="0" err="1"/>
              <a:t>TestLargest</a:t>
            </a:r>
            <a:r>
              <a:rPr lang="en-CA" sz="2400" dirty="0"/>
              <a:t> and </a:t>
            </a:r>
            <a:r>
              <a:rPr lang="en-CA" sz="2400" dirty="0" err="1"/>
              <a:t>TestSmallest</a:t>
            </a:r>
            <a:r>
              <a:rPr lang="en-CA" sz="2400" dirty="0"/>
              <a:t> classes</a:t>
            </a:r>
          </a:p>
        </p:txBody>
      </p:sp>
    </p:spTree>
    <p:extLst>
      <p:ext uri="{BB962C8B-B14F-4D97-AF65-F5344CB8AC3E}">
        <p14:creationId xmlns:p14="http://schemas.microsoft.com/office/powerpoint/2010/main" val="3553703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0FBF5-1CD9-4500-AD58-4AB4443E3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Benefits of Unit Testing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7DC17-E008-42B5-89BE-05BA20ECB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 Beneﬁts of unit testing: </a:t>
            </a:r>
          </a:p>
          <a:p>
            <a:pPr lvl="1"/>
            <a:r>
              <a:rPr lang="en-CA" sz="2400" dirty="0"/>
              <a:t>Reduces the time spent on debugging </a:t>
            </a:r>
          </a:p>
          <a:p>
            <a:pPr lvl="1"/>
            <a:r>
              <a:rPr lang="en-CA" sz="2400" b="1" dirty="0">
                <a:solidFill>
                  <a:srgbClr val="0070C0"/>
                </a:solidFill>
              </a:rPr>
              <a:t>Catches bugs early </a:t>
            </a:r>
          </a:p>
          <a:p>
            <a:pPr lvl="1"/>
            <a:r>
              <a:rPr lang="en-CA" sz="2400" dirty="0"/>
              <a:t>Eases integration </a:t>
            </a:r>
          </a:p>
          <a:p>
            <a:pPr lvl="2"/>
            <a:r>
              <a:rPr lang="en-CA" sz="2400" dirty="0"/>
              <a:t>Bottom-up testing allows you to build a large system on a reliable “foundation” of working low-level code </a:t>
            </a:r>
          </a:p>
          <a:p>
            <a:pPr lvl="1"/>
            <a:r>
              <a:rPr lang="en-CA" sz="2400" dirty="0"/>
              <a:t>Documents the intent of the code </a:t>
            </a:r>
          </a:p>
          <a:p>
            <a:pPr lvl="1"/>
            <a:r>
              <a:rPr lang="en-CA" sz="2400" b="1" dirty="0">
                <a:solidFill>
                  <a:srgbClr val="0070C0"/>
                </a:solidFill>
              </a:rPr>
              <a:t>Encourages refactoring </a:t>
            </a:r>
          </a:p>
          <a:p>
            <a:pPr lvl="2"/>
            <a:r>
              <a:rPr lang="en-CA" sz="2400" dirty="0"/>
              <a:t>Tests are rerun to make sure no new bugs are introduced </a:t>
            </a:r>
          </a:p>
          <a:p>
            <a:pPr lvl="3"/>
            <a:r>
              <a:rPr lang="en-CA" sz="2400" dirty="0"/>
              <a:t>Is a form of regression testing</a:t>
            </a:r>
          </a:p>
        </p:txBody>
      </p:sp>
    </p:spTree>
    <p:extLst>
      <p:ext uri="{BB962C8B-B14F-4D97-AF65-F5344CB8AC3E}">
        <p14:creationId xmlns:p14="http://schemas.microsoft.com/office/powerpoint/2010/main" val="46643547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0FBF5-1CD9-4500-AD58-4AB4443E3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JUnit Suite - Example</a:t>
            </a:r>
            <a:endParaRPr lang="en-US" dirty="0"/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E12A5970-FA4B-483D-A3C1-4DC3D7E321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5625" y="2452388"/>
            <a:ext cx="10256838" cy="269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87073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5A527-A5E3-2343-8D9D-CDF0F4A4D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JUnit Creating Tests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ED8086-BA04-BD40-B14A-9F2902C22D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0400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0FBF5-1CD9-4500-AD58-4AB4443E3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Testing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239099F-2FE3-4C13-ACEF-382539030A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 Use the mnemonic Right-BICEP </a:t>
            </a:r>
          </a:p>
          <a:p>
            <a:endParaRPr lang="en-CA" dirty="0"/>
          </a:p>
          <a:p>
            <a:pPr lvl="1"/>
            <a:r>
              <a:rPr lang="en-CA" sz="2400" dirty="0"/>
              <a:t>Are the results </a:t>
            </a:r>
            <a:r>
              <a:rPr lang="en-CA" sz="2400" b="1" dirty="0">
                <a:solidFill>
                  <a:srgbClr val="FF0000"/>
                </a:solidFill>
              </a:rPr>
              <a:t>right</a:t>
            </a:r>
            <a:r>
              <a:rPr lang="en-CA" sz="2400" dirty="0"/>
              <a:t>? </a:t>
            </a:r>
          </a:p>
          <a:p>
            <a:pPr lvl="2"/>
            <a:r>
              <a:rPr lang="en-CA" sz="2400" dirty="0"/>
              <a:t>i.e.  Does the code do what is intended? </a:t>
            </a:r>
          </a:p>
          <a:p>
            <a:pPr lvl="2"/>
            <a:endParaRPr lang="en-CA" sz="2400" dirty="0"/>
          </a:p>
          <a:p>
            <a:pPr lvl="1"/>
            <a:r>
              <a:rPr lang="en-CA" sz="2400" dirty="0"/>
              <a:t>Check </a:t>
            </a:r>
            <a:r>
              <a:rPr lang="en-CA" sz="2400" b="1" dirty="0">
                <a:solidFill>
                  <a:srgbClr val="FF0000"/>
                </a:solidFill>
              </a:rPr>
              <a:t>B</a:t>
            </a:r>
            <a:r>
              <a:rPr lang="en-CA" sz="2400" dirty="0"/>
              <a:t>oundary conditions </a:t>
            </a:r>
          </a:p>
          <a:p>
            <a:pPr lvl="2"/>
            <a:r>
              <a:rPr lang="en-CA" sz="2400" dirty="0"/>
              <a:t>Most bugs live at the “edges” </a:t>
            </a:r>
          </a:p>
          <a:p>
            <a:pPr lvl="2"/>
            <a:r>
              <a:rPr lang="en-CA" sz="2400" dirty="0"/>
              <a:t>Examples:  </a:t>
            </a:r>
          </a:p>
          <a:p>
            <a:pPr lvl="3"/>
            <a:r>
              <a:rPr lang="en-CA" sz="2400" dirty="0"/>
              <a:t>Beginnings and ends of lists, ﬁles, etc. </a:t>
            </a:r>
          </a:p>
          <a:p>
            <a:pPr lvl="3"/>
            <a:r>
              <a:rPr lang="en-CA" sz="2400" dirty="0"/>
              <a:t>Badly formatted data </a:t>
            </a:r>
          </a:p>
          <a:p>
            <a:pPr lvl="3"/>
            <a:r>
              <a:rPr lang="en-CA" sz="2400" dirty="0"/>
              <a:t>Empty or missing values</a:t>
            </a:r>
          </a:p>
          <a:p>
            <a:pPr lvl="3"/>
            <a:r>
              <a:rPr lang="en-CA" sz="2400" dirty="0"/>
              <a:t>… (next page)</a:t>
            </a:r>
          </a:p>
        </p:txBody>
      </p:sp>
    </p:spTree>
    <p:extLst>
      <p:ext uri="{BB962C8B-B14F-4D97-AF65-F5344CB8AC3E}">
        <p14:creationId xmlns:p14="http://schemas.microsoft.com/office/powerpoint/2010/main" val="419950715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0FBF5-1CD9-4500-AD58-4AB4443E3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Testing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239099F-2FE3-4C13-ACEF-382539030A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3"/>
            <a:r>
              <a:rPr lang="en-CA" sz="2400" dirty="0"/>
              <a:t>Out of range values </a:t>
            </a:r>
          </a:p>
          <a:p>
            <a:pPr lvl="3"/>
            <a:r>
              <a:rPr lang="en-CA" sz="2400" dirty="0"/>
              <a:t>Duplicates in lists that should have unique data </a:t>
            </a:r>
          </a:p>
          <a:p>
            <a:pPr lvl="3"/>
            <a:r>
              <a:rPr lang="en-CA" sz="2400" dirty="0"/>
              <a:t>Ordered lists that aren’t, and vice-versa </a:t>
            </a:r>
          </a:p>
          <a:p>
            <a:pPr lvl="3"/>
            <a:r>
              <a:rPr lang="en-CA" sz="2400" dirty="0"/>
              <a:t>Things that arrive out of order </a:t>
            </a:r>
          </a:p>
          <a:p>
            <a:pPr lvl="3"/>
            <a:r>
              <a:rPr lang="en-CA" sz="2400" dirty="0"/>
              <a:t>Etc. </a:t>
            </a:r>
          </a:p>
          <a:p>
            <a:pPr lvl="3"/>
            <a:endParaRPr lang="en-CA" sz="2400" dirty="0"/>
          </a:p>
          <a:p>
            <a:pPr lvl="1"/>
            <a:r>
              <a:rPr lang="en-CA" sz="2400" b="1" dirty="0"/>
              <a:t>Check </a:t>
            </a:r>
            <a:r>
              <a:rPr lang="en-CA" sz="2400" b="1" dirty="0">
                <a:solidFill>
                  <a:srgbClr val="FF0000"/>
                </a:solidFill>
              </a:rPr>
              <a:t>I</a:t>
            </a:r>
            <a:r>
              <a:rPr lang="en-CA" sz="2400" b="1" dirty="0"/>
              <a:t>nverse relationships </a:t>
            </a:r>
          </a:p>
          <a:p>
            <a:pPr lvl="2"/>
            <a:r>
              <a:rPr lang="en-CA" sz="2400" dirty="0"/>
              <a:t>E.g.  Square the result of a square root method </a:t>
            </a:r>
          </a:p>
          <a:p>
            <a:pPr lvl="2"/>
            <a:endParaRPr lang="en-CA" sz="2400" dirty="0"/>
          </a:p>
          <a:p>
            <a:pPr lvl="1"/>
            <a:r>
              <a:rPr lang="en-CA" sz="2400" b="1" dirty="0">
                <a:solidFill>
                  <a:srgbClr val="FF0000"/>
                </a:solidFill>
              </a:rPr>
              <a:t>C</a:t>
            </a:r>
            <a:r>
              <a:rPr lang="en-CA" sz="2400" b="1" dirty="0"/>
              <a:t>ross-check by other means </a:t>
            </a:r>
          </a:p>
          <a:p>
            <a:pPr lvl="2"/>
            <a:r>
              <a:rPr lang="en-CA" sz="2400" dirty="0"/>
              <a:t>E.g.  Use a proven sorting algorithm to check the results of a new sorting method</a:t>
            </a:r>
          </a:p>
        </p:txBody>
      </p:sp>
    </p:spTree>
    <p:extLst>
      <p:ext uri="{BB962C8B-B14F-4D97-AF65-F5344CB8AC3E}">
        <p14:creationId xmlns:p14="http://schemas.microsoft.com/office/powerpoint/2010/main" val="58144747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0FBF5-1CD9-4500-AD58-4AB4443E3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Testing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239099F-2FE3-4C13-ACEF-382539030A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CA" sz="2400" b="1" dirty="0"/>
              <a:t>Force </a:t>
            </a:r>
            <a:r>
              <a:rPr lang="en-CA" sz="2400" b="1" dirty="0">
                <a:solidFill>
                  <a:srgbClr val="FF0000"/>
                </a:solidFill>
              </a:rPr>
              <a:t>E</a:t>
            </a:r>
            <a:r>
              <a:rPr lang="en-CA" sz="2400" b="1" dirty="0"/>
              <a:t>rror conditions </a:t>
            </a:r>
          </a:p>
          <a:p>
            <a:pPr lvl="2"/>
            <a:r>
              <a:rPr lang="en-CA" sz="2400" dirty="0"/>
              <a:t>Incorrect input parameters </a:t>
            </a:r>
          </a:p>
          <a:p>
            <a:pPr lvl="2"/>
            <a:r>
              <a:rPr lang="en-CA" sz="2400" dirty="0"/>
              <a:t>Problems in the environment like: </a:t>
            </a:r>
          </a:p>
          <a:p>
            <a:pPr lvl="3"/>
            <a:r>
              <a:rPr lang="en-CA" sz="2400" dirty="0"/>
              <a:t>Running out of RAM </a:t>
            </a:r>
          </a:p>
          <a:p>
            <a:pPr lvl="3"/>
            <a:r>
              <a:rPr lang="en-CA" sz="2400" dirty="0"/>
              <a:t>Running out of disk space </a:t>
            </a:r>
          </a:p>
          <a:p>
            <a:pPr lvl="3"/>
            <a:r>
              <a:rPr lang="en-CA" sz="2400" dirty="0"/>
              <a:t>Dropped network connections </a:t>
            </a:r>
          </a:p>
          <a:p>
            <a:pPr lvl="3"/>
            <a:r>
              <a:rPr lang="en-CA" sz="2400" dirty="0"/>
              <a:t>High system load </a:t>
            </a:r>
          </a:p>
          <a:p>
            <a:pPr lvl="3"/>
            <a:r>
              <a:rPr lang="en-CA" sz="2400" dirty="0"/>
              <a:t>Etc. </a:t>
            </a:r>
          </a:p>
          <a:p>
            <a:pPr lvl="2"/>
            <a:r>
              <a:rPr lang="en-CA" sz="2400" dirty="0"/>
              <a:t>Can be simulated using mock objects </a:t>
            </a:r>
          </a:p>
          <a:p>
            <a:pPr lvl="3"/>
            <a:r>
              <a:rPr lang="en-CA" sz="2400" dirty="0"/>
              <a:t>i.e.  objects that stand in for system resources</a:t>
            </a:r>
          </a:p>
        </p:txBody>
      </p:sp>
    </p:spTree>
    <p:extLst>
      <p:ext uri="{BB962C8B-B14F-4D97-AF65-F5344CB8AC3E}">
        <p14:creationId xmlns:p14="http://schemas.microsoft.com/office/powerpoint/2010/main" val="105407270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0FBF5-1CD9-4500-AD58-4AB4443E3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Testing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239099F-2FE3-4C13-ACEF-382539030A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CA" sz="2400" b="1" dirty="0"/>
              <a:t>Check </a:t>
            </a:r>
            <a:r>
              <a:rPr lang="en-CA" sz="2400" b="1" dirty="0">
                <a:solidFill>
                  <a:srgbClr val="FF0000"/>
                </a:solidFill>
              </a:rPr>
              <a:t>P</a:t>
            </a:r>
            <a:r>
              <a:rPr lang="en-CA" sz="2400" b="1" dirty="0"/>
              <a:t>erformance characteristics </a:t>
            </a:r>
          </a:p>
          <a:p>
            <a:pPr lvl="2"/>
            <a:r>
              <a:rPr lang="en-CA" sz="2400" dirty="0"/>
              <a:t>Make sure performance doesn’t degrade </a:t>
            </a:r>
          </a:p>
          <a:p>
            <a:pPr lvl="3"/>
            <a:r>
              <a:rPr lang="en-CA" sz="2400" dirty="0"/>
              <a:t>With large inputs </a:t>
            </a:r>
          </a:p>
          <a:p>
            <a:pPr lvl="3"/>
            <a:r>
              <a:rPr lang="en-CA" sz="2400" dirty="0"/>
              <a:t>When adding new functionality </a:t>
            </a:r>
          </a:p>
          <a:p>
            <a:pPr lvl="3"/>
            <a:endParaRPr lang="en-CA" sz="2400" dirty="0"/>
          </a:p>
          <a:p>
            <a:pPr lvl="3"/>
            <a:endParaRPr lang="en-CA" sz="2400" dirty="0"/>
          </a:p>
          <a:p>
            <a:r>
              <a:rPr lang="en-CA" dirty="0"/>
              <a:t>Always ask yourself: </a:t>
            </a:r>
          </a:p>
          <a:p>
            <a:pPr lvl="1"/>
            <a:r>
              <a:rPr lang="en-CA" sz="2400" b="1" dirty="0">
                <a:solidFill>
                  <a:srgbClr val="FF0000"/>
                </a:solidFill>
              </a:rPr>
              <a:t>What else can go wrong?</a:t>
            </a:r>
          </a:p>
        </p:txBody>
      </p:sp>
    </p:spTree>
    <p:extLst>
      <p:ext uri="{BB962C8B-B14F-4D97-AF65-F5344CB8AC3E}">
        <p14:creationId xmlns:p14="http://schemas.microsoft.com/office/powerpoint/2010/main" val="185738325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5055B-8968-B34B-9FF4-65C0E74163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Onward to … </a:t>
            </a:r>
            <a:br>
              <a:rPr lang="en-US" dirty="0"/>
            </a:br>
            <a:r>
              <a:rPr lang="en-US" dirty="0"/>
              <a:t>continuous integration &amp; deployment.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1239FE-FADD-DC45-BE84-77F105C2A4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Jonathan Hudson</a:t>
            </a:r>
          </a:p>
          <a:p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jwhudson@ucalgary.ca</a:t>
            </a:r>
            <a:endParaRPr lang="en-US" dirty="0"/>
          </a:p>
          <a:p>
            <a:r>
              <a:rPr lang="en-CA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https://pages.cpsc.ucalgary.ca/~hudsonj/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393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0FBF5-1CD9-4500-AD58-4AB4443E3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Goal of Unit Testing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7DC17-E008-42B5-89BE-05BA20ECB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The goal of unit testing is to determine if the code: </a:t>
            </a:r>
          </a:p>
          <a:p>
            <a:endParaRPr lang="en-CA" dirty="0"/>
          </a:p>
          <a:p>
            <a:pPr marL="971550" lvl="1" indent="-514350">
              <a:buFont typeface="+mj-lt"/>
              <a:buAutoNum type="arabicPeriod"/>
            </a:pPr>
            <a:r>
              <a:rPr lang="en-CA" sz="2400" dirty="0"/>
              <a:t>Does what is intended </a:t>
            </a:r>
          </a:p>
          <a:p>
            <a:pPr marL="971550" lvl="1" indent="-514350">
              <a:buFont typeface="+mj-lt"/>
              <a:buAutoNum type="arabicPeriod"/>
            </a:pPr>
            <a:endParaRPr lang="en-CA" sz="2400" dirty="0"/>
          </a:p>
          <a:p>
            <a:pPr marL="971550" lvl="1" indent="-514350">
              <a:buFont typeface="+mj-lt"/>
              <a:buAutoNum type="arabicPeriod"/>
            </a:pPr>
            <a:r>
              <a:rPr lang="en-CA" sz="2400" dirty="0"/>
              <a:t>Works correctly under all conditions </a:t>
            </a:r>
          </a:p>
          <a:p>
            <a:pPr lvl="2"/>
            <a:r>
              <a:rPr lang="en-CA" sz="2400" dirty="0"/>
              <a:t>Including exceptional conditions like bad input, full disks, dropped network connections, etc., etc. </a:t>
            </a:r>
          </a:p>
          <a:p>
            <a:pPr lvl="2"/>
            <a:endParaRPr lang="en-CA" sz="2400" dirty="0"/>
          </a:p>
          <a:p>
            <a:pPr marL="971550" lvl="1" indent="-514350">
              <a:buFont typeface="+mj-lt"/>
              <a:buAutoNum type="arabicPeriod"/>
            </a:pPr>
            <a:r>
              <a:rPr lang="en-CA" sz="2400" dirty="0"/>
              <a:t>Is dependable</a:t>
            </a:r>
          </a:p>
        </p:txBody>
      </p:sp>
    </p:spTree>
    <p:extLst>
      <p:ext uri="{BB962C8B-B14F-4D97-AF65-F5344CB8AC3E}">
        <p14:creationId xmlns:p14="http://schemas.microsoft.com/office/powerpoint/2010/main" val="2446459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0FBF5-1CD9-4500-AD58-4AB4443E3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Usage of Unit Testing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7DC17-E008-42B5-89BE-05BA20ECB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Your test code is for internal use only </a:t>
            </a:r>
          </a:p>
          <a:p>
            <a:endParaRPr lang="en-CA" dirty="0"/>
          </a:p>
          <a:p>
            <a:pPr lvl="1"/>
            <a:r>
              <a:rPr lang="en-CA" sz="2400" dirty="0"/>
              <a:t>Is separate from production code and is </a:t>
            </a:r>
            <a:r>
              <a:rPr lang="en-CA" sz="2400" b="1" dirty="0">
                <a:solidFill>
                  <a:srgbClr val="FF0000"/>
                </a:solidFill>
              </a:rPr>
              <a:t>not shipped </a:t>
            </a:r>
          </a:p>
          <a:p>
            <a:pPr lvl="1"/>
            <a:endParaRPr lang="en-CA" sz="2400" dirty="0"/>
          </a:p>
          <a:p>
            <a:pPr lvl="1"/>
            <a:r>
              <a:rPr lang="en-CA" sz="2400" dirty="0"/>
              <a:t>Production code must be “unaware” of the test code that exercises it </a:t>
            </a:r>
          </a:p>
          <a:p>
            <a:pPr lvl="2"/>
            <a:r>
              <a:rPr lang="en-CA" sz="2400" b="1" dirty="0">
                <a:solidFill>
                  <a:srgbClr val="FF0000"/>
                </a:solidFill>
              </a:rPr>
              <a:t>However, you may have to refactor poorly structured code to make it testable</a:t>
            </a:r>
          </a:p>
        </p:txBody>
      </p:sp>
    </p:spTree>
    <p:extLst>
      <p:ext uri="{BB962C8B-B14F-4D97-AF65-F5344CB8AC3E}">
        <p14:creationId xmlns:p14="http://schemas.microsoft.com/office/powerpoint/2010/main" val="35448077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0FBF5-1CD9-4500-AD58-4AB4443E3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Unit Testing Frameworks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7DC17-E008-42B5-89BE-05BA20ECB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 Unit testing frameworks make it easy to build and run tests </a:t>
            </a:r>
          </a:p>
          <a:p>
            <a:endParaRPr lang="en-CA" dirty="0"/>
          </a:p>
          <a:p>
            <a:pPr lvl="1"/>
            <a:r>
              <a:rPr lang="en-CA" sz="2400" dirty="0"/>
              <a:t>Open source frameworks include: </a:t>
            </a:r>
          </a:p>
          <a:p>
            <a:pPr lvl="1"/>
            <a:endParaRPr lang="en-CA" sz="2400" dirty="0"/>
          </a:p>
          <a:p>
            <a:pPr lvl="2"/>
            <a:r>
              <a:rPr lang="en-CA" sz="2400" dirty="0"/>
              <a:t>JUnit for Java </a:t>
            </a:r>
          </a:p>
          <a:p>
            <a:pPr lvl="2"/>
            <a:r>
              <a:rPr lang="en-CA" sz="2400" dirty="0" err="1"/>
              <a:t>NUnit</a:t>
            </a:r>
            <a:r>
              <a:rPr lang="en-CA" sz="2400" dirty="0"/>
              <a:t> for C#</a:t>
            </a:r>
          </a:p>
          <a:p>
            <a:pPr lvl="2"/>
            <a:r>
              <a:rPr lang="en-CA" sz="2400" dirty="0" err="1"/>
              <a:t>pytest</a:t>
            </a:r>
            <a:r>
              <a:rPr lang="en-CA" sz="2400" dirty="0"/>
              <a:t> for python</a:t>
            </a:r>
          </a:p>
        </p:txBody>
      </p:sp>
    </p:spTree>
    <p:extLst>
      <p:ext uri="{BB962C8B-B14F-4D97-AF65-F5344CB8AC3E}">
        <p14:creationId xmlns:p14="http://schemas.microsoft.com/office/powerpoint/2010/main" val="32465055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5A527-A5E3-2343-8D9D-CDF0F4A4D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JUnit Example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ED8086-BA04-BD40-B14A-9F2902C22D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3302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0FBF5-1CD9-4500-AD58-4AB4443E3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JUnit Example – Largest Integer Method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7DC17-E008-42B5-89BE-05BA20ECB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We will test the following method: </a:t>
            </a:r>
          </a:p>
          <a:p>
            <a:pPr lvl="1"/>
            <a:r>
              <a:rPr lang="en-CA" sz="2400" dirty="0"/>
              <a:t>Note:  contains some bugs </a:t>
            </a:r>
          </a:p>
          <a:p>
            <a:pPr lvl="1"/>
            <a:endParaRPr lang="en-CA" sz="2400" dirty="0"/>
          </a:p>
          <a:p>
            <a:pPr lvl="1"/>
            <a:endParaRPr lang="en-CA" sz="2400" dirty="0"/>
          </a:p>
          <a:p>
            <a:pPr lvl="1"/>
            <a:endParaRPr lang="en-CA" sz="2400" dirty="0"/>
          </a:p>
          <a:p>
            <a:pPr lvl="1"/>
            <a:endParaRPr lang="en-CA" sz="2400" dirty="0"/>
          </a:p>
          <a:p>
            <a:pPr lvl="1"/>
            <a:endParaRPr lang="en-CA" sz="2400" dirty="0"/>
          </a:p>
          <a:p>
            <a:pPr lvl="1"/>
            <a:endParaRPr lang="en-CA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842685-4D0B-4DC9-906D-EED2811B38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7261" y="2943104"/>
            <a:ext cx="7392838" cy="3034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7654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Calgary 2">
      <a:dk1>
        <a:srgbClr val="000000"/>
      </a:dk1>
      <a:lt1>
        <a:srgbClr val="FFFFFF"/>
      </a:lt1>
      <a:dk2>
        <a:srgbClr val="8C857B"/>
      </a:dk2>
      <a:lt2>
        <a:srgbClr val="C3BFB6"/>
      </a:lt2>
      <a:accent1>
        <a:srgbClr val="EE2C2A"/>
      </a:accent1>
      <a:accent2>
        <a:srgbClr val="FFA300"/>
      </a:accent2>
      <a:accent3>
        <a:srgbClr val="FF671F"/>
      </a:accent3>
      <a:accent4>
        <a:srgbClr val="46A67B"/>
      </a:accent4>
      <a:accent5>
        <a:srgbClr val="EC0971"/>
      </a:accent5>
      <a:accent6>
        <a:srgbClr val="9C0533"/>
      </a:accent6>
      <a:hlink>
        <a:srgbClr val="D6001C"/>
      </a:hlink>
      <a:folHlink>
        <a:srgbClr val="8C857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1620</Words>
  <Application>Microsoft Office PowerPoint</Application>
  <PresentationFormat>Widescreen</PresentationFormat>
  <Paragraphs>293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9" baseType="lpstr">
      <vt:lpstr>Arial</vt:lpstr>
      <vt:lpstr>Calibri</vt:lpstr>
      <vt:lpstr>Office Theme</vt:lpstr>
      <vt:lpstr>Refactoring: JUnit</vt:lpstr>
      <vt:lpstr>Unit Testing</vt:lpstr>
      <vt:lpstr>Unit Testing</vt:lpstr>
      <vt:lpstr>Benefits of Unit Testing</vt:lpstr>
      <vt:lpstr>Goal of Unit Testing</vt:lpstr>
      <vt:lpstr>Usage of Unit Testing</vt:lpstr>
      <vt:lpstr>Unit Testing Frameworks</vt:lpstr>
      <vt:lpstr>JUnit Example</vt:lpstr>
      <vt:lpstr>JUnit Example – Largest Integer Method</vt:lpstr>
      <vt:lpstr>JUnit Example – JUnit Test</vt:lpstr>
      <vt:lpstr>JUnit Example - Details</vt:lpstr>
      <vt:lpstr>JUnit Example - Running</vt:lpstr>
      <vt:lpstr>JUnit Example – Failing Test</vt:lpstr>
      <vt:lpstr>JUnit Example – Multiple Asserts</vt:lpstr>
      <vt:lpstr>JUnit Example – Failing Again</vt:lpstr>
      <vt:lpstr>JUnit Example – Fix Bug</vt:lpstr>
      <vt:lpstr>JUnit Example – More Tests</vt:lpstr>
      <vt:lpstr>JUnit Example – Negative Numbers</vt:lpstr>
      <vt:lpstr>JUnit Example – Exceptions?</vt:lpstr>
      <vt:lpstr>JUnit Example – Exceptions Expected</vt:lpstr>
      <vt:lpstr>JUnit Example – Null?</vt:lpstr>
      <vt:lpstr>JUnit Versions</vt:lpstr>
      <vt:lpstr>JUnit Versions</vt:lpstr>
      <vt:lpstr>JUnit Versions</vt:lpstr>
      <vt:lpstr>JUnit 3</vt:lpstr>
      <vt:lpstr>JUnit 4</vt:lpstr>
      <vt:lpstr>JUnit 5</vt:lpstr>
      <vt:lpstr>JUnit Framework</vt:lpstr>
      <vt:lpstr>JUnit Framework</vt:lpstr>
      <vt:lpstr>JUnit Framework</vt:lpstr>
      <vt:lpstr>JUnit Asserts</vt:lpstr>
      <vt:lpstr>JUnit Asserts</vt:lpstr>
      <vt:lpstr>JUnit After/Before</vt:lpstr>
      <vt:lpstr>JUnit AfterClass/BeforeClass</vt:lpstr>
      <vt:lpstr>JUnit Before/After Examples</vt:lpstr>
      <vt:lpstr>Junit: Before and after</vt:lpstr>
      <vt:lpstr>JUnit After/Before - Example</vt:lpstr>
      <vt:lpstr>JUnit How Suite it Is</vt:lpstr>
      <vt:lpstr>JUnit Suites</vt:lpstr>
      <vt:lpstr>JUnit Suite - Example</vt:lpstr>
      <vt:lpstr>JUnit Creating Tests</vt:lpstr>
      <vt:lpstr>Testing</vt:lpstr>
      <vt:lpstr>Testing</vt:lpstr>
      <vt:lpstr>Testing</vt:lpstr>
      <vt:lpstr>Testing</vt:lpstr>
      <vt:lpstr>Onward to …  continuous integration &amp; deployment.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2020-08-24T23:53:13Z</dcterms:created>
  <dcterms:modified xsi:type="dcterms:W3CDTF">2020-08-24T23:53:16Z</dcterms:modified>
</cp:coreProperties>
</file>