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7E89D-E010-48A8-98AF-6D85ADE53808}" v="68" dt="2020-08-04T21:59:50.092"/>
    <p1510:client id="{3B48DBAC-CFE4-48F5-B420-1C10102ECBA5}" v="81" dt="2020-08-04T19:27:0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1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263CF-DF2A-4963-804C-D114FFA2B67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ACA9-EC2D-4830-AA80-616243CB81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0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21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Refactoring: Compare GIT and SVN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CA" dirty="0"/>
              <a:t>Command Comparison (similar/different)</a:t>
            </a:r>
            <a:endParaRPr lang="en-CA" b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2AE5CF-E23E-4634-9B2D-B4C3AFFD4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214864"/>
              </p:ext>
            </p:extLst>
          </p:nvPr>
        </p:nvGraphicFramePr>
        <p:xfrm>
          <a:off x="555625" y="1625600"/>
          <a:ext cx="10256835" cy="351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45">
                  <a:extLst>
                    <a:ext uri="{9D8B030D-6E8A-4147-A177-3AD203B41FA5}">
                      <a16:colId xmlns:a16="http://schemas.microsoft.com/office/drawing/2014/main" val="689873489"/>
                    </a:ext>
                  </a:extLst>
                </a:gridCol>
                <a:gridCol w="3418945">
                  <a:extLst>
                    <a:ext uri="{9D8B030D-6E8A-4147-A177-3AD203B41FA5}">
                      <a16:colId xmlns:a16="http://schemas.microsoft.com/office/drawing/2014/main" val="2983806491"/>
                    </a:ext>
                  </a:extLst>
                </a:gridCol>
                <a:gridCol w="3418945">
                  <a:extLst>
                    <a:ext uri="{9D8B030D-6E8A-4147-A177-3AD203B41FA5}">
                      <a16:colId xmlns:a16="http://schemas.microsoft.com/office/drawing/2014/main" val="757352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GIT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Operation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SVN</a:t>
                      </a:r>
                      <a:endParaRPr lang="en-US" b="1" dirty="0"/>
                    </a:p>
                  </a:txBody>
                  <a:tcPr marL="96440" marR="96440"/>
                </a:tc>
                <a:extLst>
                  <a:ext uri="{0D108BD9-81ED-4DB2-BD59-A6C34878D82A}">
                    <a16:rowId xmlns:a16="http://schemas.microsoft.com/office/drawing/2014/main" val="108805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</a:t>
                      </a:r>
                      <a:r>
                        <a:rPr lang="en-CA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init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Create repo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svnadmin</a:t>
                      </a:r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create repo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456660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show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View commit details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cat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107498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checkout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Cancel change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checkout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53194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reset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Cancel change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revert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27807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proxima-nova"/>
                        </a:rPr>
                        <a:t>git branch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Make a branch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proxima-nova"/>
                        </a:rPr>
                        <a:t> copy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236953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proxima-nova"/>
                        </a:rPr>
                        <a:t>git checkout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Switch branch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0070C0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proxima-nova"/>
                        </a:rPr>
                        <a:t> switch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252581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proxima-nova"/>
                        </a:rPr>
                        <a:t>git tag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Create a tag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proxima-nova"/>
                        </a:rPr>
                        <a:t> copy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4243889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0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CA" dirty="0"/>
              <a:t>Command Comparison (remote)</a:t>
            </a:r>
            <a:endParaRPr lang="en-CA" b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2AE5CF-E23E-4634-9B2D-B4C3AFFD4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486706"/>
              </p:ext>
            </p:extLst>
          </p:nvPr>
        </p:nvGraphicFramePr>
        <p:xfrm>
          <a:off x="555625" y="1625600"/>
          <a:ext cx="10256835" cy="260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45">
                  <a:extLst>
                    <a:ext uri="{9D8B030D-6E8A-4147-A177-3AD203B41FA5}">
                      <a16:colId xmlns:a16="http://schemas.microsoft.com/office/drawing/2014/main" val="689873489"/>
                    </a:ext>
                  </a:extLst>
                </a:gridCol>
                <a:gridCol w="3539814">
                  <a:extLst>
                    <a:ext uri="{9D8B030D-6E8A-4147-A177-3AD203B41FA5}">
                      <a16:colId xmlns:a16="http://schemas.microsoft.com/office/drawing/2014/main" val="2983806491"/>
                    </a:ext>
                  </a:extLst>
                </a:gridCol>
                <a:gridCol w="3298076">
                  <a:extLst>
                    <a:ext uri="{9D8B030D-6E8A-4147-A177-3AD203B41FA5}">
                      <a16:colId xmlns:a16="http://schemas.microsoft.com/office/drawing/2014/main" val="757352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GIT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Operation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SVN</a:t>
                      </a:r>
                      <a:endParaRPr lang="en-US" b="1" dirty="0"/>
                    </a:p>
                  </a:txBody>
                  <a:tcPr marL="96440" marR="96440"/>
                </a:tc>
                <a:extLst>
                  <a:ext uri="{0D108BD9-81ED-4DB2-BD59-A6C34878D82A}">
                    <a16:rowId xmlns:a16="http://schemas.microsoft.com/office/drawing/2014/main" val="108805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clone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Copy a remote repository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checkout*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11003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checkout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Get remote branch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switch*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155984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pull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Get/merge updates from remote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update*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359450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fetch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Get updates without merging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update*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169816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push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Push to remote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commit*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40761752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58C520-E0C4-4815-8D81-7F3A33ABC13E}"/>
              </a:ext>
            </a:extLst>
          </p:cNvPr>
          <p:cNvSpPr txBox="1"/>
          <p:nvPr/>
        </p:nvSpPr>
        <p:spPr>
          <a:xfrm>
            <a:off x="561975" y="4456870"/>
            <a:ext cx="972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*There is no SVN version of a local repository, if you are interacting with a remote your operations of checkout/update/commit all are against the single centralized repository (that happens to be remote)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1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 err="1"/>
              <a:t>junit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comparison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Git has a staging area. </a:t>
            </a:r>
          </a:p>
          <a:p>
            <a:r>
              <a:rPr lang="en-CA" dirty="0"/>
              <a:t>100 new changes? </a:t>
            </a:r>
          </a:p>
          <a:p>
            <a:r>
              <a:rPr lang="en-CA" dirty="0"/>
              <a:t>Break these 100 changes into 10 or 20 or more commits each with their own comments and their own detailed explanation of what just happened! </a:t>
            </a:r>
          </a:p>
          <a:p>
            <a:r>
              <a:rPr lang="en-CA" dirty="0"/>
              <a:t>Developers can commit while disconnected. (Maintains good software developer practice)</a:t>
            </a:r>
          </a:p>
        </p:txBody>
      </p:sp>
    </p:spTree>
    <p:extLst>
      <p:ext uri="{BB962C8B-B14F-4D97-AF65-F5344CB8AC3E}">
        <p14:creationId xmlns:p14="http://schemas.microsoft.com/office/powerpoint/2010/main" val="30661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Distributed Version Control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AC8589-C670-4CCA-923E-163855D39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62" y="1773194"/>
            <a:ext cx="7976103" cy="411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3A245-C1E9-4E6C-B9C4-1152C4722F2E}"/>
              </a:ext>
            </a:extLst>
          </p:cNvPr>
          <p:cNvSpPr txBox="1"/>
          <p:nvPr/>
        </p:nvSpPr>
        <p:spPr>
          <a:xfrm>
            <a:off x="4261449" y="1450614"/>
            <a:ext cx="218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REMOTE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307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Advantages of SVN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SVN has one central repository </a:t>
            </a:r>
          </a:p>
          <a:p>
            <a:pPr lvl="1"/>
            <a:r>
              <a:rPr lang="en-CA" dirty="0"/>
              <a:t>easier for managers to have more of a top down approach to control, security, permissions, mirrors and dumps. </a:t>
            </a:r>
          </a:p>
          <a:p>
            <a:pPr lvl="1"/>
            <a:r>
              <a:rPr lang="en-CA" dirty="0"/>
              <a:t>Additionally, some say SVN is easier to use than Git. (often b/c exp. in one vs other)</a:t>
            </a:r>
          </a:p>
          <a:p>
            <a:pPr lvl="1"/>
            <a:r>
              <a:rPr lang="en-CA" dirty="0"/>
              <a:t>Others say that the way SVN is set up results in greater trunk stability, and having everything on a central server feels more controlled and secure for some. (managers?)</a:t>
            </a:r>
          </a:p>
        </p:txBody>
      </p:sp>
    </p:spTree>
    <p:extLst>
      <p:ext uri="{BB962C8B-B14F-4D97-AF65-F5344CB8AC3E}">
        <p14:creationId xmlns:p14="http://schemas.microsoft.com/office/powerpoint/2010/main" val="356156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Centralized Version control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E9C66-174D-4904-BAFC-DC240FCEB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25098EB-CF50-4749-9A4E-5154BB93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5" y="1857522"/>
            <a:ext cx="9418235" cy="41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8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SVN vs 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SVN allows you to check out sub-trees (or branches) only whereas Git requires you to check out the entire repository as a unit.</a:t>
            </a:r>
            <a:r>
              <a:rPr lang="en-CA" dirty="0"/>
              <a:t> </a:t>
            </a:r>
          </a:p>
          <a:p>
            <a:r>
              <a:rPr lang="en-CA" dirty="0"/>
              <a:t>This is because there is a .svn in each one of your folders while git only has one .git at the top level parent directory.</a:t>
            </a:r>
          </a:p>
          <a:p>
            <a:r>
              <a:rPr lang="en-CA" dirty="0"/>
              <a:t>Great for big code bases (only need your part of code-base on laptop)</a:t>
            </a:r>
          </a:p>
        </p:txBody>
      </p:sp>
    </p:spTree>
    <p:extLst>
      <p:ext uri="{BB962C8B-B14F-4D97-AF65-F5344CB8AC3E}">
        <p14:creationId xmlns:p14="http://schemas.microsoft.com/office/powerpoint/2010/main" val="364494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CA" dirty="0"/>
              <a:t>Is Git better than SVN?</a:t>
            </a:r>
            <a:endParaRPr lang="en-C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Git and SVN are each viable version control systems</a:t>
            </a:r>
          </a:p>
          <a:p>
            <a:r>
              <a:rPr lang="en-CA" dirty="0"/>
              <a:t>Git may have more difficulty compressing and storing binary files, while SVN doesn’t as much. </a:t>
            </a:r>
          </a:p>
          <a:p>
            <a:r>
              <a:rPr lang="en-CA" dirty="0"/>
              <a:t>Some claim Git is better than SVN because it works well even for developers who aren’t always connected to the master repository, as it is available offline. </a:t>
            </a:r>
          </a:p>
          <a:p>
            <a:r>
              <a:rPr lang="en-CA" dirty="0"/>
              <a:t>Branching and merging support are also thought to be superior with Git (partially due to being newly developed). </a:t>
            </a:r>
          </a:p>
          <a:p>
            <a:r>
              <a:rPr lang="en-CA" dirty="0"/>
              <a:t>When it comes to disk space storage, it’s pretty close to equal between both SVN and Git repositories. </a:t>
            </a:r>
          </a:p>
        </p:txBody>
      </p:sp>
    </p:spTree>
    <p:extLst>
      <p:ext uri="{BB962C8B-B14F-4D97-AF65-F5344CB8AC3E}">
        <p14:creationId xmlns:p14="http://schemas.microsoft.com/office/powerpoint/2010/main" val="162372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CA" dirty="0"/>
              <a:t>Command Comparison (same)</a:t>
            </a:r>
            <a:endParaRPr lang="en-CA" b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2AE5CF-E23E-4634-9B2D-B4C3AFFD47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5625" y="1625600"/>
          <a:ext cx="10256835" cy="478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945">
                  <a:extLst>
                    <a:ext uri="{9D8B030D-6E8A-4147-A177-3AD203B41FA5}">
                      <a16:colId xmlns:a16="http://schemas.microsoft.com/office/drawing/2014/main" val="689873489"/>
                    </a:ext>
                  </a:extLst>
                </a:gridCol>
                <a:gridCol w="3418945">
                  <a:extLst>
                    <a:ext uri="{9D8B030D-6E8A-4147-A177-3AD203B41FA5}">
                      <a16:colId xmlns:a16="http://schemas.microsoft.com/office/drawing/2014/main" val="2983806491"/>
                    </a:ext>
                  </a:extLst>
                </a:gridCol>
                <a:gridCol w="3418945">
                  <a:extLst>
                    <a:ext uri="{9D8B030D-6E8A-4147-A177-3AD203B41FA5}">
                      <a16:colId xmlns:a16="http://schemas.microsoft.com/office/drawing/2014/main" val="757352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GIT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Operation</a:t>
                      </a:r>
                      <a:endParaRPr lang="en-US" b="1" dirty="0"/>
                    </a:p>
                  </a:txBody>
                  <a:tcPr marL="96440" marR="96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SVN</a:t>
                      </a:r>
                      <a:endParaRPr lang="en-US" b="1" dirty="0"/>
                    </a:p>
                  </a:txBody>
                  <a:tcPr marL="96440" marR="96440"/>
                </a:tc>
                <a:extLst>
                  <a:ext uri="{0D108BD9-81ED-4DB2-BD59-A6C34878D82A}">
                    <a16:rowId xmlns:a16="http://schemas.microsoft.com/office/drawing/2014/main" val="1088054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commit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Record changes </a:t>
                      </a:r>
                    </a:p>
                    <a:p>
                      <a:pPr algn="ctr" fontAlgn="ctr"/>
                      <a:r>
                        <a:rPr lang="en-CA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(local repo/repo)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commit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353189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status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Confirm status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status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110038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diff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Check differences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 diff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381267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log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Check log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log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107498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add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Addition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add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53194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mv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Move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mv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278079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rm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Delete</a:t>
                      </a:r>
                    </a:p>
                  </a:txBody>
                  <a:tcPr marL="100459" marR="100459" marT="95250" marB="952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rm</a:t>
                      </a:r>
                    </a:p>
                  </a:txBody>
                  <a:tcPr marL="100459" marR="100459" marT="95250" marB="95250" anchor="ctr"/>
                </a:tc>
                <a:extLst>
                  <a:ext uri="{0D108BD9-81ED-4DB2-BD59-A6C34878D82A}">
                    <a16:rowId xmlns:a16="http://schemas.microsoft.com/office/drawing/2014/main" val="236953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 merge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Merge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</a:t>
                      </a:r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 merge</a:t>
                      </a: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33036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gitignore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Ignore file list</a:t>
                      </a:r>
                    </a:p>
                  </a:txBody>
                  <a:tcPr marL="88802" marR="88802" marT="84198" marB="8419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.</a:t>
                      </a:r>
                      <a:r>
                        <a:rPr lang="en-US" sz="1800" b="1" dirty="0" err="1">
                          <a:solidFill>
                            <a:srgbClr val="6A6A6A"/>
                          </a:solidFill>
                          <a:effectLst/>
                          <a:latin typeface="proxima-nova"/>
                        </a:rPr>
                        <a:t>svnignore</a:t>
                      </a:r>
                      <a:endParaRPr lang="en-US" sz="1800" b="1" dirty="0">
                        <a:solidFill>
                          <a:srgbClr val="6A6A6A"/>
                        </a:solidFill>
                        <a:effectLst/>
                        <a:latin typeface="proxima-nova"/>
                      </a:endParaRPr>
                    </a:p>
                  </a:txBody>
                  <a:tcPr marL="88802" marR="88802" marT="84198" marB="84198" anchor="ctr"/>
                </a:tc>
                <a:extLst>
                  <a:ext uri="{0D108BD9-81ED-4DB2-BD59-A6C34878D82A}">
                    <a16:rowId xmlns:a16="http://schemas.microsoft.com/office/drawing/2014/main" val="111669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proxima-nova</vt:lpstr>
      <vt:lpstr>Office Theme</vt:lpstr>
      <vt:lpstr>Refactoring: Compare GIT and SVN</vt:lpstr>
      <vt:lpstr>Quick comparison</vt:lpstr>
      <vt:lpstr>Advantages of GIT</vt:lpstr>
      <vt:lpstr>Distributed Version Control</vt:lpstr>
      <vt:lpstr>Advantages of SVN</vt:lpstr>
      <vt:lpstr>Centralized Version control</vt:lpstr>
      <vt:lpstr>SVN vs GIT</vt:lpstr>
      <vt:lpstr>Is Git better than SVN?</vt:lpstr>
      <vt:lpstr>Command Comparison (same)</vt:lpstr>
      <vt:lpstr>Command Comparison (similar/different)</vt:lpstr>
      <vt:lpstr>Command Comparison (remote)</vt:lpstr>
      <vt:lpstr>Onward to …  junit.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2020-08-24T23:53:25Z</dcterms:created>
  <dcterms:modified xsi:type="dcterms:W3CDTF">2020-08-24T23:53:29Z</dcterms:modified>
</cp:coreProperties>
</file>