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61" r:id="rId3"/>
    <p:sldId id="283" r:id="rId4"/>
    <p:sldId id="306" r:id="rId5"/>
    <p:sldId id="397" r:id="rId6"/>
    <p:sldId id="399" r:id="rId7"/>
    <p:sldId id="305" r:id="rId8"/>
    <p:sldId id="325" r:id="rId9"/>
    <p:sldId id="398" r:id="rId10"/>
    <p:sldId id="275" r:id="rId11"/>
    <p:sldId id="332" r:id="rId12"/>
    <p:sldId id="350" r:id="rId13"/>
    <p:sldId id="358" r:id="rId14"/>
    <p:sldId id="359" r:id="rId15"/>
    <p:sldId id="360" r:id="rId16"/>
    <p:sldId id="361" r:id="rId17"/>
    <p:sldId id="362" r:id="rId18"/>
    <p:sldId id="357" r:id="rId19"/>
    <p:sldId id="364" r:id="rId20"/>
    <p:sldId id="365" r:id="rId21"/>
    <p:sldId id="383" r:id="rId22"/>
    <p:sldId id="384" r:id="rId23"/>
    <p:sldId id="374" r:id="rId24"/>
    <p:sldId id="375" r:id="rId25"/>
    <p:sldId id="400" r:id="rId26"/>
    <p:sldId id="382" r:id="rId27"/>
    <p:sldId id="333" r:id="rId28"/>
    <p:sldId id="334" r:id="rId29"/>
    <p:sldId id="336" r:id="rId30"/>
    <p:sldId id="338" r:id="rId31"/>
    <p:sldId id="268" r:id="rId32"/>
    <p:sldId id="340" r:id="rId33"/>
    <p:sldId id="385" r:id="rId34"/>
    <p:sldId id="386" r:id="rId35"/>
    <p:sldId id="341" r:id="rId36"/>
    <p:sldId id="342" r:id="rId37"/>
    <p:sldId id="343" r:id="rId38"/>
    <p:sldId id="344" r:id="rId39"/>
    <p:sldId id="27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7E89D-E010-48A8-98AF-6D85ADE53808}" v="68" dt="2020-08-04T21:59:50.092"/>
    <p1510:client id="{3B48DBAC-CFE4-48F5-B420-1C10102ECBA5}" v="81" dt="2020-08-04T19:27:06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11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263CF-DF2A-4963-804C-D114FFA2B67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ACA9-EC2D-4830-AA80-616243CB81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806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6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21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95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5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94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53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21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Refactoring: Git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4F3153A8-228E-7742-91A1-0B560096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Git: Getting Started</a:t>
            </a:r>
            <a:endParaRPr lang="zh-TW" altLang="en-US" dirty="0"/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7AE9DC95-101F-3A4C-8BDA-026A943B0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Three trees of Git</a:t>
            </a:r>
          </a:p>
          <a:p>
            <a:pPr lvl="1"/>
            <a:r>
              <a:rPr lang="en-US" altLang="zh-TW" dirty="0"/>
              <a:t>The HEAD</a:t>
            </a:r>
            <a:endParaRPr lang="zh-TW" altLang="en-US" dirty="0"/>
          </a:p>
          <a:p>
            <a:pPr lvl="2"/>
            <a:r>
              <a:rPr lang="en-US" altLang="zh-TW" dirty="0"/>
              <a:t>last commit snapshot, next parent</a:t>
            </a:r>
          </a:p>
          <a:p>
            <a:pPr lvl="1"/>
            <a:r>
              <a:rPr lang="en-US" altLang="zh-TW" dirty="0"/>
              <a:t>Index</a:t>
            </a:r>
          </a:p>
          <a:p>
            <a:pPr lvl="2"/>
            <a:r>
              <a:rPr lang="en-US" altLang="zh-TW" dirty="0"/>
              <a:t>Proposed next commit snapshot</a:t>
            </a:r>
          </a:p>
          <a:p>
            <a:pPr lvl="1"/>
            <a:r>
              <a:rPr lang="en-US" altLang="zh-TW" dirty="0"/>
              <a:t>Working directory</a:t>
            </a:r>
          </a:p>
          <a:p>
            <a:pPr lvl="2"/>
            <a:r>
              <a:rPr lang="en-US" altLang="zh-TW" dirty="0"/>
              <a:t>Sandbox</a:t>
            </a:r>
          </a:p>
        </p:txBody>
      </p:sp>
      <p:pic>
        <p:nvPicPr>
          <p:cNvPr id="30723" name="Picture 5">
            <a:extLst>
              <a:ext uri="{FF2B5EF4-FFF2-40B4-BE49-F238E27FC236}">
                <a16:creationId xmlns:a16="http://schemas.microsoft.com/office/drawing/2014/main" id="{0AC97288-2B96-3A46-B613-796932601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068638"/>
            <a:ext cx="361315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CD17235-0692-C645-937F-64D59D5D1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29" y="622012"/>
            <a:ext cx="2391892" cy="149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80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Avenir Book" charset="0"/>
                <a:cs typeface="Avenir Book" charset="0"/>
              </a:rPr>
              <a:t>Git: Basic Commands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ea typeface="Avenir Book" charset="0"/>
                <a:cs typeface="Avenir Book" charset="0"/>
              </a:rPr>
              <a:t>git </a:t>
            </a:r>
            <a:r>
              <a:rPr lang="en-US" sz="2400" b="1" dirty="0" err="1">
                <a:ea typeface="Avenir Book" charset="0"/>
                <a:cs typeface="Avenir Book" charset="0"/>
              </a:rPr>
              <a:t>init</a:t>
            </a:r>
            <a:r>
              <a:rPr lang="en-US" sz="2400" b="1" dirty="0">
                <a:ea typeface="Avenir Book" charset="0"/>
                <a:cs typeface="Avenir Book" charset="0"/>
              </a:rPr>
              <a:t> </a:t>
            </a:r>
            <a:r>
              <a:rPr lang="mr-IN" sz="2400" dirty="0">
                <a:ea typeface="Avenir Book" charset="0"/>
                <a:cs typeface="Avenir Book" charset="0"/>
              </a:rPr>
              <a:t>–</a:t>
            </a:r>
            <a:r>
              <a:rPr lang="en-US" sz="2400" dirty="0">
                <a:ea typeface="Avenir Book" charset="0"/>
                <a:cs typeface="Avenir Book" charset="0"/>
              </a:rPr>
              <a:t> </a:t>
            </a:r>
            <a:r>
              <a:rPr lang="en-US" sz="2400" i="1" dirty="0">
                <a:ea typeface="Avenir Book" charset="0"/>
                <a:cs typeface="Avenir Book" charset="0"/>
              </a:rPr>
              <a:t>Initialize a Git repository/working directory</a:t>
            </a:r>
          </a:p>
          <a:p>
            <a:pPr lvl="1"/>
            <a:r>
              <a:rPr lang="en-US" sz="2000" b="1" i="1" dirty="0" err="1">
                <a:ea typeface="Avenir Book" charset="0"/>
                <a:cs typeface="Avenir Book" charset="0"/>
              </a:rPr>
              <a:t>git</a:t>
            </a:r>
            <a:r>
              <a:rPr lang="en-US" sz="2000" b="1" i="1" dirty="0">
                <a:ea typeface="Avenir Book" charset="0"/>
                <a:cs typeface="Avenir Book" charset="0"/>
              </a:rPr>
              <a:t> </a:t>
            </a:r>
            <a:r>
              <a:rPr lang="en-US" sz="2000" b="1" i="1" dirty="0" err="1">
                <a:ea typeface="Avenir Book" charset="0"/>
                <a:cs typeface="Avenir Book" charset="0"/>
              </a:rPr>
              <a:t>init</a:t>
            </a:r>
            <a:r>
              <a:rPr lang="en-US" sz="2000" b="1" i="1" dirty="0">
                <a:ea typeface="Avenir Book" charset="0"/>
                <a:cs typeface="Avenir Book" charset="0"/>
              </a:rPr>
              <a:t> NAME</a:t>
            </a:r>
          </a:p>
          <a:p>
            <a:r>
              <a:rPr lang="en-US" sz="2400" b="1" dirty="0">
                <a:ea typeface="Avenir Book" charset="0"/>
                <a:cs typeface="Avenir Book" charset="0"/>
              </a:rPr>
              <a:t>git status </a:t>
            </a:r>
            <a:r>
              <a:rPr lang="mr-IN" sz="2400" dirty="0">
                <a:ea typeface="Avenir Book" charset="0"/>
                <a:cs typeface="Avenir Book" charset="0"/>
              </a:rPr>
              <a:t>–</a:t>
            </a:r>
            <a:r>
              <a:rPr lang="en-US" sz="2400" dirty="0">
                <a:ea typeface="Avenir Book" charset="0"/>
                <a:cs typeface="Avenir Book" charset="0"/>
              </a:rPr>
              <a:t> </a:t>
            </a:r>
            <a:r>
              <a:rPr lang="en-US" sz="2400" i="1" dirty="0">
                <a:ea typeface="Avenir Book" charset="0"/>
                <a:cs typeface="Avenir Book" charset="0"/>
              </a:rPr>
              <a:t>Status of your working directory</a:t>
            </a:r>
          </a:p>
          <a:p>
            <a:pPr lvl="1"/>
            <a:r>
              <a:rPr lang="en-US" sz="2000" b="1" i="1" dirty="0" err="1">
                <a:ea typeface="Avenir Book" charset="0"/>
                <a:cs typeface="Avenir Book" charset="0"/>
              </a:rPr>
              <a:t>git</a:t>
            </a:r>
            <a:r>
              <a:rPr lang="en-US" sz="2000" b="1" i="1" dirty="0">
                <a:ea typeface="Avenir Book" charset="0"/>
                <a:cs typeface="Avenir Book" charset="0"/>
              </a:rPr>
              <a:t> status</a:t>
            </a:r>
          </a:p>
          <a:p>
            <a:r>
              <a:rPr lang="en-US" sz="2400" b="1" dirty="0">
                <a:ea typeface="Avenir Book" charset="0"/>
                <a:cs typeface="Avenir Book" charset="0"/>
              </a:rPr>
              <a:t>git add &lt;filename&gt; </a:t>
            </a:r>
            <a:r>
              <a:rPr lang="en-US" sz="2400" dirty="0">
                <a:ea typeface="Avenir Book" charset="0"/>
                <a:cs typeface="Avenir Book" charset="0"/>
              </a:rPr>
              <a:t>or </a:t>
            </a:r>
            <a:r>
              <a:rPr lang="en-US" sz="2400" b="1" dirty="0">
                <a:ea typeface="Avenir Book" charset="0"/>
                <a:cs typeface="Avenir Book" charset="0"/>
              </a:rPr>
              <a:t>git add . </a:t>
            </a:r>
            <a:r>
              <a:rPr lang="en-US" sz="2400" i="1" dirty="0">
                <a:ea typeface="Avenir Book" charset="0"/>
                <a:cs typeface="Avenir Book" charset="0"/>
              </a:rPr>
              <a:t>(for all files in your working directory)</a:t>
            </a:r>
          </a:p>
          <a:p>
            <a:r>
              <a:rPr lang="en-US" sz="2400" b="1" dirty="0">
                <a:ea typeface="Avenir Book" charset="0"/>
                <a:cs typeface="Avenir Book" charset="0"/>
              </a:rPr>
              <a:t>git commit </a:t>
            </a:r>
            <a:r>
              <a:rPr lang="mr-IN" sz="2400" dirty="0">
                <a:ea typeface="Avenir Book" charset="0"/>
                <a:cs typeface="Avenir Book" charset="0"/>
              </a:rPr>
              <a:t>–</a:t>
            </a:r>
            <a:r>
              <a:rPr lang="en-US" sz="2400" dirty="0">
                <a:ea typeface="Avenir Book" charset="0"/>
                <a:cs typeface="Avenir Book" charset="0"/>
              </a:rPr>
              <a:t> </a:t>
            </a:r>
            <a:r>
              <a:rPr lang="en-US" sz="2400" i="1" dirty="0">
                <a:ea typeface="Avenir Book" charset="0"/>
                <a:cs typeface="Avenir Book" charset="0"/>
              </a:rPr>
              <a:t>Stash changes in your working directory</a:t>
            </a:r>
          </a:p>
          <a:p>
            <a:r>
              <a:rPr lang="en-US" sz="2400" b="1" dirty="0">
                <a:ea typeface="Avenir Book" charset="0"/>
                <a:cs typeface="Avenir Book" charset="0"/>
              </a:rPr>
              <a:t>git log </a:t>
            </a:r>
            <a:r>
              <a:rPr lang="mr-IN" sz="2400" dirty="0">
                <a:ea typeface="Avenir Book" charset="0"/>
                <a:cs typeface="Avenir Book" charset="0"/>
              </a:rPr>
              <a:t>–</a:t>
            </a:r>
            <a:r>
              <a:rPr lang="en-US" sz="2400" dirty="0">
                <a:ea typeface="Avenir Book" charset="0"/>
                <a:cs typeface="Avenir Book" charset="0"/>
              </a:rPr>
              <a:t> </a:t>
            </a:r>
            <a:r>
              <a:rPr lang="en-US" sz="2400" i="1" dirty="0">
                <a:ea typeface="Avenir Book" charset="0"/>
                <a:cs typeface="Avenir Book" charset="0"/>
              </a:rPr>
              <a:t>View your commit history</a:t>
            </a:r>
          </a:p>
          <a:p>
            <a:r>
              <a:rPr lang="en-US" sz="2400" b="1" dirty="0">
                <a:ea typeface="Avenir Book" charset="0"/>
                <a:cs typeface="Avenir Book" charset="0"/>
              </a:rPr>
              <a:t>git clone </a:t>
            </a:r>
            <a:r>
              <a:rPr lang="mr-IN" sz="2400" dirty="0">
                <a:ea typeface="Avenir Book" charset="0"/>
                <a:cs typeface="Avenir Book" charset="0"/>
              </a:rPr>
              <a:t>–</a:t>
            </a:r>
            <a:r>
              <a:rPr lang="en-US" sz="2400" dirty="0">
                <a:ea typeface="Avenir Book" charset="0"/>
                <a:cs typeface="Avenir Book" charset="0"/>
              </a:rPr>
              <a:t> </a:t>
            </a:r>
            <a:r>
              <a:rPr lang="en-US" sz="2400" i="1" dirty="0">
                <a:ea typeface="Avenir Book" charset="0"/>
                <a:cs typeface="Avenir Book" charset="0"/>
              </a:rPr>
              <a:t>Create an identical copy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35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1437F5D8-1E9C-9141-A4BF-53F3589E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</a:rPr>
              <a:t>Git: A Basic Workflow</a:t>
            </a:r>
            <a:endParaRPr lang="zh-TW" altLang="en-US" dirty="0">
              <a:latin typeface="+mn-lt"/>
            </a:endParaRP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B90B41BD-B46E-A941-910E-4C8D00BDF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basic workflow</a:t>
            </a:r>
          </a:p>
          <a:p>
            <a:pPr lvl="1"/>
            <a:r>
              <a:rPr lang="en-US" altLang="zh-TW" sz="2400" dirty="0"/>
              <a:t>Init a repo (or clone an existing one)</a:t>
            </a:r>
          </a:p>
          <a:p>
            <a:pPr lvl="1"/>
            <a:r>
              <a:rPr lang="en-US" altLang="zh-TW" sz="2400" dirty="0"/>
              <a:t>Edit files</a:t>
            </a:r>
          </a:p>
          <a:p>
            <a:pPr lvl="1"/>
            <a:r>
              <a:rPr lang="en-US" altLang="zh-TW" sz="2400" dirty="0"/>
              <a:t>Stage the changes</a:t>
            </a:r>
          </a:p>
          <a:p>
            <a:pPr lvl="1"/>
            <a:r>
              <a:rPr lang="en-US" altLang="zh-TW" sz="2400" dirty="0"/>
              <a:t>Review your changes</a:t>
            </a:r>
          </a:p>
          <a:p>
            <a:pPr lvl="1"/>
            <a:r>
              <a:rPr lang="en-US" altLang="zh-TW" sz="2400" dirty="0"/>
              <a:t>Commit the changes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2568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1437F5D8-1E9C-9141-A4BF-53F3589E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</a:rPr>
              <a:t>Git: A Basic Workflow</a:t>
            </a:r>
            <a:endParaRPr lang="zh-TW" altLang="en-US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DA837-20F5-5240-BF92-D47566A0D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basic workflow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</a:rPr>
              <a:t>Edit files</a:t>
            </a:r>
          </a:p>
          <a:p>
            <a:pPr lvl="1"/>
            <a:r>
              <a:rPr lang="en-US" altLang="zh-TW" dirty="0"/>
              <a:t>Stage the changes</a:t>
            </a:r>
          </a:p>
          <a:p>
            <a:pPr lvl="1"/>
            <a:r>
              <a:rPr lang="en-US" altLang="zh-TW" dirty="0"/>
              <a:t>Review your changes</a:t>
            </a:r>
          </a:p>
          <a:p>
            <a:pPr lvl="1"/>
            <a:r>
              <a:rPr lang="en-US" altLang="zh-TW" dirty="0"/>
              <a:t>Commit the changes</a:t>
            </a:r>
            <a:endParaRPr lang="zh-TW" alt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25363E29-5C55-BC41-9651-598EA5FA7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70" y="525461"/>
            <a:ext cx="7171547" cy="524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20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1437F5D8-1E9C-9141-A4BF-53F3589E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</a:rPr>
              <a:t>Git: A Basic Workflow</a:t>
            </a:r>
            <a:endParaRPr lang="zh-TW" altLang="en-US" dirty="0">
              <a:latin typeface="+mn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016F08-A86E-2546-B557-2857E2DC2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basic workflow</a:t>
            </a:r>
          </a:p>
          <a:p>
            <a:pPr lvl="1"/>
            <a:r>
              <a:rPr lang="en-US" altLang="zh-TW" dirty="0"/>
              <a:t>Edit files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</a:rPr>
              <a:t>Stage the changes</a:t>
            </a:r>
          </a:p>
          <a:p>
            <a:pPr lvl="1"/>
            <a:r>
              <a:rPr lang="en-US" altLang="zh-TW" dirty="0"/>
              <a:t>Review your changes</a:t>
            </a:r>
          </a:p>
          <a:p>
            <a:pPr lvl="1"/>
            <a:r>
              <a:rPr lang="en-US" altLang="zh-TW" dirty="0"/>
              <a:t>Commit the changes</a:t>
            </a:r>
            <a:endParaRPr lang="zh-TW" alt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C17137D-2E1C-CB41-8A5C-45D8052756C3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/>
              <a:t>Git add filename</a:t>
            </a:r>
            <a:endParaRPr lang="zh-TW" altLang="en-US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5E107197-B65E-5240-959E-0109530CC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76" y="2133600"/>
            <a:ext cx="5830321" cy="426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035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1437F5D8-1E9C-9141-A4BF-53F3589E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</a:rPr>
              <a:t>Git: A Basic Workflow</a:t>
            </a:r>
            <a:endParaRPr lang="zh-TW" altLang="en-US" dirty="0"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21820C-8543-FF43-99AD-3E3C39DCD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basic workflow</a:t>
            </a:r>
          </a:p>
          <a:p>
            <a:pPr lvl="1"/>
            <a:r>
              <a:rPr lang="en-US" altLang="zh-TW" dirty="0"/>
              <a:t>Edit files</a:t>
            </a:r>
          </a:p>
          <a:p>
            <a:pPr lvl="1"/>
            <a:r>
              <a:rPr lang="en-US" altLang="zh-TW" dirty="0"/>
              <a:t>Stage the changes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</a:rPr>
              <a:t>Review your changes</a:t>
            </a:r>
          </a:p>
          <a:p>
            <a:pPr lvl="1"/>
            <a:r>
              <a:rPr lang="en-US" altLang="zh-TW" dirty="0"/>
              <a:t>Commit the changes</a:t>
            </a:r>
            <a:endParaRPr lang="zh-TW" alt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0CF60F8-F00E-8341-984A-B8F8C127EE06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/>
              <a:t>Git status</a:t>
            </a:r>
            <a:endParaRPr lang="zh-TW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5A23F-795B-4FFD-A497-B623E5BE0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19" y="2229375"/>
            <a:ext cx="59436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1437F5D8-1E9C-9141-A4BF-53F3589E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</a:rPr>
              <a:t>Git: A Basic Workflow</a:t>
            </a:r>
            <a:endParaRPr lang="zh-TW" altLang="en-US" dirty="0">
              <a:latin typeface="+mn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40BC09-C417-E14E-BF5E-E8C745EAB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basic workflow</a:t>
            </a:r>
          </a:p>
          <a:p>
            <a:pPr lvl="1"/>
            <a:r>
              <a:rPr lang="en-US" altLang="zh-TW" dirty="0"/>
              <a:t>Edit files</a:t>
            </a:r>
          </a:p>
          <a:p>
            <a:pPr lvl="1"/>
            <a:r>
              <a:rPr lang="en-US" altLang="zh-TW" dirty="0"/>
              <a:t>Stage the changes</a:t>
            </a:r>
          </a:p>
          <a:p>
            <a:pPr lvl="1"/>
            <a:r>
              <a:rPr lang="en-US" altLang="zh-TW" dirty="0"/>
              <a:t>Review your changes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</a:rPr>
              <a:t>Commit the changes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33C4CE4-D97E-F041-90F0-01132CCDABDE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/>
              <a:t>Git commit</a:t>
            </a:r>
            <a:endParaRPr lang="zh-TW" altLang="en-US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554D640F-8067-1F4C-AC32-E1BEC3019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40" y="2273936"/>
            <a:ext cx="5764235" cy="421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25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1437F5D8-1E9C-9141-A4BF-53F3589E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Git: Informational</a:t>
            </a:r>
            <a:endParaRPr lang="zh-TW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01758A-DEDB-1F49-9329-D2A1D85BA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View changes</a:t>
            </a:r>
          </a:p>
          <a:p>
            <a:pPr lvl="1"/>
            <a:r>
              <a:rPr lang="en-US" altLang="zh-TW" b="1" dirty="0"/>
              <a:t>git diff</a:t>
            </a:r>
          </a:p>
          <a:p>
            <a:pPr lvl="2"/>
            <a:r>
              <a:rPr lang="en-US" altLang="zh-TW" dirty="0"/>
              <a:t>Show the difference between </a:t>
            </a:r>
            <a:r>
              <a:rPr lang="en-US" altLang="zh-TW" dirty="0">
                <a:solidFill>
                  <a:srgbClr val="C00000"/>
                </a:solidFill>
              </a:rPr>
              <a:t>working directory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C00000"/>
                </a:solidFill>
              </a:rPr>
              <a:t>staged</a:t>
            </a:r>
          </a:p>
          <a:p>
            <a:pPr lvl="1"/>
            <a:r>
              <a:rPr lang="en-US" altLang="zh-TW" b="1" dirty="0"/>
              <a:t>git diff --cached</a:t>
            </a:r>
          </a:p>
          <a:p>
            <a:pPr lvl="2"/>
            <a:r>
              <a:rPr lang="en-US" altLang="zh-TW" dirty="0"/>
              <a:t>Show the difference between </a:t>
            </a:r>
            <a:r>
              <a:rPr lang="en-US" altLang="zh-TW" dirty="0">
                <a:solidFill>
                  <a:srgbClr val="C00000"/>
                </a:solidFill>
              </a:rPr>
              <a:t>staged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C00000"/>
                </a:solidFill>
              </a:rPr>
              <a:t>the HEAD</a:t>
            </a:r>
          </a:p>
          <a:p>
            <a:pPr lvl="2"/>
            <a:endParaRPr lang="en-US" altLang="zh-TW" dirty="0">
              <a:solidFill>
                <a:srgbClr val="C00000"/>
              </a:solidFill>
            </a:endParaRPr>
          </a:p>
          <a:p>
            <a:r>
              <a:rPr lang="en-US" altLang="zh-TW" dirty="0"/>
              <a:t>View history</a:t>
            </a:r>
          </a:p>
          <a:p>
            <a:pPr lvl="1"/>
            <a:r>
              <a:rPr lang="en-US" altLang="zh-TW" b="1" dirty="0"/>
              <a:t>git log</a:t>
            </a:r>
            <a:endParaRPr lang="zh-TW" altLang="en-US" b="1" dirty="0"/>
          </a:p>
          <a:p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6FEB6F2A-0ADA-AE43-94C8-21A819A8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</a:rPr>
              <a:t>Git: Revert</a:t>
            </a:r>
            <a:endParaRPr lang="zh-TW" altLang="en-US" dirty="0">
              <a:latin typeface="+mn-lt"/>
            </a:endParaRPr>
          </a:p>
        </p:txBody>
      </p:sp>
      <p:sp>
        <p:nvSpPr>
          <p:cNvPr id="40962" name="Content Placeholder 5">
            <a:extLst>
              <a:ext uri="{FF2B5EF4-FFF2-40B4-BE49-F238E27FC236}">
                <a16:creationId xmlns:a16="http://schemas.microsoft.com/office/drawing/2014/main" id="{A7E64380-5C1A-2F41-9276-99C6D96F5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Revert changes (Get back to a previous version)</a:t>
            </a:r>
          </a:p>
          <a:p>
            <a:pPr lvl="1"/>
            <a:r>
              <a:rPr lang="en-US" altLang="zh-TW" b="1" dirty="0"/>
              <a:t>git checkout </a:t>
            </a:r>
            <a:r>
              <a:rPr lang="en-US" altLang="zh-TW" b="1" dirty="0" err="1"/>
              <a:t>commit_hash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753211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54974A31-E021-FF40-945B-BA01017F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Git: Commit Tree</a:t>
            </a:r>
            <a:endParaRPr lang="zh-TW" altLang="en-US" dirty="0"/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12743029-BA7B-8246-9F99-E5B81D728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Git</a:t>
            </a:r>
            <a:r>
              <a:rPr lang="en-US" altLang="zh-TW" dirty="0"/>
              <a:t> sees commit this way…</a:t>
            </a:r>
          </a:p>
          <a:p>
            <a:r>
              <a:rPr lang="en-US" altLang="zh-TW" dirty="0"/>
              <a:t>Branch annotates which commit we are working on</a:t>
            </a:r>
            <a:endParaRPr lang="zh-TW" altLang="en-US" dirty="0"/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47876E15-B7AF-9E44-A37F-67073483B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29" y="2764092"/>
            <a:ext cx="6448741" cy="409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4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 an acronym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2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623746E2-3878-BE48-92B9-CCF52BB1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Git: Branching</a:t>
            </a:r>
            <a:endParaRPr lang="zh-TW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E4902-B0FC-49E2-AEE8-570289809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036921FE-4C9C-6747-9ED3-E7BDCA6E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" y="1690688"/>
            <a:ext cx="6125747" cy="45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E92E116-B880-8744-8070-02C6B3A9D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18" y="1690688"/>
            <a:ext cx="5989587" cy="448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D70B7-F7EF-490D-AA8B-76FC3985C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535" y="1620485"/>
            <a:ext cx="63341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81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623746E2-3878-BE48-92B9-CCF52BB1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Git: Branching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CB2D-3244-45C4-B383-B6C3EAB28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968B25B-BFBF-5646-A1F8-69EAD9E4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218431" cy="31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AD76975-F217-5441-B948-BF2EDCA12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41" y="1825625"/>
            <a:ext cx="4124473" cy="309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3A46D25-E99B-E34D-BF40-9C9D278B3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99" y="2025205"/>
            <a:ext cx="3591374" cy="269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784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623746E2-3878-BE48-92B9-CCF52BB1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Git: Branching</a:t>
            </a:r>
            <a:endParaRPr lang="zh-TW" alt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D33B126-DCCE-F64D-A5C9-7DB011580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0164"/>
            <a:ext cx="4320337" cy="323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90CF45A-93CC-B24D-B42C-E46F0543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34" y="3275036"/>
            <a:ext cx="4445722" cy="333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AB47FD2-40B4-8349-BDDD-82AC46949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95" y="1438258"/>
            <a:ext cx="4748306" cy="355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087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D2D5CF58-E24F-6548-B9AE-B495AB64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Git: Merging</a:t>
            </a:r>
            <a:endParaRPr lang="zh-TW" altLang="en-US" dirty="0"/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6D052BDC-7640-104A-896D-CE1D97679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What do we do with this mess?</a:t>
            </a:r>
          </a:p>
          <a:p>
            <a:pPr lvl="1"/>
            <a:r>
              <a:rPr lang="en-US" altLang="zh-TW"/>
              <a:t>Merge them</a:t>
            </a:r>
            <a:endParaRPr lang="zh-TW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5E4837-A396-46D9-B167-DDFC11F4C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12335"/>
            <a:ext cx="50958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15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B0307770-3D3A-9644-BF05-A6C6AE55D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Git: Merging</a:t>
            </a:r>
            <a:endParaRPr lang="zh-TW" altLang="en-US" dirty="0"/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B3B9CCAC-32F1-6C48-AD9E-CBF2190B6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Steps to merge two branch</a:t>
            </a:r>
          </a:p>
          <a:p>
            <a:pPr lvl="1"/>
            <a:r>
              <a:rPr lang="en-US" altLang="zh-TW"/>
              <a:t>Checkout the branch you want to merge </a:t>
            </a:r>
            <a:r>
              <a:rPr lang="en-US" altLang="zh-TW">
                <a:solidFill>
                  <a:srgbClr val="C00000"/>
                </a:solidFill>
              </a:rPr>
              <a:t>onto</a:t>
            </a:r>
          </a:p>
          <a:p>
            <a:pPr lvl="1"/>
            <a:r>
              <a:rPr lang="en-US" altLang="zh-TW"/>
              <a:t>Merge the branch you want to merge</a:t>
            </a:r>
            <a:endParaRPr lang="zh-TW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C6524F4-785A-8D40-BE64-C88ED1B54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86" y="2736511"/>
            <a:ext cx="5500089" cy="412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3834945-1791-2943-9677-D62AD130D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601" y="2623639"/>
            <a:ext cx="5500089" cy="412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754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B0307770-3D3A-9644-BF05-A6C6AE55D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Git: Merging</a:t>
            </a:r>
            <a:endParaRPr lang="zh-TW" altLang="en-US" dirty="0"/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B3B9CCAC-32F1-6C48-AD9E-CBF2190B6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can continue working one whichever branch we want (the trunk </a:t>
            </a:r>
            <a:r>
              <a:rPr lang="en-US" altLang="zh-TW" b="1" dirty="0"/>
              <a:t>default</a:t>
            </a:r>
            <a:r>
              <a:rPr lang="en-US" altLang="zh-TW" dirty="0"/>
              <a:t> or on </a:t>
            </a:r>
            <a:r>
              <a:rPr lang="en-US" altLang="zh-TW" b="1" dirty="0"/>
              <a:t>experiment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C722294-925E-C64C-AFED-BC046151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2" y="2552041"/>
            <a:ext cx="5754762" cy="43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8A5BCF1-492E-0345-A982-6ABE1216C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66" y="2701899"/>
            <a:ext cx="5355792" cy="401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223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03F75F0A-0432-FA45-92A5-B13BBAD2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Git: Branching and Merging</a:t>
            </a:r>
            <a:endParaRPr lang="zh-TW" altLang="en-US" dirty="0"/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54EEBA98-2EBD-8749-B296-98A6D2438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Why this is cool?</a:t>
            </a:r>
          </a:p>
          <a:p>
            <a:pPr lvl="1"/>
            <a:r>
              <a:rPr lang="en-US" altLang="zh-TW" dirty="0"/>
              <a:t>Non-linear development</a:t>
            </a:r>
          </a:p>
        </p:txBody>
      </p:sp>
      <p:sp>
        <p:nvSpPr>
          <p:cNvPr id="61443" name="TextBox 4">
            <a:extLst>
              <a:ext uri="{FF2B5EF4-FFF2-40B4-BE49-F238E27FC236}">
                <a16:creationId xmlns:a16="http://schemas.microsoft.com/office/drawing/2014/main" id="{EE55E4D7-DEF8-604F-B3EA-7D8C9EE1B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2781300"/>
            <a:ext cx="46736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latin typeface="Consolas" panose="020B0609020204030204" pitchFamily="49" charset="0"/>
              </a:rPr>
              <a:t>clone the code that is in production</a:t>
            </a:r>
          </a:p>
          <a:p>
            <a:r>
              <a:rPr lang="en-US" altLang="zh-TW" sz="1600">
                <a:latin typeface="Consolas" panose="020B0609020204030204" pitchFamily="49" charset="0"/>
              </a:rPr>
              <a:t>create a branch for issue #53 (iss53)</a:t>
            </a:r>
          </a:p>
          <a:p>
            <a:r>
              <a:rPr lang="en-US" altLang="zh-TW" sz="1600">
                <a:latin typeface="Consolas" panose="020B0609020204030204" pitchFamily="49" charset="0"/>
              </a:rPr>
              <a:t>work for 10 minutes</a:t>
            </a:r>
          </a:p>
          <a:p>
            <a:r>
              <a:rPr lang="en-US" altLang="zh-TW" sz="1600">
                <a:latin typeface="Consolas" panose="020B0609020204030204" pitchFamily="49" charset="0"/>
              </a:rPr>
              <a:t>someone asks for a hotfix for issue #102</a:t>
            </a:r>
          </a:p>
          <a:p>
            <a:r>
              <a:rPr lang="en-US" altLang="zh-TW" sz="1600">
                <a:latin typeface="Consolas" panose="020B0609020204030204" pitchFamily="49" charset="0"/>
              </a:rPr>
              <a:t>checkout ‘production’</a:t>
            </a:r>
          </a:p>
          <a:p>
            <a:r>
              <a:rPr lang="en-US" altLang="zh-TW" sz="1600">
                <a:latin typeface="Consolas" panose="020B0609020204030204" pitchFamily="49" charset="0"/>
              </a:rPr>
              <a:t>create a branch (iss102)</a:t>
            </a:r>
          </a:p>
          <a:p>
            <a:r>
              <a:rPr lang="en-US" altLang="zh-TW" sz="1600">
                <a:latin typeface="Consolas" panose="020B0609020204030204" pitchFamily="49" charset="0"/>
              </a:rPr>
              <a:t>fix the issue</a:t>
            </a:r>
          </a:p>
          <a:p>
            <a:r>
              <a:rPr lang="en-US" altLang="zh-TW" sz="1600">
                <a:latin typeface="Consolas" panose="020B0609020204030204" pitchFamily="49" charset="0"/>
              </a:rPr>
              <a:t>checkout ‘production’, merge ‘iss102’</a:t>
            </a:r>
          </a:p>
          <a:p>
            <a:r>
              <a:rPr lang="en-US" altLang="zh-TW" sz="1600">
                <a:latin typeface="Consolas" panose="020B0609020204030204" pitchFamily="49" charset="0"/>
              </a:rPr>
              <a:t>push ‘production’</a:t>
            </a:r>
          </a:p>
          <a:p>
            <a:r>
              <a:rPr lang="en-US" altLang="zh-TW" sz="1600">
                <a:latin typeface="Consolas" panose="020B0609020204030204" pitchFamily="49" charset="0"/>
              </a:rPr>
              <a:t>checkout ‘iss53’ and keep working</a:t>
            </a:r>
            <a:endParaRPr lang="zh-TW" altLang="en-US" sz="160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10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  <a:ea typeface="Avenir Book" charset="0"/>
                <a:cs typeface="Avenir Book" charset="0"/>
              </a:rPr>
              <a:t>GitHub, </a:t>
            </a:r>
            <a:r>
              <a:rPr lang="en-US" b="1" dirty="0" err="1">
                <a:latin typeface="+mn-lt"/>
                <a:ea typeface="Avenir Book" charset="0"/>
                <a:cs typeface="Avenir Book" charset="0"/>
              </a:rPr>
              <a:t>UofC</a:t>
            </a:r>
            <a:r>
              <a:rPr lang="en-US" b="1" dirty="0">
                <a:latin typeface="+mn-lt"/>
                <a:ea typeface="Avenir Book" charset="0"/>
                <a:cs typeface="Avenir Book" charset="0"/>
              </a:rPr>
              <a:t> GitLab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a typeface="Avenir Book" charset="0"/>
                <a:cs typeface="Avenir Book" charset="0"/>
              </a:rPr>
              <a:t>It’s a hosting medium/website for your Git repositories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ea typeface="Avenir Book" charset="0"/>
              <a:cs typeface="Avenir Book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a typeface="Avenir Book" charset="0"/>
                <a:cs typeface="Avenir Book" charset="0"/>
              </a:rPr>
              <a:t>Offers powerful collaborative abilities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ea typeface="Avenir Book" charset="0"/>
              <a:cs typeface="Avenir Book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a typeface="Avenir Book" charset="0"/>
                <a:cs typeface="Avenir Book" charset="0"/>
              </a:rPr>
              <a:t>A good indicator of what you code/how much you code/quality of your code</a:t>
            </a:r>
          </a:p>
        </p:txBody>
      </p:sp>
    </p:spTree>
    <p:extLst>
      <p:ext uri="{BB962C8B-B14F-4D97-AF65-F5344CB8AC3E}">
        <p14:creationId xmlns:p14="http://schemas.microsoft.com/office/powerpoint/2010/main" val="2094957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Avenir Book" charset="0"/>
                <a:cs typeface="Avenir Book" charset="0"/>
              </a:rPr>
              <a:t>Git: Working with a remote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Avenir Book" charset="0"/>
                <a:cs typeface="Avenir Book" charset="0"/>
              </a:rPr>
              <a:t>Remote? </a:t>
            </a:r>
          </a:p>
          <a:p>
            <a:pPr marL="0" indent="0">
              <a:buNone/>
            </a:pPr>
            <a:r>
              <a:rPr lang="en-US" dirty="0">
                <a:ea typeface="Avenir Book" charset="0"/>
                <a:cs typeface="Avenir Book" charset="0"/>
              </a:rPr>
              <a:t>The common central repository</a:t>
            </a:r>
          </a:p>
          <a:p>
            <a:pPr marL="0" indent="0">
              <a:buNone/>
            </a:pPr>
            <a:r>
              <a:rPr lang="en-US" dirty="0">
                <a:ea typeface="Avenir Book" charset="0"/>
                <a:cs typeface="Avenir Book" charset="0"/>
              </a:rPr>
              <a:t>By default, remote name is </a:t>
            </a:r>
            <a:r>
              <a:rPr lang="en-US" b="1" dirty="0">
                <a:ea typeface="Avenir Book" charset="0"/>
                <a:cs typeface="Avenir Book" charset="0"/>
              </a:rPr>
              <a:t>origin</a:t>
            </a:r>
            <a:r>
              <a:rPr lang="en-US" dirty="0">
                <a:ea typeface="Avenir Book" charset="0"/>
                <a:cs typeface="Avenir Book" charset="0"/>
              </a:rPr>
              <a:t> and default branch is </a:t>
            </a:r>
            <a:r>
              <a:rPr lang="en-US" b="1" dirty="0">
                <a:ea typeface="Avenir Book" charset="0"/>
                <a:cs typeface="Avenir Book" charset="0"/>
              </a:rPr>
              <a:t>main </a:t>
            </a:r>
            <a:r>
              <a:rPr lang="en-US" i="1" dirty="0">
                <a:ea typeface="Avenir Book" charset="0"/>
                <a:cs typeface="Avenir Book" charset="0"/>
              </a:rPr>
              <a:t>(previously master)</a:t>
            </a:r>
            <a:r>
              <a:rPr lang="en-US" dirty="0">
                <a:ea typeface="Avenir Book" charset="0"/>
                <a:cs typeface="Avenir Book" charset="0"/>
              </a:rPr>
              <a:t>.</a:t>
            </a:r>
          </a:p>
          <a:p>
            <a:pPr marL="457200" lvl="1" indent="0">
              <a:buNone/>
            </a:pPr>
            <a:endParaRPr lang="en-US" sz="2400" dirty="0">
              <a:ea typeface="Avenir Book" charset="0"/>
              <a:cs typeface="Avenir Book" charset="0"/>
            </a:endParaRPr>
          </a:p>
          <a:p>
            <a:pPr marL="0" indent="0">
              <a:buNone/>
            </a:pPr>
            <a:endParaRPr lang="en-US" dirty="0">
              <a:ea typeface="Avenir Book" charset="0"/>
              <a:cs typeface="Avenir Book" charset="0"/>
            </a:endParaRPr>
          </a:p>
          <a:p>
            <a:endParaRPr lang="en-US" dirty="0"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48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Avenir Book" charset="0"/>
                <a:cs typeface="Avenir Book" charset="0"/>
              </a:rPr>
              <a:t>How to access GitHub/</a:t>
            </a:r>
            <a:r>
              <a:rPr lang="en-US" b="1" dirty="0" err="1">
                <a:latin typeface="+mn-lt"/>
                <a:ea typeface="Avenir Book" charset="0"/>
                <a:cs typeface="Avenir Book" charset="0"/>
              </a:rPr>
              <a:t>UofC</a:t>
            </a:r>
            <a:r>
              <a:rPr lang="en-US" b="1" dirty="0">
                <a:latin typeface="+mn-lt"/>
                <a:ea typeface="Avenir Book" charset="0"/>
                <a:cs typeface="Avenir Book" charset="0"/>
              </a:rPr>
              <a:t> GitLab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A3EFD0-7AC1-40A0-82EF-038FD60E9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Access on https://github.com/ or https://gitlab.cpsc.ucalgary.ca</a:t>
            </a:r>
          </a:p>
          <a:p>
            <a:r>
              <a:rPr lang="en-GB" dirty="0"/>
              <a:t>Get a clone link</a:t>
            </a:r>
          </a:p>
          <a:p>
            <a:r>
              <a:rPr lang="en-GB" dirty="0"/>
              <a:t>	github.com/</a:t>
            </a:r>
            <a:r>
              <a:rPr lang="en-GB" dirty="0" err="1"/>
              <a:t>intley</a:t>
            </a:r>
            <a:r>
              <a:rPr lang="en-GB" dirty="0"/>
              <a:t>/</a:t>
            </a:r>
            <a:r>
              <a:rPr lang="en-GB" dirty="0" err="1"/>
              <a:t>Version_Control_Workshop</a:t>
            </a:r>
            <a:endParaRPr lang="en-GB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882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323296-2144-4C7A-8089-E07889BA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 an acronym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59371-93EF-48BA-80FC-8A6C6BCF2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(from the source code read-me)</a:t>
            </a:r>
          </a:p>
          <a:p>
            <a:r>
              <a:rPr lang="en-GB" dirty="0"/>
              <a:t>"git" can mean anything, depending on your mood.</a:t>
            </a:r>
          </a:p>
          <a:p>
            <a:pPr lvl="1"/>
            <a:r>
              <a:rPr lang="en-GB" dirty="0"/>
              <a:t>random three-letter combination that is pronounceable, and not actually used by any common UNIX command. The fact that it is a mispronunciation of "get" may or may not be relevant.</a:t>
            </a:r>
          </a:p>
          <a:p>
            <a:pPr lvl="1"/>
            <a:r>
              <a:rPr lang="en-GB" dirty="0"/>
              <a:t>stupid. contemptible and despicable. simple. Take your pick from the dictionary of slang.</a:t>
            </a:r>
          </a:p>
          <a:p>
            <a:pPr lvl="1"/>
            <a:r>
              <a:rPr lang="en-GB" dirty="0"/>
              <a:t>"global information tracker": you're in a good mood, and it actually works for you. Angels sing, and a light suddenly fills the room.</a:t>
            </a:r>
          </a:p>
          <a:p>
            <a:pPr lvl="1"/>
            <a:r>
              <a:rPr lang="en-GB" dirty="0"/>
              <a:t>"goddamn idiotic truckload of </a:t>
            </a:r>
            <a:r>
              <a:rPr lang="en-GB" dirty="0" err="1"/>
              <a:t>sh</a:t>
            </a:r>
            <a:r>
              <a:rPr lang="en-GB" dirty="0"/>
              <a:t>*t": when it breaks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2101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Avenir Book" charset="0"/>
                <a:cs typeface="Avenir Book" charset="0"/>
              </a:rPr>
              <a:t>Git: Remote Commands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  <a:ea typeface="Avenir Book" charset="0"/>
                <a:cs typeface="Avenir Book" charset="0"/>
              </a:rPr>
              <a:t>git push </a:t>
            </a:r>
            <a:r>
              <a:rPr lang="mr-IN" dirty="0">
                <a:latin typeface="+mn-lt"/>
                <a:ea typeface="Avenir Book" charset="0"/>
                <a:cs typeface="Avenir Book" charset="0"/>
              </a:rPr>
              <a:t>–</a:t>
            </a:r>
            <a:r>
              <a:rPr lang="en-US" dirty="0">
                <a:latin typeface="+mn-lt"/>
                <a:ea typeface="Avenir Book" charset="0"/>
                <a:cs typeface="Avenir Book" charset="0"/>
              </a:rPr>
              <a:t> push your changes into the remote repository </a:t>
            </a:r>
          </a:p>
          <a:p>
            <a:r>
              <a:rPr lang="en-US" dirty="0">
                <a:latin typeface="+mn-lt"/>
                <a:ea typeface="Avenir Book" charset="0"/>
                <a:cs typeface="Avenir Book" charset="0"/>
              </a:rPr>
              <a:t>git pull </a:t>
            </a:r>
            <a:r>
              <a:rPr lang="mr-IN" dirty="0">
                <a:latin typeface="+mn-lt"/>
                <a:ea typeface="Avenir Book" charset="0"/>
                <a:cs typeface="Avenir Book" charset="0"/>
              </a:rPr>
              <a:t>–</a:t>
            </a:r>
            <a:r>
              <a:rPr lang="en-US" dirty="0">
                <a:latin typeface="+mn-lt"/>
                <a:ea typeface="Avenir Book" charset="0"/>
                <a:cs typeface="Avenir Book" charset="0"/>
              </a:rPr>
              <a:t> pull your latest changes from the remote repository</a:t>
            </a:r>
          </a:p>
        </p:txBody>
      </p:sp>
    </p:spTree>
    <p:extLst>
      <p:ext uri="{BB962C8B-B14F-4D97-AF65-F5344CB8AC3E}">
        <p14:creationId xmlns:p14="http://schemas.microsoft.com/office/powerpoint/2010/main" val="1618769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56B2-5934-4913-A84B-3F68F1DA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Git: Collaborate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CFB3D-4338-494D-B2AC-B989AF405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52775A-FBF4-446A-9A34-0CF9F012B484}"/>
              </a:ext>
            </a:extLst>
          </p:cNvPr>
          <p:cNvGrpSpPr/>
          <p:nvPr/>
        </p:nvGrpSpPr>
        <p:grpSpPr>
          <a:xfrm>
            <a:off x="1339702" y="1690688"/>
            <a:ext cx="8203905" cy="4178484"/>
            <a:chOff x="1339702" y="1690688"/>
            <a:chExt cx="8203905" cy="417848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BC2D39F-0EAA-4A2E-A3D9-81603A552FBA}"/>
                </a:ext>
              </a:extLst>
            </p:cNvPr>
            <p:cNvSpPr/>
            <p:nvPr/>
          </p:nvSpPr>
          <p:spPr>
            <a:xfrm>
              <a:off x="1339702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DA35DB5-CE03-4B94-8FA2-63494852D44C}"/>
                </a:ext>
              </a:extLst>
            </p:cNvPr>
            <p:cNvSpPr/>
            <p:nvPr/>
          </p:nvSpPr>
          <p:spPr>
            <a:xfrm>
              <a:off x="4622948" y="1690688"/>
              <a:ext cx="1637414" cy="417848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4E6450C-5764-4B93-B7D6-A9C4FCAF40CD}"/>
                </a:ext>
              </a:extLst>
            </p:cNvPr>
            <p:cNvSpPr/>
            <p:nvPr/>
          </p:nvSpPr>
          <p:spPr>
            <a:xfrm>
              <a:off x="7906193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BAFDAF-07A5-48FE-9ED1-D56B7D71CC00}"/>
              </a:ext>
            </a:extLst>
          </p:cNvPr>
          <p:cNvGrpSpPr/>
          <p:nvPr/>
        </p:nvGrpSpPr>
        <p:grpSpPr>
          <a:xfrm>
            <a:off x="4904711" y="2045975"/>
            <a:ext cx="1073888" cy="1940552"/>
            <a:chOff x="4837814" y="2039680"/>
            <a:chExt cx="1073888" cy="19405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2D86DE-5F38-4F53-9231-1D491BE51982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A298C9-4506-4BD5-97C2-A2A79D053256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76E215-FB56-4A9E-8452-D6210F01A3CD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FC0CF3-E514-4C66-87D6-005E92B52C20}"/>
              </a:ext>
            </a:extLst>
          </p:cNvPr>
          <p:cNvGrpSpPr/>
          <p:nvPr/>
        </p:nvGrpSpPr>
        <p:grpSpPr>
          <a:xfrm>
            <a:off x="209627" y="2047682"/>
            <a:ext cx="1130075" cy="1442613"/>
            <a:chOff x="1132113" y="803364"/>
            <a:chExt cx="1130075" cy="14426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7DC5F5-E916-46E7-B1D5-0F55AF029461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id="{BC8BB1BB-E5CE-4D15-B198-94924700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F76DAC-2AAA-417A-9273-35B959803EB6}"/>
              </a:ext>
            </a:extLst>
          </p:cNvPr>
          <p:cNvGrpSpPr/>
          <p:nvPr/>
        </p:nvGrpSpPr>
        <p:grpSpPr>
          <a:xfrm>
            <a:off x="10020980" y="1936039"/>
            <a:ext cx="1084521" cy="1554256"/>
            <a:chOff x="10180468" y="803364"/>
            <a:chExt cx="1084521" cy="1554256"/>
          </a:xfrm>
        </p:grpSpPr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id="{E2CE21DE-AA5A-4C71-BD44-C590574ED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65528" y="803364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8A4807-895C-4F23-A57B-6DAD07D60246}"/>
                </a:ext>
              </a:extLst>
            </p:cNvPr>
            <p:cNvSpPr txBox="1"/>
            <p:nvPr/>
          </p:nvSpPr>
          <p:spPr>
            <a:xfrm>
              <a:off x="10180468" y="1988288"/>
              <a:ext cx="108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689CB68-6CCB-4142-89A6-7D7D13C26FCB}"/>
              </a:ext>
            </a:extLst>
          </p:cNvPr>
          <p:cNvSpPr txBox="1"/>
          <p:nvPr/>
        </p:nvSpPr>
        <p:spPr>
          <a:xfrm>
            <a:off x="4622948" y="1191883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Remote Repo</a:t>
            </a:r>
          </a:p>
        </p:txBody>
      </p:sp>
    </p:spTree>
    <p:extLst>
      <p:ext uri="{BB962C8B-B14F-4D97-AF65-F5344CB8AC3E}">
        <p14:creationId xmlns:p14="http://schemas.microsoft.com/office/powerpoint/2010/main" val="362903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56B2-5934-4913-A84B-3F68F1DA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Git: Collaborate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C62319-893D-4D0D-8906-5225643B8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52775A-FBF4-446A-9A34-0CF9F012B484}"/>
              </a:ext>
            </a:extLst>
          </p:cNvPr>
          <p:cNvGrpSpPr/>
          <p:nvPr/>
        </p:nvGrpSpPr>
        <p:grpSpPr>
          <a:xfrm>
            <a:off x="1339702" y="1690688"/>
            <a:ext cx="8203905" cy="4178484"/>
            <a:chOff x="1339702" y="1690688"/>
            <a:chExt cx="8203905" cy="417848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BC2D39F-0EAA-4A2E-A3D9-81603A552FBA}"/>
                </a:ext>
              </a:extLst>
            </p:cNvPr>
            <p:cNvSpPr/>
            <p:nvPr/>
          </p:nvSpPr>
          <p:spPr>
            <a:xfrm>
              <a:off x="1339702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DA35DB5-CE03-4B94-8FA2-63494852D44C}"/>
                </a:ext>
              </a:extLst>
            </p:cNvPr>
            <p:cNvSpPr/>
            <p:nvPr/>
          </p:nvSpPr>
          <p:spPr>
            <a:xfrm>
              <a:off x="4622948" y="1690688"/>
              <a:ext cx="1637414" cy="417848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4E6450C-5764-4B93-B7D6-A9C4FCAF40CD}"/>
                </a:ext>
              </a:extLst>
            </p:cNvPr>
            <p:cNvSpPr/>
            <p:nvPr/>
          </p:nvSpPr>
          <p:spPr>
            <a:xfrm>
              <a:off x="7906193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BAFDAF-07A5-48FE-9ED1-D56B7D71CC00}"/>
              </a:ext>
            </a:extLst>
          </p:cNvPr>
          <p:cNvGrpSpPr/>
          <p:nvPr/>
        </p:nvGrpSpPr>
        <p:grpSpPr>
          <a:xfrm>
            <a:off x="4904711" y="2045975"/>
            <a:ext cx="1073888" cy="1940552"/>
            <a:chOff x="4837814" y="2039680"/>
            <a:chExt cx="1073888" cy="19405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2D86DE-5F38-4F53-9231-1D491BE51982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A298C9-4506-4BD5-97C2-A2A79D053256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76E215-FB56-4A9E-8452-D6210F01A3CD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FC0CF3-E514-4C66-87D6-005E92B52C20}"/>
              </a:ext>
            </a:extLst>
          </p:cNvPr>
          <p:cNvGrpSpPr/>
          <p:nvPr/>
        </p:nvGrpSpPr>
        <p:grpSpPr>
          <a:xfrm>
            <a:off x="209627" y="2047682"/>
            <a:ext cx="1130075" cy="1442613"/>
            <a:chOff x="1132113" y="803364"/>
            <a:chExt cx="1130075" cy="14426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7DC5F5-E916-46E7-B1D5-0F55AF029461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id="{BC8BB1BB-E5CE-4D15-B198-94924700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F76DAC-2AAA-417A-9273-35B959803EB6}"/>
              </a:ext>
            </a:extLst>
          </p:cNvPr>
          <p:cNvGrpSpPr/>
          <p:nvPr/>
        </p:nvGrpSpPr>
        <p:grpSpPr>
          <a:xfrm>
            <a:off x="10020980" y="1936039"/>
            <a:ext cx="1084521" cy="1554256"/>
            <a:chOff x="10180468" y="803364"/>
            <a:chExt cx="1084521" cy="1554256"/>
          </a:xfrm>
        </p:grpSpPr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id="{E2CE21DE-AA5A-4C71-BD44-C590574ED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65528" y="803364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8A4807-895C-4F23-A57B-6DAD07D60246}"/>
                </a:ext>
              </a:extLst>
            </p:cNvPr>
            <p:cNvSpPr txBox="1"/>
            <p:nvPr/>
          </p:nvSpPr>
          <p:spPr>
            <a:xfrm>
              <a:off x="10180468" y="1988288"/>
              <a:ext cx="108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id="{74B3CEBD-F3A0-4777-8F81-398AC5AF49B3}"/>
              </a:ext>
            </a:extLst>
          </p:cNvPr>
          <p:cNvSpPr/>
          <p:nvPr/>
        </p:nvSpPr>
        <p:spPr>
          <a:xfrm rot="10800000">
            <a:off x="3258879" y="2215639"/>
            <a:ext cx="1041991" cy="383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796EEB9-C1DA-4C4F-AA34-2927BB0C91F4}"/>
              </a:ext>
            </a:extLst>
          </p:cNvPr>
          <p:cNvSpPr/>
          <p:nvPr/>
        </p:nvSpPr>
        <p:spPr>
          <a:xfrm>
            <a:off x="6582985" y="2220622"/>
            <a:ext cx="1041991" cy="383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54CDD-5A6A-4A2D-A2DF-55795D79B0E3}"/>
              </a:ext>
            </a:extLst>
          </p:cNvPr>
          <p:cNvSpPr txBox="1"/>
          <p:nvPr/>
        </p:nvSpPr>
        <p:spPr>
          <a:xfrm>
            <a:off x="3258879" y="1690687"/>
            <a:ext cx="116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clone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497DD5-C091-4A63-A9DD-8C114F6E6EA1}"/>
              </a:ext>
            </a:extLst>
          </p:cNvPr>
          <p:cNvSpPr txBox="1"/>
          <p:nvPr/>
        </p:nvSpPr>
        <p:spPr>
          <a:xfrm>
            <a:off x="6541032" y="1645865"/>
            <a:ext cx="116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clone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CD1091-C41E-4193-B50E-3A9C91A21AF9}"/>
              </a:ext>
            </a:extLst>
          </p:cNvPr>
          <p:cNvGrpSpPr/>
          <p:nvPr/>
        </p:nvGrpSpPr>
        <p:grpSpPr>
          <a:xfrm>
            <a:off x="1556967" y="2045975"/>
            <a:ext cx="1073888" cy="1940552"/>
            <a:chOff x="4837814" y="2039680"/>
            <a:chExt cx="1073888" cy="19405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F2D4100-280D-4CB5-A486-F06691FAB861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C9EDA0A-F7A3-41B1-876E-027968BA9ED2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5CABF7B-6EE6-4085-AB24-9072C5DD07E0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9C5E70-2933-4B18-B1DE-8CB990819C7F}"/>
              </a:ext>
            </a:extLst>
          </p:cNvPr>
          <p:cNvGrpSpPr/>
          <p:nvPr/>
        </p:nvGrpSpPr>
        <p:grpSpPr>
          <a:xfrm>
            <a:off x="8195251" y="2045975"/>
            <a:ext cx="1073888" cy="1940552"/>
            <a:chOff x="4837814" y="2039680"/>
            <a:chExt cx="1073888" cy="194055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EFB236E-17E5-4456-8A84-B6547158E707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5389AA9-15AF-42B7-B0C3-13F889BFB09F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B780CED-D7BD-4CAE-A9D7-07C191275446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4177DEC-A0E4-4CE3-8971-CCE7129F0552}"/>
              </a:ext>
            </a:extLst>
          </p:cNvPr>
          <p:cNvSpPr txBox="1"/>
          <p:nvPr/>
        </p:nvSpPr>
        <p:spPr>
          <a:xfrm>
            <a:off x="4622948" y="1191883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Remote Repo</a:t>
            </a:r>
          </a:p>
        </p:txBody>
      </p:sp>
    </p:spTree>
    <p:extLst>
      <p:ext uri="{BB962C8B-B14F-4D97-AF65-F5344CB8AC3E}">
        <p14:creationId xmlns:p14="http://schemas.microsoft.com/office/powerpoint/2010/main" val="4095907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56B2-5934-4913-A84B-3F68F1DA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Git: Collaborate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B13B2-669C-4824-9339-173D8EF5F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52775A-FBF4-446A-9A34-0CF9F012B484}"/>
              </a:ext>
            </a:extLst>
          </p:cNvPr>
          <p:cNvGrpSpPr/>
          <p:nvPr/>
        </p:nvGrpSpPr>
        <p:grpSpPr>
          <a:xfrm>
            <a:off x="1339702" y="1690688"/>
            <a:ext cx="8203905" cy="4178484"/>
            <a:chOff x="1339702" y="1690688"/>
            <a:chExt cx="8203905" cy="417848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BC2D39F-0EAA-4A2E-A3D9-81603A552FBA}"/>
                </a:ext>
              </a:extLst>
            </p:cNvPr>
            <p:cNvSpPr/>
            <p:nvPr/>
          </p:nvSpPr>
          <p:spPr>
            <a:xfrm>
              <a:off x="1339702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DA35DB5-CE03-4B94-8FA2-63494852D44C}"/>
                </a:ext>
              </a:extLst>
            </p:cNvPr>
            <p:cNvSpPr/>
            <p:nvPr/>
          </p:nvSpPr>
          <p:spPr>
            <a:xfrm>
              <a:off x="4622948" y="1690688"/>
              <a:ext cx="1637414" cy="417848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4E6450C-5764-4B93-B7D6-A9C4FCAF40CD}"/>
                </a:ext>
              </a:extLst>
            </p:cNvPr>
            <p:cNvSpPr/>
            <p:nvPr/>
          </p:nvSpPr>
          <p:spPr>
            <a:xfrm>
              <a:off x="7906193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BAFDAF-07A5-48FE-9ED1-D56B7D71CC00}"/>
              </a:ext>
            </a:extLst>
          </p:cNvPr>
          <p:cNvGrpSpPr/>
          <p:nvPr/>
        </p:nvGrpSpPr>
        <p:grpSpPr>
          <a:xfrm>
            <a:off x="4904711" y="2045975"/>
            <a:ext cx="1073888" cy="1940552"/>
            <a:chOff x="4837814" y="2039680"/>
            <a:chExt cx="1073888" cy="19405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2D86DE-5F38-4F53-9231-1D491BE51982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A298C9-4506-4BD5-97C2-A2A79D053256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76E215-FB56-4A9E-8452-D6210F01A3CD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FC0CF3-E514-4C66-87D6-005E92B52C20}"/>
              </a:ext>
            </a:extLst>
          </p:cNvPr>
          <p:cNvGrpSpPr/>
          <p:nvPr/>
        </p:nvGrpSpPr>
        <p:grpSpPr>
          <a:xfrm>
            <a:off x="209627" y="2047682"/>
            <a:ext cx="1130075" cy="1442613"/>
            <a:chOff x="1132113" y="803364"/>
            <a:chExt cx="1130075" cy="14426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7DC5F5-E916-46E7-B1D5-0F55AF029461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id="{BC8BB1BB-E5CE-4D15-B198-94924700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F76DAC-2AAA-417A-9273-35B959803EB6}"/>
              </a:ext>
            </a:extLst>
          </p:cNvPr>
          <p:cNvGrpSpPr/>
          <p:nvPr/>
        </p:nvGrpSpPr>
        <p:grpSpPr>
          <a:xfrm>
            <a:off x="10020980" y="1936039"/>
            <a:ext cx="1084521" cy="1554256"/>
            <a:chOff x="10180468" y="803364"/>
            <a:chExt cx="1084521" cy="1554256"/>
          </a:xfrm>
        </p:grpSpPr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id="{E2CE21DE-AA5A-4C71-BD44-C590574ED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65528" y="803364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8A4807-895C-4F23-A57B-6DAD07D60246}"/>
                </a:ext>
              </a:extLst>
            </p:cNvPr>
            <p:cNvSpPr txBox="1"/>
            <p:nvPr/>
          </p:nvSpPr>
          <p:spPr>
            <a:xfrm>
              <a:off x="10180468" y="1988288"/>
              <a:ext cx="108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CD1091-C41E-4193-B50E-3A9C91A21AF9}"/>
              </a:ext>
            </a:extLst>
          </p:cNvPr>
          <p:cNvGrpSpPr/>
          <p:nvPr/>
        </p:nvGrpSpPr>
        <p:grpSpPr>
          <a:xfrm>
            <a:off x="1556967" y="2045975"/>
            <a:ext cx="1073888" cy="1940552"/>
            <a:chOff x="4837814" y="2039680"/>
            <a:chExt cx="1073888" cy="19405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F2D4100-280D-4CB5-A486-F06691FAB861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C9EDA0A-F7A3-41B1-876E-027968BA9ED2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5CABF7B-6EE6-4085-AB24-9072C5DD07E0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9C5E70-2933-4B18-B1DE-8CB990819C7F}"/>
              </a:ext>
            </a:extLst>
          </p:cNvPr>
          <p:cNvGrpSpPr/>
          <p:nvPr/>
        </p:nvGrpSpPr>
        <p:grpSpPr>
          <a:xfrm>
            <a:off x="8195251" y="2045975"/>
            <a:ext cx="1073888" cy="1940552"/>
            <a:chOff x="4837814" y="2039680"/>
            <a:chExt cx="1073888" cy="194055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EFB236E-17E5-4456-8A84-B6547158E707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5389AA9-15AF-42B7-B0C3-13F889BFB09F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B780CED-D7BD-4CAE-A9D7-07C191275446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F51C607-4EDF-4BBA-951F-DE65AE241633}"/>
              </a:ext>
            </a:extLst>
          </p:cNvPr>
          <p:cNvSpPr/>
          <p:nvPr/>
        </p:nvSpPr>
        <p:spPr>
          <a:xfrm>
            <a:off x="1732404" y="4180285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4B4A7E-AA72-4C3C-9D7C-E8A8B66CD20D}"/>
              </a:ext>
            </a:extLst>
          </p:cNvPr>
          <p:cNvSpPr txBox="1"/>
          <p:nvPr/>
        </p:nvSpPr>
        <p:spPr>
          <a:xfrm>
            <a:off x="2932790" y="4180285"/>
            <a:ext cx="152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add </a:t>
            </a:r>
          </a:p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commit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3D225A-0809-44F0-8E22-77BD4CD3E4C8}"/>
              </a:ext>
            </a:extLst>
          </p:cNvPr>
          <p:cNvSpPr/>
          <p:nvPr/>
        </p:nvSpPr>
        <p:spPr>
          <a:xfrm>
            <a:off x="8370688" y="4306011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2DAB36-7037-4211-9458-C320FA8D8552}"/>
              </a:ext>
            </a:extLst>
          </p:cNvPr>
          <p:cNvSpPr txBox="1"/>
          <p:nvPr/>
        </p:nvSpPr>
        <p:spPr>
          <a:xfrm>
            <a:off x="9583249" y="4305836"/>
            <a:ext cx="152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add </a:t>
            </a:r>
          </a:p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commit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0F927C-536F-4353-902B-58892563BA95}"/>
              </a:ext>
            </a:extLst>
          </p:cNvPr>
          <p:cNvSpPr txBox="1"/>
          <p:nvPr/>
        </p:nvSpPr>
        <p:spPr>
          <a:xfrm>
            <a:off x="4622948" y="1191883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Remote Repo</a:t>
            </a:r>
          </a:p>
        </p:txBody>
      </p:sp>
    </p:spTree>
    <p:extLst>
      <p:ext uri="{BB962C8B-B14F-4D97-AF65-F5344CB8AC3E}">
        <p14:creationId xmlns:p14="http://schemas.microsoft.com/office/powerpoint/2010/main" val="99817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56B2-5934-4913-A84B-3F68F1DA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Git: Collaborate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68523-3EBF-477E-9C21-0A58793E5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52775A-FBF4-446A-9A34-0CF9F012B484}"/>
              </a:ext>
            </a:extLst>
          </p:cNvPr>
          <p:cNvGrpSpPr/>
          <p:nvPr/>
        </p:nvGrpSpPr>
        <p:grpSpPr>
          <a:xfrm>
            <a:off x="1339702" y="1690688"/>
            <a:ext cx="8203905" cy="4178484"/>
            <a:chOff x="1339702" y="1690688"/>
            <a:chExt cx="8203905" cy="417848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BC2D39F-0EAA-4A2E-A3D9-81603A552FBA}"/>
                </a:ext>
              </a:extLst>
            </p:cNvPr>
            <p:cNvSpPr/>
            <p:nvPr/>
          </p:nvSpPr>
          <p:spPr>
            <a:xfrm>
              <a:off x="1339702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DA35DB5-CE03-4B94-8FA2-63494852D44C}"/>
                </a:ext>
              </a:extLst>
            </p:cNvPr>
            <p:cNvSpPr/>
            <p:nvPr/>
          </p:nvSpPr>
          <p:spPr>
            <a:xfrm>
              <a:off x="4622948" y="1690688"/>
              <a:ext cx="1637414" cy="417848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4E6450C-5764-4B93-B7D6-A9C4FCAF40CD}"/>
                </a:ext>
              </a:extLst>
            </p:cNvPr>
            <p:cNvSpPr/>
            <p:nvPr/>
          </p:nvSpPr>
          <p:spPr>
            <a:xfrm>
              <a:off x="7906193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BAFDAF-07A5-48FE-9ED1-D56B7D71CC00}"/>
              </a:ext>
            </a:extLst>
          </p:cNvPr>
          <p:cNvGrpSpPr/>
          <p:nvPr/>
        </p:nvGrpSpPr>
        <p:grpSpPr>
          <a:xfrm>
            <a:off x="4904711" y="2045975"/>
            <a:ext cx="1073888" cy="1940552"/>
            <a:chOff x="4837814" y="2039680"/>
            <a:chExt cx="1073888" cy="19405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2D86DE-5F38-4F53-9231-1D491BE51982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A298C9-4506-4BD5-97C2-A2A79D053256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76E215-FB56-4A9E-8452-D6210F01A3CD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FC0CF3-E514-4C66-87D6-005E92B52C20}"/>
              </a:ext>
            </a:extLst>
          </p:cNvPr>
          <p:cNvGrpSpPr/>
          <p:nvPr/>
        </p:nvGrpSpPr>
        <p:grpSpPr>
          <a:xfrm>
            <a:off x="209627" y="2047682"/>
            <a:ext cx="1130075" cy="1442613"/>
            <a:chOff x="1132113" y="803364"/>
            <a:chExt cx="1130075" cy="14426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7DC5F5-E916-46E7-B1D5-0F55AF029461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id="{BC8BB1BB-E5CE-4D15-B198-94924700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F76DAC-2AAA-417A-9273-35B959803EB6}"/>
              </a:ext>
            </a:extLst>
          </p:cNvPr>
          <p:cNvGrpSpPr/>
          <p:nvPr/>
        </p:nvGrpSpPr>
        <p:grpSpPr>
          <a:xfrm>
            <a:off x="10020980" y="1936039"/>
            <a:ext cx="1084521" cy="1554256"/>
            <a:chOff x="10180468" y="803364"/>
            <a:chExt cx="1084521" cy="1554256"/>
          </a:xfrm>
        </p:grpSpPr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id="{E2CE21DE-AA5A-4C71-BD44-C590574ED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65528" y="803364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8A4807-895C-4F23-A57B-6DAD07D60246}"/>
                </a:ext>
              </a:extLst>
            </p:cNvPr>
            <p:cNvSpPr txBox="1"/>
            <p:nvPr/>
          </p:nvSpPr>
          <p:spPr>
            <a:xfrm>
              <a:off x="10180468" y="1988288"/>
              <a:ext cx="108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CD1091-C41E-4193-B50E-3A9C91A21AF9}"/>
              </a:ext>
            </a:extLst>
          </p:cNvPr>
          <p:cNvGrpSpPr/>
          <p:nvPr/>
        </p:nvGrpSpPr>
        <p:grpSpPr>
          <a:xfrm>
            <a:off x="1556967" y="2045975"/>
            <a:ext cx="1073888" cy="1940552"/>
            <a:chOff x="4837814" y="2039680"/>
            <a:chExt cx="1073888" cy="19405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F2D4100-280D-4CB5-A486-F06691FAB861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C9EDA0A-F7A3-41B1-876E-027968BA9ED2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5CABF7B-6EE6-4085-AB24-9072C5DD07E0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9C5E70-2933-4B18-B1DE-8CB990819C7F}"/>
              </a:ext>
            </a:extLst>
          </p:cNvPr>
          <p:cNvGrpSpPr/>
          <p:nvPr/>
        </p:nvGrpSpPr>
        <p:grpSpPr>
          <a:xfrm>
            <a:off x="8195251" y="2045975"/>
            <a:ext cx="1073888" cy="1940552"/>
            <a:chOff x="4837814" y="2039680"/>
            <a:chExt cx="1073888" cy="194055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EFB236E-17E5-4456-8A84-B6547158E707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5389AA9-15AF-42B7-B0C3-13F889BFB09F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B780CED-D7BD-4CAE-A9D7-07C191275446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F51C607-4EDF-4BBA-951F-DE65AE241633}"/>
              </a:ext>
            </a:extLst>
          </p:cNvPr>
          <p:cNvSpPr/>
          <p:nvPr/>
        </p:nvSpPr>
        <p:spPr>
          <a:xfrm>
            <a:off x="1732404" y="4180285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3D225A-0809-44F0-8E22-77BD4CD3E4C8}"/>
              </a:ext>
            </a:extLst>
          </p:cNvPr>
          <p:cNvSpPr/>
          <p:nvPr/>
        </p:nvSpPr>
        <p:spPr>
          <a:xfrm>
            <a:off x="8370688" y="4306011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13EE1D81-3015-431F-B127-37C20FFF63C4}"/>
              </a:ext>
            </a:extLst>
          </p:cNvPr>
          <p:cNvSpPr/>
          <p:nvPr/>
        </p:nvSpPr>
        <p:spPr>
          <a:xfrm>
            <a:off x="3258879" y="2215639"/>
            <a:ext cx="1041991" cy="383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9857FC-35D8-4B51-857D-2975717AD003}"/>
              </a:ext>
            </a:extLst>
          </p:cNvPr>
          <p:cNvSpPr txBox="1"/>
          <p:nvPr/>
        </p:nvSpPr>
        <p:spPr>
          <a:xfrm>
            <a:off x="3258879" y="2805364"/>
            <a:ext cx="152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push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CA48CA-5770-48C1-B915-90418B5FA9ED}"/>
              </a:ext>
            </a:extLst>
          </p:cNvPr>
          <p:cNvSpPr/>
          <p:nvPr/>
        </p:nvSpPr>
        <p:spPr>
          <a:xfrm>
            <a:off x="5080148" y="4246838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D88C47-02CE-4C66-AF02-137067E74AA4}"/>
              </a:ext>
            </a:extLst>
          </p:cNvPr>
          <p:cNvSpPr txBox="1"/>
          <p:nvPr/>
        </p:nvSpPr>
        <p:spPr>
          <a:xfrm>
            <a:off x="4622948" y="1191883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Remote Repo</a:t>
            </a:r>
          </a:p>
        </p:txBody>
      </p:sp>
    </p:spTree>
    <p:extLst>
      <p:ext uri="{BB962C8B-B14F-4D97-AF65-F5344CB8AC3E}">
        <p14:creationId xmlns:p14="http://schemas.microsoft.com/office/powerpoint/2010/main" val="605420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56B2-5934-4913-A84B-3F68F1DA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Git: Collaborate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ABAB1-4CEB-4879-8D01-F452CCC2E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52775A-FBF4-446A-9A34-0CF9F012B484}"/>
              </a:ext>
            </a:extLst>
          </p:cNvPr>
          <p:cNvGrpSpPr/>
          <p:nvPr/>
        </p:nvGrpSpPr>
        <p:grpSpPr>
          <a:xfrm>
            <a:off x="1339702" y="1690688"/>
            <a:ext cx="8203905" cy="4178484"/>
            <a:chOff x="1339702" y="1690688"/>
            <a:chExt cx="8203905" cy="417848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BC2D39F-0EAA-4A2E-A3D9-81603A552FBA}"/>
                </a:ext>
              </a:extLst>
            </p:cNvPr>
            <p:cNvSpPr/>
            <p:nvPr/>
          </p:nvSpPr>
          <p:spPr>
            <a:xfrm>
              <a:off x="1339702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DA35DB5-CE03-4B94-8FA2-63494852D44C}"/>
                </a:ext>
              </a:extLst>
            </p:cNvPr>
            <p:cNvSpPr/>
            <p:nvPr/>
          </p:nvSpPr>
          <p:spPr>
            <a:xfrm>
              <a:off x="4622948" y="1690688"/>
              <a:ext cx="1637414" cy="417848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4E6450C-5764-4B93-B7D6-A9C4FCAF40CD}"/>
                </a:ext>
              </a:extLst>
            </p:cNvPr>
            <p:cNvSpPr/>
            <p:nvPr/>
          </p:nvSpPr>
          <p:spPr>
            <a:xfrm>
              <a:off x="7906193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BAFDAF-07A5-48FE-9ED1-D56B7D71CC00}"/>
              </a:ext>
            </a:extLst>
          </p:cNvPr>
          <p:cNvGrpSpPr/>
          <p:nvPr/>
        </p:nvGrpSpPr>
        <p:grpSpPr>
          <a:xfrm>
            <a:off x="4904711" y="2045975"/>
            <a:ext cx="1073888" cy="1940552"/>
            <a:chOff x="4837814" y="2039680"/>
            <a:chExt cx="1073888" cy="19405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2D86DE-5F38-4F53-9231-1D491BE51982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A298C9-4506-4BD5-97C2-A2A79D053256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76E215-FB56-4A9E-8452-D6210F01A3CD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FC0CF3-E514-4C66-87D6-005E92B52C20}"/>
              </a:ext>
            </a:extLst>
          </p:cNvPr>
          <p:cNvGrpSpPr/>
          <p:nvPr/>
        </p:nvGrpSpPr>
        <p:grpSpPr>
          <a:xfrm>
            <a:off x="209627" y="2047682"/>
            <a:ext cx="1130075" cy="1442613"/>
            <a:chOff x="1132113" y="803364"/>
            <a:chExt cx="1130075" cy="14426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7DC5F5-E916-46E7-B1D5-0F55AF029461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id="{BC8BB1BB-E5CE-4D15-B198-94924700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F76DAC-2AAA-417A-9273-35B959803EB6}"/>
              </a:ext>
            </a:extLst>
          </p:cNvPr>
          <p:cNvGrpSpPr/>
          <p:nvPr/>
        </p:nvGrpSpPr>
        <p:grpSpPr>
          <a:xfrm>
            <a:off x="10020980" y="1936039"/>
            <a:ext cx="1084521" cy="1554256"/>
            <a:chOff x="10180468" y="803364"/>
            <a:chExt cx="1084521" cy="1554256"/>
          </a:xfrm>
        </p:grpSpPr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id="{E2CE21DE-AA5A-4C71-BD44-C590574ED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65528" y="803364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8A4807-895C-4F23-A57B-6DAD07D60246}"/>
                </a:ext>
              </a:extLst>
            </p:cNvPr>
            <p:cNvSpPr txBox="1"/>
            <p:nvPr/>
          </p:nvSpPr>
          <p:spPr>
            <a:xfrm>
              <a:off x="10180468" y="1988288"/>
              <a:ext cx="108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CD1091-C41E-4193-B50E-3A9C91A21AF9}"/>
              </a:ext>
            </a:extLst>
          </p:cNvPr>
          <p:cNvGrpSpPr/>
          <p:nvPr/>
        </p:nvGrpSpPr>
        <p:grpSpPr>
          <a:xfrm>
            <a:off x="1556967" y="2045975"/>
            <a:ext cx="1073888" cy="1940552"/>
            <a:chOff x="4837814" y="2039680"/>
            <a:chExt cx="1073888" cy="19405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F2D4100-280D-4CB5-A486-F06691FAB861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C9EDA0A-F7A3-41B1-876E-027968BA9ED2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5CABF7B-6EE6-4085-AB24-9072C5DD07E0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9C5E70-2933-4B18-B1DE-8CB990819C7F}"/>
              </a:ext>
            </a:extLst>
          </p:cNvPr>
          <p:cNvGrpSpPr/>
          <p:nvPr/>
        </p:nvGrpSpPr>
        <p:grpSpPr>
          <a:xfrm>
            <a:off x="8195251" y="2045975"/>
            <a:ext cx="1073888" cy="1940552"/>
            <a:chOff x="4837814" y="2039680"/>
            <a:chExt cx="1073888" cy="194055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EFB236E-17E5-4456-8A84-B6547158E707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5389AA9-15AF-42B7-B0C3-13F889BFB09F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B780CED-D7BD-4CAE-A9D7-07C191275446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F51C607-4EDF-4BBA-951F-DE65AE241633}"/>
              </a:ext>
            </a:extLst>
          </p:cNvPr>
          <p:cNvSpPr/>
          <p:nvPr/>
        </p:nvSpPr>
        <p:spPr>
          <a:xfrm>
            <a:off x="1732404" y="4180285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3D225A-0809-44F0-8E22-77BD4CD3E4C8}"/>
              </a:ext>
            </a:extLst>
          </p:cNvPr>
          <p:cNvSpPr/>
          <p:nvPr/>
        </p:nvSpPr>
        <p:spPr>
          <a:xfrm>
            <a:off x="8370688" y="4306011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13EE1D81-3015-431F-B127-37C20FFF63C4}"/>
              </a:ext>
            </a:extLst>
          </p:cNvPr>
          <p:cNvSpPr/>
          <p:nvPr/>
        </p:nvSpPr>
        <p:spPr>
          <a:xfrm>
            <a:off x="6481484" y="2215639"/>
            <a:ext cx="1041991" cy="383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9857FC-35D8-4B51-857D-2975717AD003}"/>
              </a:ext>
            </a:extLst>
          </p:cNvPr>
          <p:cNvSpPr txBox="1"/>
          <p:nvPr/>
        </p:nvSpPr>
        <p:spPr>
          <a:xfrm>
            <a:off x="6398531" y="2898462"/>
            <a:ext cx="112494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r>
              <a:rPr lang="en-US" sz="2000" b="1" dirty="0"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fetch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CA48CA-5770-48C1-B915-90418B5FA9ED}"/>
              </a:ext>
            </a:extLst>
          </p:cNvPr>
          <p:cNvSpPr/>
          <p:nvPr/>
        </p:nvSpPr>
        <p:spPr>
          <a:xfrm>
            <a:off x="5080148" y="4246838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1F7962-B137-45E7-8A11-C86F9B354B1A}"/>
              </a:ext>
            </a:extLst>
          </p:cNvPr>
          <p:cNvSpPr/>
          <p:nvPr/>
        </p:nvSpPr>
        <p:spPr>
          <a:xfrm>
            <a:off x="9646595" y="3563380"/>
            <a:ext cx="723014" cy="414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D3A39B-D62C-4B11-A13B-F927EBE11B8E}"/>
              </a:ext>
            </a:extLst>
          </p:cNvPr>
          <p:cNvSpPr txBox="1"/>
          <p:nvPr/>
        </p:nvSpPr>
        <p:spPr>
          <a:xfrm>
            <a:off x="4622948" y="1191883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Remote Repo</a:t>
            </a:r>
          </a:p>
        </p:txBody>
      </p:sp>
    </p:spTree>
    <p:extLst>
      <p:ext uri="{BB962C8B-B14F-4D97-AF65-F5344CB8AC3E}">
        <p14:creationId xmlns:p14="http://schemas.microsoft.com/office/powerpoint/2010/main" val="1417984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56B2-5934-4913-A84B-3F68F1DA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Git: Collaborate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37BF7-61F2-4E46-A3B0-1C746FBF3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52775A-FBF4-446A-9A34-0CF9F012B484}"/>
              </a:ext>
            </a:extLst>
          </p:cNvPr>
          <p:cNvGrpSpPr/>
          <p:nvPr/>
        </p:nvGrpSpPr>
        <p:grpSpPr>
          <a:xfrm>
            <a:off x="1339702" y="1690688"/>
            <a:ext cx="8203905" cy="4178484"/>
            <a:chOff x="1339702" y="1690688"/>
            <a:chExt cx="8203905" cy="417848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BC2D39F-0EAA-4A2E-A3D9-81603A552FBA}"/>
                </a:ext>
              </a:extLst>
            </p:cNvPr>
            <p:cNvSpPr/>
            <p:nvPr/>
          </p:nvSpPr>
          <p:spPr>
            <a:xfrm>
              <a:off x="1339702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DA35DB5-CE03-4B94-8FA2-63494852D44C}"/>
                </a:ext>
              </a:extLst>
            </p:cNvPr>
            <p:cNvSpPr/>
            <p:nvPr/>
          </p:nvSpPr>
          <p:spPr>
            <a:xfrm>
              <a:off x="4622948" y="1690688"/>
              <a:ext cx="1637414" cy="417848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4E6450C-5764-4B93-B7D6-A9C4FCAF40CD}"/>
                </a:ext>
              </a:extLst>
            </p:cNvPr>
            <p:cNvSpPr/>
            <p:nvPr/>
          </p:nvSpPr>
          <p:spPr>
            <a:xfrm>
              <a:off x="7906193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BAFDAF-07A5-48FE-9ED1-D56B7D71CC00}"/>
              </a:ext>
            </a:extLst>
          </p:cNvPr>
          <p:cNvGrpSpPr/>
          <p:nvPr/>
        </p:nvGrpSpPr>
        <p:grpSpPr>
          <a:xfrm>
            <a:off x="4904711" y="2045975"/>
            <a:ext cx="1073888" cy="1940552"/>
            <a:chOff x="4837814" y="2039680"/>
            <a:chExt cx="1073888" cy="19405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2D86DE-5F38-4F53-9231-1D491BE51982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A298C9-4506-4BD5-97C2-A2A79D053256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76E215-FB56-4A9E-8452-D6210F01A3CD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FC0CF3-E514-4C66-87D6-005E92B52C20}"/>
              </a:ext>
            </a:extLst>
          </p:cNvPr>
          <p:cNvGrpSpPr/>
          <p:nvPr/>
        </p:nvGrpSpPr>
        <p:grpSpPr>
          <a:xfrm>
            <a:off x="209627" y="2047682"/>
            <a:ext cx="1130075" cy="1442613"/>
            <a:chOff x="1132113" y="803364"/>
            <a:chExt cx="1130075" cy="14426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7DC5F5-E916-46E7-B1D5-0F55AF029461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id="{BC8BB1BB-E5CE-4D15-B198-94924700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F76DAC-2AAA-417A-9273-35B959803EB6}"/>
              </a:ext>
            </a:extLst>
          </p:cNvPr>
          <p:cNvGrpSpPr/>
          <p:nvPr/>
        </p:nvGrpSpPr>
        <p:grpSpPr>
          <a:xfrm>
            <a:off x="10020980" y="1936039"/>
            <a:ext cx="1084521" cy="1554256"/>
            <a:chOff x="10180468" y="803364"/>
            <a:chExt cx="1084521" cy="1554256"/>
          </a:xfrm>
        </p:grpSpPr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id="{E2CE21DE-AA5A-4C71-BD44-C590574ED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65528" y="803364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8A4807-895C-4F23-A57B-6DAD07D60246}"/>
                </a:ext>
              </a:extLst>
            </p:cNvPr>
            <p:cNvSpPr txBox="1"/>
            <p:nvPr/>
          </p:nvSpPr>
          <p:spPr>
            <a:xfrm>
              <a:off x="10180468" y="1988288"/>
              <a:ext cx="108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CD1091-C41E-4193-B50E-3A9C91A21AF9}"/>
              </a:ext>
            </a:extLst>
          </p:cNvPr>
          <p:cNvGrpSpPr/>
          <p:nvPr/>
        </p:nvGrpSpPr>
        <p:grpSpPr>
          <a:xfrm>
            <a:off x="1556967" y="2045975"/>
            <a:ext cx="1073888" cy="1940552"/>
            <a:chOff x="4837814" y="2039680"/>
            <a:chExt cx="1073888" cy="19405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F2D4100-280D-4CB5-A486-F06691FAB861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C9EDA0A-F7A3-41B1-876E-027968BA9ED2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5CABF7B-6EE6-4085-AB24-9072C5DD07E0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9C5E70-2933-4B18-B1DE-8CB990819C7F}"/>
              </a:ext>
            </a:extLst>
          </p:cNvPr>
          <p:cNvGrpSpPr/>
          <p:nvPr/>
        </p:nvGrpSpPr>
        <p:grpSpPr>
          <a:xfrm>
            <a:off x="8195251" y="2045975"/>
            <a:ext cx="1073888" cy="1940552"/>
            <a:chOff x="4837814" y="2039680"/>
            <a:chExt cx="1073888" cy="194055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EFB236E-17E5-4456-8A84-B6547158E707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5389AA9-15AF-42B7-B0C3-13F889BFB09F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B780CED-D7BD-4CAE-A9D7-07C191275446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F51C607-4EDF-4BBA-951F-DE65AE241633}"/>
              </a:ext>
            </a:extLst>
          </p:cNvPr>
          <p:cNvSpPr/>
          <p:nvPr/>
        </p:nvSpPr>
        <p:spPr>
          <a:xfrm>
            <a:off x="1732404" y="4180285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3D225A-0809-44F0-8E22-77BD4CD3E4C8}"/>
              </a:ext>
            </a:extLst>
          </p:cNvPr>
          <p:cNvSpPr/>
          <p:nvPr/>
        </p:nvSpPr>
        <p:spPr>
          <a:xfrm>
            <a:off x="8370688" y="4675846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9857FC-35D8-4B51-857D-2975717AD003}"/>
              </a:ext>
            </a:extLst>
          </p:cNvPr>
          <p:cNvSpPr txBox="1"/>
          <p:nvPr/>
        </p:nvSpPr>
        <p:spPr>
          <a:xfrm>
            <a:off x="6398531" y="2898462"/>
            <a:ext cx="152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merge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CA48CA-5770-48C1-B915-90418B5FA9ED}"/>
              </a:ext>
            </a:extLst>
          </p:cNvPr>
          <p:cNvSpPr/>
          <p:nvPr/>
        </p:nvSpPr>
        <p:spPr>
          <a:xfrm>
            <a:off x="5080148" y="4246838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1F7962-B137-45E7-8A11-C86F9B354B1A}"/>
              </a:ext>
            </a:extLst>
          </p:cNvPr>
          <p:cNvSpPr/>
          <p:nvPr/>
        </p:nvSpPr>
        <p:spPr>
          <a:xfrm>
            <a:off x="8370688" y="4123907"/>
            <a:ext cx="723014" cy="414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1949D1-5372-415A-B6F4-03429E467D82}"/>
              </a:ext>
            </a:extLst>
          </p:cNvPr>
          <p:cNvSpPr txBox="1"/>
          <p:nvPr/>
        </p:nvSpPr>
        <p:spPr>
          <a:xfrm>
            <a:off x="4622948" y="1191883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Remote Repo</a:t>
            </a:r>
          </a:p>
        </p:txBody>
      </p:sp>
    </p:spTree>
    <p:extLst>
      <p:ext uri="{BB962C8B-B14F-4D97-AF65-F5344CB8AC3E}">
        <p14:creationId xmlns:p14="http://schemas.microsoft.com/office/powerpoint/2010/main" val="439711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56B2-5934-4913-A84B-3F68F1DA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Git: Collaborate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90E39-E4A3-4237-BEBC-EA8AC024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52775A-FBF4-446A-9A34-0CF9F012B484}"/>
              </a:ext>
            </a:extLst>
          </p:cNvPr>
          <p:cNvGrpSpPr/>
          <p:nvPr/>
        </p:nvGrpSpPr>
        <p:grpSpPr>
          <a:xfrm>
            <a:off x="1339702" y="1690688"/>
            <a:ext cx="8203905" cy="4178484"/>
            <a:chOff x="1339702" y="1690688"/>
            <a:chExt cx="8203905" cy="417848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BC2D39F-0EAA-4A2E-A3D9-81603A552FBA}"/>
                </a:ext>
              </a:extLst>
            </p:cNvPr>
            <p:cNvSpPr/>
            <p:nvPr/>
          </p:nvSpPr>
          <p:spPr>
            <a:xfrm>
              <a:off x="1339702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DA35DB5-CE03-4B94-8FA2-63494852D44C}"/>
                </a:ext>
              </a:extLst>
            </p:cNvPr>
            <p:cNvSpPr/>
            <p:nvPr/>
          </p:nvSpPr>
          <p:spPr>
            <a:xfrm>
              <a:off x="4622948" y="1690688"/>
              <a:ext cx="1637414" cy="417848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4E6450C-5764-4B93-B7D6-A9C4FCAF40CD}"/>
                </a:ext>
              </a:extLst>
            </p:cNvPr>
            <p:cNvSpPr/>
            <p:nvPr/>
          </p:nvSpPr>
          <p:spPr>
            <a:xfrm>
              <a:off x="7906193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BAFDAF-07A5-48FE-9ED1-D56B7D71CC00}"/>
              </a:ext>
            </a:extLst>
          </p:cNvPr>
          <p:cNvGrpSpPr/>
          <p:nvPr/>
        </p:nvGrpSpPr>
        <p:grpSpPr>
          <a:xfrm>
            <a:off x="4904711" y="2045975"/>
            <a:ext cx="1073888" cy="1940552"/>
            <a:chOff x="4837814" y="2039680"/>
            <a:chExt cx="1073888" cy="19405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2D86DE-5F38-4F53-9231-1D491BE51982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A298C9-4506-4BD5-97C2-A2A79D053256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76E215-FB56-4A9E-8452-D6210F01A3CD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FC0CF3-E514-4C66-87D6-005E92B52C20}"/>
              </a:ext>
            </a:extLst>
          </p:cNvPr>
          <p:cNvGrpSpPr/>
          <p:nvPr/>
        </p:nvGrpSpPr>
        <p:grpSpPr>
          <a:xfrm>
            <a:off x="209627" y="2047682"/>
            <a:ext cx="1130075" cy="1442613"/>
            <a:chOff x="1132113" y="803364"/>
            <a:chExt cx="1130075" cy="14426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7DC5F5-E916-46E7-B1D5-0F55AF029461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id="{BC8BB1BB-E5CE-4D15-B198-94924700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F76DAC-2AAA-417A-9273-35B959803EB6}"/>
              </a:ext>
            </a:extLst>
          </p:cNvPr>
          <p:cNvGrpSpPr/>
          <p:nvPr/>
        </p:nvGrpSpPr>
        <p:grpSpPr>
          <a:xfrm>
            <a:off x="10020980" y="1936039"/>
            <a:ext cx="1084521" cy="1554256"/>
            <a:chOff x="10180468" y="803364"/>
            <a:chExt cx="1084521" cy="1554256"/>
          </a:xfrm>
        </p:grpSpPr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id="{E2CE21DE-AA5A-4C71-BD44-C590574ED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65528" y="803364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8A4807-895C-4F23-A57B-6DAD07D60246}"/>
                </a:ext>
              </a:extLst>
            </p:cNvPr>
            <p:cNvSpPr txBox="1"/>
            <p:nvPr/>
          </p:nvSpPr>
          <p:spPr>
            <a:xfrm>
              <a:off x="10180468" y="1988288"/>
              <a:ext cx="108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CD1091-C41E-4193-B50E-3A9C91A21AF9}"/>
              </a:ext>
            </a:extLst>
          </p:cNvPr>
          <p:cNvGrpSpPr/>
          <p:nvPr/>
        </p:nvGrpSpPr>
        <p:grpSpPr>
          <a:xfrm>
            <a:off x="1556967" y="2045975"/>
            <a:ext cx="1073888" cy="1940552"/>
            <a:chOff x="4837814" y="2039680"/>
            <a:chExt cx="1073888" cy="19405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F2D4100-280D-4CB5-A486-F06691FAB861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C9EDA0A-F7A3-41B1-876E-027968BA9ED2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5CABF7B-6EE6-4085-AB24-9072C5DD07E0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9C5E70-2933-4B18-B1DE-8CB990819C7F}"/>
              </a:ext>
            </a:extLst>
          </p:cNvPr>
          <p:cNvGrpSpPr/>
          <p:nvPr/>
        </p:nvGrpSpPr>
        <p:grpSpPr>
          <a:xfrm>
            <a:off x="8195251" y="2045975"/>
            <a:ext cx="1073888" cy="1940552"/>
            <a:chOff x="4837814" y="2039680"/>
            <a:chExt cx="1073888" cy="194055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EFB236E-17E5-4456-8A84-B6547158E707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5389AA9-15AF-42B7-B0C3-13F889BFB09F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B780CED-D7BD-4CAE-A9D7-07C191275446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F51C607-4EDF-4BBA-951F-DE65AE241633}"/>
              </a:ext>
            </a:extLst>
          </p:cNvPr>
          <p:cNvSpPr/>
          <p:nvPr/>
        </p:nvSpPr>
        <p:spPr>
          <a:xfrm>
            <a:off x="1732404" y="4180285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3D225A-0809-44F0-8E22-77BD4CD3E4C8}"/>
              </a:ext>
            </a:extLst>
          </p:cNvPr>
          <p:cNvSpPr/>
          <p:nvPr/>
        </p:nvSpPr>
        <p:spPr>
          <a:xfrm>
            <a:off x="8370688" y="4823252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13EE1D81-3015-431F-B127-37C20FFF63C4}"/>
              </a:ext>
            </a:extLst>
          </p:cNvPr>
          <p:cNvSpPr/>
          <p:nvPr/>
        </p:nvSpPr>
        <p:spPr>
          <a:xfrm rot="10800000">
            <a:off x="6481484" y="2215639"/>
            <a:ext cx="1041991" cy="383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9857FC-35D8-4B51-857D-2975717AD003}"/>
              </a:ext>
            </a:extLst>
          </p:cNvPr>
          <p:cNvSpPr txBox="1"/>
          <p:nvPr/>
        </p:nvSpPr>
        <p:spPr>
          <a:xfrm>
            <a:off x="6398531" y="2898462"/>
            <a:ext cx="152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push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CA48CA-5770-48C1-B915-90418B5FA9ED}"/>
              </a:ext>
            </a:extLst>
          </p:cNvPr>
          <p:cNvSpPr/>
          <p:nvPr/>
        </p:nvSpPr>
        <p:spPr>
          <a:xfrm>
            <a:off x="5080148" y="4246838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1F7962-B137-45E7-8A11-C86F9B354B1A}"/>
              </a:ext>
            </a:extLst>
          </p:cNvPr>
          <p:cNvSpPr/>
          <p:nvPr/>
        </p:nvSpPr>
        <p:spPr>
          <a:xfrm>
            <a:off x="8370688" y="4191892"/>
            <a:ext cx="723014" cy="414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EE01E7-0A84-4075-A414-3CA27CC7AD85}"/>
              </a:ext>
            </a:extLst>
          </p:cNvPr>
          <p:cNvSpPr/>
          <p:nvPr/>
        </p:nvSpPr>
        <p:spPr>
          <a:xfrm>
            <a:off x="5080148" y="5030531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78CA7C3-01BD-45D1-8730-850BF33AF33C}"/>
              </a:ext>
            </a:extLst>
          </p:cNvPr>
          <p:cNvSpPr txBox="1"/>
          <p:nvPr/>
        </p:nvSpPr>
        <p:spPr>
          <a:xfrm>
            <a:off x="4622948" y="1191883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Remote Repo</a:t>
            </a:r>
          </a:p>
        </p:txBody>
      </p:sp>
    </p:spTree>
    <p:extLst>
      <p:ext uri="{BB962C8B-B14F-4D97-AF65-F5344CB8AC3E}">
        <p14:creationId xmlns:p14="http://schemas.microsoft.com/office/powerpoint/2010/main" val="1522728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56B2-5934-4913-A84B-3F68F1DA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Git: Collaborate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3A6E0-0E38-49D0-9ED2-BE4CC0573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52775A-FBF4-446A-9A34-0CF9F012B484}"/>
              </a:ext>
            </a:extLst>
          </p:cNvPr>
          <p:cNvGrpSpPr/>
          <p:nvPr/>
        </p:nvGrpSpPr>
        <p:grpSpPr>
          <a:xfrm>
            <a:off x="1339702" y="1690688"/>
            <a:ext cx="8203905" cy="4178484"/>
            <a:chOff x="1339702" y="1690688"/>
            <a:chExt cx="8203905" cy="417848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BC2D39F-0EAA-4A2E-A3D9-81603A552FBA}"/>
                </a:ext>
              </a:extLst>
            </p:cNvPr>
            <p:cNvSpPr/>
            <p:nvPr/>
          </p:nvSpPr>
          <p:spPr>
            <a:xfrm>
              <a:off x="1339702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DA35DB5-CE03-4B94-8FA2-63494852D44C}"/>
                </a:ext>
              </a:extLst>
            </p:cNvPr>
            <p:cNvSpPr/>
            <p:nvPr/>
          </p:nvSpPr>
          <p:spPr>
            <a:xfrm>
              <a:off x="4622948" y="1690688"/>
              <a:ext cx="1637414" cy="417848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4E6450C-5764-4B93-B7D6-A9C4FCAF40CD}"/>
                </a:ext>
              </a:extLst>
            </p:cNvPr>
            <p:cNvSpPr/>
            <p:nvPr/>
          </p:nvSpPr>
          <p:spPr>
            <a:xfrm>
              <a:off x="7906193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BAFDAF-07A5-48FE-9ED1-D56B7D71CC00}"/>
              </a:ext>
            </a:extLst>
          </p:cNvPr>
          <p:cNvGrpSpPr/>
          <p:nvPr/>
        </p:nvGrpSpPr>
        <p:grpSpPr>
          <a:xfrm>
            <a:off x="4904711" y="2045975"/>
            <a:ext cx="1073888" cy="1940552"/>
            <a:chOff x="4837814" y="2039680"/>
            <a:chExt cx="1073888" cy="19405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2D86DE-5F38-4F53-9231-1D491BE51982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A298C9-4506-4BD5-97C2-A2A79D053256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76E215-FB56-4A9E-8452-D6210F01A3CD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FC0CF3-E514-4C66-87D6-005E92B52C20}"/>
              </a:ext>
            </a:extLst>
          </p:cNvPr>
          <p:cNvGrpSpPr/>
          <p:nvPr/>
        </p:nvGrpSpPr>
        <p:grpSpPr>
          <a:xfrm>
            <a:off x="209627" y="2047682"/>
            <a:ext cx="1130075" cy="1442613"/>
            <a:chOff x="1132113" y="803364"/>
            <a:chExt cx="1130075" cy="14426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7DC5F5-E916-46E7-B1D5-0F55AF029461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id="{BC8BB1BB-E5CE-4D15-B198-94924700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F76DAC-2AAA-417A-9273-35B959803EB6}"/>
              </a:ext>
            </a:extLst>
          </p:cNvPr>
          <p:cNvGrpSpPr/>
          <p:nvPr/>
        </p:nvGrpSpPr>
        <p:grpSpPr>
          <a:xfrm>
            <a:off x="10020980" y="1936039"/>
            <a:ext cx="1084521" cy="1554256"/>
            <a:chOff x="10180468" y="803364"/>
            <a:chExt cx="1084521" cy="1554256"/>
          </a:xfrm>
        </p:grpSpPr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id="{E2CE21DE-AA5A-4C71-BD44-C590574ED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65528" y="803364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8A4807-895C-4F23-A57B-6DAD07D60246}"/>
                </a:ext>
              </a:extLst>
            </p:cNvPr>
            <p:cNvSpPr txBox="1"/>
            <p:nvPr/>
          </p:nvSpPr>
          <p:spPr>
            <a:xfrm>
              <a:off x="10180468" y="1988288"/>
              <a:ext cx="108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CD1091-C41E-4193-B50E-3A9C91A21AF9}"/>
              </a:ext>
            </a:extLst>
          </p:cNvPr>
          <p:cNvGrpSpPr/>
          <p:nvPr/>
        </p:nvGrpSpPr>
        <p:grpSpPr>
          <a:xfrm>
            <a:off x="1556967" y="2045975"/>
            <a:ext cx="1073888" cy="1940552"/>
            <a:chOff x="4837814" y="2039680"/>
            <a:chExt cx="1073888" cy="19405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F2D4100-280D-4CB5-A486-F06691FAB861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C9EDA0A-F7A3-41B1-876E-027968BA9ED2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5CABF7B-6EE6-4085-AB24-9072C5DD07E0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9C5E70-2933-4B18-B1DE-8CB990819C7F}"/>
              </a:ext>
            </a:extLst>
          </p:cNvPr>
          <p:cNvGrpSpPr/>
          <p:nvPr/>
        </p:nvGrpSpPr>
        <p:grpSpPr>
          <a:xfrm>
            <a:off x="8195251" y="2045975"/>
            <a:ext cx="1073888" cy="1940552"/>
            <a:chOff x="4837814" y="2039680"/>
            <a:chExt cx="1073888" cy="194055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EFB236E-17E5-4456-8A84-B6547158E707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5389AA9-15AF-42B7-B0C3-13F889BFB09F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B780CED-D7BD-4CAE-A9D7-07C191275446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F51C607-4EDF-4BBA-951F-DE65AE241633}"/>
              </a:ext>
            </a:extLst>
          </p:cNvPr>
          <p:cNvSpPr/>
          <p:nvPr/>
        </p:nvSpPr>
        <p:spPr>
          <a:xfrm>
            <a:off x="1732404" y="4180285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3D225A-0809-44F0-8E22-77BD4CD3E4C8}"/>
              </a:ext>
            </a:extLst>
          </p:cNvPr>
          <p:cNvSpPr/>
          <p:nvPr/>
        </p:nvSpPr>
        <p:spPr>
          <a:xfrm>
            <a:off x="8370688" y="4823252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13EE1D81-3015-431F-B127-37C20FFF63C4}"/>
              </a:ext>
            </a:extLst>
          </p:cNvPr>
          <p:cNvSpPr/>
          <p:nvPr/>
        </p:nvSpPr>
        <p:spPr>
          <a:xfrm rot="10800000">
            <a:off x="3303139" y="2313039"/>
            <a:ext cx="1041991" cy="383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9857FC-35D8-4B51-857D-2975717AD003}"/>
              </a:ext>
            </a:extLst>
          </p:cNvPr>
          <p:cNvSpPr txBox="1"/>
          <p:nvPr/>
        </p:nvSpPr>
        <p:spPr>
          <a:xfrm>
            <a:off x="3325649" y="2962082"/>
            <a:ext cx="152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pull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CA48CA-5770-48C1-B915-90418B5FA9ED}"/>
              </a:ext>
            </a:extLst>
          </p:cNvPr>
          <p:cNvSpPr/>
          <p:nvPr/>
        </p:nvSpPr>
        <p:spPr>
          <a:xfrm>
            <a:off x="5080148" y="4246838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1F7962-B137-45E7-8A11-C86F9B354B1A}"/>
              </a:ext>
            </a:extLst>
          </p:cNvPr>
          <p:cNvSpPr/>
          <p:nvPr/>
        </p:nvSpPr>
        <p:spPr>
          <a:xfrm>
            <a:off x="8370688" y="4191892"/>
            <a:ext cx="723014" cy="414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EE01E7-0A84-4075-A414-3CA27CC7AD85}"/>
              </a:ext>
            </a:extLst>
          </p:cNvPr>
          <p:cNvSpPr/>
          <p:nvPr/>
        </p:nvSpPr>
        <p:spPr>
          <a:xfrm>
            <a:off x="1732404" y="4855155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71434E-9EDD-40EB-8513-043E0A1BF43A}"/>
              </a:ext>
            </a:extLst>
          </p:cNvPr>
          <p:cNvSpPr txBox="1"/>
          <p:nvPr/>
        </p:nvSpPr>
        <p:spPr>
          <a:xfrm>
            <a:off x="4622948" y="1191883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Remote Repo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8C65305-EA32-4C59-B7C4-37E5DAE2CE55}"/>
              </a:ext>
            </a:extLst>
          </p:cNvPr>
          <p:cNvSpPr/>
          <p:nvPr/>
        </p:nvSpPr>
        <p:spPr>
          <a:xfrm>
            <a:off x="5080148" y="4865788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CB</a:t>
            </a:r>
          </a:p>
        </p:txBody>
      </p:sp>
    </p:spTree>
    <p:extLst>
      <p:ext uri="{BB962C8B-B14F-4D97-AF65-F5344CB8AC3E}">
        <p14:creationId xmlns:p14="http://schemas.microsoft.com/office/powerpoint/2010/main" val="1777148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comparison.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323296-2144-4C7A-8089-E07889BA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Rise of Git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59371-93EF-48BA-80FC-8A6C6BCF2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CA" i="1" dirty="0"/>
              <a:t>Git</a:t>
            </a:r>
            <a:r>
              <a:rPr lang="en-CA" dirty="0"/>
              <a:t> is the most popular implementation of a distributed version control system.</a:t>
            </a:r>
          </a:p>
          <a:p>
            <a:pPr algn="just"/>
            <a:r>
              <a:rPr lang="en-CA" dirty="0"/>
              <a:t>Development started in 2005 by Linus Torvalds.</a:t>
            </a:r>
          </a:p>
          <a:p>
            <a:pPr lvl="1" algn="just"/>
            <a:r>
              <a:rPr lang="en-CA" dirty="0"/>
              <a:t>Linux kernel source host dispute with </a:t>
            </a:r>
            <a:r>
              <a:rPr lang="en-CA" dirty="0" err="1"/>
              <a:t>BitKeeper</a:t>
            </a:r>
            <a:endParaRPr lang="en-CA" dirty="0"/>
          </a:p>
          <a:p>
            <a:pPr lvl="1" algn="just"/>
            <a:r>
              <a:rPr lang="en-CA" dirty="0"/>
              <a:t>Same reason resulted in another DVCS -&gt; Mercurial</a:t>
            </a:r>
          </a:p>
          <a:p>
            <a:pPr algn="just"/>
            <a:r>
              <a:rPr lang="en-CA" dirty="0"/>
              <a:t>It is used by many popular open source projects as well as many commercial organizations.</a:t>
            </a:r>
          </a:p>
          <a:p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Take Concurrent Versions System (CVS) as an example of what not to do; if in doubt, make the exact opposite decision.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Support a distributed, </a:t>
            </a:r>
            <a:r>
              <a:rPr lang="en-GB" dirty="0" err="1"/>
              <a:t>BitKeeper</a:t>
            </a:r>
            <a:r>
              <a:rPr lang="en-GB" dirty="0"/>
              <a:t>-like workflow. (‘He’s dead Jim’ -&gt; </a:t>
            </a:r>
            <a:r>
              <a:rPr lang="en-GB" dirty="0" err="1"/>
              <a:t>BitKeeper</a:t>
            </a:r>
            <a:r>
              <a:rPr lang="en-GB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Include very strong safeguards against corruption, either accidental or malicious.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975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C9D2-1CC8-8045-97B2-14C23C83C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698EA-9BD9-D24E-8F54-3629F9B96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Avenir Book" charset="0"/>
                <a:cs typeface="Avenir Book" charset="0"/>
              </a:rPr>
              <a:t>Git’s the most popular version control system in the industry. </a:t>
            </a:r>
          </a:p>
          <a:p>
            <a:r>
              <a:rPr lang="en-US" dirty="0">
                <a:ea typeface="Avenir Book" charset="0"/>
                <a:cs typeface="Avenir Book" charset="0"/>
              </a:rPr>
              <a:t>Most popular VCS are similar to Git</a:t>
            </a:r>
          </a:p>
          <a:p>
            <a:endParaRPr lang="en-US" dirty="0">
              <a:ea typeface="Avenir Book" charset="0"/>
              <a:cs typeface="Avenir Book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62058-C081-8347-85D0-6DBA1B96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498" y="2798354"/>
            <a:ext cx="7184102" cy="3947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361DC3-1135-6143-B96F-FB634A9F7FA9}"/>
              </a:ext>
            </a:extLst>
          </p:cNvPr>
          <p:cNvSpPr txBox="1"/>
          <p:nvPr/>
        </p:nvSpPr>
        <p:spPr>
          <a:xfrm>
            <a:off x="5081512" y="6468664"/>
            <a:ext cx="2399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b="1" dirty="0" err="1"/>
              <a:t>Stackoverflow</a:t>
            </a:r>
            <a:r>
              <a:rPr lang="en-US" sz="1200" b="1" dirty="0"/>
              <a:t> 2018 survey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4553D3-284C-4170-A0D3-A40CC7637493}"/>
              </a:ext>
            </a:extLst>
          </p:cNvPr>
          <p:cNvCxnSpPr/>
          <p:nvPr/>
        </p:nvCxnSpPr>
        <p:spPr>
          <a:xfrm>
            <a:off x="1134533" y="3310467"/>
            <a:ext cx="2971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25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C9D2-1CC8-8045-97B2-14C23C83C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698EA-9BD9-D24E-8F54-3629F9B96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Avenir Book" charset="0"/>
                <a:cs typeface="Avenir Book" charset="0"/>
              </a:rPr>
              <a:t>Git is distributed</a:t>
            </a:r>
          </a:p>
          <a:p>
            <a:r>
              <a:rPr lang="en-US" dirty="0"/>
              <a:t>i.e. there is generally are remote repo (like the single svn one) and a local repo on your own machine </a:t>
            </a:r>
          </a:p>
          <a:p>
            <a:pPr lvl="1"/>
            <a:r>
              <a:rPr lang="en-US" dirty="0"/>
              <a:t>SVN required repo to be only local, or only remote</a:t>
            </a:r>
          </a:p>
          <a:p>
            <a:pPr lvl="1"/>
            <a:r>
              <a:rPr lang="en-US" dirty="0"/>
              <a:t>GIT lets each developer have their own version of repo</a:t>
            </a:r>
          </a:p>
          <a:p>
            <a:pPr lvl="1"/>
            <a:r>
              <a:rPr lang="en-US" dirty="0"/>
              <a:t>Each developer can make changes and make commits to own repo and periodically push/pull from remote to bring together development</a:t>
            </a:r>
          </a:p>
          <a:p>
            <a:pPr lvl="1"/>
            <a:r>
              <a:rPr lang="en-US" dirty="0"/>
              <a:t>Frees programmer, code on a plane and still do multiple local commits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61DC3-1135-6143-B96F-FB634A9F7FA9}"/>
              </a:ext>
            </a:extLst>
          </p:cNvPr>
          <p:cNvSpPr txBox="1"/>
          <p:nvPr/>
        </p:nvSpPr>
        <p:spPr>
          <a:xfrm>
            <a:off x="5081512" y="6468664"/>
            <a:ext cx="2399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b="1" dirty="0" err="1"/>
              <a:t>Stackoverflow</a:t>
            </a:r>
            <a:r>
              <a:rPr lang="en-US" sz="1200" b="1" dirty="0"/>
              <a:t> 2018 survey</a:t>
            </a:r>
          </a:p>
        </p:txBody>
      </p:sp>
    </p:spTree>
    <p:extLst>
      <p:ext uri="{BB962C8B-B14F-4D97-AF65-F5344CB8AC3E}">
        <p14:creationId xmlns:p14="http://schemas.microsoft.com/office/powerpoint/2010/main" val="288661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This is how you do it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5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Avenir Book" charset="0"/>
                <a:cs typeface="Avenir Book" charset="0"/>
              </a:rPr>
              <a:t>Git: *New* Version Control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SHA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Staging Area/Index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381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Avenir Book" charset="0"/>
                <a:cs typeface="Avenir Book" charset="0"/>
              </a:rPr>
              <a:t>Git: *New* Version Control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ea typeface="Avenir Book" charset="0"/>
                <a:cs typeface="Avenir Book" charset="0"/>
              </a:rPr>
              <a:t>SHA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ea typeface="Avenir Book" charset="0"/>
                <a:cs typeface="Avenir Book" charset="0"/>
              </a:rPr>
              <a:t>Staging Area/Index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ea typeface="Avenir Book" charset="0"/>
              <a:cs typeface="Avenir Book" charset="0"/>
            </a:endParaRPr>
          </a:p>
          <a:p>
            <a:pPr marL="0" indent="0">
              <a:buNone/>
            </a:pPr>
            <a:r>
              <a:rPr lang="en-GB" dirty="0">
                <a:ea typeface="Avenir Book" charset="0"/>
                <a:cs typeface="Avenir Book" charset="0"/>
              </a:rPr>
              <a:t>SHA</a:t>
            </a:r>
          </a:p>
          <a:p>
            <a:r>
              <a:rPr lang="en-GB" dirty="0">
                <a:ea typeface="Avenir Book" charset="0"/>
                <a:cs typeface="Avenir Book" charset="0"/>
              </a:rPr>
              <a:t>A SHA is basically an ID number for each commit.</a:t>
            </a:r>
          </a:p>
          <a:p>
            <a:r>
              <a:rPr lang="en-GB" dirty="0">
                <a:ea typeface="Avenir Book" charset="0"/>
                <a:cs typeface="Avenir Book" charset="0"/>
              </a:rPr>
              <a:t>Ex. E2adf8ae3e2e4ed40add75cc44cf9d0a869afeb6</a:t>
            </a:r>
          </a:p>
          <a:p>
            <a:r>
              <a:rPr lang="en-GB" dirty="0">
                <a:ea typeface="Avenir Book" charset="0"/>
                <a:cs typeface="Avenir Book" charset="0"/>
              </a:rPr>
              <a:t>Instead of version numbering (SVN)</a:t>
            </a:r>
          </a:p>
          <a:p>
            <a:pPr marL="0" indent="0">
              <a:buNone/>
            </a:pPr>
            <a:endParaRPr lang="en-GB" dirty="0">
              <a:ea typeface="Avenir Book" charset="0"/>
              <a:cs typeface="Avenir Book" charset="0"/>
            </a:endParaRPr>
          </a:p>
          <a:p>
            <a:pPr marL="0" indent="0">
              <a:buNone/>
            </a:pPr>
            <a:r>
              <a:rPr lang="en-GB" dirty="0">
                <a:ea typeface="Avenir Book" charset="0"/>
                <a:cs typeface="Avenir Book" charset="0"/>
              </a:rPr>
              <a:t>Staging Area</a:t>
            </a:r>
          </a:p>
          <a:p>
            <a:r>
              <a:rPr lang="en-GB" dirty="0">
                <a:ea typeface="Avenir Book" charset="0"/>
                <a:cs typeface="Avenir Book" charset="0"/>
              </a:rPr>
              <a:t>You can think of the staging area as a prep table where Git will take the next commit. </a:t>
            </a:r>
          </a:p>
          <a:p>
            <a:r>
              <a:rPr lang="en-GB" dirty="0">
                <a:ea typeface="Avenir Book" charset="0"/>
                <a:cs typeface="Avenir Book" charset="0"/>
              </a:rPr>
              <a:t>Files on the Staging Index are ready to be added to the repository.</a:t>
            </a:r>
          </a:p>
          <a:p>
            <a:endParaRPr lang="en-GB" dirty="0">
              <a:ea typeface="Avenir Book" charset="0"/>
              <a:cs typeface="Avenir Book" charset="0"/>
            </a:endParaRPr>
          </a:p>
          <a:p>
            <a:endParaRPr lang="en-GB" dirty="0">
              <a:ea typeface="Avenir Book" charset="0"/>
              <a:cs typeface="Avenir Book" charset="0"/>
            </a:endParaRPr>
          </a:p>
          <a:p>
            <a:endParaRPr lang="en-US" sz="2400" dirty="0">
              <a:ea typeface="Avenir Book" charset="0"/>
              <a:cs typeface="Avenir Book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664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1201</Words>
  <Application>Microsoft Office PowerPoint</Application>
  <PresentationFormat>Widescreen</PresentationFormat>
  <Paragraphs>311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Avenir Book</vt:lpstr>
      <vt:lpstr>Calibri</vt:lpstr>
      <vt:lpstr>Consolas</vt:lpstr>
      <vt:lpstr>Times New Roman</vt:lpstr>
      <vt:lpstr>Office Theme</vt:lpstr>
      <vt:lpstr>Refactoring: Git</vt:lpstr>
      <vt:lpstr>Not an acronym</vt:lpstr>
      <vt:lpstr>Not an acronym</vt:lpstr>
      <vt:lpstr>The Rise of Git</vt:lpstr>
      <vt:lpstr>Why Git?</vt:lpstr>
      <vt:lpstr>Why Git?</vt:lpstr>
      <vt:lpstr>This is how you do it</vt:lpstr>
      <vt:lpstr>Git: *New* Version Control Terminology</vt:lpstr>
      <vt:lpstr>Git: *New* Version Control Terminology</vt:lpstr>
      <vt:lpstr>Git: Getting Started</vt:lpstr>
      <vt:lpstr>Git: Basic Commands</vt:lpstr>
      <vt:lpstr>Git: A Basic Workflow</vt:lpstr>
      <vt:lpstr>Git: A Basic Workflow</vt:lpstr>
      <vt:lpstr>Git: A Basic Workflow</vt:lpstr>
      <vt:lpstr>Git: A Basic Workflow</vt:lpstr>
      <vt:lpstr>Git: A Basic Workflow</vt:lpstr>
      <vt:lpstr>Git: Informational</vt:lpstr>
      <vt:lpstr>Git: Revert</vt:lpstr>
      <vt:lpstr>Git: Commit Tree</vt:lpstr>
      <vt:lpstr>Git: Branching</vt:lpstr>
      <vt:lpstr>Git: Branching</vt:lpstr>
      <vt:lpstr>Git: Branching</vt:lpstr>
      <vt:lpstr>Git: Merging</vt:lpstr>
      <vt:lpstr>Git: Merging</vt:lpstr>
      <vt:lpstr>Git: Merging</vt:lpstr>
      <vt:lpstr>Git: Branching and Merging</vt:lpstr>
      <vt:lpstr>GitHub, UofC GitLab</vt:lpstr>
      <vt:lpstr>Git: Working with a remote repository</vt:lpstr>
      <vt:lpstr>How to access GitHub/UofC GitLab</vt:lpstr>
      <vt:lpstr>Git: Remote Commands</vt:lpstr>
      <vt:lpstr>Git: Collaborate</vt:lpstr>
      <vt:lpstr>Git: Collaborate</vt:lpstr>
      <vt:lpstr>Git: Collaborate</vt:lpstr>
      <vt:lpstr>Git: Collaborate</vt:lpstr>
      <vt:lpstr>Git: Collaborate</vt:lpstr>
      <vt:lpstr>Git: Collaborate</vt:lpstr>
      <vt:lpstr>Git: Collaborate</vt:lpstr>
      <vt:lpstr>Git: Collaborate</vt:lpstr>
      <vt:lpstr>Onward to …  comparison.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2020-08-24T23:53:38Z</dcterms:created>
  <dcterms:modified xsi:type="dcterms:W3CDTF">2020-08-24T23:53:42Z</dcterms:modified>
</cp:coreProperties>
</file>