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83" r:id="rId4"/>
    <p:sldId id="306" r:id="rId5"/>
    <p:sldId id="307" r:id="rId6"/>
    <p:sldId id="305" r:id="rId7"/>
    <p:sldId id="304" r:id="rId8"/>
    <p:sldId id="285" r:id="rId9"/>
    <p:sldId id="286" r:id="rId10"/>
    <p:sldId id="308" r:id="rId11"/>
    <p:sldId id="287" r:id="rId12"/>
    <p:sldId id="309" r:id="rId13"/>
    <p:sldId id="288" r:id="rId14"/>
    <p:sldId id="289" r:id="rId15"/>
    <p:sldId id="295" r:id="rId16"/>
    <p:sldId id="290" r:id="rId17"/>
    <p:sldId id="291" r:id="rId18"/>
    <p:sldId id="292" r:id="rId19"/>
    <p:sldId id="293" r:id="rId20"/>
    <p:sldId id="31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8DBAC-CFE4-48F5-B420-1C10102ECBA5}" v="81" dt="2020-08-04T19:27:06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11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263CF-DF2A-4963-804C-D114FFA2B67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ACA9-EC2D-4830-AA80-616243CB81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06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Refactoring: Subversion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SVN: Import some initial files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EEFEF-7111-40A6-888A-FF6DEC4AD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0858065" cy="4351338"/>
          </a:xfrm>
        </p:spPr>
        <p:txBody>
          <a:bodyPr/>
          <a:lstStyle/>
          <a:p>
            <a:pPr marL="914400" lvl="2" indent="0">
              <a:buNone/>
            </a:pPr>
            <a:r>
              <a:rPr lang="fr-FR" sz="2400" b="1" dirty="0"/>
              <a:t>svn import . "file:///C:/tempsvn/repo/</a:t>
            </a:r>
            <a:r>
              <a:rPr lang="fr-FR" sz="2400" b="1" dirty="0">
                <a:solidFill>
                  <a:srgbClr val="0070C0"/>
                </a:solidFill>
              </a:rPr>
              <a:t>panther</a:t>
            </a:r>
            <a:r>
              <a:rPr lang="fr-FR" sz="2400" b="1" dirty="0"/>
              <a:t>/trunk" -m "initial import"</a:t>
            </a:r>
            <a:endParaRPr lang="en-CA" sz="2400" b="1" dirty="0"/>
          </a:p>
          <a:p>
            <a:r>
              <a:rPr lang="en-CA" b="1" dirty="0" err="1"/>
              <a:t>svn</a:t>
            </a:r>
            <a:r>
              <a:rPr lang="en-CA" dirty="0"/>
              <a:t> -&gt; program that does subversion commands</a:t>
            </a:r>
          </a:p>
          <a:p>
            <a:r>
              <a:rPr lang="en-CA" b="1" dirty="0"/>
              <a:t>import</a:t>
            </a:r>
            <a:r>
              <a:rPr lang="en-CA" dirty="0"/>
              <a:t> -&gt; the import command</a:t>
            </a:r>
          </a:p>
          <a:p>
            <a:r>
              <a:rPr lang="en-CA" b="1" dirty="0"/>
              <a:t>.</a:t>
            </a:r>
            <a:r>
              <a:rPr lang="en-CA" dirty="0"/>
              <a:t> -&gt; everything in our temp directory (i.e. Student.java and Person.java)</a:t>
            </a:r>
          </a:p>
          <a:p>
            <a:r>
              <a:rPr lang="en-CA" b="1" dirty="0"/>
              <a:t>"file:///C:/tempsvn/repo/</a:t>
            </a:r>
            <a:r>
              <a:rPr lang="en-CA" b="1" dirty="0">
                <a:solidFill>
                  <a:srgbClr val="0070C0"/>
                </a:solidFill>
              </a:rPr>
              <a:t>panther</a:t>
            </a:r>
            <a:r>
              <a:rPr lang="en-CA" b="1" dirty="0"/>
              <a:t>/trunk" </a:t>
            </a:r>
            <a:r>
              <a:rPr lang="en-CA" dirty="0"/>
              <a:t>-&gt; the repository directory </a:t>
            </a:r>
          </a:p>
          <a:p>
            <a:pPr lvl="1"/>
            <a:r>
              <a:rPr lang="en-CA" dirty="0"/>
              <a:t>we’ll start a new </a:t>
            </a:r>
            <a:r>
              <a:rPr lang="en-CA" b="1" dirty="0"/>
              <a:t>trunk</a:t>
            </a:r>
            <a:r>
              <a:rPr lang="en-CA" dirty="0"/>
              <a:t> for a </a:t>
            </a:r>
            <a:r>
              <a:rPr lang="en-CA" b="1" dirty="0">
                <a:solidFill>
                  <a:srgbClr val="0070C0"/>
                </a:solidFill>
              </a:rPr>
              <a:t>panther</a:t>
            </a:r>
            <a:r>
              <a:rPr lang="en-CA" dirty="0"/>
              <a:t> project with these two files</a:t>
            </a:r>
          </a:p>
          <a:p>
            <a:pPr lvl="1"/>
            <a:r>
              <a:rPr lang="en-CA" dirty="0"/>
              <a:t>This often a </a:t>
            </a:r>
            <a:r>
              <a:rPr lang="en-CA" dirty="0" err="1"/>
              <a:t>url</a:t>
            </a:r>
            <a:r>
              <a:rPr lang="en-CA" dirty="0"/>
              <a:t> “https://svn.example.com/repos/repo/</a:t>
            </a:r>
            <a:r>
              <a:rPr lang="en-CA" b="1" dirty="0">
                <a:solidFill>
                  <a:srgbClr val="0070C0"/>
                </a:solidFill>
              </a:rPr>
              <a:t>panther</a:t>
            </a:r>
            <a:r>
              <a:rPr lang="en-CA" dirty="0"/>
              <a:t>/trunk”</a:t>
            </a:r>
          </a:p>
          <a:p>
            <a:r>
              <a:rPr lang="en-CA" b="1" dirty="0"/>
              <a:t>-m </a:t>
            </a:r>
            <a:r>
              <a:rPr lang="en-CA" dirty="0"/>
              <a:t>-&gt;  a flag to send in a message attached to the import</a:t>
            </a:r>
          </a:p>
          <a:p>
            <a:r>
              <a:rPr lang="en-CA" b="1" dirty="0"/>
              <a:t>“initial import” </a:t>
            </a:r>
            <a:r>
              <a:rPr lang="en-CA" dirty="0"/>
              <a:t>-&gt; an import message</a:t>
            </a:r>
          </a:p>
        </p:txBody>
      </p:sp>
    </p:spTree>
    <p:extLst>
      <p:ext uri="{BB962C8B-B14F-4D97-AF65-F5344CB8AC3E}">
        <p14:creationId xmlns:p14="http://schemas.microsoft.com/office/powerpoint/2010/main" val="46783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SVN: Workflow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B4CDB-CF98-4E45-A710-D41AF5C26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Typical daily workﬂow: </a:t>
            </a:r>
          </a:p>
          <a:p>
            <a:pPr lvl="1"/>
            <a:r>
              <a:rPr lang="en-CA" sz="2400" dirty="0"/>
              <a:t>Create a workspace directory </a:t>
            </a:r>
          </a:p>
          <a:p>
            <a:pPr marL="914400" lvl="2" indent="0">
              <a:buNone/>
            </a:pPr>
            <a:r>
              <a:rPr lang="en-CA" sz="2400" b="1" dirty="0"/>
              <a:t>mkdir </a:t>
            </a:r>
            <a:r>
              <a:rPr lang="en-CA" sz="2400" b="1" dirty="0">
                <a:solidFill>
                  <a:srgbClr val="FF0000"/>
                </a:solidFill>
              </a:rPr>
              <a:t>workspace</a:t>
            </a:r>
          </a:p>
          <a:p>
            <a:pPr marL="914400" lvl="2" indent="0">
              <a:buNone/>
            </a:pPr>
            <a:r>
              <a:rPr lang="en-CA" sz="2400" b="1" dirty="0"/>
              <a:t>cd </a:t>
            </a:r>
            <a:r>
              <a:rPr lang="en-CA" sz="2400" b="1" dirty="0">
                <a:solidFill>
                  <a:srgbClr val="FF0000"/>
                </a:solidFill>
              </a:rPr>
              <a:t>workspace</a:t>
            </a:r>
          </a:p>
          <a:p>
            <a:pPr lvl="1"/>
            <a:r>
              <a:rPr lang="en-CA" sz="2400" dirty="0"/>
              <a:t>Check out the project to a folder called </a:t>
            </a:r>
            <a:r>
              <a:rPr lang="en-CA" sz="2400" b="1" dirty="0">
                <a:solidFill>
                  <a:srgbClr val="0070C0"/>
                </a:solidFill>
              </a:rPr>
              <a:t>panther</a:t>
            </a:r>
            <a:r>
              <a:rPr lang="en-CA" sz="2400" dirty="0"/>
              <a:t> in </a:t>
            </a:r>
            <a:r>
              <a:rPr lang="en-CA" sz="2400" b="1" dirty="0">
                <a:solidFill>
                  <a:srgbClr val="FF0000"/>
                </a:solidFill>
              </a:rPr>
              <a:t>workspace</a:t>
            </a:r>
          </a:p>
          <a:p>
            <a:pPr marL="914400" lvl="2" indent="0">
              <a:buNone/>
            </a:pPr>
            <a:r>
              <a:rPr lang="en-CA" sz="2400" b="1" dirty="0" err="1"/>
              <a:t>svn</a:t>
            </a:r>
            <a:r>
              <a:rPr lang="en-CA" sz="2400" b="1" dirty="0"/>
              <a:t> co file:///tempsvn/repo/panther/trunk </a:t>
            </a:r>
            <a:r>
              <a:rPr lang="en-CA" sz="2400" b="1" dirty="0">
                <a:solidFill>
                  <a:srgbClr val="0070C0"/>
                </a:solidFill>
              </a:rPr>
              <a:t>panther</a:t>
            </a:r>
          </a:p>
          <a:p>
            <a:pPr lvl="1"/>
            <a:r>
              <a:rPr lang="en-CA" sz="2400" dirty="0"/>
              <a:t>Change into the project subdirectory </a:t>
            </a:r>
          </a:p>
          <a:p>
            <a:pPr marL="914400" lvl="2" indent="0">
              <a:buNone/>
            </a:pPr>
            <a:r>
              <a:rPr lang="en-CA" sz="2400" b="1" dirty="0"/>
              <a:t>cd </a:t>
            </a:r>
            <a:r>
              <a:rPr lang="en-CA" sz="2400" b="1" dirty="0">
                <a:solidFill>
                  <a:srgbClr val="0070C0"/>
                </a:solidFill>
              </a:rPr>
              <a:t>panther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7C52A-D14C-4325-A81B-72569E881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367" y="4380970"/>
            <a:ext cx="3238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6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SVN: .svn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B4CDB-CF98-4E45-A710-D41AF5C2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6731825" cy="4351338"/>
          </a:xfrm>
        </p:spPr>
        <p:txBody>
          <a:bodyPr/>
          <a:lstStyle/>
          <a:p>
            <a:r>
              <a:rPr lang="en-CA" dirty="0"/>
              <a:t>Hidden folder in file system</a:t>
            </a:r>
          </a:p>
          <a:p>
            <a:r>
              <a:rPr lang="en-CA" dirty="0">
                <a:solidFill>
                  <a:srgbClr val="FF0000"/>
                </a:solidFill>
              </a:rPr>
              <a:t>You may have to show hidden files to see it</a:t>
            </a:r>
          </a:p>
          <a:p>
            <a:r>
              <a:rPr lang="en-CA" dirty="0"/>
              <a:t>Tracks info about repo locally</a:t>
            </a:r>
          </a:p>
          <a:p>
            <a:r>
              <a:rPr lang="en-CA" dirty="0"/>
              <a:t>Do not delete/alter this directory if you plan to do anything after the checkout action that you want to affect the repo correctly</a:t>
            </a:r>
          </a:p>
          <a:p>
            <a:r>
              <a:rPr lang="en-CA" dirty="0"/>
              <a:t>If you plan to archive your project in a zip file somewhere as a final item (remove the directory)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A9434A-D124-4136-A35D-4FAA65035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827" y="1626140"/>
            <a:ext cx="36766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SVN: Status, Diff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C9F4-94F4-42F4-BE62-55A9894C0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Make changes to the ﬁles </a:t>
            </a:r>
          </a:p>
          <a:p>
            <a:endParaRPr lang="en-CA" dirty="0"/>
          </a:p>
          <a:p>
            <a:pPr lvl="1"/>
            <a:r>
              <a:rPr lang="en-CA" sz="2400" dirty="0"/>
              <a:t>Use </a:t>
            </a:r>
            <a:r>
              <a:rPr lang="en-CA" sz="2400" b="1" dirty="0"/>
              <a:t>status</a:t>
            </a:r>
            <a:r>
              <a:rPr lang="en-CA" sz="2400" dirty="0"/>
              <a:t> to give the current state of the ﬁles </a:t>
            </a:r>
          </a:p>
          <a:p>
            <a:pPr marL="914400" lvl="2" indent="0">
              <a:buNone/>
            </a:pPr>
            <a:r>
              <a:rPr lang="en-CA" sz="2400" b="1" dirty="0" err="1"/>
              <a:t>svn</a:t>
            </a:r>
            <a:r>
              <a:rPr lang="en-CA" sz="2400" b="1" dirty="0"/>
              <a:t> status *.java</a:t>
            </a:r>
            <a:r>
              <a:rPr lang="en-CA" sz="2400" dirty="0"/>
              <a:t> </a:t>
            </a:r>
          </a:p>
          <a:p>
            <a:pPr lvl="2"/>
            <a:r>
              <a:rPr lang="en-CA" sz="2400" dirty="0"/>
              <a:t>Should indicate they are “locally modiﬁed” (M) if any changes down</a:t>
            </a:r>
          </a:p>
          <a:p>
            <a:pPr lvl="2"/>
            <a:endParaRPr lang="en-CA" sz="2400" dirty="0"/>
          </a:p>
          <a:p>
            <a:pPr lvl="1"/>
            <a:r>
              <a:rPr lang="en-CA" sz="2400" dirty="0"/>
              <a:t>Use </a:t>
            </a:r>
            <a:r>
              <a:rPr lang="en-CA" sz="2400" b="1" dirty="0"/>
              <a:t>diff</a:t>
            </a:r>
            <a:r>
              <a:rPr lang="en-CA" sz="2400" dirty="0"/>
              <a:t> to show the differences between the local copy and repository version</a:t>
            </a:r>
          </a:p>
          <a:p>
            <a:pPr marL="914400" lvl="2" indent="0">
              <a:buNone/>
            </a:pPr>
            <a:r>
              <a:rPr lang="en-CA" sz="2400" b="1" dirty="0" err="1"/>
              <a:t>svn</a:t>
            </a:r>
            <a:r>
              <a:rPr lang="en-CA" sz="2400" b="1" dirty="0"/>
              <a:t> diff Person.java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13438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SVN: Commit, Log,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8DFB3-8B2E-42A1-B7DB-9ED936BFC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Commit the changes to the repository </a:t>
            </a:r>
          </a:p>
          <a:p>
            <a:pPr marL="457200" lvl="1" indent="0">
              <a:buNone/>
            </a:pPr>
            <a:r>
              <a:rPr lang="en-CA" sz="2400" b="1" dirty="0"/>
              <a:t>svn commit -m “Did rename method refactoring”</a:t>
            </a:r>
          </a:p>
          <a:p>
            <a:pPr marL="457200" lvl="1" indent="0">
              <a:buNone/>
            </a:pPr>
            <a:endParaRPr lang="en-CA" sz="2400" b="1" dirty="0"/>
          </a:p>
          <a:p>
            <a:r>
              <a:rPr lang="en-CA" dirty="0"/>
              <a:t>Use </a:t>
            </a:r>
            <a:r>
              <a:rPr lang="en-CA" b="1" dirty="0"/>
              <a:t>log</a:t>
            </a:r>
            <a:r>
              <a:rPr lang="en-CA" dirty="0"/>
              <a:t> to see the history of a ﬁle </a:t>
            </a:r>
          </a:p>
          <a:p>
            <a:pPr marL="457200" lvl="1" indent="0">
              <a:buNone/>
            </a:pPr>
            <a:r>
              <a:rPr lang="en-CA" sz="2400" b="1" dirty="0"/>
              <a:t>svn log Person.java</a:t>
            </a:r>
            <a:r>
              <a:rPr lang="en-CA" sz="2400" dirty="0"/>
              <a:t> </a:t>
            </a:r>
          </a:p>
          <a:p>
            <a:pPr marL="457200" lvl="1" indent="0">
              <a:buNone/>
            </a:pPr>
            <a:endParaRPr lang="en-CA" sz="2400" dirty="0"/>
          </a:p>
          <a:p>
            <a:r>
              <a:rPr lang="en-CA" dirty="0"/>
              <a:t>Use </a:t>
            </a:r>
            <a:r>
              <a:rPr lang="en-CA" b="1" dirty="0"/>
              <a:t>update</a:t>
            </a:r>
            <a:r>
              <a:rPr lang="en-CA" dirty="0"/>
              <a:t> to refresh the ﬁles and directories in the workspace </a:t>
            </a:r>
          </a:p>
          <a:p>
            <a:pPr lvl="1"/>
            <a:r>
              <a:rPr lang="en-CA" sz="2400" dirty="0"/>
              <a:t>If there is a newer revision of your file in the repo you will not be allowed to commit until you </a:t>
            </a:r>
            <a:r>
              <a:rPr lang="en-CA" sz="2400" b="1" dirty="0"/>
              <a:t>update</a:t>
            </a:r>
            <a:r>
              <a:rPr lang="en-CA" sz="2400" dirty="0"/>
              <a:t> and self merge in your change to the file</a:t>
            </a:r>
          </a:p>
          <a:p>
            <a:pPr lvl="1"/>
            <a:r>
              <a:rPr lang="en-CA" sz="2400" dirty="0"/>
              <a:t>Necessary if a multi-person project (or if you deleted local copies)</a:t>
            </a:r>
          </a:p>
          <a:p>
            <a:pPr marL="914400" lvl="2" indent="0">
              <a:buNone/>
            </a:pPr>
            <a:r>
              <a:rPr lang="en-CA" sz="2400" b="1" dirty="0" err="1"/>
              <a:t>svn</a:t>
            </a:r>
            <a:r>
              <a:rPr lang="en-CA" sz="2400" b="1" dirty="0"/>
              <a:t> update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166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SVN: Add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8FFE6-89B5-49E8-A333-94A9E578C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 </a:t>
            </a:r>
            <a:r>
              <a:rPr lang="en-CA" b="1" dirty="0"/>
              <a:t>add</a:t>
            </a:r>
            <a:r>
              <a:rPr lang="en-CA" dirty="0"/>
              <a:t> to add new directories to the repository </a:t>
            </a:r>
          </a:p>
          <a:p>
            <a:pPr marL="457200" lvl="1" indent="0">
              <a:buNone/>
            </a:pPr>
            <a:r>
              <a:rPr lang="en-CA" sz="2400" b="1" dirty="0"/>
              <a:t>mkdir package </a:t>
            </a:r>
          </a:p>
          <a:p>
            <a:pPr marL="457200" lvl="1" indent="0">
              <a:buNone/>
            </a:pPr>
            <a:r>
              <a:rPr lang="en-CA" sz="2400" b="1" dirty="0"/>
              <a:t>svn add package </a:t>
            </a:r>
          </a:p>
          <a:p>
            <a:pPr marL="457200" lvl="1" indent="0"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en-CA" dirty="0"/>
              <a:t>Use </a:t>
            </a:r>
            <a:r>
              <a:rPr lang="en-CA" b="1" dirty="0"/>
              <a:t>add</a:t>
            </a:r>
            <a:r>
              <a:rPr lang="en-CA" dirty="0"/>
              <a:t> to add new ﬁles to the repository </a:t>
            </a:r>
            <a:endParaRPr lang="en-CA" sz="2800" b="1" dirty="0"/>
          </a:p>
          <a:p>
            <a:pPr marL="457200" lvl="1" indent="0">
              <a:buNone/>
            </a:pPr>
            <a:r>
              <a:rPr lang="en-CA" sz="2400" b="1" dirty="0"/>
              <a:t>cd package </a:t>
            </a:r>
          </a:p>
          <a:p>
            <a:pPr marL="457200" lvl="1" indent="0">
              <a:buNone/>
            </a:pPr>
            <a:r>
              <a:rPr lang="en-CA" sz="2400" dirty="0"/>
              <a:t># create and edit file Math.java</a:t>
            </a:r>
          </a:p>
          <a:p>
            <a:pPr marL="457200" lvl="1" indent="0">
              <a:buNone/>
            </a:pPr>
            <a:r>
              <a:rPr lang="en-CA" sz="2400" b="1" dirty="0" err="1"/>
              <a:t>svn</a:t>
            </a:r>
            <a:r>
              <a:rPr lang="en-CA" sz="2400" b="1" dirty="0"/>
              <a:t> add Math.java</a:t>
            </a:r>
            <a:r>
              <a:rPr lang="en-CA" sz="2400" dirty="0"/>
              <a:t> </a:t>
            </a:r>
          </a:p>
          <a:p>
            <a:pPr marL="457200" lvl="1" indent="0">
              <a:buNone/>
            </a:pPr>
            <a:r>
              <a:rPr lang="en-CA" sz="2400" b="1" dirty="0" err="1"/>
              <a:t>svn</a:t>
            </a:r>
            <a:r>
              <a:rPr lang="en-CA" sz="2400" b="1" dirty="0"/>
              <a:t> commit -m “new math stuff”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7100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SVN: Delete and Move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24BA-9E84-4C02-AEB1-AB9525B27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 </a:t>
            </a:r>
            <a:r>
              <a:rPr lang="en-CA" b="1" dirty="0"/>
              <a:t>delete</a:t>
            </a:r>
            <a:r>
              <a:rPr lang="en-CA" dirty="0"/>
              <a:t> to remove directories and/or ﬁles from the repository </a:t>
            </a:r>
          </a:p>
          <a:p>
            <a:pPr marL="457200" lvl="1" indent="0">
              <a:buNone/>
            </a:pPr>
            <a:r>
              <a:rPr lang="en-CA" sz="2400" b="1" dirty="0" err="1"/>
              <a:t>svn</a:t>
            </a:r>
            <a:r>
              <a:rPr lang="en-CA" sz="2400" b="1" dirty="0"/>
              <a:t> delete package</a:t>
            </a:r>
            <a:r>
              <a:rPr lang="en-CA" sz="2400" dirty="0"/>
              <a:t> </a:t>
            </a:r>
          </a:p>
          <a:p>
            <a:pPr marL="457200" lvl="1" indent="0">
              <a:buNone/>
            </a:pPr>
            <a:r>
              <a:rPr lang="en-CA" sz="2400" b="1" dirty="0" err="1"/>
              <a:t>svn</a:t>
            </a:r>
            <a:r>
              <a:rPr lang="en-CA" sz="2400" b="1" dirty="0"/>
              <a:t> commit -m “deleted package”</a:t>
            </a:r>
          </a:p>
          <a:p>
            <a:pPr marL="457200" lvl="1" indent="0">
              <a:buNone/>
            </a:pPr>
            <a:endParaRPr lang="en-CA" sz="2400" b="1" dirty="0"/>
          </a:p>
          <a:p>
            <a:r>
              <a:rPr lang="en-CA" dirty="0"/>
              <a:t>Use </a:t>
            </a:r>
            <a:r>
              <a:rPr lang="en-CA" b="1" dirty="0"/>
              <a:t>mv</a:t>
            </a:r>
            <a:r>
              <a:rPr lang="en-CA" dirty="0"/>
              <a:t> to move and/or rename ﬁles and directories </a:t>
            </a:r>
          </a:p>
          <a:p>
            <a:pPr marL="457200" lvl="1" indent="0">
              <a:buNone/>
            </a:pPr>
            <a:r>
              <a:rPr lang="en-CA" sz="2400" b="1" dirty="0" err="1"/>
              <a:t>svn</a:t>
            </a:r>
            <a:r>
              <a:rPr lang="en-CA" sz="2400" b="1" dirty="0"/>
              <a:t> mv Person.java Main.java</a:t>
            </a:r>
            <a:r>
              <a:rPr lang="en-CA" sz="2400" dirty="0"/>
              <a:t> </a:t>
            </a:r>
          </a:p>
          <a:p>
            <a:pPr marL="457200" lvl="1" indent="0">
              <a:buNone/>
            </a:pPr>
            <a:r>
              <a:rPr lang="en-CA" sz="2400" b="1" dirty="0" err="1"/>
              <a:t>svn</a:t>
            </a:r>
            <a:r>
              <a:rPr lang="en-CA" sz="2400" b="1" dirty="0"/>
              <a:t> commit -m “renamed file”</a:t>
            </a:r>
          </a:p>
          <a:p>
            <a:pPr marL="457200" lvl="1" indent="0">
              <a:buNone/>
            </a:pPr>
            <a:endParaRPr lang="en-CA" sz="2400" b="1" dirty="0"/>
          </a:p>
          <a:p>
            <a:r>
              <a:rPr lang="en-CA" b="1" dirty="0"/>
              <a:t>move</a:t>
            </a:r>
            <a:r>
              <a:rPr lang="en-CA" dirty="0"/>
              <a:t>, </a:t>
            </a:r>
            <a:r>
              <a:rPr lang="en-CA" b="1" dirty="0"/>
              <a:t>mv</a:t>
            </a:r>
            <a:r>
              <a:rPr lang="en-CA" dirty="0"/>
              <a:t>, and </a:t>
            </a:r>
            <a:r>
              <a:rPr lang="en-CA" b="1" dirty="0"/>
              <a:t>ren</a:t>
            </a:r>
            <a:r>
              <a:rPr lang="en-CA" dirty="0"/>
              <a:t> are aliases for </a:t>
            </a:r>
            <a:r>
              <a:rPr lang="en-CA" b="1" dirty="0"/>
              <a:t>rename</a:t>
            </a:r>
          </a:p>
          <a:p>
            <a:endParaRPr lang="en-CA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7718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SVN: Revert changes before committed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07209-898C-46D4-8254-24346926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 </a:t>
            </a:r>
            <a:r>
              <a:rPr lang="en-CA" b="1" dirty="0"/>
              <a:t>revert</a:t>
            </a:r>
            <a:r>
              <a:rPr lang="en-CA" dirty="0"/>
              <a:t> to reverse unwanted changes done to </a:t>
            </a:r>
            <a:r>
              <a:rPr lang="en-CA" b="1" dirty="0"/>
              <a:t>working copy </a:t>
            </a:r>
            <a:r>
              <a:rPr lang="en-CA" dirty="0"/>
              <a:t>ﬁles and/or directories </a:t>
            </a:r>
          </a:p>
          <a:p>
            <a:pPr marL="457200" lvl="1" indent="0">
              <a:buNone/>
            </a:pPr>
            <a:r>
              <a:rPr lang="en-CA" sz="2400" b="1" dirty="0"/>
              <a:t># mistakenly edit Student.java</a:t>
            </a:r>
            <a:r>
              <a:rPr lang="en-CA" sz="2400" dirty="0"/>
              <a:t> </a:t>
            </a:r>
          </a:p>
          <a:p>
            <a:pPr marL="457200" lvl="1" indent="0">
              <a:buNone/>
            </a:pPr>
            <a:r>
              <a:rPr lang="en-CA" sz="2400" b="1" dirty="0"/>
              <a:t>svn revert Student.java</a:t>
            </a:r>
          </a:p>
          <a:p>
            <a:pPr marL="457200" lvl="1" indent="0">
              <a:buNone/>
            </a:pPr>
            <a:endParaRPr lang="en-CA" sz="2400" b="1" dirty="0"/>
          </a:p>
          <a:p>
            <a:r>
              <a:rPr lang="en-CA" dirty="0"/>
              <a:t>Use </a:t>
            </a:r>
            <a:r>
              <a:rPr lang="en-CA" b="1" dirty="0"/>
              <a:t>-R</a:t>
            </a:r>
            <a:r>
              <a:rPr lang="en-CA" dirty="0"/>
              <a:t> to apply this to an entire directory or the entire project </a:t>
            </a:r>
          </a:p>
          <a:p>
            <a:pPr marL="457200" lvl="1" indent="0">
              <a:buNone/>
            </a:pPr>
            <a:r>
              <a:rPr lang="en-CA" sz="2400" b="1" dirty="0" err="1"/>
              <a:t>svn</a:t>
            </a:r>
            <a:r>
              <a:rPr lang="en-CA" sz="2400" b="1" dirty="0"/>
              <a:t> revert -R </a:t>
            </a:r>
            <a:r>
              <a:rPr lang="en-CA" sz="2400" b="1" dirty="0" err="1"/>
              <a:t>mydirectory</a:t>
            </a:r>
            <a:r>
              <a:rPr lang="en-CA" sz="2400" b="1" dirty="0"/>
              <a:t> </a:t>
            </a:r>
          </a:p>
          <a:p>
            <a:pPr marL="457200" lvl="1" indent="0">
              <a:buNone/>
            </a:pPr>
            <a:r>
              <a:rPr lang="en-CA" sz="2400" dirty="0"/>
              <a:t># Or in current directory</a:t>
            </a:r>
          </a:p>
          <a:p>
            <a:pPr marL="457200" lvl="1" indent="0">
              <a:buNone/>
            </a:pPr>
            <a:r>
              <a:rPr lang="en-CA" sz="2400" b="1" dirty="0" err="1"/>
              <a:t>svn</a:t>
            </a:r>
            <a:r>
              <a:rPr lang="en-CA" sz="2400" b="1" dirty="0"/>
              <a:t> revert -R 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668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SVN: Revert committed revisions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D6400-4833-48F3-B230-0155A890C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revert a </a:t>
            </a:r>
            <a:r>
              <a:rPr lang="en-CA" b="1" dirty="0"/>
              <a:t>committed</a:t>
            </a:r>
            <a:r>
              <a:rPr lang="en-CA" dirty="0"/>
              <a:t> revision: </a:t>
            </a:r>
          </a:p>
          <a:p>
            <a:endParaRPr lang="en-CA" dirty="0"/>
          </a:p>
          <a:p>
            <a:pPr lvl="1"/>
            <a:r>
              <a:rPr lang="en-CA" sz="2400" dirty="0"/>
              <a:t>Do a reverse merge from the latest revision to an earlier revision </a:t>
            </a:r>
          </a:p>
          <a:p>
            <a:pPr marL="914400" lvl="2" indent="0">
              <a:buNone/>
            </a:pPr>
            <a:r>
              <a:rPr lang="en-CA" sz="2400" b="1" dirty="0"/>
              <a:t>svn merge -r 5:4 . </a:t>
            </a:r>
          </a:p>
          <a:p>
            <a:pPr marL="914400" lvl="2" indent="0">
              <a:buNone/>
            </a:pPr>
            <a:endParaRPr lang="en-CA" sz="2400" b="1" dirty="0"/>
          </a:p>
          <a:p>
            <a:pPr lvl="1"/>
            <a:r>
              <a:rPr lang="en-CA" sz="2400" dirty="0"/>
              <a:t>Commit the change </a:t>
            </a:r>
          </a:p>
          <a:p>
            <a:pPr marL="914400" lvl="2" indent="0">
              <a:buNone/>
            </a:pPr>
            <a:r>
              <a:rPr lang="en-CA" sz="2400" b="1" dirty="0"/>
              <a:t>svn commit -m “reverted to r4”</a:t>
            </a:r>
          </a:p>
          <a:p>
            <a:pPr marL="914400" lvl="2" indent="0">
              <a:buNone/>
            </a:pPr>
            <a:endParaRPr lang="en-CA" sz="2400" b="1" dirty="0"/>
          </a:p>
          <a:p>
            <a:pPr lvl="1"/>
            <a:r>
              <a:rPr lang="en-CA" sz="2400" b="1" dirty="0">
                <a:solidFill>
                  <a:srgbClr val="FF0000"/>
                </a:solidFill>
              </a:rPr>
              <a:t>Note:  this creates a revision 6, identical to 4 </a:t>
            </a:r>
          </a:p>
          <a:p>
            <a:pPr lvl="2"/>
            <a:r>
              <a:rPr lang="en-CA" sz="2400" b="1" dirty="0">
                <a:solidFill>
                  <a:srgbClr val="0070C0"/>
                </a:solidFill>
              </a:rPr>
              <a:t>i.e. SVN never throws anything away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757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SVN: Release tagging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C7F3-4E08-437B-92C3-4398DBB3D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391465" cy="4351338"/>
          </a:xfrm>
        </p:spPr>
        <p:txBody>
          <a:bodyPr/>
          <a:lstStyle/>
          <a:p>
            <a:r>
              <a:rPr lang="en-CA" dirty="0"/>
              <a:t> To create a release tag from a working copy: </a:t>
            </a:r>
          </a:p>
          <a:p>
            <a:pPr lvl="1"/>
            <a:r>
              <a:rPr lang="en-CA" sz="2400" dirty="0"/>
              <a:t>Make sure the project is up to date </a:t>
            </a:r>
          </a:p>
          <a:p>
            <a:pPr marL="914400" lvl="2" indent="0">
              <a:buNone/>
            </a:pPr>
            <a:r>
              <a:rPr lang="en-CA" sz="2400" b="1" dirty="0"/>
              <a:t>svn update</a:t>
            </a:r>
            <a:r>
              <a:rPr lang="en-CA" sz="2400" dirty="0"/>
              <a:t> </a:t>
            </a:r>
          </a:p>
          <a:p>
            <a:pPr marL="914400" lvl="2" indent="0">
              <a:buNone/>
            </a:pPr>
            <a:endParaRPr lang="en-CA" sz="2400" dirty="0"/>
          </a:p>
          <a:p>
            <a:pPr lvl="1"/>
            <a:r>
              <a:rPr lang="en-CA" sz="2400" dirty="0"/>
              <a:t>If not done already, create a “tags” subdirectory for the project in the repository </a:t>
            </a:r>
          </a:p>
          <a:p>
            <a:pPr marL="914400" lvl="2" indent="0">
              <a:buNone/>
            </a:pPr>
            <a:r>
              <a:rPr lang="en-CA" sz="2400" b="1" dirty="0"/>
              <a:t>svn mkdir file:///C:/tempsvn/repo/panther/tags -m “Created tags subdirectory”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Use copy to create a tagged version in the newly created subdirectory in the repository </a:t>
            </a:r>
          </a:p>
          <a:p>
            <a:pPr marL="914400" lvl="2" indent="0">
              <a:buNone/>
            </a:pPr>
            <a:r>
              <a:rPr lang="en-CA" sz="2400" b="1" dirty="0"/>
              <a:t>svn copy . file:///C:/tempsvn/repo/panther/tags/Rev1 -m “Created Rev1 tag”</a:t>
            </a:r>
          </a:p>
          <a:p>
            <a:pPr marL="914400" lvl="2" indent="0">
              <a:buNone/>
            </a:pPr>
            <a:endParaRPr lang="en-CA" sz="2400" b="1" dirty="0"/>
          </a:p>
          <a:p>
            <a:pPr lvl="1"/>
            <a:r>
              <a:rPr lang="en-CA" sz="2400" dirty="0"/>
              <a:t>Later, you can use this tag to checkout this set of ﬁles </a:t>
            </a:r>
          </a:p>
          <a:p>
            <a:pPr marL="914400" lvl="2" indent="0">
              <a:buNone/>
            </a:pPr>
            <a:r>
              <a:rPr lang="en-CA" sz="2400" b="1" dirty="0"/>
              <a:t>svn co file:/// C:/tempsvn/repo/panther/tags/Rev1 panther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529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Subversion … rise and fall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(and why we’ll breeze through it)</a:t>
            </a:r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SVN: Notes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C7F3-4E08-437B-92C3-4398DBB3D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391465" cy="4351338"/>
          </a:xfrm>
        </p:spPr>
        <p:txBody>
          <a:bodyPr/>
          <a:lstStyle/>
          <a:p>
            <a:r>
              <a:rPr lang="en-CA" dirty="0"/>
              <a:t>Many IDEs have support for subversion</a:t>
            </a:r>
          </a:p>
          <a:p>
            <a:r>
              <a:rPr lang="en-CA" dirty="0"/>
              <a:t>Will be able to connect a project to a repository file/</a:t>
            </a:r>
            <a:r>
              <a:rPr lang="en-CA" dirty="0" err="1"/>
              <a:t>url</a:t>
            </a:r>
            <a:r>
              <a:rPr lang="en-CA" dirty="0"/>
              <a:t> and generally see in GUI if a file has been modified or not during coding</a:t>
            </a:r>
          </a:p>
          <a:p>
            <a:r>
              <a:rPr lang="en-CA" dirty="0"/>
              <a:t>You can then commit a bunch of changed/added files through GUI with a message</a:t>
            </a:r>
          </a:p>
          <a:p>
            <a:r>
              <a:rPr lang="en-CA" dirty="0"/>
              <a:t>Generally other behaviours such as rename, delete, tagging, reversion all supported</a:t>
            </a:r>
          </a:p>
          <a:p>
            <a:endParaRPr lang="en-CA" dirty="0"/>
          </a:p>
          <a:p>
            <a:r>
              <a:rPr lang="en-CA" dirty="0"/>
              <a:t>TortoiseSVN is a tool that integrates in file system explorer (adds right click svn menu)</a:t>
            </a:r>
          </a:p>
          <a:p>
            <a:endParaRPr lang="en-CA" dirty="0"/>
          </a:p>
          <a:p>
            <a:r>
              <a:rPr lang="en-CA" b="1" dirty="0">
                <a:solidFill>
                  <a:srgbClr val="FF0000"/>
                </a:solidFill>
              </a:rPr>
              <a:t>svn is centralized version control, if you aren’t in contact with repo you can’t version control changes. </a:t>
            </a:r>
          </a:p>
          <a:p>
            <a:pPr lvl="1"/>
            <a:r>
              <a:rPr lang="en-CA" dirty="0"/>
              <a:t>Leads to big commits in communication challenged situations</a:t>
            </a:r>
          </a:p>
        </p:txBody>
      </p:sp>
    </p:spTree>
    <p:extLst>
      <p:ext uri="{BB962C8B-B14F-4D97-AF65-F5344CB8AC3E}">
        <p14:creationId xmlns:p14="http://schemas.microsoft.com/office/powerpoint/2010/main" val="3957568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git.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323296-2144-4C7A-8089-E07889BA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Subversion … rise and fall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59371-93EF-48BA-80FC-8A6C6BCF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Initial release 2000 (still update - &gt; 1.14 May 2020)</a:t>
            </a:r>
          </a:p>
          <a:p>
            <a:r>
              <a:rPr lang="en-CA" dirty="0"/>
              <a:t>Open source (Apache Foundation)</a:t>
            </a:r>
          </a:p>
          <a:p>
            <a:r>
              <a:rPr lang="en-CA" dirty="0"/>
              <a:t>Popular with </a:t>
            </a:r>
            <a:r>
              <a:rPr lang="en-CA" dirty="0" err="1"/>
              <a:t>sourceforge</a:t>
            </a:r>
            <a:r>
              <a:rPr lang="en-CA" dirty="0"/>
              <a:t>! (Basically what </a:t>
            </a:r>
            <a:r>
              <a:rPr lang="en-CA" dirty="0" err="1"/>
              <a:t>github</a:t>
            </a:r>
            <a:r>
              <a:rPr lang="en-CA" dirty="0"/>
              <a:t> now is)</a:t>
            </a:r>
          </a:p>
          <a:p>
            <a:pPr lvl="1"/>
            <a:r>
              <a:rPr lang="en-CA" dirty="0"/>
              <a:t>2012 bought (along with Slashdot [RIP]) by Dice.com</a:t>
            </a:r>
          </a:p>
          <a:p>
            <a:pPr lvl="1"/>
            <a:r>
              <a:rPr lang="en-CA" dirty="0"/>
              <a:t>Bundleware practices increased (some cases of malware)</a:t>
            </a:r>
          </a:p>
          <a:p>
            <a:pPr lvl="1"/>
            <a:r>
              <a:rPr lang="en-CA" dirty="0"/>
              <a:t>Developers fled sit to others like </a:t>
            </a:r>
            <a:r>
              <a:rPr lang="en-CA" dirty="0" err="1"/>
              <a:t>Github</a:t>
            </a:r>
            <a:endParaRPr lang="en-CA" dirty="0"/>
          </a:p>
          <a:p>
            <a:r>
              <a:rPr lang="en-CA" dirty="0"/>
              <a:t>Some more popular tools included TortoiseSVN</a:t>
            </a:r>
          </a:p>
        </p:txBody>
      </p:sp>
    </p:spTree>
    <p:extLst>
      <p:ext uri="{BB962C8B-B14F-4D97-AF65-F5344CB8AC3E}">
        <p14:creationId xmlns:p14="http://schemas.microsoft.com/office/powerpoint/2010/main" val="374210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323296-2144-4C7A-8089-E07889BA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Subversion … rise and fall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59371-93EF-48BA-80FC-8A6C6BCF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Initial release 2000 (still update - &gt; 1.14 May 2020)</a:t>
            </a:r>
          </a:p>
          <a:p>
            <a:r>
              <a:rPr lang="en-CA" dirty="0"/>
              <a:t>Open source (Apache Foundation)</a:t>
            </a:r>
          </a:p>
          <a:p>
            <a:r>
              <a:rPr lang="en-CA" dirty="0"/>
              <a:t>Popular with </a:t>
            </a:r>
            <a:r>
              <a:rPr lang="en-CA" dirty="0" err="1"/>
              <a:t>sourceforge</a:t>
            </a:r>
            <a:r>
              <a:rPr lang="en-CA" dirty="0"/>
              <a:t>! (Basically what </a:t>
            </a:r>
            <a:r>
              <a:rPr lang="en-CA" dirty="0" err="1"/>
              <a:t>github</a:t>
            </a:r>
            <a:r>
              <a:rPr lang="en-CA" dirty="0"/>
              <a:t> now is)</a:t>
            </a:r>
          </a:p>
          <a:p>
            <a:pPr lvl="1"/>
            <a:r>
              <a:rPr lang="en-CA" dirty="0"/>
              <a:t>2012 bought (along with Slashdot [RIP]) by Dice.com</a:t>
            </a:r>
          </a:p>
          <a:p>
            <a:pPr lvl="1"/>
            <a:r>
              <a:rPr lang="en-CA" dirty="0"/>
              <a:t>Bundleware practices increased (some cases of malware)</a:t>
            </a:r>
          </a:p>
          <a:p>
            <a:pPr lvl="1"/>
            <a:r>
              <a:rPr lang="en-CA" dirty="0"/>
              <a:t>Developers fled sit to others like </a:t>
            </a:r>
            <a:r>
              <a:rPr lang="en-CA" dirty="0" err="1"/>
              <a:t>Github</a:t>
            </a:r>
            <a:endParaRPr lang="en-CA" dirty="0"/>
          </a:p>
          <a:p>
            <a:r>
              <a:rPr lang="en-CA" dirty="0"/>
              <a:t>Some more popular tools included TortoiseSVN</a:t>
            </a:r>
          </a:p>
          <a:p>
            <a:r>
              <a:rPr lang="en-CA" dirty="0"/>
              <a:t>Git (Blue) vs SVN (google trends)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6AF1CF-45D2-4A88-9C23-E5955397B1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5267" y="4602669"/>
            <a:ext cx="8141465" cy="22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5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323296-2144-4C7A-8089-E07889BA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Subversion … rise and fall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059371-93EF-48BA-80FC-8A6C6BCF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Initial release 2000 (still update - &gt; 1.14 May 2020)</a:t>
            </a:r>
          </a:p>
          <a:p>
            <a:r>
              <a:rPr lang="en-CA" dirty="0"/>
              <a:t>Open source (Apache Foundation)</a:t>
            </a:r>
          </a:p>
          <a:p>
            <a:r>
              <a:rPr lang="en-CA" dirty="0"/>
              <a:t>Popular with </a:t>
            </a:r>
            <a:r>
              <a:rPr lang="en-CA" dirty="0" err="1"/>
              <a:t>sourceforge</a:t>
            </a:r>
            <a:r>
              <a:rPr lang="en-CA" dirty="0"/>
              <a:t>! (Basically what </a:t>
            </a:r>
            <a:r>
              <a:rPr lang="en-CA" dirty="0" err="1"/>
              <a:t>github</a:t>
            </a:r>
            <a:r>
              <a:rPr lang="en-CA" dirty="0"/>
              <a:t> now is)</a:t>
            </a:r>
          </a:p>
          <a:p>
            <a:pPr lvl="1"/>
            <a:r>
              <a:rPr lang="en-CA" dirty="0"/>
              <a:t>2012 bought (along with Slashdot [RIP]) by Dice.com</a:t>
            </a:r>
          </a:p>
          <a:p>
            <a:pPr lvl="1"/>
            <a:r>
              <a:rPr lang="en-CA" dirty="0"/>
              <a:t>Bundleware practices increased (some cases of malware)</a:t>
            </a:r>
          </a:p>
          <a:p>
            <a:pPr lvl="1"/>
            <a:r>
              <a:rPr lang="en-CA" dirty="0"/>
              <a:t>Developers fled sit to others like </a:t>
            </a:r>
            <a:r>
              <a:rPr lang="en-CA" dirty="0" err="1"/>
              <a:t>Github</a:t>
            </a:r>
            <a:endParaRPr lang="en-CA" dirty="0"/>
          </a:p>
          <a:p>
            <a:r>
              <a:rPr lang="en-CA" dirty="0"/>
              <a:t>Some more popular tools included TortoiseSVN</a:t>
            </a:r>
          </a:p>
          <a:p>
            <a:r>
              <a:rPr lang="en-CA" dirty="0"/>
              <a:t>Git (Blue) vs SVN (google trends)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6AF1CF-45D2-4A88-9C23-E5955397B1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5267" y="4602669"/>
            <a:ext cx="8141465" cy="2255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989BF-2838-4CA2-A1BD-D3CF8558B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51" y="2936635"/>
            <a:ext cx="4616930" cy="98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5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This is how you do 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5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Working with SVN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223D-73FD-4B8D-9985-99C843A18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Short for Subversion </a:t>
            </a:r>
          </a:p>
          <a:p>
            <a:pPr lvl="1"/>
            <a:r>
              <a:rPr lang="en-CA" sz="2400" dirty="0"/>
              <a:t>Download and manuals available at: subversion.apache.org </a:t>
            </a:r>
          </a:p>
          <a:p>
            <a:r>
              <a:rPr lang="en-CA" dirty="0"/>
              <a:t>Use </a:t>
            </a:r>
            <a:r>
              <a:rPr lang="en-CA" b="1" dirty="0" err="1"/>
              <a:t>svn</a:t>
            </a:r>
            <a:r>
              <a:rPr lang="en-CA" b="1" dirty="0"/>
              <a:t> --version</a:t>
            </a:r>
            <a:r>
              <a:rPr lang="en-CA" dirty="0"/>
              <a:t> at the command line to check if installed </a:t>
            </a:r>
          </a:p>
          <a:p>
            <a:pPr lvl="1"/>
            <a:r>
              <a:rPr lang="en-CA" sz="2400" dirty="0"/>
              <a:t>Also:  </a:t>
            </a:r>
            <a:r>
              <a:rPr lang="en-CA" sz="2400" b="1" dirty="0" err="1"/>
              <a:t>svnadmin</a:t>
            </a:r>
            <a:r>
              <a:rPr lang="en-CA" sz="2400" b="1" dirty="0"/>
              <a:t> --version </a:t>
            </a:r>
          </a:p>
          <a:p>
            <a:r>
              <a:rPr lang="en-CA" dirty="0"/>
              <a:t>There are several GUI frontends to SVN </a:t>
            </a:r>
          </a:p>
          <a:p>
            <a:pPr lvl="1"/>
            <a:r>
              <a:rPr lang="en-CA" sz="2400" dirty="0"/>
              <a:t>Many are not free </a:t>
            </a:r>
          </a:p>
          <a:p>
            <a:pPr lvl="1"/>
            <a:r>
              <a:rPr lang="en-CA" sz="2400" dirty="0"/>
              <a:t>TortoiseSVN (will install SVN with it for you as well)</a:t>
            </a:r>
          </a:p>
          <a:p>
            <a:r>
              <a:rPr lang="en-CA" dirty="0"/>
              <a:t>Generally integrated in many IDEs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185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SVN: Creating a Repository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BC2B-20BF-4CF3-8373-DE1D9051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7005731" cy="4351338"/>
          </a:xfrm>
        </p:spPr>
        <p:txBody>
          <a:bodyPr/>
          <a:lstStyle/>
          <a:p>
            <a:r>
              <a:rPr lang="en-CA" dirty="0"/>
              <a:t> Initial set up: </a:t>
            </a:r>
          </a:p>
          <a:p>
            <a:pPr lvl="1"/>
            <a:r>
              <a:rPr lang="en-CA" sz="2400" dirty="0"/>
              <a:t>Create a repository in your account on the local ﬁle system.  </a:t>
            </a:r>
          </a:p>
          <a:p>
            <a:pPr marL="914400" lvl="2" indent="0">
              <a:buNone/>
            </a:pPr>
            <a:r>
              <a:rPr lang="en-CA" sz="2400" b="1" dirty="0"/>
              <a:t>cd </a:t>
            </a:r>
            <a:r>
              <a:rPr lang="en-CA" sz="2400" b="1" dirty="0" err="1"/>
              <a:t>tempsvn</a:t>
            </a:r>
            <a:endParaRPr lang="en-CA" sz="2400" b="1" dirty="0"/>
          </a:p>
          <a:p>
            <a:pPr marL="914400" lvl="2" indent="0">
              <a:buNone/>
            </a:pPr>
            <a:r>
              <a:rPr lang="en-CA" sz="2400" b="1" dirty="0"/>
              <a:t>mkdir repo </a:t>
            </a:r>
          </a:p>
          <a:p>
            <a:pPr marL="914400" lvl="2" indent="0">
              <a:buNone/>
            </a:pPr>
            <a:r>
              <a:rPr lang="en-CA" sz="2400" b="1" dirty="0" err="1"/>
              <a:t>svnadmin</a:t>
            </a:r>
            <a:r>
              <a:rPr lang="en-CA" sz="2400" b="1" dirty="0"/>
              <a:t> create repo</a:t>
            </a:r>
          </a:p>
          <a:p>
            <a:pPr lvl="1"/>
            <a:r>
              <a:rPr lang="en-CA" sz="2400" dirty="0"/>
              <a:t>Do not directly change the ﬁles in this directory</a:t>
            </a:r>
          </a:p>
          <a:p>
            <a:pPr lvl="2"/>
            <a:r>
              <a:rPr lang="en-CA" sz="2200" dirty="0"/>
              <a:t>These are all svn repository management files </a:t>
            </a:r>
          </a:p>
          <a:p>
            <a:pPr lvl="2"/>
            <a:r>
              <a:rPr lang="en-CA" sz="2400" dirty="0"/>
              <a:t>Always use </a:t>
            </a:r>
            <a:r>
              <a:rPr lang="en-CA" sz="2400" b="1" dirty="0" err="1"/>
              <a:t>svn</a:t>
            </a:r>
            <a:r>
              <a:rPr lang="en-CA" sz="2400" dirty="0"/>
              <a:t> or </a:t>
            </a:r>
            <a:r>
              <a:rPr lang="en-CA" sz="2400" b="1" dirty="0" err="1"/>
              <a:t>svnadmin</a:t>
            </a:r>
            <a:r>
              <a:rPr lang="en-CA" sz="2400" dirty="0"/>
              <a:t> commands </a:t>
            </a:r>
          </a:p>
          <a:p>
            <a:pPr lvl="1"/>
            <a:r>
              <a:rPr lang="en-CA" sz="2400" dirty="0"/>
              <a:t>Note the repository URL </a:t>
            </a:r>
          </a:p>
          <a:p>
            <a:pPr marL="914400" lvl="2" indent="0">
              <a:buNone/>
            </a:pPr>
            <a:r>
              <a:rPr lang="en-CA" sz="2400" b="1" dirty="0"/>
              <a:t>C:/tempsvn/repo</a:t>
            </a:r>
          </a:p>
          <a:p>
            <a:endParaRPr lang="en-CA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42D11-B7A0-4EE0-B321-1CFEA55E0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967" y="1506056"/>
            <a:ext cx="3954199" cy="45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6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SVN: Import some initial files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EEFEF-7111-40A6-888A-FF6DEC4AD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264465" cy="4351338"/>
          </a:xfrm>
        </p:spPr>
        <p:txBody>
          <a:bodyPr/>
          <a:lstStyle/>
          <a:p>
            <a:r>
              <a:rPr lang="en-CA" dirty="0"/>
              <a:t>Create your project </a:t>
            </a:r>
          </a:p>
          <a:p>
            <a:pPr lvl="1"/>
            <a:r>
              <a:rPr lang="en-CA" sz="2400" dirty="0"/>
              <a:t>Decide on a project name (e.g.  “</a:t>
            </a:r>
            <a:r>
              <a:rPr lang="en-CA" sz="2400" b="1" dirty="0">
                <a:solidFill>
                  <a:srgbClr val="0070C0"/>
                </a:solidFill>
              </a:rPr>
              <a:t>panther</a:t>
            </a:r>
            <a:r>
              <a:rPr lang="en-CA" sz="2400" dirty="0"/>
              <a:t>”) </a:t>
            </a:r>
          </a:p>
          <a:p>
            <a:pPr lvl="1"/>
            <a:r>
              <a:rPr lang="en-CA" sz="2400" dirty="0"/>
              <a:t>Create some initial source code ﬁles in a temporary directory</a:t>
            </a:r>
          </a:p>
          <a:p>
            <a:pPr marL="914400" lvl="2" indent="0">
              <a:buNone/>
            </a:pPr>
            <a:r>
              <a:rPr lang="en-CA" sz="2400" b="1" dirty="0"/>
              <a:t>mkdir temp</a:t>
            </a:r>
          </a:p>
          <a:p>
            <a:pPr marL="914400" lvl="2" indent="0">
              <a:buNone/>
            </a:pPr>
            <a:r>
              <a:rPr lang="en-CA" sz="2400" b="1" dirty="0"/>
              <a:t>cd temp</a:t>
            </a:r>
          </a:p>
          <a:p>
            <a:pPr marL="914400" lvl="2" indent="0">
              <a:buNone/>
            </a:pPr>
            <a:r>
              <a:rPr lang="en-CA" sz="2400" b="1" dirty="0"/>
              <a:t>echo public class Person{} &gt; Person.java</a:t>
            </a:r>
          </a:p>
          <a:p>
            <a:pPr marL="914400" lvl="2" indent="0">
              <a:buNone/>
            </a:pPr>
            <a:r>
              <a:rPr lang="en-CA" sz="2400" b="1" dirty="0"/>
              <a:t>echo public class Student extends Person{} &gt; Student.java</a:t>
            </a:r>
          </a:p>
          <a:p>
            <a:pPr lvl="1"/>
            <a:r>
              <a:rPr lang="en-CA" sz="2600" dirty="0"/>
              <a:t>Import the ﬁles into the repository </a:t>
            </a:r>
          </a:p>
          <a:p>
            <a:pPr marL="914400" lvl="2" indent="0">
              <a:buNone/>
            </a:pPr>
            <a:r>
              <a:rPr lang="fr-FR" sz="2400" b="1" dirty="0"/>
              <a:t>svn import . "file:///C:/tempsvn/repo/</a:t>
            </a:r>
            <a:r>
              <a:rPr lang="fr-FR" sz="2400" b="1" dirty="0">
                <a:solidFill>
                  <a:srgbClr val="0070C0"/>
                </a:solidFill>
              </a:rPr>
              <a:t>panther</a:t>
            </a:r>
            <a:r>
              <a:rPr lang="fr-FR" sz="2400" b="1" dirty="0"/>
              <a:t>/trunk" –m "initial import" </a:t>
            </a:r>
          </a:p>
          <a:p>
            <a:pPr marL="914400" lvl="2" indent="0">
              <a:buNone/>
            </a:pPr>
            <a:r>
              <a:rPr lang="fr-FR" sz="2400" b="1" dirty="0"/>
              <a:t> </a:t>
            </a:r>
          </a:p>
          <a:p>
            <a:pPr lvl="1"/>
            <a:r>
              <a:rPr lang="fr-FR" sz="2600" dirty="0" err="1"/>
              <a:t>We</a:t>
            </a:r>
            <a:r>
              <a:rPr lang="fr-FR" sz="2600" dirty="0"/>
              <a:t> can </a:t>
            </a:r>
            <a:r>
              <a:rPr lang="fr-FR" sz="2600" dirty="0" err="1"/>
              <a:t>remove</a:t>
            </a:r>
            <a:r>
              <a:rPr lang="fr-FR" sz="2600" dirty="0"/>
              <a:t> the </a:t>
            </a:r>
            <a:r>
              <a:rPr lang="fr-FR" sz="2600" b="1" dirty="0"/>
              <a:t>temp</a:t>
            </a:r>
            <a:r>
              <a:rPr lang="fr-FR" sz="2600" dirty="0"/>
              <a:t> directory and files </a:t>
            </a:r>
            <a:r>
              <a:rPr lang="fr-FR" sz="2600" dirty="0" err="1"/>
              <a:t>now</a:t>
            </a:r>
            <a:endParaRPr lang="fr-FR" sz="2600" dirty="0"/>
          </a:p>
          <a:p>
            <a:pPr lvl="2"/>
            <a:r>
              <a:rPr lang="fr-FR" sz="2400" dirty="0" err="1"/>
              <a:t>They</a:t>
            </a:r>
            <a:r>
              <a:rPr lang="fr-FR" sz="2400" dirty="0"/>
              <a:t> are </a:t>
            </a:r>
            <a:r>
              <a:rPr lang="fr-FR" sz="2400" dirty="0" err="1"/>
              <a:t>recorded</a:t>
            </a:r>
            <a:r>
              <a:rPr lang="fr-FR" sz="2400" dirty="0"/>
              <a:t> in the repository</a:t>
            </a:r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2579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Widescreen</PresentationFormat>
  <Paragraphs>182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Refactoring: Subversion</vt:lpstr>
      <vt:lpstr>Subversion … rise and fall</vt:lpstr>
      <vt:lpstr>Subversion … rise and fall</vt:lpstr>
      <vt:lpstr>Subversion … rise and fall</vt:lpstr>
      <vt:lpstr>Subversion … rise and fall</vt:lpstr>
      <vt:lpstr>This is how you do it</vt:lpstr>
      <vt:lpstr>Working with SVN </vt:lpstr>
      <vt:lpstr>SVN: Creating a Repository</vt:lpstr>
      <vt:lpstr>SVN: Import some initial files</vt:lpstr>
      <vt:lpstr>SVN: Import some initial files</vt:lpstr>
      <vt:lpstr>SVN: Workflow</vt:lpstr>
      <vt:lpstr>SVN: .svn</vt:lpstr>
      <vt:lpstr>SVN: Status, Diff</vt:lpstr>
      <vt:lpstr>SVN: Commit, Log, Update</vt:lpstr>
      <vt:lpstr>SVN: Add</vt:lpstr>
      <vt:lpstr>SVN: Delete and Move</vt:lpstr>
      <vt:lpstr>SVN: Revert changes before committed</vt:lpstr>
      <vt:lpstr>SVN: Revert committed revisions</vt:lpstr>
      <vt:lpstr>SVN: Release tagging</vt:lpstr>
      <vt:lpstr>SVN: Notes</vt:lpstr>
      <vt:lpstr>Onward to …  git.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2020-08-24T23:53:49Z</dcterms:created>
  <dcterms:modified xsi:type="dcterms:W3CDTF">2020-08-24T23:53:53Z</dcterms:modified>
</cp:coreProperties>
</file>