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61" r:id="rId3"/>
    <p:sldId id="283" r:id="rId4"/>
    <p:sldId id="280" r:id="rId5"/>
    <p:sldId id="284" r:id="rId6"/>
    <p:sldId id="285" r:id="rId7"/>
    <p:sldId id="281" r:id="rId8"/>
    <p:sldId id="286" r:id="rId9"/>
    <p:sldId id="287" r:id="rId10"/>
    <p:sldId id="282" r:id="rId11"/>
    <p:sldId id="276" r:id="rId12"/>
    <p:sldId id="307" r:id="rId13"/>
    <p:sldId id="288" r:id="rId14"/>
    <p:sldId id="289" r:id="rId15"/>
    <p:sldId id="290" r:id="rId16"/>
    <p:sldId id="308" r:id="rId17"/>
    <p:sldId id="291" r:id="rId18"/>
    <p:sldId id="292" r:id="rId19"/>
    <p:sldId id="293" r:id="rId20"/>
    <p:sldId id="294" r:id="rId21"/>
    <p:sldId id="296" r:id="rId22"/>
    <p:sldId id="295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6" r:id="rId31"/>
    <p:sldId id="305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6A4EF-ACED-4425-92BF-755506F84401}" v="372" dt="2020-08-13T20:48:25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FC8DE-23A1-4988-A7F1-EAF94D0D14E2}" type="doc">
      <dgm:prSet loTypeId="urn:microsoft.com/office/officeart/2005/8/layout/cycle5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57E70DFA-C450-4D12-BC6B-66F3F6D85CC2}">
      <dgm:prSet phldrT="[Text]" custT="1"/>
      <dgm:spPr/>
      <dgm:t>
        <a:bodyPr/>
        <a:lstStyle/>
        <a:p>
          <a:r>
            <a:rPr lang="en-CA" sz="2000" dirty="0"/>
            <a:t>Analysis</a:t>
          </a:r>
        </a:p>
      </dgm:t>
    </dgm:pt>
    <dgm:pt modelId="{9E11B04E-DD26-4DB7-8A03-1DB82AF0AFDA}" type="parTrans" cxnId="{A9E6BEAB-8D2A-4778-9379-6BD0D53DC04E}">
      <dgm:prSet/>
      <dgm:spPr/>
      <dgm:t>
        <a:bodyPr/>
        <a:lstStyle/>
        <a:p>
          <a:endParaRPr lang="en-CA"/>
        </a:p>
      </dgm:t>
    </dgm:pt>
    <dgm:pt modelId="{353205CF-B3DA-4BFA-9705-299F08011A37}" type="sibTrans" cxnId="{A9E6BEAB-8D2A-4778-9379-6BD0D53DC04E}">
      <dgm:prSet/>
      <dgm:spPr>
        <a:ln w="76200"/>
      </dgm:spPr>
      <dgm:t>
        <a:bodyPr/>
        <a:lstStyle/>
        <a:p>
          <a:endParaRPr lang="en-CA"/>
        </a:p>
      </dgm:t>
    </dgm:pt>
    <dgm:pt modelId="{980481EE-6D82-4DDE-B61F-A0A0D9CE526E}">
      <dgm:prSet phldrT="[Text]" custT="1"/>
      <dgm:spPr/>
      <dgm:t>
        <a:bodyPr/>
        <a:lstStyle/>
        <a:p>
          <a:r>
            <a:rPr lang="en-CA" sz="2000" dirty="0"/>
            <a:t>Design</a:t>
          </a:r>
        </a:p>
      </dgm:t>
    </dgm:pt>
    <dgm:pt modelId="{6FB655A9-8413-4623-9ED0-A98C82DBA300}" type="parTrans" cxnId="{35796A77-B25E-48E4-BB2B-13ACF497B2DA}">
      <dgm:prSet/>
      <dgm:spPr/>
      <dgm:t>
        <a:bodyPr/>
        <a:lstStyle/>
        <a:p>
          <a:endParaRPr lang="en-CA"/>
        </a:p>
      </dgm:t>
    </dgm:pt>
    <dgm:pt modelId="{E4887111-9A84-44B5-8360-E62D3C5CE682}" type="sibTrans" cxnId="{35796A77-B25E-48E4-BB2B-13ACF497B2DA}">
      <dgm:prSet/>
      <dgm:spPr>
        <a:ln w="76200"/>
      </dgm:spPr>
      <dgm:t>
        <a:bodyPr/>
        <a:lstStyle/>
        <a:p>
          <a:endParaRPr lang="en-CA"/>
        </a:p>
      </dgm:t>
    </dgm:pt>
    <dgm:pt modelId="{BA4BB36A-F87F-4720-8135-4721694797D4}">
      <dgm:prSet phldrT="[Text]" custT="1"/>
      <dgm:spPr/>
      <dgm:t>
        <a:bodyPr/>
        <a:lstStyle/>
        <a:p>
          <a:r>
            <a:rPr lang="en-CA" sz="2000" dirty="0"/>
            <a:t>Coding</a:t>
          </a:r>
        </a:p>
      </dgm:t>
    </dgm:pt>
    <dgm:pt modelId="{E75D3FD9-27E8-4C72-8212-13D1EC60195C}" type="parTrans" cxnId="{83560986-A197-42B3-9888-9BFBEC279BD3}">
      <dgm:prSet/>
      <dgm:spPr/>
      <dgm:t>
        <a:bodyPr/>
        <a:lstStyle/>
        <a:p>
          <a:endParaRPr lang="en-CA"/>
        </a:p>
      </dgm:t>
    </dgm:pt>
    <dgm:pt modelId="{DF67339A-5CC7-4F2B-BA36-9D77F849486F}" type="sibTrans" cxnId="{83560986-A197-42B3-9888-9BFBEC279BD3}">
      <dgm:prSet/>
      <dgm:spPr>
        <a:ln w="76200"/>
      </dgm:spPr>
      <dgm:t>
        <a:bodyPr/>
        <a:lstStyle/>
        <a:p>
          <a:endParaRPr lang="en-CA"/>
        </a:p>
      </dgm:t>
    </dgm:pt>
    <dgm:pt modelId="{96D12792-D72B-430F-91F1-E78BA8823908}">
      <dgm:prSet phldrT="[Text]" custT="1"/>
      <dgm:spPr/>
      <dgm:t>
        <a:bodyPr/>
        <a:lstStyle/>
        <a:p>
          <a:r>
            <a:rPr lang="en-CA" sz="2000" dirty="0"/>
            <a:t>Testing</a:t>
          </a:r>
        </a:p>
      </dgm:t>
    </dgm:pt>
    <dgm:pt modelId="{38D6F980-440B-4DE5-BD98-9A209EDC198B}" type="parTrans" cxnId="{1C050FE9-B9B9-42B6-BE5F-7A43258128BC}">
      <dgm:prSet/>
      <dgm:spPr/>
      <dgm:t>
        <a:bodyPr/>
        <a:lstStyle/>
        <a:p>
          <a:endParaRPr lang="en-CA"/>
        </a:p>
      </dgm:t>
    </dgm:pt>
    <dgm:pt modelId="{1F62BF89-EFDE-4B08-9AC4-B4C129867E2D}" type="sibTrans" cxnId="{1C050FE9-B9B9-42B6-BE5F-7A43258128BC}">
      <dgm:prSet/>
      <dgm:spPr>
        <a:ln w="76200"/>
      </dgm:spPr>
      <dgm:t>
        <a:bodyPr/>
        <a:lstStyle/>
        <a:p>
          <a:endParaRPr lang="en-CA"/>
        </a:p>
      </dgm:t>
    </dgm:pt>
    <dgm:pt modelId="{2608F1E9-4C5F-40DE-82EE-34779C537A83}" type="pres">
      <dgm:prSet presAssocID="{DB0FC8DE-23A1-4988-A7F1-EAF94D0D14E2}" presName="cycle" presStyleCnt="0">
        <dgm:presLayoutVars>
          <dgm:dir/>
          <dgm:resizeHandles val="exact"/>
        </dgm:presLayoutVars>
      </dgm:prSet>
      <dgm:spPr/>
    </dgm:pt>
    <dgm:pt modelId="{687F4597-A169-4618-9C11-098595E7D960}" type="pres">
      <dgm:prSet presAssocID="{57E70DFA-C450-4D12-BC6B-66F3F6D85CC2}" presName="node" presStyleLbl="node1" presStyleIdx="0" presStyleCnt="4" custScaleX="82166" custScaleY="57490">
        <dgm:presLayoutVars>
          <dgm:bulletEnabled val="1"/>
        </dgm:presLayoutVars>
      </dgm:prSet>
      <dgm:spPr/>
    </dgm:pt>
    <dgm:pt modelId="{CBF18795-AB9F-4AF3-B661-49888BE68DD0}" type="pres">
      <dgm:prSet presAssocID="{57E70DFA-C450-4D12-BC6B-66F3F6D85CC2}" presName="spNode" presStyleCnt="0"/>
      <dgm:spPr/>
    </dgm:pt>
    <dgm:pt modelId="{5D6F8949-629F-4C2B-B95B-7C58BC681239}" type="pres">
      <dgm:prSet presAssocID="{353205CF-B3DA-4BFA-9705-299F08011A37}" presName="sibTrans" presStyleLbl="sibTrans1D1" presStyleIdx="0" presStyleCnt="4"/>
      <dgm:spPr/>
    </dgm:pt>
    <dgm:pt modelId="{5698B4FD-E6A7-4B2E-95A0-2CA27130B09D}" type="pres">
      <dgm:prSet presAssocID="{980481EE-6D82-4DDE-B61F-A0A0D9CE526E}" presName="node" presStyleLbl="node1" presStyleIdx="1" presStyleCnt="4" custScaleX="82166" custScaleY="57490">
        <dgm:presLayoutVars>
          <dgm:bulletEnabled val="1"/>
        </dgm:presLayoutVars>
      </dgm:prSet>
      <dgm:spPr/>
    </dgm:pt>
    <dgm:pt modelId="{1377AEF5-9325-4AC6-8B42-05EEF233587C}" type="pres">
      <dgm:prSet presAssocID="{980481EE-6D82-4DDE-B61F-A0A0D9CE526E}" presName="spNode" presStyleCnt="0"/>
      <dgm:spPr/>
    </dgm:pt>
    <dgm:pt modelId="{7B028C33-8C67-4A0B-9467-0C3F5E79DC02}" type="pres">
      <dgm:prSet presAssocID="{E4887111-9A84-44B5-8360-E62D3C5CE682}" presName="sibTrans" presStyleLbl="sibTrans1D1" presStyleIdx="1" presStyleCnt="4"/>
      <dgm:spPr/>
    </dgm:pt>
    <dgm:pt modelId="{6429776D-72C8-41DA-8F49-7D2AF225DB39}" type="pres">
      <dgm:prSet presAssocID="{BA4BB36A-F87F-4720-8135-4721694797D4}" presName="node" presStyleLbl="node1" presStyleIdx="2" presStyleCnt="4" custScaleX="82166" custScaleY="57490">
        <dgm:presLayoutVars>
          <dgm:bulletEnabled val="1"/>
        </dgm:presLayoutVars>
      </dgm:prSet>
      <dgm:spPr/>
    </dgm:pt>
    <dgm:pt modelId="{44D4268D-7FAF-4B95-9EC7-331FB21EF44D}" type="pres">
      <dgm:prSet presAssocID="{BA4BB36A-F87F-4720-8135-4721694797D4}" presName="spNode" presStyleCnt="0"/>
      <dgm:spPr/>
    </dgm:pt>
    <dgm:pt modelId="{5142EBF1-2630-4567-8A99-985A12F73B37}" type="pres">
      <dgm:prSet presAssocID="{DF67339A-5CC7-4F2B-BA36-9D77F849486F}" presName="sibTrans" presStyleLbl="sibTrans1D1" presStyleIdx="2" presStyleCnt="4"/>
      <dgm:spPr/>
    </dgm:pt>
    <dgm:pt modelId="{284C6773-DEB4-4EAF-BD43-BB1F3DD7BE67}" type="pres">
      <dgm:prSet presAssocID="{96D12792-D72B-430F-91F1-E78BA8823908}" presName="node" presStyleLbl="node1" presStyleIdx="3" presStyleCnt="4" custScaleX="82166" custScaleY="57490">
        <dgm:presLayoutVars>
          <dgm:bulletEnabled val="1"/>
        </dgm:presLayoutVars>
      </dgm:prSet>
      <dgm:spPr/>
    </dgm:pt>
    <dgm:pt modelId="{183FB2BC-A155-4C0D-A0B8-5F5AADA4C432}" type="pres">
      <dgm:prSet presAssocID="{96D12792-D72B-430F-91F1-E78BA8823908}" presName="spNode" presStyleCnt="0"/>
      <dgm:spPr/>
    </dgm:pt>
    <dgm:pt modelId="{E6EF837A-540D-402A-963A-10BE233A6D3E}" type="pres">
      <dgm:prSet presAssocID="{1F62BF89-EFDE-4B08-9AC4-B4C129867E2D}" presName="sibTrans" presStyleLbl="sibTrans1D1" presStyleIdx="3" presStyleCnt="4"/>
      <dgm:spPr/>
    </dgm:pt>
  </dgm:ptLst>
  <dgm:cxnLst>
    <dgm:cxn modelId="{495B2027-771E-43B7-AA75-12EFF4DF1298}" type="presOf" srcId="{DB0FC8DE-23A1-4988-A7F1-EAF94D0D14E2}" destId="{2608F1E9-4C5F-40DE-82EE-34779C537A83}" srcOrd="0" destOrd="0" presId="urn:microsoft.com/office/officeart/2005/8/layout/cycle5"/>
    <dgm:cxn modelId="{7F755B42-B438-43E2-B109-53F9CF81AA3F}" type="presOf" srcId="{1F62BF89-EFDE-4B08-9AC4-B4C129867E2D}" destId="{E6EF837A-540D-402A-963A-10BE233A6D3E}" srcOrd="0" destOrd="0" presId="urn:microsoft.com/office/officeart/2005/8/layout/cycle5"/>
    <dgm:cxn modelId="{815CDC6D-5F0B-47E8-B4E2-663C444BC8A6}" type="presOf" srcId="{96D12792-D72B-430F-91F1-E78BA8823908}" destId="{284C6773-DEB4-4EAF-BD43-BB1F3DD7BE67}" srcOrd="0" destOrd="0" presId="urn:microsoft.com/office/officeart/2005/8/layout/cycle5"/>
    <dgm:cxn modelId="{F68DC250-65D2-4ED5-A1E2-F3CBBDA881CE}" type="presOf" srcId="{E4887111-9A84-44B5-8360-E62D3C5CE682}" destId="{7B028C33-8C67-4A0B-9467-0C3F5E79DC02}" srcOrd="0" destOrd="0" presId="urn:microsoft.com/office/officeart/2005/8/layout/cycle5"/>
    <dgm:cxn modelId="{ACB6D275-7C43-419A-9CD2-5278AD35DE53}" type="presOf" srcId="{353205CF-B3DA-4BFA-9705-299F08011A37}" destId="{5D6F8949-629F-4C2B-B95B-7C58BC681239}" srcOrd="0" destOrd="0" presId="urn:microsoft.com/office/officeart/2005/8/layout/cycle5"/>
    <dgm:cxn modelId="{35796A77-B25E-48E4-BB2B-13ACF497B2DA}" srcId="{DB0FC8DE-23A1-4988-A7F1-EAF94D0D14E2}" destId="{980481EE-6D82-4DDE-B61F-A0A0D9CE526E}" srcOrd="1" destOrd="0" parTransId="{6FB655A9-8413-4623-9ED0-A98C82DBA300}" sibTransId="{E4887111-9A84-44B5-8360-E62D3C5CE682}"/>
    <dgm:cxn modelId="{7C4BEB82-9598-42C4-A339-89DDA493A080}" type="presOf" srcId="{DF67339A-5CC7-4F2B-BA36-9D77F849486F}" destId="{5142EBF1-2630-4567-8A99-985A12F73B37}" srcOrd="0" destOrd="0" presId="urn:microsoft.com/office/officeart/2005/8/layout/cycle5"/>
    <dgm:cxn modelId="{83560986-A197-42B3-9888-9BFBEC279BD3}" srcId="{DB0FC8DE-23A1-4988-A7F1-EAF94D0D14E2}" destId="{BA4BB36A-F87F-4720-8135-4721694797D4}" srcOrd="2" destOrd="0" parTransId="{E75D3FD9-27E8-4C72-8212-13D1EC60195C}" sibTransId="{DF67339A-5CC7-4F2B-BA36-9D77F849486F}"/>
    <dgm:cxn modelId="{A9E6BEAB-8D2A-4778-9379-6BD0D53DC04E}" srcId="{DB0FC8DE-23A1-4988-A7F1-EAF94D0D14E2}" destId="{57E70DFA-C450-4D12-BC6B-66F3F6D85CC2}" srcOrd="0" destOrd="0" parTransId="{9E11B04E-DD26-4DB7-8A03-1DB82AF0AFDA}" sibTransId="{353205CF-B3DA-4BFA-9705-299F08011A37}"/>
    <dgm:cxn modelId="{412929CD-B0E9-4E3C-BDFC-41B2144F9238}" type="presOf" srcId="{BA4BB36A-F87F-4720-8135-4721694797D4}" destId="{6429776D-72C8-41DA-8F49-7D2AF225DB39}" srcOrd="0" destOrd="0" presId="urn:microsoft.com/office/officeart/2005/8/layout/cycle5"/>
    <dgm:cxn modelId="{1C050FE9-B9B9-42B6-BE5F-7A43258128BC}" srcId="{DB0FC8DE-23A1-4988-A7F1-EAF94D0D14E2}" destId="{96D12792-D72B-430F-91F1-E78BA8823908}" srcOrd="3" destOrd="0" parTransId="{38D6F980-440B-4DE5-BD98-9A209EDC198B}" sibTransId="{1F62BF89-EFDE-4B08-9AC4-B4C129867E2D}"/>
    <dgm:cxn modelId="{8B0150F5-C79E-4D28-ABF3-0B9546F1ACAB}" type="presOf" srcId="{57E70DFA-C450-4D12-BC6B-66F3F6D85CC2}" destId="{687F4597-A169-4618-9C11-098595E7D960}" srcOrd="0" destOrd="0" presId="urn:microsoft.com/office/officeart/2005/8/layout/cycle5"/>
    <dgm:cxn modelId="{F1C356FE-EE57-47F9-BA7B-B30D90947AA4}" type="presOf" srcId="{980481EE-6D82-4DDE-B61F-A0A0D9CE526E}" destId="{5698B4FD-E6A7-4B2E-95A0-2CA27130B09D}" srcOrd="0" destOrd="0" presId="urn:microsoft.com/office/officeart/2005/8/layout/cycle5"/>
    <dgm:cxn modelId="{58305102-D04F-4F37-8126-59A66232F3AF}" type="presParOf" srcId="{2608F1E9-4C5F-40DE-82EE-34779C537A83}" destId="{687F4597-A169-4618-9C11-098595E7D960}" srcOrd="0" destOrd="0" presId="urn:microsoft.com/office/officeart/2005/8/layout/cycle5"/>
    <dgm:cxn modelId="{32480A6A-D377-4665-9DE0-943949364D85}" type="presParOf" srcId="{2608F1E9-4C5F-40DE-82EE-34779C537A83}" destId="{CBF18795-AB9F-4AF3-B661-49888BE68DD0}" srcOrd="1" destOrd="0" presId="urn:microsoft.com/office/officeart/2005/8/layout/cycle5"/>
    <dgm:cxn modelId="{A2F7C875-8CF8-460E-B9AA-F732FCD6525C}" type="presParOf" srcId="{2608F1E9-4C5F-40DE-82EE-34779C537A83}" destId="{5D6F8949-629F-4C2B-B95B-7C58BC681239}" srcOrd="2" destOrd="0" presId="urn:microsoft.com/office/officeart/2005/8/layout/cycle5"/>
    <dgm:cxn modelId="{D7174EFC-02F2-40CF-B727-7111425D77B9}" type="presParOf" srcId="{2608F1E9-4C5F-40DE-82EE-34779C537A83}" destId="{5698B4FD-E6A7-4B2E-95A0-2CA27130B09D}" srcOrd="3" destOrd="0" presId="urn:microsoft.com/office/officeart/2005/8/layout/cycle5"/>
    <dgm:cxn modelId="{99202F85-B2E8-4E80-815B-10ADC16662A6}" type="presParOf" srcId="{2608F1E9-4C5F-40DE-82EE-34779C537A83}" destId="{1377AEF5-9325-4AC6-8B42-05EEF233587C}" srcOrd="4" destOrd="0" presId="urn:microsoft.com/office/officeart/2005/8/layout/cycle5"/>
    <dgm:cxn modelId="{73215125-B6C7-4FDB-9DBF-B4CF0DD749EC}" type="presParOf" srcId="{2608F1E9-4C5F-40DE-82EE-34779C537A83}" destId="{7B028C33-8C67-4A0B-9467-0C3F5E79DC02}" srcOrd="5" destOrd="0" presId="urn:microsoft.com/office/officeart/2005/8/layout/cycle5"/>
    <dgm:cxn modelId="{03109E39-D5FE-4A53-A855-7D6FCF7F27FA}" type="presParOf" srcId="{2608F1E9-4C5F-40DE-82EE-34779C537A83}" destId="{6429776D-72C8-41DA-8F49-7D2AF225DB39}" srcOrd="6" destOrd="0" presId="urn:microsoft.com/office/officeart/2005/8/layout/cycle5"/>
    <dgm:cxn modelId="{932503C1-C775-4429-9C3B-162A659B5DA0}" type="presParOf" srcId="{2608F1E9-4C5F-40DE-82EE-34779C537A83}" destId="{44D4268D-7FAF-4B95-9EC7-331FB21EF44D}" srcOrd="7" destOrd="0" presId="urn:microsoft.com/office/officeart/2005/8/layout/cycle5"/>
    <dgm:cxn modelId="{A192006E-C76C-41E7-B969-745CAC1CF2F3}" type="presParOf" srcId="{2608F1E9-4C5F-40DE-82EE-34779C537A83}" destId="{5142EBF1-2630-4567-8A99-985A12F73B37}" srcOrd="8" destOrd="0" presId="urn:microsoft.com/office/officeart/2005/8/layout/cycle5"/>
    <dgm:cxn modelId="{EE3E622F-5727-4CF3-8735-6066B69D26D4}" type="presParOf" srcId="{2608F1E9-4C5F-40DE-82EE-34779C537A83}" destId="{284C6773-DEB4-4EAF-BD43-BB1F3DD7BE67}" srcOrd="9" destOrd="0" presId="urn:microsoft.com/office/officeart/2005/8/layout/cycle5"/>
    <dgm:cxn modelId="{B777CDE0-AD21-48F7-A080-F2417A4B57FA}" type="presParOf" srcId="{2608F1E9-4C5F-40DE-82EE-34779C537A83}" destId="{183FB2BC-A155-4C0D-A0B8-5F5AADA4C432}" srcOrd="10" destOrd="0" presId="urn:microsoft.com/office/officeart/2005/8/layout/cycle5"/>
    <dgm:cxn modelId="{1A43F3E2-4F14-48F1-94D7-140D99B9EC44}" type="presParOf" srcId="{2608F1E9-4C5F-40DE-82EE-34779C537A83}" destId="{E6EF837A-540D-402A-963A-10BE233A6D3E}" srcOrd="11" destOrd="0" presId="urn:microsoft.com/office/officeart/2005/8/layout/cycle5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FC8DE-23A1-4988-A7F1-EAF94D0D14E2}" type="doc">
      <dgm:prSet loTypeId="urn:microsoft.com/office/officeart/2005/8/layout/cycle5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57E70DFA-C450-4D12-BC6B-66F3F6D85CC2}">
      <dgm:prSet phldrT="[Text]" custT="1"/>
      <dgm:spPr/>
      <dgm:t>
        <a:bodyPr/>
        <a:lstStyle/>
        <a:p>
          <a:r>
            <a:rPr lang="en-CA" sz="2000" dirty="0"/>
            <a:t>Analysis</a:t>
          </a:r>
        </a:p>
      </dgm:t>
    </dgm:pt>
    <dgm:pt modelId="{9E11B04E-DD26-4DB7-8A03-1DB82AF0AFDA}" type="parTrans" cxnId="{A9E6BEAB-8D2A-4778-9379-6BD0D53DC04E}">
      <dgm:prSet/>
      <dgm:spPr/>
      <dgm:t>
        <a:bodyPr/>
        <a:lstStyle/>
        <a:p>
          <a:endParaRPr lang="en-CA"/>
        </a:p>
      </dgm:t>
    </dgm:pt>
    <dgm:pt modelId="{353205CF-B3DA-4BFA-9705-299F08011A37}" type="sibTrans" cxnId="{A9E6BEAB-8D2A-4778-9379-6BD0D53DC04E}">
      <dgm:prSet/>
      <dgm:spPr>
        <a:ln w="76200"/>
      </dgm:spPr>
      <dgm:t>
        <a:bodyPr/>
        <a:lstStyle/>
        <a:p>
          <a:endParaRPr lang="en-CA"/>
        </a:p>
      </dgm:t>
    </dgm:pt>
    <dgm:pt modelId="{980481EE-6D82-4DDE-B61F-A0A0D9CE526E}">
      <dgm:prSet phldrT="[Text]" custT="1"/>
      <dgm:spPr/>
      <dgm:t>
        <a:bodyPr/>
        <a:lstStyle/>
        <a:p>
          <a:r>
            <a:rPr lang="en-CA" sz="2000" dirty="0"/>
            <a:t>Design</a:t>
          </a:r>
        </a:p>
      </dgm:t>
    </dgm:pt>
    <dgm:pt modelId="{6FB655A9-8413-4623-9ED0-A98C82DBA300}" type="parTrans" cxnId="{35796A77-B25E-48E4-BB2B-13ACF497B2DA}">
      <dgm:prSet/>
      <dgm:spPr/>
      <dgm:t>
        <a:bodyPr/>
        <a:lstStyle/>
        <a:p>
          <a:endParaRPr lang="en-CA"/>
        </a:p>
      </dgm:t>
    </dgm:pt>
    <dgm:pt modelId="{E4887111-9A84-44B5-8360-E62D3C5CE682}" type="sibTrans" cxnId="{35796A77-B25E-48E4-BB2B-13ACF497B2DA}">
      <dgm:prSet/>
      <dgm:spPr>
        <a:ln w="76200"/>
      </dgm:spPr>
      <dgm:t>
        <a:bodyPr/>
        <a:lstStyle/>
        <a:p>
          <a:endParaRPr lang="en-CA"/>
        </a:p>
      </dgm:t>
    </dgm:pt>
    <dgm:pt modelId="{BA4BB36A-F87F-4720-8135-4721694797D4}">
      <dgm:prSet phldrT="[Text]" custT="1"/>
      <dgm:spPr/>
      <dgm:t>
        <a:bodyPr/>
        <a:lstStyle/>
        <a:p>
          <a:r>
            <a:rPr lang="en-CA" sz="2000" dirty="0"/>
            <a:t>Coding</a:t>
          </a:r>
        </a:p>
      </dgm:t>
    </dgm:pt>
    <dgm:pt modelId="{E75D3FD9-27E8-4C72-8212-13D1EC60195C}" type="parTrans" cxnId="{83560986-A197-42B3-9888-9BFBEC279BD3}">
      <dgm:prSet/>
      <dgm:spPr/>
      <dgm:t>
        <a:bodyPr/>
        <a:lstStyle/>
        <a:p>
          <a:endParaRPr lang="en-CA"/>
        </a:p>
      </dgm:t>
    </dgm:pt>
    <dgm:pt modelId="{DF67339A-5CC7-4F2B-BA36-9D77F849486F}" type="sibTrans" cxnId="{83560986-A197-42B3-9888-9BFBEC279BD3}">
      <dgm:prSet/>
      <dgm:spPr>
        <a:ln w="76200"/>
      </dgm:spPr>
      <dgm:t>
        <a:bodyPr/>
        <a:lstStyle/>
        <a:p>
          <a:endParaRPr lang="en-CA"/>
        </a:p>
      </dgm:t>
    </dgm:pt>
    <dgm:pt modelId="{96D12792-D72B-430F-91F1-E78BA8823908}">
      <dgm:prSet phldrT="[Text]" custT="1"/>
      <dgm:spPr/>
      <dgm:t>
        <a:bodyPr/>
        <a:lstStyle/>
        <a:p>
          <a:r>
            <a:rPr lang="en-CA" sz="2000" dirty="0"/>
            <a:t>Testing</a:t>
          </a:r>
        </a:p>
      </dgm:t>
    </dgm:pt>
    <dgm:pt modelId="{38D6F980-440B-4DE5-BD98-9A209EDC198B}" type="parTrans" cxnId="{1C050FE9-B9B9-42B6-BE5F-7A43258128BC}">
      <dgm:prSet/>
      <dgm:spPr/>
      <dgm:t>
        <a:bodyPr/>
        <a:lstStyle/>
        <a:p>
          <a:endParaRPr lang="en-CA"/>
        </a:p>
      </dgm:t>
    </dgm:pt>
    <dgm:pt modelId="{1F62BF89-EFDE-4B08-9AC4-B4C129867E2D}" type="sibTrans" cxnId="{1C050FE9-B9B9-42B6-BE5F-7A43258128BC}">
      <dgm:prSet/>
      <dgm:spPr>
        <a:ln w="76200"/>
      </dgm:spPr>
      <dgm:t>
        <a:bodyPr/>
        <a:lstStyle/>
        <a:p>
          <a:endParaRPr lang="en-CA"/>
        </a:p>
      </dgm:t>
    </dgm:pt>
    <dgm:pt modelId="{2608F1E9-4C5F-40DE-82EE-34779C537A83}" type="pres">
      <dgm:prSet presAssocID="{DB0FC8DE-23A1-4988-A7F1-EAF94D0D14E2}" presName="cycle" presStyleCnt="0">
        <dgm:presLayoutVars>
          <dgm:dir/>
          <dgm:resizeHandles val="exact"/>
        </dgm:presLayoutVars>
      </dgm:prSet>
      <dgm:spPr/>
    </dgm:pt>
    <dgm:pt modelId="{687F4597-A169-4618-9C11-098595E7D960}" type="pres">
      <dgm:prSet presAssocID="{57E70DFA-C450-4D12-BC6B-66F3F6D85CC2}" presName="node" presStyleLbl="node1" presStyleIdx="0" presStyleCnt="4" custScaleX="82166" custScaleY="57490">
        <dgm:presLayoutVars>
          <dgm:bulletEnabled val="1"/>
        </dgm:presLayoutVars>
      </dgm:prSet>
      <dgm:spPr/>
    </dgm:pt>
    <dgm:pt modelId="{CBF18795-AB9F-4AF3-B661-49888BE68DD0}" type="pres">
      <dgm:prSet presAssocID="{57E70DFA-C450-4D12-BC6B-66F3F6D85CC2}" presName="spNode" presStyleCnt="0"/>
      <dgm:spPr/>
    </dgm:pt>
    <dgm:pt modelId="{5D6F8949-629F-4C2B-B95B-7C58BC681239}" type="pres">
      <dgm:prSet presAssocID="{353205CF-B3DA-4BFA-9705-299F08011A37}" presName="sibTrans" presStyleLbl="sibTrans1D1" presStyleIdx="0" presStyleCnt="4"/>
      <dgm:spPr/>
    </dgm:pt>
    <dgm:pt modelId="{5698B4FD-E6A7-4B2E-95A0-2CA27130B09D}" type="pres">
      <dgm:prSet presAssocID="{980481EE-6D82-4DDE-B61F-A0A0D9CE526E}" presName="node" presStyleLbl="node1" presStyleIdx="1" presStyleCnt="4" custScaleX="82166" custScaleY="57490">
        <dgm:presLayoutVars>
          <dgm:bulletEnabled val="1"/>
        </dgm:presLayoutVars>
      </dgm:prSet>
      <dgm:spPr/>
    </dgm:pt>
    <dgm:pt modelId="{1377AEF5-9325-4AC6-8B42-05EEF233587C}" type="pres">
      <dgm:prSet presAssocID="{980481EE-6D82-4DDE-B61F-A0A0D9CE526E}" presName="spNode" presStyleCnt="0"/>
      <dgm:spPr/>
    </dgm:pt>
    <dgm:pt modelId="{7B028C33-8C67-4A0B-9467-0C3F5E79DC02}" type="pres">
      <dgm:prSet presAssocID="{E4887111-9A84-44B5-8360-E62D3C5CE682}" presName="sibTrans" presStyleLbl="sibTrans1D1" presStyleIdx="1" presStyleCnt="4"/>
      <dgm:spPr/>
    </dgm:pt>
    <dgm:pt modelId="{6429776D-72C8-41DA-8F49-7D2AF225DB39}" type="pres">
      <dgm:prSet presAssocID="{BA4BB36A-F87F-4720-8135-4721694797D4}" presName="node" presStyleLbl="node1" presStyleIdx="2" presStyleCnt="4" custScaleX="82166" custScaleY="57490">
        <dgm:presLayoutVars>
          <dgm:bulletEnabled val="1"/>
        </dgm:presLayoutVars>
      </dgm:prSet>
      <dgm:spPr/>
    </dgm:pt>
    <dgm:pt modelId="{44D4268D-7FAF-4B95-9EC7-331FB21EF44D}" type="pres">
      <dgm:prSet presAssocID="{BA4BB36A-F87F-4720-8135-4721694797D4}" presName="spNode" presStyleCnt="0"/>
      <dgm:spPr/>
    </dgm:pt>
    <dgm:pt modelId="{5142EBF1-2630-4567-8A99-985A12F73B37}" type="pres">
      <dgm:prSet presAssocID="{DF67339A-5CC7-4F2B-BA36-9D77F849486F}" presName="sibTrans" presStyleLbl="sibTrans1D1" presStyleIdx="2" presStyleCnt="4"/>
      <dgm:spPr/>
    </dgm:pt>
    <dgm:pt modelId="{284C6773-DEB4-4EAF-BD43-BB1F3DD7BE67}" type="pres">
      <dgm:prSet presAssocID="{96D12792-D72B-430F-91F1-E78BA8823908}" presName="node" presStyleLbl="node1" presStyleIdx="3" presStyleCnt="4" custScaleX="82166" custScaleY="57490">
        <dgm:presLayoutVars>
          <dgm:bulletEnabled val="1"/>
        </dgm:presLayoutVars>
      </dgm:prSet>
      <dgm:spPr/>
    </dgm:pt>
    <dgm:pt modelId="{183FB2BC-A155-4C0D-A0B8-5F5AADA4C432}" type="pres">
      <dgm:prSet presAssocID="{96D12792-D72B-430F-91F1-E78BA8823908}" presName="spNode" presStyleCnt="0"/>
      <dgm:spPr/>
    </dgm:pt>
    <dgm:pt modelId="{E6EF837A-540D-402A-963A-10BE233A6D3E}" type="pres">
      <dgm:prSet presAssocID="{1F62BF89-EFDE-4B08-9AC4-B4C129867E2D}" presName="sibTrans" presStyleLbl="sibTrans1D1" presStyleIdx="3" presStyleCnt="4"/>
      <dgm:spPr/>
    </dgm:pt>
  </dgm:ptLst>
  <dgm:cxnLst>
    <dgm:cxn modelId="{495B2027-771E-43B7-AA75-12EFF4DF1298}" type="presOf" srcId="{DB0FC8DE-23A1-4988-A7F1-EAF94D0D14E2}" destId="{2608F1E9-4C5F-40DE-82EE-34779C537A83}" srcOrd="0" destOrd="0" presId="urn:microsoft.com/office/officeart/2005/8/layout/cycle5"/>
    <dgm:cxn modelId="{7F755B42-B438-43E2-B109-53F9CF81AA3F}" type="presOf" srcId="{1F62BF89-EFDE-4B08-9AC4-B4C129867E2D}" destId="{E6EF837A-540D-402A-963A-10BE233A6D3E}" srcOrd="0" destOrd="0" presId="urn:microsoft.com/office/officeart/2005/8/layout/cycle5"/>
    <dgm:cxn modelId="{815CDC6D-5F0B-47E8-B4E2-663C444BC8A6}" type="presOf" srcId="{96D12792-D72B-430F-91F1-E78BA8823908}" destId="{284C6773-DEB4-4EAF-BD43-BB1F3DD7BE67}" srcOrd="0" destOrd="0" presId="urn:microsoft.com/office/officeart/2005/8/layout/cycle5"/>
    <dgm:cxn modelId="{F68DC250-65D2-4ED5-A1E2-F3CBBDA881CE}" type="presOf" srcId="{E4887111-9A84-44B5-8360-E62D3C5CE682}" destId="{7B028C33-8C67-4A0B-9467-0C3F5E79DC02}" srcOrd="0" destOrd="0" presId="urn:microsoft.com/office/officeart/2005/8/layout/cycle5"/>
    <dgm:cxn modelId="{ACB6D275-7C43-419A-9CD2-5278AD35DE53}" type="presOf" srcId="{353205CF-B3DA-4BFA-9705-299F08011A37}" destId="{5D6F8949-629F-4C2B-B95B-7C58BC681239}" srcOrd="0" destOrd="0" presId="urn:microsoft.com/office/officeart/2005/8/layout/cycle5"/>
    <dgm:cxn modelId="{35796A77-B25E-48E4-BB2B-13ACF497B2DA}" srcId="{DB0FC8DE-23A1-4988-A7F1-EAF94D0D14E2}" destId="{980481EE-6D82-4DDE-B61F-A0A0D9CE526E}" srcOrd="1" destOrd="0" parTransId="{6FB655A9-8413-4623-9ED0-A98C82DBA300}" sibTransId="{E4887111-9A84-44B5-8360-E62D3C5CE682}"/>
    <dgm:cxn modelId="{7C4BEB82-9598-42C4-A339-89DDA493A080}" type="presOf" srcId="{DF67339A-5CC7-4F2B-BA36-9D77F849486F}" destId="{5142EBF1-2630-4567-8A99-985A12F73B37}" srcOrd="0" destOrd="0" presId="urn:microsoft.com/office/officeart/2005/8/layout/cycle5"/>
    <dgm:cxn modelId="{83560986-A197-42B3-9888-9BFBEC279BD3}" srcId="{DB0FC8DE-23A1-4988-A7F1-EAF94D0D14E2}" destId="{BA4BB36A-F87F-4720-8135-4721694797D4}" srcOrd="2" destOrd="0" parTransId="{E75D3FD9-27E8-4C72-8212-13D1EC60195C}" sibTransId="{DF67339A-5CC7-4F2B-BA36-9D77F849486F}"/>
    <dgm:cxn modelId="{A9E6BEAB-8D2A-4778-9379-6BD0D53DC04E}" srcId="{DB0FC8DE-23A1-4988-A7F1-EAF94D0D14E2}" destId="{57E70DFA-C450-4D12-BC6B-66F3F6D85CC2}" srcOrd="0" destOrd="0" parTransId="{9E11B04E-DD26-4DB7-8A03-1DB82AF0AFDA}" sibTransId="{353205CF-B3DA-4BFA-9705-299F08011A37}"/>
    <dgm:cxn modelId="{412929CD-B0E9-4E3C-BDFC-41B2144F9238}" type="presOf" srcId="{BA4BB36A-F87F-4720-8135-4721694797D4}" destId="{6429776D-72C8-41DA-8F49-7D2AF225DB39}" srcOrd="0" destOrd="0" presId="urn:microsoft.com/office/officeart/2005/8/layout/cycle5"/>
    <dgm:cxn modelId="{1C050FE9-B9B9-42B6-BE5F-7A43258128BC}" srcId="{DB0FC8DE-23A1-4988-A7F1-EAF94D0D14E2}" destId="{96D12792-D72B-430F-91F1-E78BA8823908}" srcOrd="3" destOrd="0" parTransId="{38D6F980-440B-4DE5-BD98-9A209EDC198B}" sibTransId="{1F62BF89-EFDE-4B08-9AC4-B4C129867E2D}"/>
    <dgm:cxn modelId="{8B0150F5-C79E-4D28-ABF3-0B9546F1ACAB}" type="presOf" srcId="{57E70DFA-C450-4D12-BC6B-66F3F6D85CC2}" destId="{687F4597-A169-4618-9C11-098595E7D960}" srcOrd="0" destOrd="0" presId="urn:microsoft.com/office/officeart/2005/8/layout/cycle5"/>
    <dgm:cxn modelId="{F1C356FE-EE57-47F9-BA7B-B30D90947AA4}" type="presOf" srcId="{980481EE-6D82-4DDE-B61F-A0A0D9CE526E}" destId="{5698B4FD-E6A7-4B2E-95A0-2CA27130B09D}" srcOrd="0" destOrd="0" presId="urn:microsoft.com/office/officeart/2005/8/layout/cycle5"/>
    <dgm:cxn modelId="{58305102-D04F-4F37-8126-59A66232F3AF}" type="presParOf" srcId="{2608F1E9-4C5F-40DE-82EE-34779C537A83}" destId="{687F4597-A169-4618-9C11-098595E7D960}" srcOrd="0" destOrd="0" presId="urn:microsoft.com/office/officeart/2005/8/layout/cycle5"/>
    <dgm:cxn modelId="{32480A6A-D377-4665-9DE0-943949364D85}" type="presParOf" srcId="{2608F1E9-4C5F-40DE-82EE-34779C537A83}" destId="{CBF18795-AB9F-4AF3-B661-49888BE68DD0}" srcOrd="1" destOrd="0" presId="urn:microsoft.com/office/officeart/2005/8/layout/cycle5"/>
    <dgm:cxn modelId="{A2F7C875-8CF8-460E-B9AA-F732FCD6525C}" type="presParOf" srcId="{2608F1E9-4C5F-40DE-82EE-34779C537A83}" destId="{5D6F8949-629F-4C2B-B95B-7C58BC681239}" srcOrd="2" destOrd="0" presId="urn:microsoft.com/office/officeart/2005/8/layout/cycle5"/>
    <dgm:cxn modelId="{D7174EFC-02F2-40CF-B727-7111425D77B9}" type="presParOf" srcId="{2608F1E9-4C5F-40DE-82EE-34779C537A83}" destId="{5698B4FD-E6A7-4B2E-95A0-2CA27130B09D}" srcOrd="3" destOrd="0" presId="urn:microsoft.com/office/officeart/2005/8/layout/cycle5"/>
    <dgm:cxn modelId="{99202F85-B2E8-4E80-815B-10ADC16662A6}" type="presParOf" srcId="{2608F1E9-4C5F-40DE-82EE-34779C537A83}" destId="{1377AEF5-9325-4AC6-8B42-05EEF233587C}" srcOrd="4" destOrd="0" presId="urn:microsoft.com/office/officeart/2005/8/layout/cycle5"/>
    <dgm:cxn modelId="{73215125-B6C7-4FDB-9DBF-B4CF0DD749EC}" type="presParOf" srcId="{2608F1E9-4C5F-40DE-82EE-34779C537A83}" destId="{7B028C33-8C67-4A0B-9467-0C3F5E79DC02}" srcOrd="5" destOrd="0" presId="urn:microsoft.com/office/officeart/2005/8/layout/cycle5"/>
    <dgm:cxn modelId="{03109E39-D5FE-4A53-A855-7D6FCF7F27FA}" type="presParOf" srcId="{2608F1E9-4C5F-40DE-82EE-34779C537A83}" destId="{6429776D-72C8-41DA-8F49-7D2AF225DB39}" srcOrd="6" destOrd="0" presId="urn:microsoft.com/office/officeart/2005/8/layout/cycle5"/>
    <dgm:cxn modelId="{932503C1-C775-4429-9C3B-162A659B5DA0}" type="presParOf" srcId="{2608F1E9-4C5F-40DE-82EE-34779C537A83}" destId="{44D4268D-7FAF-4B95-9EC7-331FB21EF44D}" srcOrd="7" destOrd="0" presId="urn:microsoft.com/office/officeart/2005/8/layout/cycle5"/>
    <dgm:cxn modelId="{A192006E-C76C-41E7-B969-745CAC1CF2F3}" type="presParOf" srcId="{2608F1E9-4C5F-40DE-82EE-34779C537A83}" destId="{5142EBF1-2630-4567-8A99-985A12F73B37}" srcOrd="8" destOrd="0" presId="urn:microsoft.com/office/officeart/2005/8/layout/cycle5"/>
    <dgm:cxn modelId="{EE3E622F-5727-4CF3-8735-6066B69D26D4}" type="presParOf" srcId="{2608F1E9-4C5F-40DE-82EE-34779C537A83}" destId="{284C6773-DEB4-4EAF-BD43-BB1F3DD7BE67}" srcOrd="9" destOrd="0" presId="urn:microsoft.com/office/officeart/2005/8/layout/cycle5"/>
    <dgm:cxn modelId="{B777CDE0-AD21-48F7-A080-F2417A4B57FA}" type="presParOf" srcId="{2608F1E9-4C5F-40DE-82EE-34779C537A83}" destId="{183FB2BC-A155-4C0D-A0B8-5F5AADA4C432}" srcOrd="10" destOrd="0" presId="urn:microsoft.com/office/officeart/2005/8/layout/cycle5"/>
    <dgm:cxn modelId="{1A43F3E2-4F14-48F1-94D7-140D99B9EC44}" type="presParOf" srcId="{2608F1E9-4C5F-40DE-82EE-34779C537A83}" destId="{E6EF837A-540D-402A-963A-10BE233A6D3E}" srcOrd="11" destOrd="0" presId="urn:microsoft.com/office/officeart/2005/8/layout/cycle5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F4597-A169-4618-9C11-098595E7D960}">
      <dsp:nvSpPr>
        <dsp:cNvPr id="0" name=""/>
        <dsp:cNvSpPr/>
      </dsp:nvSpPr>
      <dsp:spPr>
        <a:xfrm>
          <a:off x="2155070" y="190191"/>
          <a:ext cx="1116991" cy="507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Analysis</a:t>
          </a:r>
        </a:p>
      </dsp:txBody>
      <dsp:txXfrm>
        <a:off x="2179868" y="214989"/>
        <a:ext cx="1067395" cy="458403"/>
      </dsp:txXfrm>
    </dsp:sp>
    <dsp:sp modelId="{5D6F8949-629F-4C2B-B95B-7C58BC681239}">
      <dsp:nvSpPr>
        <dsp:cNvPr id="0" name=""/>
        <dsp:cNvSpPr/>
      </dsp:nvSpPr>
      <dsp:spPr>
        <a:xfrm>
          <a:off x="1252758" y="444191"/>
          <a:ext cx="2921616" cy="2921616"/>
        </a:xfrm>
        <a:custGeom>
          <a:avLst/>
          <a:gdLst/>
          <a:ahLst/>
          <a:cxnLst/>
          <a:rect l="0" t="0" r="0" b="0"/>
          <a:pathLst>
            <a:path>
              <a:moveTo>
                <a:pt x="2267136" y="242696"/>
              </a:moveTo>
              <a:arcTo wR="1460808" hR="1460808" stAng="18210152" swAng="2127547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8B4FD-E6A7-4B2E-95A0-2CA27130B09D}">
      <dsp:nvSpPr>
        <dsp:cNvPr id="0" name=""/>
        <dsp:cNvSpPr/>
      </dsp:nvSpPr>
      <dsp:spPr>
        <a:xfrm>
          <a:off x="3615878" y="1651000"/>
          <a:ext cx="1116991" cy="507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Design</a:t>
          </a:r>
        </a:p>
      </dsp:txBody>
      <dsp:txXfrm>
        <a:off x="3640676" y="1675798"/>
        <a:ext cx="1067395" cy="458403"/>
      </dsp:txXfrm>
    </dsp:sp>
    <dsp:sp modelId="{7B028C33-8C67-4A0B-9467-0C3F5E79DC02}">
      <dsp:nvSpPr>
        <dsp:cNvPr id="0" name=""/>
        <dsp:cNvSpPr/>
      </dsp:nvSpPr>
      <dsp:spPr>
        <a:xfrm>
          <a:off x="1252758" y="444191"/>
          <a:ext cx="2921616" cy="2921616"/>
        </a:xfrm>
        <a:custGeom>
          <a:avLst/>
          <a:gdLst/>
          <a:ahLst/>
          <a:cxnLst/>
          <a:rect l="0" t="0" r="0" b="0"/>
          <a:pathLst>
            <a:path>
              <a:moveTo>
                <a:pt x="2824239" y="1985227"/>
              </a:moveTo>
              <a:arcTo wR="1460808" hR="1460808" stAng="1262301" swAng="2127547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9776D-72C8-41DA-8F49-7D2AF225DB39}">
      <dsp:nvSpPr>
        <dsp:cNvPr id="0" name=""/>
        <dsp:cNvSpPr/>
      </dsp:nvSpPr>
      <dsp:spPr>
        <a:xfrm>
          <a:off x="2155070" y="3111808"/>
          <a:ext cx="1116991" cy="507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Coding</a:t>
          </a:r>
        </a:p>
      </dsp:txBody>
      <dsp:txXfrm>
        <a:off x="2179868" y="3136606"/>
        <a:ext cx="1067395" cy="458403"/>
      </dsp:txXfrm>
    </dsp:sp>
    <dsp:sp modelId="{5142EBF1-2630-4567-8A99-985A12F73B37}">
      <dsp:nvSpPr>
        <dsp:cNvPr id="0" name=""/>
        <dsp:cNvSpPr/>
      </dsp:nvSpPr>
      <dsp:spPr>
        <a:xfrm>
          <a:off x="1252758" y="444191"/>
          <a:ext cx="2921616" cy="2921616"/>
        </a:xfrm>
        <a:custGeom>
          <a:avLst/>
          <a:gdLst/>
          <a:ahLst/>
          <a:cxnLst/>
          <a:rect l="0" t="0" r="0" b="0"/>
          <a:pathLst>
            <a:path>
              <a:moveTo>
                <a:pt x="654480" y="2678920"/>
              </a:moveTo>
              <a:arcTo wR="1460808" hR="1460808" stAng="7410152" swAng="2127547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C6773-DEB4-4EAF-BD43-BB1F3DD7BE67}">
      <dsp:nvSpPr>
        <dsp:cNvPr id="0" name=""/>
        <dsp:cNvSpPr/>
      </dsp:nvSpPr>
      <dsp:spPr>
        <a:xfrm>
          <a:off x="694262" y="1651000"/>
          <a:ext cx="1116991" cy="507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Testing</a:t>
          </a:r>
        </a:p>
      </dsp:txBody>
      <dsp:txXfrm>
        <a:off x="719060" y="1675798"/>
        <a:ext cx="1067395" cy="458403"/>
      </dsp:txXfrm>
    </dsp:sp>
    <dsp:sp modelId="{E6EF837A-540D-402A-963A-10BE233A6D3E}">
      <dsp:nvSpPr>
        <dsp:cNvPr id="0" name=""/>
        <dsp:cNvSpPr/>
      </dsp:nvSpPr>
      <dsp:spPr>
        <a:xfrm>
          <a:off x="1252758" y="444191"/>
          <a:ext cx="2921616" cy="2921616"/>
        </a:xfrm>
        <a:custGeom>
          <a:avLst/>
          <a:gdLst/>
          <a:ahLst/>
          <a:cxnLst/>
          <a:rect l="0" t="0" r="0" b="0"/>
          <a:pathLst>
            <a:path>
              <a:moveTo>
                <a:pt x="97376" y="936388"/>
              </a:moveTo>
              <a:arcTo wR="1460808" hR="1460808" stAng="12062301" swAng="2127547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F4597-A169-4618-9C11-098595E7D960}">
      <dsp:nvSpPr>
        <dsp:cNvPr id="0" name=""/>
        <dsp:cNvSpPr/>
      </dsp:nvSpPr>
      <dsp:spPr>
        <a:xfrm>
          <a:off x="2155070" y="190191"/>
          <a:ext cx="1116991" cy="507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Analysis</a:t>
          </a:r>
        </a:p>
      </dsp:txBody>
      <dsp:txXfrm>
        <a:off x="2179868" y="214989"/>
        <a:ext cx="1067395" cy="458403"/>
      </dsp:txXfrm>
    </dsp:sp>
    <dsp:sp modelId="{5D6F8949-629F-4C2B-B95B-7C58BC681239}">
      <dsp:nvSpPr>
        <dsp:cNvPr id="0" name=""/>
        <dsp:cNvSpPr/>
      </dsp:nvSpPr>
      <dsp:spPr>
        <a:xfrm>
          <a:off x="1252758" y="444191"/>
          <a:ext cx="2921616" cy="2921616"/>
        </a:xfrm>
        <a:custGeom>
          <a:avLst/>
          <a:gdLst/>
          <a:ahLst/>
          <a:cxnLst/>
          <a:rect l="0" t="0" r="0" b="0"/>
          <a:pathLst>
            <a:path>
              <a:moveTo>
                <a:pt x="2267136" y="242696"/>
              </a:moveTo>
              <a:arcTo wR="1460808" hR="1460808" stAng="18210152" swAng="2127547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8B4FD-E6A7-4B2E-95A0-2CA27130B09D}">
      <dsp:nvSpPr>
        <dsp:cNvPr id="0" name=""/>
        <dsp:cNvSpPr/>
      </dsp:nvSpPr>
      <dsp:spPr>
        <a:xfrm>
          <a:off x="3615878" y="1651000"/>
          <a:ext cx="1116991" cy="507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Design</a:t>
          </a:r>
        </a:p>
      </dsp:txBody>
      <dsp:txXfrm>
        <a:off x="3640676" y="1675798"/>
        <a:ext cx="1067395" cy="458403"/>
      </dsp:txXfrm>
    </dsp:sp>
    <dsp:sp modelId="{7B028C33-8C67-4A0B-9467-0C3F5E79DC02}">
      <dsp:nvSpPr>
        <dsp:cNvPr id="0" name=""/>
        <dsp:cNvSpPr/>
      </dsp:nvSpPr>
      <dsp:spPr>
        <a:xfrm>
          <a:off x="1252758" y="444191"/>
          <a:ext cx="2921616" cy="2921616"/>
        </a:xfrm>
        <a:custGeom>
          <a:avLst/>
          <a:gdLst/>
          <a:ahLst/>
          <a:cxnLst/>
          <a:rect l="0" t="0" r="0" b="0"/>
          <a:pathLst>
            <a:path>
              <a:moveTo>
                <a:pt x="2824239" y="1985227"/>
              </a:moveTo>
              <a:arcTo wR="1460808" hR="1460808" stAng="1262301" swAng="2127547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9776D-72C8-41DA-8F49-7D2AF225DB39}">
      <dsp:nvSpPr>
        <dsp:cNvPr id="0" name=""/>
        <dsp:cNvSpPr/>
      </dsp:nvSpPr>
      <dsp:spPr>
        <a:xfrm>
          <a:off x="2155070" y="3111808"/>
          <a:ext cx="1116991" cy="507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Coding</a:t>
          </a:r>
        </a:p>
      </dsp:txBody>
      <dsp:txXfrm>
        <a:off x="2179868" y="3136606"/>
        <a:ext cx="1067395" cy="458403"/>
      </dsp:txXfrm>
    </dsp:sp>
    <dsp:sp modelId="{5142EBF1-2630-4567-8A99-985A12F73B37}">
      <dsp:nvSpPr>
        <dsp:cNvPr id="0" name=""/>
        <dsp:cNvSpPr/>
      </dsp:nvSpPr>
      <dsp:spPr>
        <a:xfrm>
          <a:off x="1252758" y="444191"/>
          <a:ext cx="2921616" cy="2921616"/>
        </a:xfrm>
        <a:custGeom>
          <a:avLst/>
          <a:gdLst/>
          <a:ahLst/>
          <a:cxnLst/>
          <a:rect l="0" t="0" r="0" b="0"/>
          <a:pathLst>
            <a:path>
              <a:moveTo>
                <a:pt x="654480" y="2678920"/>
              </a:moveTo>
              <a:arcTo wR="1460808" hR="1460808" stAng="7410152" swAng="2127547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C6773-DEB4-4EAF-BD43-BB1F3DD7BE67}">
      <dsp:nvSpPr>
        <dsp:cNvPr id="0" name=""/>
        <dsp:cNvSpPr/>
      </dsp:nvSpPr>
      <dsp:spPr>
        <a:xfrm>
          <a:off x="694262" y="1651000"/>
          <a:ext cx="1116991" cy="507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Testing</a:t>
          </a:r>
        </a:p>
      </dsp:txBody>
      <dsp:txXfrm>
        <a:off x="719060" y="1675798"/>
        <a:ext cx="1067395" cy="458403"/>
      </dsp:txXfrm>
    </dsp:sp>
    <dsp:sp modelId="{E6EF837A-540D-402A-963A-10BE233A6D3E}">
      <dsp:nvSpPr>
        <dsp:cNvPr id="0" name=""/>
        <dsp:cNvSpPr/>
      </dsp:nvSpPr>
      <dsp:spPr>
        <a:xfrm>
          <a:off x="1252758" y="444191"/>
          <a:ext cx="2921616" cy="2921616"/>
        </a:xfrm>
        <a:custGeom>
          <a:avLst/>
          <a:gdLst/>
          <a:ahLst/>
          <a:cxnLst/>
          <a:rect l="0" t="0" r="0" b="0"/>
          <a:pathLst>
            <a:path>
              <a:moveTo>
                <a:pt x="97376" y="936388"/>
              </a:moveTo>
              <a:arcTo wR="1460808" hR="1460808" stAng="12062301" swAng="2127547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enscourses.com/tc1019fall2016/syndicated/semester-review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The_Butterfly_Effect_(film)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sa/3.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ynnmosher.blogspot.com/2012/07/diggin-up-grave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nd/3.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Refactoring: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0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2B59AB-E8EE-462C-AFB9-3E80AD5E1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How do you feel about this story? 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Do you think the consultant was right to suggest further clean up? 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Or do you follow that old engineering adage, "if it works, don't fix it"?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5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2B59AB-E8EE-462C-AFB9-3E80AD5E1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How do you feel about this story? 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Do you think the consultant was right to suggest further clean up? 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Or do you follow that old engineering adage, "if it works, don't fix it"?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r>
              <a:rPr lang="en-CA" dirty="0"/>
              <a:t>Maybe the issue here wasn’t the concept but the timing?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276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55735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6F754-B7FD-489F-AB3B-7EDA1D0F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Refactoring: Basic Concepts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46ED4D-F2A7-439F-821E-8FC8833F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Even a well designed software system ‘</a:t>
            </a:r>
            <a:r>
              <a:rPr lang="en-GB" b="1" dirty="0">
                <a:solidFill>
                  <a:srgbClr val="FF0000"/>
                </a:solidFill>
              </a:rPr>
              <a:t>decays</a:t>
            </a:r>
            <a:r>
              <a:rPr lang="en-GB" dirty="0"/>
              <a:t>’ as it is modiﬁed </a:t>
            </a:r>
            <a:r>
              <a:rPr lang="en-GB" b="1" dirty="0">
                <a:solidFill>
                  <a:srgbClr val="FF0000"/>
                </a:solidFill>
              </a:rPr>
              <a:t>over time </a:t>
            </a:r>
          </a:p>
          <a:p>
            <a:pPr lvl="1"/>
            <a:r>
              <a:rPr lang="en-GB" dirty="0"/>
              <a:t>Loses its design integrity as new features and ﬁxes are added in an ad hoc way </a:t>
            </a:r>
          </a:p>
          <a:p>
            <a:pPr lvl="2"/>
            <a:r>
              <a:rPr lang="en-GB" dirty="0"/>
              <a:t>i.e.  as changes are ‘</a:t>
            </a:r>
            <a:r>
              <a:rPr lang="en-GB" b="1" dirty="0">
                <a:solidFill>
                  <a:srgbClr val="FF0000"/>
                </a:solidFill>
              </a:rPr>
              <a:t>hacked</a:t>
            </a:r>
            <a:r>
              <a:rPr lang="en-GB" dirty="0"/>
              <a:t>’ in </a:t>
            </a:r>
          </a:p>
          <a:p>
            <a:pPr lvl="2"/>
            <a:endParaRPr lang="en-GB" dirty="0"/>
          </a:p>
          <a:p>
            <a:r>
              <a:rPr lang="en-GB" dirty="0"/>
              <a:t>Refactoring </a:t>
            </a:r>
            <a:r>
              <a:rPr lang="en-GB" b="1" dirty="0">
                <a:solidFill>
                  <a:srgbClr val="0070C0"/>
                </a:solidFill>
              </a:rPr>
              <a:t>reverses</a:t>
            </a:r>
            <a:r>
              <a:rPr lang="en-GB" dirty="0"/>
              <a:t> this </a:t>
            </a:r>
            <a:r>
              <a:rPr lang="en-GB" b="1" dirty="0">
                <a:solidFill>
                  <a:srgbClr val="0070C0"/>
                </a:solidFill>
              </a:rPr>
              <a:t>decay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 bad/chaotic design can be improved with series of </a:t>
            </a:r>
            <a:r>
              <a:rPr lang="en-GB" b="1" dirty="0">
                <a:solidFill>
                  <a:srgbClr val="0070C0"/>
                </a:solidFill>
              </a:rPr>
              <a:t>small simple changes </a:t>
            </a:r>
          </a:p>
          <a:p>
            <a:pPr lvl="1"/>
            <a:endParaRPr lang="en-GB" dirty="0"/>
          </a:p>
          <a:p>
            <a:r>
              <a:rPr lang="en-GB" dirty="0"/>
              <a:t>Refactoring should be done during software maintenance: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When ﬁxing bugs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When adding new feature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Waiting until we reach the point in the story is actually bad practice.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97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6F754-B7FD-489F-AB3B-7EDA1D0F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Refactoring: Basic Concepts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46ED4D-F2A7-439F-821E-8FC8833F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Definition:  </a:t>
            </a:r>
            <a:r>
              <a:rPr lang="en-GB" b="1" dirty="0"/>
              <a:t>disciplined process</a:t>
            </a:r>
            <a:r>
              <a:rPr lang="en-GB" dirty="0"/>
              <a:t> of changing the </a:t>
            </a:r>
            <a:r>
              <a:rPr lang="en-GB" b="1" dirty="0">
                <a:solidFill>
                  <a:srgbClr val="0070C0"/>
                </a:solidFill>
              </a:rPr>
              <a:t>internal structure of software </a:t>
            </a:r>
            <a:r>
              <a:rPr lang="en-GB" dirty="0"/>
              <a:t>to make it easier to </a:t>
            </a:r>
            <a:r>
              <a:rPr lang="en-GB" b="1" dirty="0"/>
              <a:t>understand</a:t>
            </a:r>
            <a:r>
              <a:rPr lang="en-GB" dirty="0"/>
              <a:t> and </a:t>
            </a:r>
            <a:r>
              <a:rPr lang="en-GB" b="1" dirty="0"/>
              <a:t>maintain</a:t>
            </a:r>
            <a:r>
              <a:rPr lang="en-GB" dirty="0"/>
              <a:t>, without changing its </a:t>
            </a:r>
            <a:r>
              <a:rPr lang="en-GB" b="1" dirty="0"/>
              <a:t>external</a:t>
            </a:r>
            <a:r>
              <a:rPr lang="en-GB" dirty="0"/>
              <a:t> </a:t>
            </a:r>
            <a:r>
              <a:rPr lang="en-GB" b="1" dirty="0"/>
              <a:t>observable</a:t>
            </a:r>
            <a:r>
              <a:rPr lang="en-GB" dirty="0"/>
              <a:t> </a:t>
            </a:r>
            <a:r>
              <a:rPr lang="en-GB" b="1" dirty="0" err="1"/>
              <a:t>behavior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0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6F754-B7FD-489F-AB3B-7EDA1D0F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Refactoring: Basic Concepts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46ED4D-F2A7-439F-821E-8FC8833F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Definition:  </a:t>
            </a:r>
            <a:r>
              <a:rPr lang="en-GB" b="1" dirty="0"/>
              <a:t>disciplined process</a:t>
            </a:r>
            <a:r>
              <a:rPr lang="en-GB" dirty="0"/>
              <a:t> of changing the </a:t>
            </a:r>
            <a:r>
              <a:rPr lang="en-GB" b="1" dirty="0">
                <a:solidFill>
                  <a:srgbClr val="0070C0"/>
                </a:solidFill>
              </a:rPr>
              <a:t>internal structure of software </a:t>
            </a:r>
            <a:r>
              <a:rPr lang="en-GB" dirty="0"/>
              <a:t>to make it easier to </a:t>
            </a:r>
            <a:r>
              <a:rPr lang="en-GB" b="1" dirty="0"/>
              <a:t>understand</a:t>
            </a:r>
            <a:r>
              <a:rPr lang="en-GB" dirty="0"/>
              <a:t> and </a:t>
            </a:r>
            <a:r>
              <a:rPr lang="en-GB" b="1" dirty="0"/>
              <a:t>maintain</a:t>
            </a:r>
            <a:r>
              <a:rPr lang="en-GB" dirty="0"/>
              <a:t>, without changing its </a:t>
            </a:r>
            <a:r>
              <a:rPr lang="en-GB" b="1" dirty="0"/>
              <a:t>external</a:t>
            </a:r>
            <a:r>
              <a:rPr lang="en-GB" dirty="0"/>
              <a:t> </a:t>
            </a:r>
            <a:r>
              <a:rPr lang="en-GB" b="1" dirty="0"/>
              <a:t>observable</a:t>
            </a:r>
            <a:r>
              <a:rPr lang="en-GB" dirty="0"/>
              <a:t> </a:t>
            </a:r>
            <a:r>
              <a:rPr lang="en-GB" b="1" dirty="0" err="1"/>
              <a:t>behavior</a:t>
            </a:r>
            <a:r>
              <a:rPr lang="en-GB" dirty="0"/>
              <a:t> </a:t>
            </a:r>
          </a:p>
          <a:p>
            <a:pPr lvl="1"/>
            <a:r>
              <a:rPr lang="en-GB" b="1" dirty="0"/>
              <a:t>Disciplined process</a:t>
            </a:r>
            <a:r>
              <a:rPr lang="en-GB" dirty="0"/>
              <a:t>: simple steps, defined start and end points, unambiguous</a:t>
            </a:r>
          </a:p>
          <a:p>
            <a:pPr lvl="1"/>
            <a:r>
              <a:rPr lang="en-GB" b="1" dirty="0"/>
              <a:t>Internal structure</a:t>
            </a:r>
            <a:r>
              <a:rPr lang="en-GB" dirty="0"/>
              <a:t>: we change the internal code but don’t impact the connection layer to outer components or human user.</a:t>
            </a:r>
          </a:p>
          <a:p>
            <a:pPr lvl="2"/>
            <a:r>
              <a:rPr lang="en-GB" dirty="0"/>
              <a:t>If you are changing the connection to externalities this is more than ‘refactoring’ it is a design change.</a:t>
            </a:r>
          </a:p>
          <a:p>
            <a:pPr lvl="1"/>
            <a:r>
              <a:rPr lang="en-GB" b="1" dirty="0"/>
              <a:t>Understand and maintain</a:t>
            </a:r>
            <a:r>
              <a:rPr lang="en-GB" dirty="0"/>
              <a:t>: goal is code clarity for other readers of code, and ease of future changes</a:t>
            </a:r>
          </a:p>
          <a:p>
            <a:pPr lvl="1"/>
            <a:r>
              <a:rPr lang="en-GB" b="1" dirty="0"/>
              <a:t>External observable behaviour</a:t>
            </a:r>
            <a:r>
              <a:rPr lang="en-GB" dirty="0"/>
              <a:t>: refactoring’s result should not require anything external to code to be affected.</a:t>
            </a:r>
          </a:p>
        </p:txBody>
      </p:sp>
    </p:spTree>
    <p:extLst>
      <p:ext uri="{BB962C8B-B14F-4D97-AF65-F5344CB8AC3E}">
        <p14:creationId xmlns:p14="http://schemas.microsoft.com/office/powerpoint/2010/main" val="2492891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6F754-B7FD-489F-AB3B-7EDA1D0F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Refactoring: Basic Concepts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46ED4D-F2A7-439F-821E-8FC8833F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Definition:  </a:t>
            </a:r>
            <a:r>
              <a:rPr lang="en-GB" b="1" dirty="0"/>
              <a:t>disciplined process</a:t>
            </a:r>
            <a:r>
              <a:rPr lang="en-GB" dirty="0"/>
              <a:t> of changing the </a:t>
            </a:r>
            <a:r>
              <a:rPr lang="en-GB" b="1" dirty="0">
                <a:solidFill>
                  <a:srgbClr val="0070C0"/>
                </a:solidFill>
              </a:rPr>
              <a:t>internal structure of software </a:t>
            </a:r>
            <a:r>
              <a:rPr lang="en-GB" dirty="0"/>
              <a:t>to make it easier to </a:t>
            </a:r>
            <a:r>
              <a:rPr lang="en-GB" b="1" dirty="0"/>
              <a:t>understand</a:t>
            </a:r>
            <a:r>
              <a:rPr lang="en-GB" dirty="0"/>
              <a:t> and </a:t>
            </a:r>
            <a:r>
              <a:rPr lang="en-GB" b="1" dirty="0"/>
              <a:t>maintain</a:t>
            </a:r>
            <a:r>
              <a:rPr lang="en-GB" dirty="0"/>
              <a:t>, without changing its </a:t>
            </a:r>
            <a:r>
              <a:rPr lang="en-GB" b="1" dirty="0"/>
              <a:t>external</a:t>
            </a:r>
            <a:r>
              <a:rPr lang="en-GB" dirty="0"/>
              <a:t> </a:t>
            </a:r>
            <a:r>
              <a:rPr lang="en-GB" b="1" dirty="0"/>
              <a:t>observable</a:t>
            </a:r>
            <a:r>
              <a:rPr lang="en-GB" dirty="0"/>
              <a:t> </a:t>
            </a:r>
            <a:r>
              <a:rPr lang="en-GB" b="1" dirty="0" err="1"/>
              <a:t>behavior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Goal is to improve the design of the code after it is written and already functional.</a:t>
            </a:r>
          </a:p>
          <a:p>
            <a:pPr lvl="1"/>
            <a:r>
              <a:rPr lang="en-GB" dirty="0"/>
              <a:t>Done in an orderly way to avoid introducing bugs .</a:t>
            </a:r>
          </a:p>
          <a:p>
            <a:pPr lvl="1"/>
            <a:r>
              <a:rPr lang="en-GB" dirty="0"/>
              <a:t>Changes are made in small steps (</a:t>
            </a:r>
            <a:r>
              <a:rPr lang="en-GB" b="1" dirty="0">
                <a:solidFill>
                  <a:srgbClr val="0070C0"/>
                </a:solidFill>
              </a:rPr>
              <a:t>branch and merge</a:t>
            </a:r>
            <a:r>
              <a:rPr lang="en-GB" dirty="0"/>
              <a:t>).</a:t>
            </a:r>
          </a:p>
          <a:p>
            <a:pPr lvl="1"/>
            <a:r>
              <a:rPr lang="en-GB" dirty="0"/>
              <a:t>Every step is tested (usually with </a:t>
            </a:r>
            <a:r>
              <a:rPr lang="en-GB" b="1" dirty="0">
                <a:solidFill>
                  <a:srgbClr val="0070C0"/>
                </a:solidFill>
              </a:rPr>
              <a:t>unit tests</a:t>
            </a:r>
            <a:r>
              <a:rPr lang="en-GB" dirty="0"/>
              <a:t>).</a:t>
            </a:r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Version control </a:t>
            </a:r>
            <a:r>
              <a:rPr lang="en-GB" dirty="0"/>
              <a:t>allows us to undo a step.</a:t>
            </a:r>
          </a:p>
        </p:txBody>
      </p:sp>
    </p:spTree>
    <p:extLst>
      <p:ext uri="{BB962C8B-B14F-4D97-AF65-F5344CB8AC3E}">
        <p14:creationId xmlns:p14="http://schemas.microsoft.com/office/powerpoint/2010/main" val="80055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6F754-B7FD-489F-AB3B-7EDA1D0F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Refactoring: Non-iterative code lifecycles?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46ED4D-F2A7-439F-821E-8FC8833F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Refactoring doesn’t function well with non-iterative development techniques.</a:t>
            </a:r>
          </a:p>
          <a:p>
            <a:r>
              <a:rPr lang="en-GB" dirty="0"/>
              <a:t>In the traditional “waterfall” lifecycle, design precedes coding, and is never revisited:</a:t>
            </a:r>
          </a:p>
          <a:p>
            <a:endParaRPr lang="en-GB" dirty="0"/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5E50E74-83B2-4C19-A7F1-EDD1DD8DD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1543" y="3151423"/>
            <a:ext cx="7479414" cy="3339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5BE602-E7AA-4A73-BF1B-1D8F72EE8A36}"/>
              </a:ext>
            </a:extLst>
          </p:cNvPr>
          <p:cNvSpPr txBox="1"/>
          <p:nvPr/>
        </p:nvSpPr>
        <p:spPr>
          <a:xfrm>
            <a:off x="4373697" y="6397603"/>
            <a:ext cx="5667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kenscourses.com/tc1019fall2016/syndicated/semester-review/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1220359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6F754-B7FD-489F-AB3B-7EDA1D0F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Refactoring: Iterative code lifecycles?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46ED4D-F2A7-439F-821E-8FC8833F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 iterative development, design occurs continuously: </a:t>
            </a:r>
          </a:p>
          <a:p>
            <a:endParaRPr lang="en-GB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4D1E09D-D343-48DC-B79B-572152931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820834"/>
              </p:ext>
            </p:extLst>
          </p:nvPr>
        </p:nvGraphicFramePr>
        <p:xfrm>
          <a:off x="2963333" y="2336799"/>
          <a:ext cx="5427133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44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Once upon a time …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2F7D35C9-C49B-45E5-AAC7-0BA254BD9D7E}"/>
              </a:ext>
            </a:extLst>
          </p:cNvPr>
          <p:cNvSpPr/>
          <p:nvPr/>
        </p:nvSpPr>
        <p:spPr>
          <a:xfrm>
            <a:off x="2734734" y="3429000"/>
            <a:ext cx="5892800" cy="29548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06F754-B7FD-489F-AB3B-7EDA1D0F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Refactoring: Iterative code lifecycles?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46ED4D-F2A7-439F-821E-8FC8833F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Refactoring is a form of redesign that can be superimposed on the iterative lifecycle:</a:t>
            </a:r>
          </a:p>
          <a:p>
            <a:endParaRPr lang="en-GB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701AAB3-75D6-41AE-A712-5F91E57CF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125014"/>
              </p:ext>
            </p:extLst>
          </p:nvPr>
        </p:nvGraphicFramePr>
        <p:xfrm>
          <a:off x="2963333" y="2336799"/>
          <a:ext cx="5427133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F66BEA-718C-40D0-ACAB-64B3CC9B2957}"/>
              </a:ext>
            </a:extLst>
          </p:cNvPr>
          <p:cNvCxnSpPr/>
          <p:nvPr/>
        </p:nvCxnSpPr>
        <p:spPr>
          <a:xfrm>
            <a:off x="4826000" y="4224867"/>
            <a:ext cx="16594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284D26C4-8A20-4BD2-B3A2-6F286D8EA72A}"/>
              </a:ext>
            </a:extLst>
          </p:cNvPr>
          <p:cNvSpPr/>
          <p:nvPr/>
        </p:nvSpPr>
        <p:spPr>
          <a:xfrm>
            <a:off x="5274733" y="4545306"/>
            <a:ext cx="685800" cy="338661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7857C82C-2637-4A93-97AF-773A71D732FA}"/>
              </a:ext>
            </a:extLst>
          </p:cNvPr>
          <p:cNvSpPr/>
          <p:nvPr/>
        </p:nvSpPr>
        <p:spPr>
          <a:xfrm rot="10800000">
            <a:off x="5240866" y="4953012"/>
            <a:ext cx="685800" cy="338661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EE7174-FB81-4A60-9EF8-E32D0BCE7BFA}"/>
              </a:ext>
            </a:extLst>
          </p:cNvPr>
          <p:cNvSpPr txBox="1"/>
          <p:nvPr/>
        </p:nvSpPr>
        <p:spPr>
          <a:xfrm>
            <a:off x="5054199" y="6031178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Refactoring</a:t>
            </a:r>
          </a:p>
        </p:txBody>
      </p:sp>
    </p:spTree>
    <p:extLst>
      <p:ext uri="{BB962C8B-B14F-4D97-AF65-F5344CB8AC3E}">
        <p14:creationId xmlns:p14="http://schemas.microsoft.com/office/powerpoint/2010/main" val="312962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Jumping 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simplest of examples … you’ve refactored before!</a:t>
            </a:r>
          </a:p>
        </p:txBody>
      </p:sp>
    </p:spTree>
    <p:extLst>
      <p:ext uri="{BB962C8B-B14F-4D97-AF65-F5344CB8AC3E}">
        <p14:creationId xmlns:p14="http://schemas.microsoft.com/office/powerpoint/2010/main" val="2218312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2BBA-483D-4950-930B-7B955D01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Refactoring: </a:t>
            </a:r>
            <a:r>
              <a:rPr lang="en-US" dirty="0"/>
              <a:t>The simplest of examples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3D392-7049-4D26-AF76-A3756399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could this code be improved?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66718-059D-444F-8498-1BBC6353B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17" y="2575129"/>
            <a:ext cx="5222983" cy="40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4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166718-059D-444F-8498-1BBC6353BA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40014" y="2575129"/>
            <a:ext cx="5222983" cy="4047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B01B18-C6BB-4723-B760-E88D3600FB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4105" y="2539040"/>
            <a:ext cx="6159115" cy="4119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2BBA-483D-4950-930B-7B955D01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Refactoring: </a:t>
            </a:r>
            <a:r>
              <a:rPr lang="en-US" dirty="0"/>
              <a:t>The simplest of examples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3D392-7049-4D26-AF76-A3756399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Rename the method to better describe what it does:</a:t>
            </a:r>
          </a:p>
        </p:txBody>
      </p:sp>
    </p:spTree>
    <p:extLst>
      <p:ext uri="{BB962C8B-B14F-4D97-AF65-F5344CB8AC3E}">
        <p14:creationId xmlns:p14="http://schemas.microsoft.com/office/powerpoint/2010/main" val="3661946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2BBA-483D-4950-930B-7B955D01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Refactoring: </a:t>
            </a:r>
            <a:r>
              <a:rPr lang="en-US" dirty="0"/>
              <a:t>The simplest of examples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3D392-7049-4D26-AF76-A3756399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Rename the method to better describe what it does:</a:t>
            </a:r>
          </a:p>
          <a:p>
            <a:r>
              <a:rPr lang="en-GB" dirty="0"/>
              <a:t>This is the </a:t>
            </a:r>
            <a:r>
              <a:rPr lang="en-GB" b="1" dirty="0">
                <a:solidFill>
                  <a:srgbClr val="0070C0"/>
                </a:solidFill>
              </a:rPr>
              <a:t>Rename Method (</a:t>
            </a:r>
            <a:r>
              <a:rPr lang="en-CA" b="1" dirty="0">
                <a:solidFill>
                  <a:srgbClr val="0070C0"/>
                </a:solidFill>
              </a:rPr>
              <a:t>Change Function Declaration</a:t>
            </a:r>
            <a:r>
              <a:rPr lang="en-GB" b="1" dirty="0">
                <a:solidFill>
                  <a:srgbClr val="0070C0"/>
                </a:solidFill>
              </a:rPr>
              <a:t>) </a:t>
            </a:r>
            <a:r>
              <a:rPr lang="en-GB" dirty="0"/>
              <a:t>refactoring (Fowler)</a:t>
            </a:r>
          </a:p>
          <a:p>
            <a:pPr lvl="1"/>
            <a:r>
              <a:rPr lang="en-GB" dirty="0"/>
              <a:t>“The name of the method does not reveal its purpose”</a:t>
            </a:r>
          </a:p>
          <a:p>
            <a:pPr lvl="1"/>
            <a:r>
              <a:rPr lang="en-GB" dirty="0"/>
              <a:t>Rename the violating method appropriately</a:t>
            </a:r>
          </a:p>
          <a:p>
            <a:pPr lvl="1"/>
            <a:r>
              <a:rPr lang="en-GB" dirty="0"/>
              <a:t>Most IDEs have a shortcut to do this through-out codebase at once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Danger in choosing a name already in use!</a:t>
            </a:r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Compiled</a:t>
            </a:r>
            <a:r>
              <a:rPr lang="en-GB" dirty="0"/>
              <a:t> and </a:t>
            </a:r>
            <a:r>
              <a:rPr lang="en-GB" b="1" dirty="0">
                <a:solidFill>
                  <a:srgbClr val="0070C0"/>
                </a:solidFill>
              </a:rPr>
              <a:t>tested</a:t>
            </a:r>
            <a:r>
              <a:rPr lang="en-GB" dirty="0"/>
              <a:t> after change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Version control process: make branch, make change, make merge request, pass unit testing pipeline, merge request approved into main branch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215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Jumping 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Structural example … ok maybe a bit more</a:t>
            </a:r>
          </a:p>
        </p:txBody>
      </p:sp>
    </p:spTree>
    <p:extLst>
      <p:ext uri="{BB962C8B-B14F-4D97-AF65-F5344CB8AC3E}">
        <p14:creationId xmlns:p14="http://schemas.microsoft.com/office/powerpoint/2010/main" val="4247258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2BBA-483D-4950-930B-7B955D01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Refactoring: </a:t>
            </a:r>
            <a:r>
              <a:rPr lang="en-US" dirty="0"/>
              <a:t>A structural 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3D392-7049-4D26-AF76-A3756399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could this code be improved?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6E7E2-789F-4C39-AB3F-5A85531F5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27" y="2500313"/>
            <a:ext cx="4669187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06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2BBA-483D-4950-930B-7B955D01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Refactoring: </a:t>
            </a:r>
            <a:r>
              <a:rPr lang="en-US"/>
              <a:t>A structural 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3D392-7049-4D26-AF76-A3756399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Move functionality from subclass to superclass.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6E7E2-789F-4C39-AB3F-5A85531F5B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908027" y="2500313"/>
            <a:ext cx="4669187" cy="4357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8778DF-FB4C-49B5-9A64-DCE146A1E7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4420" y="2500313"/>
            <a:ext cx="5099553" cy="41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3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2BBA-483D-4950-930B-7B955D01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Refactoring: </a:t>
            </a:r>
            <a:r>
              <a:rPr lang="en-US"/>
              <a:t>A structural 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3D392-7049-4D26-AF76-A3756399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Move functionality from subclass to superclass.</a:t>
            </a:r>
          </a:p>
          <a:p>
            <a:r>
              <a:rPr lang="en-GB" dirty="0"/>
              <a:t>This is the </a:t>
            </a:r>
            <a:r>
              <a:rPr lang="en-GB" b="1" dirty="0">
                <a:solidFill>
                  <a:srgbClr val="0070C0"/>
                </a:solidFill>
              </a:rPr>
              <a:t>Pull Up Method </a:t>
            </a:r>
            <a:r>
              <a:rPr lang="en-GB" dirty="0"/>
              <a:t>refactoring </a:t>
            </a:r>
          </a:p>
          <a:p>
            <a:pPr lvl="1"/>
            <a:r>
              <a:rPr lang="en-GB" dirty="0"/>
              <a:t>“You have methods with identical results on subclasses” </a:t>
            </a:r>
          </a:p>
          <a:p>
            <a:pPr lvl="1"/>
            <a:r>
              <a:rPr lang="en-GB" dirty="0"/>
              <a:t>Move them to superclass</a:t>
            </a:r>
          </a:p>
          <a:p>
            <a:pPr lvl="1"/>
            <a:r>
              <a:rPr lang="en-GB" dirty="0"/>
              <a:t>Eliminates redundant code that is hard to maintain</a:t>
            </a:r>
          </a:p>
          <a:p>
            <a:pPr lvl="1"/>
            <a:r>
              <a:rPr lang="en-GB" dirty="0"/>
              <a:t>Again test post change and generally done within version control iterative life cycle.</a:t>
            </a:r>
          </a:p>
        </p:txBody>
      </p:sp>
    </p:spTree>
    <p:extLst>
      <p:ext uri="{BB962C8B-B14F-4D97-AF65-F5344CB8AC3E}">
        <p14:creationId xmlns:p14="http://schemas.microsoft.com/office/powerpoint/2010/main" val="596702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that’s easy?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5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323296-2144-4C7A-8089-E07889BA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Once upon a time …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59371-93EF-48BA-80FC-8A6C6BCF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A consultant visited a development project. </a:t>
            </a:r>
          </a:p>
          <a:p>
            <a:r>
              <a:rPr lang="en-GB" dirty="0"/>
              <a:t>There was a class hierarchy at the centre of the system.</a:t>
            </a:r>
          </a:p>
          <a:p>
            <a:r>
              <a:rPr lang="en-GB" b="1" dirty="0">
                <a:solidFill>
                  <a:srgbClr val="FF0000"/>
                </a:solidFill>
              </a:rPr>
              <a:t>The consultant saw that it was rather messy. </a:t>
            </a:r>
          </a:p>
          <a:p>
            <a:endParaRPr lang="en-GB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higher-level classes made certain </a:t>
            </a:r>
            <a:r>
              <a:rPr lang="en-GB" b="1" dirty="0">
                <a:solidFill>
                  <a:srgbClr val="FF0000"/>
                </a:solidFill>
              </a:rPr>
              <a:t>assumptions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Super class code </a:t>
            </a:r>
            <a:r>
              <a:rPr lang="en-GB" b="1" dirty="0">
                <a:solidFill>
                  <a:srgbClr val="FF0000"/>
                </a:solidFill>
              </a:rPr>
              <a:t>didn't suit all </a:t>
            </a:r>
            <a:r>
              <a:rPr lang="en-GB" dirty="0"/>
              <a:t>the subclasses.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If </a:t>
            </a:r>
            <a:r>
              <a:rPr lang="en-GB" dirty="0" err="1"/>
              <a:t>superclasses</a:t>
            </a:r>
            <a:r>
              <a:rPr lang="en-GB" dirty="0"/>
              <a:t> were modified, then </a:t>
            </a:r>
            <a:r>
              <a:rPr lang="en-GB" b="1" dirty="0">
                <a:solidFill>
                  <a:srgbClr val="0070C0"/>
                </a:solidFill>
              </a:rPr>
              <a:t>less overriding </a:t>
            </a:r>
            <a:r>
              <a:rPr lang="en-GB" dirty="0"/>
              <a:t>would be necessary.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 other places the </a:t>
            </a:r>
            <a:r>
              <a:rPr lang="en-GB" b="1" dirty="0">
                <a:solidFill>
                  <a:srgbClr val="FF0000"/>
                </a:solidFill>
              </a:rPr>
              <a:t>intention</a:t>
            </a:r>
            <a:r>
              <a:rPr lang="en-GB" dirty="0"/>
              <a:t> of the superclass had been </a:t>
            </a:r>
            <a:r>
              <a:rPr lang="en-GB" b="1" dirty="0">
                <a:solidFill>
                  <a:srgbClr val="FF0000"/>
                </a:solidFill>
              </a:rPr>
              <a:t>misunderstood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 yet other places several subclasses did the </a:t>
            </a:r>
            <a:r>
              <a:rPr lang="en-GB" b="1" dirty="0">
                <a:solidFill>
                  <a:srgbClr val="FF0000"/>
                </a:solidFill>
              </a:rPr>
              <a:t>same thing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2101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sitting, dark, light, person&#10;&#10;Description automatically generated">
            <a:extLst>
              <a:ext uri="{FF2B5EF4-FFF2-40B4-BE49-F238E27FC236}">
                <a16:creationId xmlns:a16="http://schemas.microsoft.com/office/drawing/2014/main" id="{F5E5EFFF-F0AA-4FA4-9C99-9A24DD0FC80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11" r="1111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159243-4B33-439A-AE1A-B51BA0D4D1A6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it.wikipedia.org/wiki/The_Butterfly_Effect_(film)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3065043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2BBA-483D-4950-930B-7B955D01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Refactoring: </a:t>
            </a:r>
            <a:r>
              <a:rPr lang="en-US" dirty="0"/>
              <a:t>Risks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3D392-7049-4D26-AF76-A37563995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3" y="1626140"/>
            <a:ext cx="7399176" cy="4351338"/>
          </a:xfrm>
        </p:spPr>
        <p:txBody>
          <a:bodyPr/>
          <a:lstStyle/>
          <a:p>
            <a:r>
              <a:rPr lang="en-GB"/>
              <a:t>Refactoring is risky</a:t>
            </a:r>
          </a:p>
          <a:p>
            <a:pPr lvl="1"/>
            <a:r>
              <a:rPr lang="en-GB" b="1">
                <a:solidFill>
                  <a:srgbClr val="FF0000"/>
                </a:solidFill>
              </a:rPr>
              <a:t>“The butterfly effect”</a:t>
            </a:r>
          </a:p>
          <a:p>
            <a:r>
              <a:rPr lang="en-GB"/>
              <a:t>Changes can create subtle bugs and changes often </a:t>
            </a:r>
            <a:r>
              <a:rPr lang="en-GB" b="1">
                <a:solidFill>
                  <a:srgbClr val="FF0000"/>
                </a:solidFill>
              </a:rPr>
              <a:t>cascade</a:t>
            </a:r>
          </a:p>
          <a:p>
            <a:endParaRPr lang="en-GB"/>
          </a:p>
          <a:p>
            <a:r>
              <a:rPr lang="en-GB"/>
              <a:t>Done improperly it can be like digging a hole you can’t escape from</a:t>
            </a:r>
          </a:p>
          <a:p>
            <a:endParaRPr lang="en-GB"/>
          </a:p>
          <a:p>
            <a:r>
              <a:rPr lang="en-GB"/>
              <a:t>Refactor ‘</a:t>
            </a:r>
            <a:r>
              <a:rPr lang="en-GB" b="1">
                <a:solidFill>
                  <a:srgbClr val="0070C0"/>
                </a:solidFill>
              </a:rPr>
              <a:t>Systematically</a:t>
            </a:r>
            <a:r>
              <a:rPr lang="en-GB"/>
              <a:t>’</a:t>
            </a:r>
          </a:p>
          <a:p>
            <a:pPr lvl="1"/>
            <a:r>
              <a:rPr lang="en-GB"/>
              <a:t>Old style: make a backup, make a change, unit test, iterate</a:t>
            </a:r>
          </a:p>
          <a:p>
            <a:pPr lvl="1"/>
            <a:r>
              <a:rPr lang="en-GB"/>
              <a:t>Version control: make a branch instead of backup, after pass tests then merge</a:t>
            </a:r>
            <a:endParaRPr lang="en-GB" dirty="0"/>
          </a:p>
        </p:txBody>
      </p:sp>
      <p:pic>
        <p:nvPicPr>
          <p:cNvPr id="5" name="Picture 4" descr="A picture containing cake, indoor, piece, chocolate&#10;&#10;Description automatically generated">
            <a:extLst>
              <a:ext uri="{FF2B5EF4-FFF2-40B4-BE49-F238E27FC236}">
                <a16:creationId xmlns:a16="http://schemas.microsoft.com/office/drawing/2014/main" id="{3049DDCE-C1AC-417B-837C-1C76D1B56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43932" y="3428999"/>
            <a:ext cx="3571875" cy="1876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D223E8-30E2-4F6A-81A5-ECCE6486359C}"/>
              </a:ext>
            </a:extLst>
          </p:cNvPr>
          <p:cNvSpPr txBox="1"/>
          <p:nvPr/>
        </p:nvSpPr>
        <p:spPr>
          <a:xfrm>
            <a:off x="8143932" y="5305424"/>
            <a:ext cx="3571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://lynnmosher.blogspot.com/2012/07/diggin-up-graves.html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nc-nd/3.0/"/>
              </a:rPr>
              <a:t>CC BY-NC-ND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1581268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version </a:t>
            </a:r>
            <a:r>
              <a:rPr lang="en-US"/>
              <a:t>control.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some ideas!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1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5C83A-22F1-4571-A8F5-36454E5D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 have some ideas!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BCCF3-3215-481C-B3B4-9371FCCEE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This code can be looked at and cleaned up!</a:t>
            </a:r>
          </a:p>
          <a:p>
            <a:r>
              <a:rPr lang="en-GB" b="1" dirty="0">
                <a:solidFill>
                  <a:srgbClr val="FF0000"/>
                </a:solidFill>
              </a:rPr>
              <a:t>BUT the project management didn't seem enthusiastic. </a:t>
            </a:r>
          </a:p>
          <a:p>
            <a:r>
              <a:rPr lang="en-GB" dirty="0"/>
              <a:t>The code seemed to work and there were considerable </a:t>
            </a:r>
            <a:r>
              <a:rPr lang="en-GB" b="1" dirty="0">
                <a:solidFill>
                  <a:srgbClr val="FF0000"/>
                </a:solidFill>
              </a:rPr>
              <a:t>schedule pressures</a:t>
            </a:r>
            <a:r>
              <a:rPr lang="en-GB" dirty="0"/>
              <a:t>. </a:t>
            </a:r>
          </a:p>
          <a:p>
            <a:r>
              <a:rPr lang="en-GB" dirty="0"/>
              <a:t>The managers said they would get around to it at some </a:t>
            </a:r>
            <a:r>
              <a:rPr lang="en-GB" b="1" dirty="0">
                <a:solidFill>
                  <a:srgbClr val="FF0000"/>
                </a:solidFill>
              </a:rPr>
              <a:t>later</a:t>
            </a:r>
            <a:r>
              <a:rPr lang="en-GB" dirty="0"/>
              <a:t> point.</a:t>
            </a:r>
          </a:p>
          <a:p>
            <a:r>
              <a:rPr lang="en-GB" b="1" dirty="0"/>
              <a:t>The programmers initially agreed</a:t>
            </a:r>
            <a:r>
              <a:rPr lang="en-GB" dirty="0"/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428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5C83A-22F1-4571-A8F5-36454E5D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 have some ideas!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BCCF3-3215-481C-B3B4-9371FCCEE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The programmers initially agreed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A </a:t>
            </a:r>
            <a:r>
              <a:rPr lang="en-GB" b="1" dirty="0">
                <a:solidFill>
                  <a:srgbClr val="0070C0"/>
                </a:solidFill>
              </a:rPr>
              <a:t>second set of eyes </a:t>
            </a:r>
            <a:r>
              <a:rPr lang="en-GB" dirty="0"/>
              <a:t>revealed unconsidered issues.</a:t>
            </a:r>
          </a:p>
          <a:p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It wasn’t really their fault.</a:t>
            </a:r>
          </a:p>
          <a:p>
            <a:r>
              <a:rPr lang="en-GB" dirty="0"/>
              <a:t>They spent some time to clean it up. </a:t>
            </a:r>
          </a:p>
          <a:p>
            <a:r>
              <a:rPr lang="en-GB" dirty="0"/>
              <a:t>They </a:t>
            </a:r>
            <a:r>
              <a:rPr lang="en-GB" b="1" dirty="0">
                <a:solidFill>
                  <a:srgbClr val="FF0000"/>
                </a:solidFill>
              </a:rPr>
              <a:t>removed</a:t>
            </a:r>
            <a:r>
              <a:rPr lang="en-GB" dirty="0"/>
              <a:t> half the code but </a:t>
            </a:r>
            <a:r>
              <a:rPr lang="en-GB" b="1" dirty="0">
                <a:solidFill>
                  <a:srgbClr val="0070C0"/>
                </a:solidFill>
              </a:rPr>
              <a:t>the functionality remained. </a:t>
            </a:r>
          </a:p>
          <a:p>
            <a:r>
              <a:rPr lang="en-GB" dirty="0"/>
              <a:t>It was now </a:t>
            </a:r>
            <a:r>
              <a:rPr lang="en-GB" b="1" dirty="0">
                <a:solidFill>
                  <a:srgbClr val="0070C0"/>
                </a:solidFill>
              </a:rPr>
              <a:t>quicker and easier to make future changes.</a:t>
            </a:r>
          </a:p>
          <a:p>
            <a:endParaRPr lang="en-GB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597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 thinking?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6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F0EF67-2CB6-4A97-8691-262DC3F2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you thinking?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8BDEF4-B6F8-4B8E-91D3-2DB8E6E15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project </a:t>
            </a:r>
            <a:r>
              <a:rPr lang="en-GB" b="1" dirty="0">
                <a:solidFill>
                  <a:srgbClr val="FF0000"/>
                </a:solidFill>
              </a:rPr>
              <a:t>management</a:t>
            </a:r>
            <a:r>
              <a:rPr lang="en-GB" dirty="0"/>
              <a:t> was </a:t>
            </a:r>
            <a:r>
              <a:rPr lang="en-GB" b="1" dirty="0">
                <a:solidFill>
                  <a:srgbClr val="FF0000"/>
                </a:solidFill>
              </a:rPr>
              <a:t>displeased</a:t>
            </a:r>
            <a:r>
              <a:rPr lang="en-GB" dirty="0"/>
              <a:t>. </a:t>
            </a:r>
          </a:p>
          <a:p>
            <a:r>
              <a:rPr lang="en-GB" b="1" dirty="0">
                <a:solidFill>
                  <a:srgbClr val="FF0000"/>
                </a:solidFill>
              </a:rPr>
              <a:t>Schedules</a:t>
            </a:r>
            <a:r>
              <a:rPr lang="en-GB" dirty="0"/>
              <a:t> were </a:t>
            </a:r>
            <a:r>
              <a:rPr lang="en-GB" b="1" dirty="0">
                <a:solidFill>
                  <a:srgbClr val="FF0000"/>
                </a:solidFill>
              </a:rPr>
              <a:t>tight</a:t>
            </a:r>
            <a:r>
              <a:rPr lang="en-GB" dirty="0"/>
              <a:t> and there was a lot of work to do. </a:t>
            </a:r>
          </a:p>
          <a:p>
            <a:r>
              <a:rPr lang="en-GB" dirty="0"/>
              <a:t>These two programmers had spent two days doing work that had </a:t>
            </a:r>
            <a:r>
              <a:rPr lang="en-GB" b="1" dirty="0">
                <a:solidFill>
                  <a:srgbClr val="FF0000"/>
                </a:solidFill>
              </a:rPr>
              <a:t>done nothing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to add</a:t>
            </a:r>
            <a:r>
              <a:rPr lang="en-GB" dirty="0"/>
              <a:t> the many </a:t>
            </a:r>
            <a:r>
              <a:rPr lang="en-GB" b="1" dirty="0">
                <a:solidFill>
                  <a:srgbClr val="FF0000"/>
                </a:solidFill>
              </a:rPr>
              <a:t>features</a:t>
            </a:r>
            <a:r>
              <a:rPr lang="en-GB" dirty="0"/>
              <a:t> the system had to deliver in a few months time. </a:t>
            </a:r>
          </a:p>
          <a:p>
            <a:r>
              <a:rPr lang="en-GB" dirty="0"/>
              <a:t>The </a:t>
            </a:r>
            <a:r>
              <a:rPr lang="en-GB" b="1" dirty="0">
                <a:solidFill>
                  <a:srgbClr val="FF0000"/>
                </a:solidFill>
              </a:rPr>
              <a:t>old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code</a:t>
            </a:r>
            <a:r>
              <a:rPr lang="en-GB" dirty="0"/>
              <a:t> had worked just </a:t>
            </a:r>
            <a:r>
              <a:rPr lang="en-GB" b="1" dirty="0">
                <a:solidFill>
                  <a:srgbClr val="FF0000"/>
                </a:solidFill>
              </a:rPr>
              <a:t>‘fine’</a:t>
            </a:r>
            <a:r>
              <a:rPr lang="en-GB" dirty="0"/>
              <a:t>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958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F0EF67-2CB6-4A97-8691-262DC3F2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you thinking?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8BDEF4-B6F8-4B8E-91D3-2DB8E6E15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>
                <a:solidFill>
                  <a:srgbClr val="FF0000"/>
                </a:solidFill>
              </a:rPr>
              <a:t>old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code</a:t>
            </a:r>
            <a:r>
              <a:rPr lang="en-GB" dirty="0"/>
              <a:t> had worked just </a:t>
            </a:r>
            <a:r>
              <a:rPr lang="en-GB" b="1" dirty="0">
                <a:solidFill>
                  <a:srgbClr val="FF0000"/>
                </a:solidFill>
              </a:rPr>
              <a:t>‘fine’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So the design was a bit more </a:t>
            </a:r>
            <a:r>
              <a:rPr lang="en-GB" b="1" dirty="0">
                <a:solidFill>
                  <a:srgbClr val="0070C0"/>
                </a:solidFill>
              </a:rPr>
              <a:t>‘pure’</a:t>
            </a:r>
            <a:r>
              <a:rPr lang="en-GB" dirty="0"/>
              <a:t> a bit more </a:t>
            </a:r>
            <a:r>
              <a:rPr lang="en-GB" b="1" dirty="0">
                <a:solidFill>
                  <a:srgbClr val="0070C0"/>
                </a:solidFill>
              </a:rPr>
              <a:t>‘clean’</a:t>
            </a:r>
            <a:r>
              <a:rPr lang="en-GB" dirty="0"/>
              <a:t>. </a:t>
            </a:r>
          </a:p>
          <a:p>
            <a:r>
              <a:rPr lang="en-GB" dirty="0"/>
              <a:t>The project had to ship code that </a:t>
            </a:r>
            <a:r>
              <a:rPr lang="en-GB" b="1" dirty="0">
                <a:solidFill>
                  <a:srgbClr val="0070C0"/>
                </a:solidFill>
              </a:rPr>
              <a:t>worked</a:t>
            </a:r>
            <a:r>
              <a:rPr lang="en-GB" dirty="0"/>
              <a:t>, not </a:t>
            </a:r>
            <a:r>
              <a:rPr lang="en-GB" b="1" dirty="0">
                <a:solidFill>
                  <a:srgbClr val="FF0000"/>
                </a:solidFill>
              </a:rPr>
              <a:t>please an academic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The consultant </a:t>
            </a:r>
            <a:r>
              <a:rPr lang="en-GB" b="1" dirty="0">
                <a:solidFill>
                  <a:srgbClr val="0070C0"/>
                </a:solidFill>
              </a:rPr>
              <a:t>suggested</a:t>
            </a:r>
            <a:r>
              <a:rPr lang="en-GB" dirty="0"/>
              <a:t> that this cleaning up be done </a:t>
            </a:r>
            <a:r>
              <a:rPr lang="en-GB" b="1" dirty="0">
                <a:solidFill>
                  <a:srgbClr val="0070C0"/>
                </a:solidFill>
              </a:rPr>
              <a:t>elsewhere</a:t>
            </a:r>
            <a:r>
              <a:rPr lang="en-GB" dirty="0"/>
              <a:t>. </a:t>
            </a:r>
          </a:p>
          <a:p>
            <a:r>
              <a:rPr lang="en-GB" dirty="0"/>
              <a:t>Such an activity might </a:t>
            </a:r>
            <a:r>
              <a:rPr lang="en-GB" b="1" dirty="0">
                <a:solidFill>
                  <a:srgbClr val="FF0000"/>
                </a:solidFill>
              </a:rPr>
              <a:t>halt the project for a week </a:t>
            </a:r>
            <a:r>
              <a:rPr lang="en-GB" dirty="0"/>
              <a:t>or two. </a:t>
            </a:r>
          </a:p>
          <a:p>
            <a:r>
              <a:rPr lang="en-GB" dirty="0"/>
              <a:t>All this activity was devoted to making the code </a:t>
            </a:r>
            <a:r>
              <a:rPr lang="en-GB" b="1" dirty="0">
                <a:solidFill>
                  <a:srgbClr val="0070C0"/>
                </a:solidFill>
              </a:rPr>
              <a:t>‘look’ better</a:t>
            </a:r>
            <a:r>
              <a:rPr lang="en-GB" dirty="0"/>
              <a:t>, </a:t>
            </a:r>
            <a:r>
              <a:rPr lang="en-GB" b="1" dirty="0">
                <a:solidFill>
                  <a:srgbClr val="FF0000"/>
                </a:solidFill>
              </a:rPr>
              <a:t>not</a:t>
            </a:r>
            <a:r>
              <a:rPr lang="en-GB" dirty="0"/>
              <a:t> to making it do </a:t>
            </a:r>
            <a:r>
              <a:rPr lang="en-GB" b="1" dirty="0">
                <a:solidFill>
                  <a:srgbClr val="FF0000"/>
                </a:solidFill>
              </a:rPr>
              <a:t>anything new</a:t>
            </a:r>
            <a:r>
              <a:rPr lang="en-GB" dirty="0"/>
              <a:t>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299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Widescreen</PresentationFormat>
  <Paragraphs>159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Refactoring: Introduction</vt:lpstr>
      <vt:lpstr>Once upon a time … </vt:lpstr>
      <vt:lpstr>Once upon a time … </vt:lpstr>
      <vt:lpstr>I have some ideas!</vt:lpstr>
      <vt:lpstr>I have some ideas!</vt:lpstr>
      <vt:lpstr>I have some ideas!</vt:lpstr>
      <vt:lpstr>What are you thinking?</vt:lpstr>
      <vt:lpstr>What are you thinking?</vt:lpstr>
      <vt:lpstr>What are you thinking?</vt:lpstr>
      <vt:lpstr>Thoughts?</vt:lpstr>
      <vt:lpstr>Thoughts?</vt:lpstr>
      <vt:lpstr>Thoughts?</vt:lpstr>
      <vt:lpstr>Refactoring</vt:lpstr>
      <vt:lpstr>Refactoring: Basic Concepts</vt:lpstr>
      <vt:lpstr>Refactoring: Basic Concepts</vt:lpstr>
      <vt:lpstr>Refactoring: Basic Concepts</vt:lpstr>
      <vt:lpstr>Refactoring: Basic Concepts</vt:lpstr>
      <vt:lpstr>Refactoring: Non-iterative code lifecycles?</vt:lpstr>
      <vt:lpstr>Refactoring: Iterative code lifecycles?</vt:lpstr>
      <vt:lpstr>Refactoring: Iterative code lifecycles?</vt:lpstr>
      <vt:lpstr>Jumping in</vt:lpstr>
      <vt:lpstr>Refactoring: The simplest of examples</vt:lpstr>
      <vt:lpstr>Refactoring: The simplest of examples</vt:lpstr>
      <vt:lpstr>Refactoring: The simplest of examples</vt:lpstr>
      <vt:lpstr>Jumping in</vt:lpstr>
      <vt:lpstr>Refactoring: A structural example</vt:lpstr>
      <vt:lpstr>Refactoring: A structural example</vt:lpstr>
      <vt:lpstr>Refactoring: A structural example</vt:lpstr>
      <vt:lpstr>Well that’s easy?</vt:lpstr>
      <vt:lpstr>PowerPoint Presentation</vt:lpstr>
      <vt:lpstr>Refactoring: Risks</vt:lpstr>
      <vt:lpstr>Onward to …  version control.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2020-08-24T23:53:59Z</dcterms:created>
  <dcterms:modified xsi:type="dcterms:W3CDTF">2020-08-24T23:54:02Z</dcterms:modified>
</cp:coreProperties>
</file>