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766" r:id="rId4"/>
    <p:sldId id="774" r:id="rId5"/>
    <p:sldId id="775" r:id="rId6"/>
    <p:sldId id="776" r:id="rId7"/>
    <p:sldId id="777" r:id="rId8"/>
    <p:sldId id="778" r:id="rId9"/>
    <p:sldId id="779" r:id="rId10"/>
    <p:sldId id="767" r:id="rId11"/>
    <p:sldId id="768" r:id="rId12"/>
    <p:sldId id="792" r:id="rId13"/>
    <p:sldId id="793" r:id="rId14"/>
    <p:sldId id="780" r:id="rId15"/>
    <p:sldId id="781" r:id="rId16"/>
    <p:sldId id="270" r:id="rId17"/>
    <p:sldId id="763" r:id="rId18"/>
    <p:sldId id="764" r:id="rId19"/>
    <p:sldId id="345" r:id="rId20"/>
    <p:sldId id="285" r:id="rId21"/>
    <p:sldId id="283" r:id="rId22"/>
    <p:sldId id="788" r:id="rId23"/>
    <p:sldId id="331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10077-C12E-4FB0-98FF-134DBA34A67C}" v="23" dt="2020-09-08T19:04:20.069"/>
    <p1510:client id="{F4E36956-8F3C-40A2-87A0-7393A9DA3189}" v="28" dt="2020-09-08T20:42:00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6B06-9824-4D67-8F11-888F87CD4C66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BC25-60EC-4CF4-99E4-C657CE7D4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A388-7F50-4C4E-8284-AFACBD53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0A6AB-1CC0-4620-8AA6-A976BB6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1421-7371-401B-B39D-B187E5C5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50489-4192-448C-AB32-D62920B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362B-8DBC-4200-94E7-2DAC1A2D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whudson@ucalgary.c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hyperlink" Target="https://pages.cpsc.ucalgary.ca/~hudsonj/CPSC501F2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ucalgary.service-now.com/it?id=kb_article&amp;sys_id=29aedd1bdb3e63c0d1b63ccb7c961963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99E3-94AD-421D-AC63-4BA030F4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7E32-5AD8-45AD-96E2-B078C519E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A1: A+</a:t>
            </a:r>
          </a:p>
          <a:p>
            <a:r>
              <a:rPr lang="en-CA" dirty="0"/>
              <a:t>A2: B</a:t>
            </a:r>
          </a:p>
          <a:p>
            <a:r>
              <a:rPr lang="en-CA" dirty="0"/>
              <a:t>A3: C</a:t>
            </a:r>
          </a:p>
          <a:p>
            <a:r>
              <a:rPr lang="en-CA" dirty="0"/>
              <a:t>A4: D</a:t>
            </a:r>
          </a:p>
          <a:p>
            <a:r>
              <a:rPr lang="en-CA" dirty="0"/>
              <a:t>Midterm: B+</a:t>
            </a:r>
          </a:p>
          <a:p>
            <a:r>
              <a:rPr lang="en-CA" dirty="0"/>
              <a:t>Final: A-</a:t>
            </a:r>
          </a:p>
          <a:p>
            <a:pPr algn="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36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99E3-94AD-421D-AC63-4BA030F4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7E32-5AD8-45AD-96E2-B078C519E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A1: 4.3 </a:t>
            </a:r>
          </a:p>
          <a:p>
            <a:r>
              <a:rPr lang="en-CA" dirty="0"/>
              <a:t>A2: 3</a:t>
            </a:r>
          </a:p>
          <a:p>
            <a:r>
              <a:rPr lang="en-CA" dirty="0"/>
              <a:t>A3: 2</a:t>
            </a:r>
          </a:p>
          <a:p>
            <a:r>
              <a:rPr lang="en-CA" dirty="0"/>
              <a:t>A4: 1</a:t>
            </a:r>
          </a:p>
          <a:p>
            <a:r>
              <a:rPr lang="en-CA" dirty="0"/>
              <a:t>Midterm: 3.3</a:t>
            </a:r>
          </a:p>
          <a:p>
            <a:r>
              <a:rPr lang="en-CA" dirty="0"/>
              <a:t>Final: 3.7</a:t>
            </a:r>
          </a:p>
          <a:p>
            <a:pPr algn="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314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99E3-94AD-421D-AC63-4BA030F4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7E32-5AD8-45AD-96E2-B078C519E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A1: 0.5375</a:t>
            </a:r>
          </a:p>
          <a:p>
            <a:r>
              <a:rPr lang="en-CA" dirty="0"/>
              <a:t>A2: 0.375</a:t>
            </a:r>
          </a:p>
          <a:p>
            <a:r>
              <a:rPr lang="en-CA" dirty="0"/>
              <a:t>A3: 0.25</a:t>
            </a:r>
          </a:p>
          <a:p>
            <a:r>
              <a:rPr lang="en-CA" dirty="0"/>
              <a:t>A4: 0.125</a:t>
            </a:r>
          </a:p>
          <a:p>
            <a:r>
              <a:rPr lang="en-CA" dirty="0"/>
              <a:t>Midterm: 0.825</a:t>
            </a:r>
          </a:p>
          <a:p>
            <a:r>
              <a:rPr lang="en-CA" dirty="0"/>
              <a:t>Final: 0.925</a:t>
            </a:r>
          </a:p>
          <a:p>
            <a:pPr algn="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847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99E3-94AD-421D-AC63-4BA030F4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7E32-5AD8-45AD-96E2-B078C519E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A1: 0.5375</a:t>
            </a:r>
          </a:p>
          <a:p>
            <a:r>
              <a:rPr lang="en-CA" dirty="0"/>
              <a:t>A2: 0.375</a:t>
            </a:r>
          </a:p>
          <a:p>
            <a:r>
              <a:rPr lang="en-CA" dirty="0"/>
              <a:t>A3: 0.25</a:t>
            </a:r>
          </a:p>
          <a:p>
            <a:r>
              <a:rPr lang="en-CA" dirty="0"/>
              <a:t>A4: 0.125</a:t>
            </a:r>
          </a:p>
          <a:p>
            <a:r>
              <a:rPr lang="en-CA" dirty="0"/>
              <a:t>Midterm: 0.825</a:t>
            </a:r>
          </a:p>
          <a:p>
            <a:r>
              <a:rPr lang="en-CA" dirty="0"/>
              <a:t>Final: 0.925</a:t>
            </a:r>
          </a:p>
          <a:p>
            <a:endParaRPr lang="en-CA" dirty="0"/>
          </a:p>
          <a:p>
            <a:r>
              <a:rPr lang="en-CA" dirty="0"/>
              <a:t>Sum: 3.0375 (which is a B)</a:t>
            </a:r>
          </a:p>
          <a:p>
            <a:pPr algn="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589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individual assignments (50%) </a:t>
            </a:r>
          </a:p>
          <a:p>
            <a:r>
              <a:rPr lang="en-US" dirty="0"/>
              <a:t>Refactoring, Reflection, Serialization, and TensorFlow Machine Learning</a:t>
            </a:r>
          </a:p>
          <a:p>
            <a:r>
              <a:rPr lang="en-US" dirty="0"/>
              <a:t>Assignment deadlines will be 11:59 pm on Friday due dates.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754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 (each 25%)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Midterm</a:t>
            </a:r>
          </a:p>
          <a:p>
            <a:pPr lvl="1"/>
            <a:r>
              <a:rPr lang="en-US" dirty="0"/>
              <a:t>D2L – asynchronous (24-hour period)</a:t>
            </a:r>
          </a:p>
          <a:p>
            <a:pPr lvl="1"/>
            <a:r>
              <a:rPr lang="en-US" dirty="0"/>
              <a:t>Written (long answer)</a:t>
            </a:r>
          </a:p>
          <a:p>
            <a:pPr lvl="1"/>
            <a:r>
              <a:rPr lang="en-US" dirty="0"/>
              <a:t>Refactoring/reflection</a:t>
            </a:r>
          </a:p>
          <a:p>
            <a:pPr lvl="1"/>
            <a:endParaRPr lang="en-US" dirty="0"/>
          </a:p>
          <a:p>
            <a:r>
              <a:rPr lang="en-US" dirty="0"/>
              <a:t>Final</a:t>
            </a:r>
          </a:p>
          <a:p>
            <a:pPr lvl="1"/>
            <a:r>
              <a:rPr lang="en-US" dirty="0"/>
              <a:t>Registrar scheduled via D2L (synchronous)</a:t>
            </a:r>
          </a:p>
          <a:p>
            <a:pPr lvl="1"/>
            <a:r>
              <a:rPr lang="en-US" dirty="0"/>
              <a:t>Written (long answer)</a:t>
            </a:r>
          </a:p>
          <a:p>
            <a:pPr lvl="1"/>
            <a:r>
              <a:rPr lang="en-US" dirty="0"/>
              <a:t>Cumulative</a:t>
            </a:r>
          </a:p>
          <a:p>
            <a:pPr lvl="1"/>
            <a:r>
              <a:rPr lang="en-US" dirty="0"/>
              <a:t>Light on selected topics</a:t>
            </a:r>
          </a:p>
          <a:p>
            <a:pPr lvl="1"/>
            <a:r>
              <a:rPr lang="en-US" dirty="0"/>
              <a:t>Focus on optimization and then midterm topics second</a:t>
            </a:r>
          </a:p>
        </p:txBody>
      </p:sp>
    </p:spTree>
    <p:extLst>
      <p:ext uri="{BB962C8B-B14F-4D97-AF65-F5344CB8AC3E}">
        <p14:creationId xmlns:p14="http://schemas.microsoft.com/office/powerpoint/2010/main" val="74078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email include your first name, and last name.</a:t>
            </a:r>
          </a:p>
          <a:p>
            <a:r>
              <a:rPr lang="en-US" dirty="0"/>
              <a:t>Please use “CPSC501F20” as the prefix in the subject line</a:t>
            </a:r>
          </a:p>
          <a:p>
            <a:endParaRPr lang="en-US" dirty="0"/>
          </a:p>
          <a:p>
            <a:r>
              <a:rPr lang="en-US" dirty="0"/>
              <a:t>Make-up examinations and deferred examinations will not be provided except in cases of extreme personal emergencies. </a:t>
            </a:r>
          </a:p>
          <a:p>
            <a:r>
              <a:rPr lang="en-US" dirty="0"/>
              <a:t>There are no late submissions. Submit early and double check after submitting.  You can submit multiple times on D2L with no issue, so excuses will not be accepted.</a:t>
            </a:r>
          </a:p>
        </p:txBody>
      </p:sp>
    </p:spTree>
    <p:extLst>
      <p:ext uri="{BB962C8B-B14F-4D97-AF65-F5344CB8AC3E}">
        <p14:creationId xmlns:p14="http://schemas.microsoft.com/office/powerpoint/2010/main" val="228121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Dishonesty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“A single offence of cheating, plagiarism, or other academic misconduct, on term work, tests, or final examinations, etc., may lead to disciplinary probation or a student's suspension or expulsion from the faculty by the Dean, if it is determined that the offence warrants such action. ”</a:t>
            </a:r>
          </a:p>
          <a:p>
            <a:endParaRPr lang="en-CA" i="1" dirty="0"/>
          </a:p>
          <a:p>
            <a:r>
              <a:rPr lang="en-CA" dirty="0"/>
              <a:t>We have tools that let me quickly see if assignments appear to be highly similar and techniques like changing names, comments, and other details will not trick them.</a:t>
            </a:r>
          </a:p>
          <a:p>
            <a:endParaRPr lang="en-US" dirty="0"/>
          </a:p>
          <a:p>
            <a:r>
              <a:rPr lang="en-US" dirty="0"/>
              <a:t>Please refer to the University Calendar for more details.</a:t>
            </a:r>
          </a:p>
          <a:p>
            <a:endParaRPr lang="en-US" b="1" dirty="0"/>
          </a:p>
          <a:p>
            <a:r>
              <a:rPr lang="en-US" b="1" dirty="0"/>
              <a:t>This course is fundamental and is essential for CS studies.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0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Dishonesty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i="1" dirty="0"/>
              <a:t>All the work you submit must be your own. </a:t>
            </a:r>
          </a:p>
          <a:p>
            <a:r>
              <a:rPr lang="en-CA" i="1" dirty="0"/>
              <a:t>When you take algorithms or segments of code from somewhere else you must cite where you obtained them from. </a:t>
            </a:r>
          </a:p>
          <a:p>
            <a:r>
              <a:rPr lang="en-CA" i="1" dirty="0"/>
              <a:t>You need to understand all of the code in your work because the midterm and final are evaluating your understanding, not if you were able to make it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Computer Science ‘Lazy’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internet for answers.</a:t>
            </a:r>
          </a:p>
          <a:p>
            <a:r>
              <a:rPr lang="en-US" dirty="0"/>
              <a:t>If you find something, read and </a:t>
            </a:r>
            <a:r>
              <a:rPr lang="en-US" b="1" u="sng" dirty="0"/>
              <a:t>understand</a:t>
            </a:r>
            <a:r>
              <a:rPr lang="en-US" dirty="0"/>
              <a:t> it.</a:t>
            </a:r>
          </a:p>
          <a:p>
            <a:r>
              <a:rPr lang="en-US" dirty="0"/>
              <a:t>Then develop </a:t>
            </a:r>
            <a:r>
              <a:rPr lang="en-US" b="1" u="sng" dirty="0"/>
              <a:t>your own </a:t>
            </a:r>
            <a:r>
              <a:rPr lang="en-US" dirty="0"/>
              <a:t>solution using what you’ve learned.</a:t>
            </a:r>
          </a:p>
          <a:p>
            <a:endParaRPr lang="en-US" dirty="0"/>
          </a:p>
          <a:p>
            <a:r>
              <a:rPr lang="en-US" dirty="0"/>
              <a:t>Do not copy and paste the answer! It is considered plagiarism!</a:t>
            </a:r>
          </a:p>
          <a:p>
            <a:endParaRPr lang="en-US" dirty="0"/>
          </a:p>
          <a:p>
            <a:r>
              <a:rPr lang="en-CA" dirty="0"/>
              <a:t>Being computer science lazy is an important skill and we will return to it.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7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0A4A94-1ABD-6545-B6D6-A7A02CEB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47" y="945899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C5CF-7991-D949-9FE0-ECE1373A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47" y="2270725"/>
            <a:ext cx="5478085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Jonathan Hudson, </a:t>
            </a:r>
            <a:r>
              <a:rPr lang="en-US" sz="1800" b="1" dirty="0" err="1">
                <a:solidFill>
                  <a:srgbClr val="000000"/>
                </a:solidFill>
              </a:rPr>
              <a:t>Ph.D</a:t>
            </a: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Lectures</a:t>
            </a:r>
            <a:r>
              <a:rPr lang="en-CA" sz="1800" dirty="0">
                <a:solidFill>
                  <a:srgbClr val="000000"/>
                </a:solidFill>
              </a:rPr>
              <a:t>: Asynchronous (Zoom -&gt; Content-&gt;Video,  pre-recorded and available via </a:t>
            </a:r>
            <a:r>
              <a:rPr lang="en-CA" sz="1800" dirty="0" err="1">
                <a:solidFill>
                  <a:srgbClr val="000000"/>
                </a:solidFill>
              </a:rPr>
              <a:t>Yuja</a:t>
            </a:r>
            <a:r>
              <a:rPr lang="en-CA" sz="18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Office: ICT 712 (I will not be in it!)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Office hours: 11</a:t>
            </a:r>
            <a:r>
              <a:rPr lang="en-CA" sz="1800" dirty="0">
                <a:solidFill>
                  <a:srgbClr val="000000"/>
                </a:solidFill>
              </a:rPr>
              <a:t>:00-12:50 PM Mondays and Wednesdays (Zoom, link in D2L) or by email-scheduled appointments. (in between L01/L02, using waiting room, not recorded)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linkClick r:id="rId3"/>
              </a:rPr>
              <a:t>jwhudson@ucalgary.ca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linkClick r:id="rId4"/>
              </a:rPr>
              <a:t>https://pages.cpsc.ucalgary.ca/~hudsonj/CPSC501F20/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Jonathan Hudson">
            <a:extLst>
              <a:ext uri="{FF2B5EF4-FFF2-40B4-BE49-F238E27FC236}">
                <a16:creationId xmlns:a16="http://schemas.microsoft.com/office/drawing/2014/main" id="{161E41E1-6D98-4616-8DD5-E7CFCC1BF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26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1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your part: Attend the lectures and tutorials</a:t>
            </a:r>
          </a:p>
          <a:p>
            <a:r>
              <a:rPr lang="en-US" dirty="0"/>
              <a:t>Act early! </a:t>
            </a:r>
          </a:p>
          <a:p>
            <a:r>
              <a:rPr lang="en-US" dirty="0"/>
              <a:t>First try it yourself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Study the material carefully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Break the problem down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Try to narrow down the question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Search on google for your answer</a:t>
            </a:r>
          </a:p>
          <a:p>
            <a:r>
              <a:rPr lang="en-US" dirty="0">
                <a:sym typeface="Wingdings" panose="05000000000000000000" pitchFamily="2" charset="2"/>
              </a:rPr>
              <a:t>Still unclear? </a:t>
            </a:r>
          </a:p>
          <a:p>
            <a:r>
              <a:rPr lang="en-US" dirty="0"/>
              <a:t>Ask your TA </a:t>
            </a:r>
          </a:p>
          <a:p>
            <a:r>
              <a:rPr lang="en-US" dirty="0"/>
              <a:t>Come to my office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8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line!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think:</a:t>
            </a:r>
          </a:p>
          <a:p>
            <a:pPr lvl="1"/>
            <a:r>
              <a:rPr lang="en-US" dirty="0"/>
              <a:t>You suck at programming!</a:t>
            </a:r>
          </a:p>
          <a:p>
            <a:pPr lvl="1"/>
            <a:r>
              <a:rPr lang="en-US" dirty="0"/>
              <a:t>You suck at python!</a:t>
            </a:r>
          </a:p>
          <a:p>
            <a:pPr lvl="1"/>
            <a:r>
              <a:rPr lang="en-US" dirty="0"/>
              <a:t>You are not sure about this course!</a:t>
            </a:r>
          </a:p>
          <a:p>
            <a:pPr lvl="1"/>
            <a:r>
              <a:rPr lang="en-US" dirty="0"/>
              <a:t>You are OK with only a passing mark!!! </a:t>
            </a:r>
          </a:p>
          <a:p>
            <a:pPr lvl="1"/>
            <a:r>
              <a:rPr lang="en-US" dirty="0"/>
              <a:t>You tried but you didn’t understand!</a:t>
            </a:r>
          </a:p>
          <a:p>
            <a:pPr lvl="1"/>
            <a:endParaRPr lang="en-US" dirty="0"/>
          </a:p>
          <a:p>
            <a:r>
              <a:rPr lang="en-US" dirty="0"/>
              <a:t>Come to my office  </a:t>
            </a:r>
            <a:r>
              <a:rPr lang="en-US" dirty="0">
                <a:sym typeface="Wingdings" panose="05000000000000000000" pitchFamily="2" charset="2"/>
              </a:rPr>
              <a:t> I’ll prove to you that you are wrong!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Come early before things piled up!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8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Recommended Textbook(s):</a:t>
            </a:r>
          </a:p>
          <a:p>
            <a:endParaRPr lang="en-CA" dirty="0"/>
          </a:p>
          <a:p>
            <a:pPr lvl="1"/>
            <a:r>
              <a:rPr lang="en-CA" dirty="0"/>
              <a:t>Martin Fowler, Refactoring: Addison-Wesley.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Forman and Forman, Java Reflection in Action: Manning Publications.</a:t>
            </a:r>
          </a:p>
        </p:txBody>
      </p:sp>
    </p:spTree>
    <p:extLst>
      <p:ext uri="{BB962C8B-B14F-4D97-AF65-F5344CB8AC3E}">
        <p14:creationId xmlns:p14="http://schemas.microsoft.com/office/powerpoint/2010/main" val="343825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CPSC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Java 8/Python 3 are your primary work environment for this course.</a:t>
            </a:r>
          </a:p>
          <a:p>
            <a:r>
              <a:rPr lang="en-US" dirty="0"/>
              <a:t>Assignments &amp; exercises are acceptable if they run on Java 8 (1.8) and Python 3.6.8+</a:t>
            </a:r>
          </a:p>
          <a:p>
            <a:r>
              <a:rPr lang="en-US" dirty="0"/>
              <a:t>You can access the CPSC lab remotely. (no need to do this)</a:t>
            </a:r>
          </a:p>
          <a:p>
            <a:pPr lvl="1"/>
            <a:r>
              <a:rPr lang="en-US" sz="2400" dirty="0"/>
              <a:t>SSH (Secure Shell) allows you to establish a remote connection with the CPSC lab. </a:t>
            </a:r>
          </a:p>
          <a:p>
            <a:pPr lvl="1"/>
            <a:r>
              <a:rPr lang="en-US" sz="2400" dirty="0">
                <a:hlinkClick r:id="rId2"/>
              </a:rPr>
              <a:t>https://ucalgary.service-now.com/it?id=kb_article&amp;sys_id=29aedd1bdb3e63c0d1b63ccb7c961963</a:t>
            </a:r>
            <a:endParaRPr lang="en-US" sz="2400" dirty="0"/>
          </a:p>
          <a:p>
            <a:r>
              <a:rPr lang="en-US" dirty="0"/>
              <a:t>Please do not use any non-Linux-based CPSC server for this course.</a:t>
            </a:r>
          </a:p>
        </p:txBody>
      </p:sp>
    </p:spTree>
    <p:extLst>
      <p:ext uri="{BB962C8B-B14F-4D97-AF65-F5344CB8AC3E}">
        <p14:creationId xmlns:p14="http://schemas.microsoft.com/office/powerpoint/2010/main" val="161485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Refactoring.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4A94-1ABD-6545-B6D6-A7A02CEB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C5CF-7991-D949-9FE0-ECE1373AE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Start next week Monday.</a:t>
            </a:r>
          </a:p>
          <a:p>
            <a:pPr marL="0" indent="0">
              <a:buNone/>
            </a:pPr>
            <a:r>
              <a:rPr lang="en-CA" dirty="0"/>
              <a:t>Also through D2L, will be recorded, however point is active interaction with TA for material and assignment help.</a:t>
            </a:r>
          </a:p>
          <a:p>
            <a:pPr marL="0" indent="0">
              <a:buNone/>
            </a:pPr>
            <a:r>
              <a:rPr lang="en-CA" dirty="0"/>
              <a:t>Use link to your tutorial only.</a:t>
            </a:r>
          </a:p>
          <a:p>
            <a:pPr marL="0" indent="0">
              <a:buNone/>
            </a:pPr>
            <a:r>
              <a:rPr lang="en-CA" dirty="0"/>
              <a:t>Your enrollment tutorial TA will mark your assignment material and they are only responsible for the students enrolled in their tutorial.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2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CPSC 501?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FA287-DE29-40C1-B56B-78EF17B77953}"/>
              </a:ext>
            </a:extLst>
          </p:cNvPr>
          <p:cNvSpPr txBox="1">
            <a:spLocks/>
          </p:cNvSpPr>
          <p:nvPr/>
        </p:nvSpPr>
        <p:spPr>
          <a:xfrm>
            <a:off x="715028" y="1925595"/>
            <a:ext cx="9724372" cy="4115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This course is full of things other courses likely never got to</a:t>
            </a:r>
            <a:r>
              <a:rPr lang="en-US" dirty="0"/>
              <a:t> BUT are often encountered during more advanced programming and very useful to know.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815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the calendar:</a:t>
            </a:r>
          </a:p>
          <a:p>
            <a:r>
              <a:rPr lang="en-US" dirty="0"/>
              <a:t>“</a:t>
            </a:r>
            <a:r>
              <a:rPr lang="en-CA" dirty="0"/>
              <a:t>Theory and application of advanced programming methods and tools. Recent issues as well as those of an enduring nature will be discussed. </a:t>
            </a:r>
          </a:p>
          <a:p>
            <a:r>
              <a:rPr lang="en-CA" dirty="0"/>
              <a:t>Topics may include the </a:t>
            </a:r>
            <a:r>
              <a:rPr lang="en-CA" b="1" i="1" dirty="0"/>
              <a:t>Fourier transform</a:t>
            </a:r>
            <a:r>
              <a:rPr lang="en-CA" dirty="0"/>
              <a:t>; wavelets; functional programming; </a:t>
            </a:r>
            <a:r>
              <a:rPr lang="en-CA" b="1" dirty="0"/>
              <a:t>genetic algorithms, simulated annealing and neural networks</a:t>
            </a:r>
            <a:r>
              <a:rPr lang="en-CA" dirty="0"/>
              <a:t>; parallel and distributed programming; images and graphics user interface programming.”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From the outline:</a:t>
            </a:r>
          </a:p>
          <a:p>
            <a:r>
              <a:rPr lang="en-CA" dirty="0"/>
              <a:t>Code refactoring, including how refactoring improves the design of software systems.</a:t>
            </a:r>
          </a:p>
          <a:p>
            <a:r>
              <a:rPr lang="en-CA" dirty="0"/>
              <a:t>Refactor object-oriented code using a disciplined process that uses version control and unit testing.</a:t>
            </a:r>
          </a:p>
          <a:p>
            <a:r>
              <a:rPr lang="en-CA" dirty="0"/>
              <a:t>Concepts of reflection as embodied in modern programming languages.</a:t>
            </a:r>
          </a:p>
          <a:p>
            <a:r>
              <a:rPr lang="en-CA" dirty="0"/>
              <a:t>Object introspection using the reflective capabilities of the Java programming language.</a:t>
            </a:r>
          </a:p>
          <a:p>
            <a:r>
              <a:rPr lang="en-CA" dirty="0"/>
              <a:t>Reflection serialization and deserialization using the reflection API of the Java programming language.</a:t>
            </a:r>
          </a:p>
          <a:p>
            <a:r>
              <a:rPr lang="en-CA" dirty="0"/>
              <a:t>Techniques used to optimize software performance, including how to measure performance gains.</a:t>
            </a:r>
          </a:p>
          <a:p>
            <a:r>
              <a:rPr lang="en-CA" dirty="0"/>
              <a:t>Optimize a computationally expensive digital signal processing program and create a report that describes the process they went through to accomplish this.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0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be using Java/Python in this course</a:t>
            </a:r>
          </a:p>
          <a:p>
            <a:pPr marL="0" indent="0">
              <a:buNone/>
            </a:pPr>
            <a:r>
              <a:rPr lang="en-US" dirty="0"/>
              <a:t>We will cover:</a:t>
            </a:r>
          </a:p>
          <a:p>
            <a:r>
              <a:rPr lang="en-US" dirty="0"/>
              <a:t>Refactoring</a:t>
            </a:r>
          </a:p>
          <a:p>
            <a:r>
              <a:rPr lang="en-US" dirty="0"/>
              <a:t>Reflection</a:t>
            </a:r>
          </a:p>
          <a:p>
            <a:r>
              <a:rPr lang="en-US" dirty="0"/>
              <a:t>Serialization</a:t>
            </a:r>
          </a:p>
          <a:p>
            <a:r>
              <a:rPr lang="en-US" dirty="0"/>
              <a:t>Optimization</a:t>
            </a:r>
          </a:p>
          <a:p>
            <a:r>
              <a:rPr lang="en-US" dirty="0"/>
              <a:t>Selected topics (AI methods, Digital Signal Processing)</a:t>
            </a:r>
          </a:p>
        </p:txBody>
      </p:sp>
    </p:spTree>
    <p:extLst>
      <p:ext uri="{BB962C8B-B14F-4D97-AF65-F5344CB8AC3E}">
        <p14:creationId xmlns:p14="http://schemas.microsoft.com/office/powerpoint/2010/main" val="83179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 of lecture?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There is no attendance at tutorials but they are highly recommended </a:t>
            </a:r>
          </a:p>
          <a:p>
            <a:r>
              <a:rPr lang="en-CA" dirty="0">
                <a:sym typeface="Wingdings" panose="05000000000000000000" pitchFamily="2" charset="2"/>
              </a:rPr>
              <a:t>Start Monday/Tuesday next week</a:t>
            </a:r>
          </a:p>
          <a:p>
            <a:r>
              <a:rPr lang="en-CA" dirty="0">
                <a:sym typeface="Wingdings" panose="05000000000000000000" pitchFamily="2" charset="2"/>
              </a:rPr>
              <a:t>TAs will use classes to cover coding material in hands-on environment</a:t>
            </a:r>
          </a:p>
          <a:p>
            <a:r>
              <a:rPr lang="en-CA" dirty="0">
                <a:sym typeface="Wingdings" panose="05000000000000000000" pitchFamily="2" charset="2"/>
              </a:rPr>
              <a:t>Material will be covered and there will also be assignment work/help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There is an D2L managed midterm scheduled</a:t>
            </a:r>
          </a:p>
          <a:p>
            <a:r>
              <a:rPr lang="en-CA" dirty="0"/>
              <a:t>Friday, November 6th, 2020 (24 hour period)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of the above components will be given a letter grade using the official University grading system. The final grade will be calculated using the grade point equivalents weighted by the percentages given above and then converted to a final letter grade using the official University grade point equivalents. (A+ are 4.3 for in-class component weighting)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89796" y="1825625"/>
          <a:ext cx="3238628" cy="150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973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Weighting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73">
                <a:tc>
                  <a:txBody>
                    <a:bodyPr/>
                    <a:lstStyle/>
                    <a:p>
                      <a:r>
                        <a:rPr lang="en-US" dirty="0"/>
                        <a:t>Assignments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97">
                <a:tc>
                  <a:txBody>
                    <a:bodyPr/>
                    <a:lstStyle/>
                    <a:p>
                      <a:r>
                        <a:rPr lang="en-US" dirty="0"/>
                        <a:t>Midterm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973">
                <a:tc>
                  <a:txBody>
                    <a:bodyPr/>
                    <a:lstStyle/>
                    <a:p>
                      <a:r>
                        <a:rPr lang="en-US" dirty="0"/>
                        <a:t>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52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Microsoft Office PowerPoint</Application>
  <PresentationFormat>Widescreen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Course Organization</vt:lpstr>
      <vt:lpstr>Welcome!</vt:lpstr>
      <vt:lpstr>Tutorials</vt:lpstr>
      <vt:lpstr>Why CPSC 501?</vt:lpstr>
      <vt:lpstr>Course Goal</vt:lpstr>
      <vt:lpstr>Course Outcomes</vt:lpstr>
      <vt:lpstr>Lectures</vt:lpstr>
      <vt:lpstr>Out of lecture?</vt:lpstr>
      <vt:lpstr>Grading</vt:lpstr>
      <vt:lpstr>Example</vt:lpstr>
      <vt:lpstr>Example</vt:lpstr>
      <vt:lpstr>Example</vt:lpstr>
      <vt:lpstr>Example</vt:lpstr>
      <vt:lpstr>Assignments</vt:lpstr>
      <vt:lpstr>Exams (each 25%)</vt:lpstr>
      <vt:lpstr>Course Policies</vt:lpstr>
      <vt:lpstr>Academic Dishonesty </vt:lpstr>
      <vt:lpstr>Academic Dishonesty </vt:lpstr>
      <vt:lpstr>Be Computer Science ‘Lazy’</vt:lpstr>
      <vt:lpstr>Getting Help</vt:lpstr>
      <vt:lpstr>Crisis line!</vt:lpstr>
      <vt:lpstr>Textbooks</vt:lpstr>
      <vt:lpstr>Access to CPSC</vt:lpstr>
      <vt:lpstr>Onward to …  Refactoring.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2020-09-08T18:49:32Z</dcterms:created>
  <dcterms:modified xsi:type="dcterms:W3CDTF">2020-09-08T20:56:45Z</dcterms:modified>
</cp:coreProperties>
</file>